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0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ileri kod gizleme kurallarını işliyoruz. Çerçeve: gizleme kırılamaz kılmaz, pahalı kılar. Her tekniği bir güvenlik kuralı olarak veriyoruz — neyi korur, maliyeti, sınırı, nasıl ölçülür. Anahtar koruması gizleme değildir (11. hafta).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Bugün 4. haftadaki gizleme girişini ileri düzeye taşıyoruz ve ölçmeyi ekliyoruz. Ana çerçeve: gizleme kırılamazlık vermez, maliyet yükseltir. Her tekniği bir "kural" olarak veriyoruz.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Öğrencilere sordurun. Cevap: saldırganın makinesinde, sunucu denetimi geçersiz, sınırsız deneme.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Dört aileyi gerçek grant_access/obfuscated.c satırlarıyla gösterin, sonra dağıtıcıyı 10 jetonla çalıştırıp davranışın korunduğunu canlı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jetonun onu da geçerli — dağıtıcı her seferinde tam dolaşım yapar, hepsi GRANTED.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gerçek kural x 2 varlık (ölçülmüş grant_access, kavramsal lisans_dogrula) — hangisinin ölçüldüğünü, hangisinin örnek olduğunu vurgulayın.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satırın onu da lisans_dogrula — hiç ölçüm yok, "ölçtük" ile "örnekledik" farkını burada net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bu slaytı aç.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grant_access'in gerçek opaque_zero(x)=(x*(x+1))&amp;1'ini birçok x için tarayın; hepsi 0 çıkıyor. Sonra gerçek kullanım satırını (40)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JS güvenli tamsayı sınırının hemen altındaki büyük x değerlerinde de özdeşlik hâlâ 0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clean.c'nin doğal if-zinciri ile obfuscated.c'nin switch dağıtıcısını aynı jetonlarla yan yana çalıştırın.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hepsi yanlış uzunlukta — dağıtıcı DECODE/COMPARE'a hiç girmeden en kısa yoldan default'a düşüyor.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aç.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ENCODED[]'in gerçek yaşam döngüsü — kodlu bekler, çözülür, HEMEN silinir; sonra bu döngünün her çağrıda tekrarlandığını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jetonun hiçbiri geçerli değil — yine de çöz+sil döngüsü her seferinde aynen çalışıyor, canlı doğrulayın.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 int result (0/1) ile Decision{a,b} yan yana; bellek dökümünde hangisi anlamı hemen ele veriyor?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jetonun onu da geçerli — a^b her seferinde 0xFFFF, hiçbir zaman değişmiyor.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önce sordur, sonra aç; ardından 5. bölüm.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iki makale de 30+ yıllık; Tigress'in --Seed'i bu fikri tek bir bayrağa indirger (14. hafta).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SEED=1001 ve SEED=2002 için MASK/ENCODED farklı ama 10 jetonda da GRANTED/DENIED aynı çıkıyor — canlı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iki tohum da en kısa yoldan anında reddediyor — anlaşma yalnız "tam yolda" değil, her yolda geçerli.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gerçek 27-&gt;49 komut / 4-&gt;9 dal-çağrı sayılarını gösterin, sonra dinamik maliyeti (jeton başına adım) 10 jetonla canlı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hepsi geçerli jeton — dağıtıcı her seferinde en uzun (6 adım) yolu izliyor, dinamik maliyet tavanda.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gerçek opaque_zero'yu periyodik kanıtla (x mod 2) sabit katlayın; sonra R-04/R-05/R-07'nin HÂLÂ ayakta olduğunu vurgulayın — dayanıklılık != maliyet.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x=0..9 sırayla — periyodu (2) doğrudan gözle gösterir, "yalnız 2 kalan sınıfı yeterli" iddiasını somutlaştırır.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bölüm bütün kuralları tek örnekte birleştirir; tahtada canlı yapılabilir.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9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2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4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5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6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20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21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22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23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0.pn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1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2.gif"/><Relationship Id="rId4" Type="http://schemas.openxmlformats.org/officeDocument/2006/relationships/notesSlide" Target="../notesSlides/notesSlide24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3.gif"/><Relationship Id="rId4" Type="http://schemas.openxmlformats.org/officeDocument/2006/relationships/notesSlide" Target="../notesSlides/notesSlide25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4.png"/></Relationships>
</file>

<file path=ppt/slides/_rels/slide1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1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Gelişmiş Kod Gizleme ve Çeşitlendirme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13.11.2026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714"/>
                <a:gridCol w="1183178"/>
                <a:gridCol w="8676642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Gizleme neden kural? · MATE · taksonomi · kural şablonu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Kontrol akışı kuralları (K-01…K-06)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4–6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Veri kuralları · sanallaştırma/dinamik · çeşitlendirme · ölçme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çıktısı (ÖÇ.3):</a:t>
            </a:r>
            <a:r>
              <a:rPr sz="2000" b="0">
                <a:solidFill>
                  <a:srgbClr val="1F2D3A"/>
                </a:solidFill>
              </a:rPr>
              <a:t> gizlemeyi bir güvenlik kuralı olarak yazmak · her tekniğin maliyetini/sınırını söylemek · bir korumayı ölçüp gerekçelendirmek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845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Beyaz kutu / MATE saldırgan modeli</a:t>
            </a:r>
            <a:r>
              <a:rPr sz="1600" b="0">
                <a:solidFill>
                  <a:srgbClr val="1F2D3A"/>
                </a:solidFill>
              </a:rPr>
              <a:t> — cihazı elinde tutan kullanıcının aynı zamanda saldırgan olduğu tehdit modeli </a:t>
            </a:r>
            <a:r>
              <a:rPr sz="1600" b="1">
                <a:solidFill>
                  <a:srgbClr val="1F2D3A"/>
                </a:solidFill>
              </a:rPr>
              <a:t>(Hafta 1)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Hata ayıklayıcı (debugger)</a:t>
            </a:r>
            <a:r>
              <a:rPr sz="1600" b="0">
                <a:solidFill>
                  <a:srgbClr val="1F2D3A"/>
                </a:solidFill>
              </a:rPr>
              <a:t> — programı adım adım çalıştıran, değişkenleri gösteren araç (gdb, lldb); RASP bağlamında çalışma anında algılamasını görmüştük </a:t>
            </a:r>
            <a:r>
              <a:rPr sz="1600" b="1">
                <a:solidFill>
                  <a:srgbClr val="1F2D3A"/>
                </a:solidFill>
              </a:rPr>
              <a:t>(Hafta 6)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Entropi</a:t>
            </a:r>
            <a:r>
              <a:rPr sz="1600" b="0">
                <a:solidFill>
                  <a:srgbClr val="1F2D3A"/>
                </a:solidFill>
              </a:rPr>
              <a:t> — bir verinin baytlarının ne kadar düzensiz göründüğünün ölçüsü; şifreli/paketli içerik tespitinde ve rastgele sayı üretiminde gördük </a:t>
            </a:r>
            <a:r>
              <a:rPr sz="1600" b="1">
                <a:solidFill>
                  <a:srgbClr val="1F2D3A"/>
                </a:solidFill>
              </a:rPr>
              <a:t>(Hafta 2, 3)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Derleme bayrağı, `strings` ve sembol tablosu</a:t>
            </a:r>
            <a:r>
              <a:rPr sz="1600" b="0">
                <a:solidFill>
                  <a:srgbClr val="1F2D3A"/>
                </a:solidFill>
              </a:rPr>
              <a:t> — derleyici seçenekleri ve bir binary dosyanın okunabilir metinlerini/isim listesini gösteren araçlar; gizlemenin giriş seviyesi adımları </a:t>
            </a:r>
            <a:r>
              <a:rPr sz="1600" b="1">
                <a:solidFill>
                  <a:srgbClr val="1F2D3A"/>
                </a:solidFill>
              </a:rPr>
              <a:t>(Hafta 4)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Tersine derleme</a:t>
            </a:r>
            <a:r>
              <a:rPr sz="1600" b="0">
                <a:solidFill>
                  <a:srgbClr val="1F2D3A"/>
                </a:solidFill>
              </a:rPr>
              <a:t> — bir binary/bayt kodunu geri, okunabilir koda yaklaştırma; JVM bayt kodu üzerinde gördük </a:t>
            </a:r>
            <a:r>
              <a:rPr sz="1600" b="1">
                <a:solidFill>
                  <a:srgbClr val="1F2D3A"/>
                </a:solidFill>
              </a:rPr>
              <a:t>(Hafta 5)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XOR</a:t>
            </a:r>
            <a:r>
              <a:rPr sz="1600" b="0">
                <a:solidFill>
                  <a:srgbClr val="1F2D3A"/>
                </a:solidFill>
              </a:rPr>
              <a:t> — iki bit farklıysa 1, aynıysa 0; </a:t>
            </a:r>
            <a:r>
              <a:rPr sz="1600" b="0">
                <a:solidFill>
                  <a:srgbClr val="A1123F"/>
                </a:solidFill>
                <a:latin typeface="Consolas"/>
              </a:rPr>
              <a:t>a^b^b=a</a:t>
            </a:r>
            <a:r>
              <a:rPr sz="1600" b="0">
                <a:solidFill>
                  <a:srgbClr val="1F2D3A"/>
                </a:solidFill>
              </a:rPr>
              <a:t> ile kendini geri alır; Java dize gizlemede elle çözmüştük </a:t>
            </a:r>
            <a:r>
              <a:rPr sz="1600" b="1">
                <a:solidFill>
                  <a:srgbClr val="1F2D3A"/>
                </a:solidFill>
              </a:rPr>
              <a:t>(Hafta 5)</a:t>
            </a:r>
          </a:p>
          <a:p>
            <a:pPr>
              <a:spcAft>
                <a:spcPts val="300"/>
              </a:spcAft>
            </a:pPr>
            <a:r>
              <a:rPr sz="1600" b="1">
                <a:solidFill>
                  <a:srgbClr val="006D77"/>
                </a:solidFill>
              </a:rPr>
              <a:t>• </a:t>
            </a:r>
            <a:r>
              <a:rPr sz="1600" b="1">
                <a:solidFill>
                  <a:srgbClr val="1F2D3A"/>
                </a:solidFill>
              </a:rPr>
              <a:t>Günlük (log)</a:t>
            </a:r>
            <a:r>
              <a:rPr sz="1600" b="0">
                <a:solidFill>
                  <a:srgbClr val="1F2D3A"/>
                </a:solidFill>
              </a:rPr>
              <a:t> — çalışırken yazılan bilgi mesajları; hassas bilgi düşerse saldırgan okur </a:t>
            </a:r>
            <a:r>
              <a:rPr sz="1600" b="1">
                <a:solidFill>
                  <a:srgbClr val="1F2D3A"/>
                </a:solidFill>
              </a:rPr>
              <a:t>(Hafta 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281168"/>
            <a:ext cx="10911535" cy="3738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600" b="0">
                <a:solidFill>
                  <a:srgbClr val="1F2D3A"/>
                </a:solidFill>
              </a:rPr>
              <a:t>Bu hafta: bu araçları ve kavramları </a:t>
            </a:r>
            <a:r>
              <a:rPr sz="1600" b="1">
                <a:solidFill>
                  <a:srgbClr val="1F2D3A"/>
                </a:solidFill>
              </a:rPr>
              <a:t>ileri düzeyde</a:t>
            </a:r>
            <a:r>
              <a:rPr sz="1600" b="0">
                <a:solidFill>
                  <a:srgbClr val="1F2D3A"/>
                </a:solidFill>
              </a:rPr>
              <a:t> ve </a:t>
            </a:r>
            <a:r>
              <a:rPr sz="1600" b="1">
                <a:solidFill>
                  <a:srgbClr val="1F2D3A"/>
                </a:solidFill>
              </a:rPr>
              <a:t>ölçülebilir</a:t>
            </a:r>
            <a:r>
              <a:rPr sz="1600" b="0">
                <a:solidFill>
                  <a:srgbClr val="1F2D3A"/>
                </a:solidFill>
              </a:rPr>
              <a:t> biçimde kullanıyoruz.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800" b="1">
                <a:solidFill>
                  <a:srgbClr val="1F2D3A"/>
                </a:solidFill>
              </a:rPr>
              <a:t>nerede</a:t>
            </a:r>
            <a:r>
              <a:rPr sz="18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139696"/>
          <a:ext cx="10911534" cy="3697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67331"/>
                <a:gridCol w="1644203"/>
              </a:tblGrid>
              <a:tr h="33616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 bir güvenlik kuralı olarak, MATE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 taksonomisi (beş aile)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"Koruma kuralı" şablonu (neyi korur/maliyet/sınır/ölçüm)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Kontrol akışı kuralları (K-01–K-06)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gizleme kuralları (K-07–K-09)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Program bütünü kuralları (K-10–K-12)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Çeşitlendirme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Gizlemenin dört ölçütü (güç/dayanıklılık/gizlilik/maliyet)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616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Deobfuscation (karşı tarafın araçları)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617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Katmanlı savunmadaki yeri, proje S9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Kaynak kod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Sizin yazdığınız, </a:t>
            </a:r>
            <a:r>
              <a:rPr sz="2000" b="1">
                <a:solidFill>
                  <a:srgbClr val="1F2D3A"/>
                </a:solidFill>
              </a:rPr>
              <a:t>insanın okuyabildiği</a:t>
            </a:r>
            <a:r>
              <a:rPr sz="2000" b="0">
                <a:solidFill>
                  <a:srgbClr val="1F2D3A"/>
                </a:solidFill>
              </a:rPr>
              <a:t> program metni (ör. C dosyası).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Örnek: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topla(int a, int b) { return a + b; 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Kaynak kod </a:t>
            </a:r>
            <a:r>
              <a:rPr sz="2000" b="1">
                <a:solidFill>
                  <a:srgbClr val="1F2D3A"/>
                </a:solidFill>
              </a:rPr>
              <a:t>derlenir</a:t>
            </a:r>
            <a:r>
              <a:rPr sz="2000" b="0">
                <a:solidFill>
                  <a:srgbClr val="1F2D3A"/>
                </a:solidFill>
              </a:rPr>
              <a:t> ve makinenin çalıştırdığı biçime döner.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Derleyici ve binary dosya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Derleyici</a:t>
            </a:r>
            <a:r>
              <a:rPr sz="2000" b="0">
                <a:solidFill>
                  <a:srgbClr val="1F2D3A"/>
                </a:solidFill>
              </a:rPr>
              <a:t> (compiler): kaynak kodu </a:t>
            </a:r>
            <a:r>
              <a:rPr sz="2000" b="1">
                <a:solidFill>
                  <a:srgbClr val="1F2D3A"/>
                </a:solidFill>
              </a:rPr>
              <a:t>makine koduna</a:t>
            </a:r>
            <a:r>
              <a:rPr sz="2000" b="0">
                <a:solidFill>
                  <a:srgbClr val="1F2D3A"/>
                </a:solidFill>
              </a:rPr>
              <a:t> çeviren program (gcc, clang).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Binary dosya</a:t>
            </a:r>
            <a:r>
              <a:rPr sz="2000" b="0">
                <a:solidFill>
                  <a:srgbClr val="1F2D3A"/>
                </a:solidFill>
              </a:rPr>
              <a:t> (binary): derleme sonucu; bilgisayarın doğrudan çalıştırdığı dosya (</a:t>
            </a:r>
            <a:r>
              <a:rPr sz="2000" b="0">
                <a:solidFill>
                  <a:srgbClr val="A1123F"/>
                </a:solidFill>
                <a:latin typeface="Consolas"/>
              </a:rPr>
              <a:t>.exe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.so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  <p:pic>
        <p:nvPicPr>
          <p:cNvPr id="8" name="Picture 7" descr="h09-13-derleme-zinci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609088"/>
            <a:ext cx="10911535" cy="30812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Makine kodu ve assembly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Makine kodu:</a:t>
            </a:r>
            <a:r>
              <a:rPr sz="2000" b="0">
                <a:solidFill>
                  <a:srgbClr val="1F2D3A"/>
                </a:solidFill>
              </a:rPr>
              <a:t> işlemcinin anladığı sayısal komutlar.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Assembly:</a:t>
            </a:r>
            <a:r>
              <a:rPr sz="2000" b="0">
                <a:solidFill>
                  <a:srgbClr val="1F2D3A"/>
                </a:solidFill>
              </a:rPr>
              <a:t> makine kodunun insana biraz daha okunur hali (</a:t>
            </a:r>
            <a:r>
              <a:rPr sz="2000" b="0">
                <a:solidFill>
                  <a:srgbClr val="A1123F"/>
                </a:solidFill>
                <a:latin typeface="Consolas"/>
              </a:rPr>
              <a:t>mov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cmp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jmp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dosyayı açtığınızda gördüğünüz şey budur.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Tersine mühendislik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Tersine mühendislik</a:t>
            </a:r>
            <a:r>
              <a:rPr sz="2000" b="0">
                <a:solidFill>
                  <a:srgbClr val="1F2D3A"/>
                </a:solidFill>
              </a:rPr>
              <a:t> (reverse engineering): binary dosyaya bakıp programın </a:t>
            </a:r>
            <a:r>
              <a:rPr sz="2000" b="1">
                <a:solidFill>
                  <a:srgbClr val="1F2D3A"/>
                </a:solidFill>
              </a:rPr>
              <a:t>ne yaptığını</a:t>
            </a:r>
            <a:r>
              <a:rPr sz="2000" b="0">
                <a:solidFill>
                  <a:srgbClr val="1F2D3A"/>
                </a:solidFill>
              </a:rPr>
              <a:t> anlamaya çalışmak.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Saldırganın temel işi budur.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Tersine derleyici (decompiler)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Tersine derleyici</a:t>
            </a:r>
            <a:r>
              <a:rPr sz="2000" b="0">
                <a:solidFill>
                  <a:srgbClr val="1F2D3A"/>
                </a:solidFill>
              </a:rPr>
              <a:t> (decompiler): binary dosyayı geri, okunabilir koda yakın bir biçime çeviren araç.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Örnekler: Ghidra, IDA.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90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Amaç: kaynağa erişimi olmayan biri, binary'ye bakarak mantığı çıkarsın.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Bit, bayt, onaltılık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Bit:</a:t>
            </a:r>
            <a:r>
              <a:rPr sz="2000" b="0">
                <a:solidFill>
                  <a:srgbClr val="1F2D3A"/>
                </a:solidFill>
              </a:rPr>
              <a:t> 0 veya 1.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Bayt:</a:t>
            </a:r>
            <a:r>
              <a:rPr sz="2000" b="0">
                <a:solidFill>
                  <a:srgbClr val="1F2D3A"/>
                </a:solidFill>
              </a:rPr>
              <a:t> 8 bit.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Onaltılık (hex):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0x</a:t>
            </a:r>
            <a:r>
              <a:rPr sz="2000" b="0">
                <a:solidFill>
                  <a:srgbClr val="1F2D3A"/>
                </a:solidFill>
              </a:rPr>
              <a:t> ile yazılır; </a:t>
            </a:r>
            <a:r>
              <a:rPr sz="2000" b="0">
                <a:solidFill>
                  <a:srgbClr val="A1123F"/>
                </a:solidFill>
                <a:latin typeface="Consolas"/>
              </a:rPr>
              <a:t>0x2A</a:t>
            </a:r>
            <a:r>
              <a:rPr sz="2000" b="0">
                <a:solidFill>
                  <a:srgbClr val="1F2D3A"/>
                </a:solidFill>
              </a:rPr>
              <a:t> = 42.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Kodda </a:t>
            </a:r>
            <a:r>
              <a:rPr sz="2000" b="0">
                <a:solidFill>
                  <a:srgbClr val="A1123F"/>
                </a:solidFill>
                <a:latin typeface="Consolas"/>
              </a:rPr>
              <a:t>0x5A</a:t>
            </a:r>
            <a:r>
              <a:rPr sz="2000" b="0">
                <a:solidFill>
                  <a:srgbClr val="1F2D3A"/>
                </a:solidFill>
              </a:rPr>
              <a:t> gibi değerler göreceğiz; bunlar sadece sayılardır.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XOR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XOR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^</a:t>
            </a:r>
            <a:r>
              <a:rPr sz="2000" b="0">
                <a:solidFill>
                  <a:srgbClr val="1F2D3A"/>
                </a:solidFill>
              </a:rPr>
              <a:t>): iki bit farklıysa 1, aynıysa 0.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Özelliği: </a:t>
            </a:r>
            <a:r>
              <a:rPr sz="2000" b="0">
                <a:solidFill>
                  <a:srgbClr val="A1123F"/>
                </a:solidFill>
                <a:latin typeface="Consolas"/>
              </a:rPr>
              <a:t>a ^ b ^ b == a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kendini geri alır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 = a ^ 0x5A;   /* encode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 = c ^ 0x5A;   /* decode */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40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Gizlemede çok kullanılır çünkü tersine çevrilebilir.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Entropi (rastgelelik)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Entropi:</a:t>
            </a:r>
            <a:r>
              <a:rPr sz="2000" b="0">
                <a:solidFill>
                  <a:srgbClr val="1F2D3A"/>
                </a:solidFill>
              </a:rPr>
              <a:t> bir verinin ne kadar "rastgele" göründüğü.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Kriptografik anahtarlar </a:t>
            </a:r>
            <a:r>
              <a:rPr sz="2000" b="1">
                <a:solidFill>
                  <a:srgbClr val="1F2D3A"/>
                </a:solidFill>
              </a:rPr>
              <a:t>yüksek entropili</a:t>
            </a:r>
            <a:r>
              <a:rPr sz="2000" b="0">
                <a:solidFill>
                  <a:srgbClr val="1F2D3A"/>
                </a:solidFill>
              </a:rPr>
              <a:t> görünür (düzensiz baytlar).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Saldırgan, binary'de yüksek entropili bir blok görürse "burada anahtar olabilir" der.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Fonksiyon, dal, koşul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Fonksiyon:</a:t>
            </a:r>
            <a:r>
              <a:rPr sz="2000" b="0">
                <a:solidFill>
                  <a:srgbClr val="1F2D3A"/>
                </a:solidFill>
              </a:rPr>
              <a:t> bir işi yapan kod bloğu (</a:t>
            </a:r>
            <a:r>
              <a:rPr sz="2000" b="0">
                <a:solidFill>
                  <a:srgbClr val="A1123F"/>
                </a:solidFill>
                <a:latin typeface="Consolas"/>
              </a:rPr>
              <a:t>grant_access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Dal (branch):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gibi bir yol ayrımı.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Koşul:</a:t>
            </a:r>
            <a:r>
              <a:rPr sz="2000" b="0">
                <a:solidFill>
                  <a:srgbClr val="1F2D3A"/>
                </a:solidFill>
              </a:rPr>
              <a:t> dalın hangi yöne gideceğini belirleyen ifade.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Temel blok (basic block)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Temel blok:</a:t>
            </a:r>
            <a:r>
              <a:rPr sz="2000" b="0">
                <a:solidFill>
                  <a:srgbClr val="1F2D3A"/>
                </a:solidFill>
              </a:rPr>
              <a:t> dalsız, baştan sona akan komut dizisi.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gelince blok biter, iki yeni blok başlar.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Program = temel blokların birbirine bağlanması.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grafiği (CFG)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CFG</a:t>
            </a:r>
            <a:r>
              <a:rPr sz="2000" b="0">
                <a:solidFill>
                  <a:srgbClr val="1F2D3A"/>
                </a:solidFill>
              </a:rPr>
              <a:t> (Control Flow Graph): temel blokları </a:t>
            </a:r>
            <a:r>
              <a:rPr sz="2000" b="1">
                <a:solidFill>
                  <a:srgbClr val="1F2D3A"/>
                </a:solidFill>
              </a:rPr>
              <a:t>düğüm</a:t>
            </a:r>
            <a:r>
              <a:rPr sz="2000" b="0">
                <a:solidFill>
                  <a:srgbClr val="1F2D3A"/>
                </a:solidFill>
              </a:rPr>
              <a:t>, geçişleri </a:t>
            </a:r>
            <a:r>
              <a:rPr sz="2000" b="1">
                <a:solidFill>
                  <a:srgbClr val="1F2D3A"/>
                </a:solidFill>
              </a:rPr>
              <a:t>kenar</a:t>
            </a:r>
            <a:r>
              <a:rPr sz="2000" b="0">
                <a:solidFill>
                  <a:srgbClr val="1F2D3A"/>
                </a:solidFill>
              </a:rPr>
              <a:t> yapan şema.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Programın "yol haritası"dır.</a:t>
            </a:r>
          </a:p>
        </p:txBody>
      </p:sp>
      <p:pic>
        <p:nvPicPr>
          <p:cNvPr id="8" name="Picture 7" descr="h09-12-cf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47" y="2278888"/>
            <a:ext cx="8683600" cy="3875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Bir cümlede bu haftanın sorusu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Programı kullanıcıya teslim ettim; </a:t>
            </a:r>
            <a:r>
              <a:rPr sz="2000" b="1">
                <a:solidFill>
                  <a:srgbClr val="1F2D3A"/>
                </a:solidFill>
              </a:rPr>
              <a:t>saldırgan artık ona sahip.</a:t>
            </a:r>
            <a:r>
              <a:rPr sz="2000" b="0">
                <a:solidFill>
                  <a:srgbClr val="1F2D3A"/>
                </a:solidFill>
              </a:rPr>
              <a:t> Kodumu okumasını ve değiştirmesini nasıl </a:t>
            </a:r>
            <a:r>
              <a:rPr sz="2000" b="1">
                <a:solidFill>
                  <a:srgbClr val="1F2D3A"/>
                </a:solidFill>
              </a:rPr>
              <a:t>zorlaştırırım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Yanıt: </a:t>
            </a:r>
            <a:r>
              <a:rPr sz="2000" b="1">
                <a:solidFill>
                  <a:srgbClr val="1F2D3A"/>
                </a:solidFill>
              </a:rPr>
              <a:t>kod gizleme kuralları.</a:t>
            </a:r>
            <a:r>
              <a:rPr sz="2000" b="0">
                <a:solidFill>
                  <a:srgbClr val="1F2D3A"/>
                </a:solidFill>
              </a:rPr>
              <a:t> Başlıyoruz.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Gizleme neden bir kuraldır?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 bir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mobil uygulamayı kullanıcıya </a:t>
            </a:r>
            <a:r>
              <a:rPr sz="2000" b="1">
                <a:solidFill>
                  <a:srgbClr val="1F2D3A"/>
                </a:solidFill>
              </a:rPr>
              <a:t>teslim</a:t>
            </a:r>
            <a:r>
              <a:rPr sz="2000" b="0">
                <a:solidFill>
                  <a:srgbClr val="1F2D3A"/>
                </a:solidFill>
              </a:rPr>
              <a:t> ettiniz.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Kod artık kimin makinesinde çalışıyor?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Sunucudaki güvenlik denetimleriniz burada geçerli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kaç kez deneyebilir?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MATE: uçtaki saldırgan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M</a:t>
            </a:r>
            <a:r>
              <a:rPr sz="2000" b="0">
                <a:solidFill>
                  <a:srgbClr val="1F2D3A"/>
                </a:solidFill>
              </a:rPr>
              <a:t>an-</a:t>
            </a:r>
            <a:r>
              <a:rPr sz="2000" b="1">
                <a:solidFill>
                  <a:srgbClr val="1F2D3A"/>
                </a:solidFill>
              </a:rPr>
              <a:t>A</a:t>
            </a:r>
            <a:r>
              <a:rPr sz="2000" b="0">
                <a:solidFill>
                  <a:srgbClr val="1F2D3A"/>
                </a:solidFill>
              </a:rPr>
              <a:t>t-</a:t>
            </a:r>
            <a:r>
              <a:rPr sz="2000" b="1">
                <a:solidFill>
                  <a:srgbClr val="1F2D3A"/>
                </a:solidFill>
              </a:rPr>
              <a:t>T</a:t>
            </a:r>
            <a:r>
              <a:rPr sz="2000" b="0">
                <a:solidFill>
                  <a:srgbClr val="1F2D3A"/>
                </a:solidFill>
              </a:rPr>
              <a:t>he-</a:t>
            </a:r>
            <a:r>
              <a:rPr sz="2000" b="1">
                <a:solidFill>
                  <a:srgbClr val="1F2D3A"/>
                </a:solidFill>
              </a:rPr>
              <a:t>E</a:t>
            </a:r>
            <a:r>
              <a:rPr sz="2000" b="0">
                <a:solidFill>
                  <a:srgbClr val="1F2D3A"/>
                </a:solidFill>
              </a:rPr>
              <a:t>nd = programın kendisine sahip saldırgan.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dosya onda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Belleği okuyup değiştirebilir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Tersine derleyici, hata ayıklayıcı elinde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İstediği kadar dener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803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Buna </a:t>
            </a:r>
            <a:r>
              <a:rPr sz="2000" b="1">
                <a:solidFill>
                  <a:srgbClr val="1F2D3A"/>
                </a:solidFill>
              </a:rPr>
              <a:t>beyaz kutu</a:t>
            </a:r>
            <a:r>
              <a:rPr sz="2000" b="0">
                <a:solidFill>
                  <a:srgbClr val="1F2D3A"/>
                </a:solidFill>
              </a:rPr>
              <a:t> da denir (1. hafta).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MATE saldırgan modeli — şema</a:t>
            </a:r>
          </a:p>
        </p:txBody>
      </p:sp>
      <p:pic>
        <p:nvPicPr>
          <p:cNvPr id="7" name="Picture 6" descr="h09-03-m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5679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Kara kutu ≠ beyaz kutu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653"/>
                <a:gridCol w="3756430"/>
                <a:gridCol w="5187451"/>
              </a:tblGrid>
              <a:tr h="351129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Kara kutu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Beyaz kutu (MATE)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Görür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Girdi/çıktı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Her şey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Uzak sunucu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Saldırganın cihazı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Deneme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Sınırlı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Sınırsız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Savunma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Kripto,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+ gizleme, RASP, whitebox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Kripto </a:t>
            </a:r>
            <a:r>
              <a:rPr sz="1800" b="1">
                <a:solidFill>
                  <a:srgbClr val="1F2D3A"/>
                </a:solidFill>
              </a:rPr>
              <a:t>kara kutu</a:t>
            </a:r>
            <a:r>
              <a:rPr sz="1800" b="0">
                <a:solidFill>
                  <a:srgbClr val="1F2D3A"/>
                </a:solidFill>
              </a:rPr>
              <a:t> varsayar; teslimde bu varsayım çöker.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kod gizleme nereden geldi?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03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1976</a:t>
            </a:r>
            <a:r>
              <a:rPr sz="1800" b="0">
                <a:solidFill>
                  <a:srgbClr val="1F2D3A"/>
                </a:solidFill>
              </a:rPr>
              <a:t> — Diffie &amp; Hellman: "anlaşılmaz ama çalışır" fikri (</a:t>
            </a:r>
            <a:r>
              <a:rPr sz="1800" b="1">
                <a:solidFill>
                  <a:srgbClr val="1F2D3A"/>
                </a:solidFill>
              </a:rPr>
              <a:t>çaba-yoluyla</a:t>
            </a:r>
            <a:r>
              <a:rPr sz="1800" b="0">
                <a:solidFill>
                  <a:srgbClr val="1F2D3A"/>
                </a:solidFill>
              </a:rPr>
              <a:t> koruma)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1997</a:t>
            </a:r>
            <a:r>
              <a:rPr sz="1800" b="0">
                <a:solidFill>
                  <a:srgbClr val="1F2D3A"/>
                </a:solidFill>
              </a:rPr>
              <a:t> — Collberg vd. </a:t>
            </a:r>
            <a:r>
              <a:rPr sz="1800" b="1">
                <a:solidFill>
                  <a:srgbClr val="1F2D3A"/>
                </a:solidFill>
              </a:rPr>
              <a:t>taksonomi</a:t>
            </a:r>
            <a:r>
              <a:rPr sz="1800" b="0">
                <a:solidFill>
                  <a:srgbClr val="1F2D3A"/>
                </a:solidFill>
              </a:rPr>
              <a:t> + </a:t>
            </a:r>
            <a:r>
              <a:rPr sz="1800" b="0" i="1">
                <a:solidFill>
                  <a:srgbClr val="1F2D3A"/>
                </a:solidFill>
              </a:rPr>
              <a:t>güç–dayanıklılık–gizlilik–maliyet</a:t>
            </a:r>
            <a:r>
              <a:rPr sz="1800" b="0">
                <a:solidFill>
                  <a:srgbClr val="1F2D3A"/>
                </a:solidFill>
              </a:rPr>
              <a:t> (bu dersin beş ailesi)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2000</a:t>
            </a:r>
            <a:r>
              <a:rPr sz="1800" b="0">
                <a:solidFill>
                  <a:srgbClr val="1F2D3A"/>
                </a:solidFill>
              </a:rPr>
              <a:t> — Wang vd.: </a:t>
            </a:r>
            <a:r>
              <a:rPr sz="1800" b="1">
                <a:solidFill>
                  <a:srgbClr val="1F2D3A"/>
                </a:solidFill>
              </a:rPr>
              <a:t>kontrol akışı düzleştirme</a:t>
            </a:r>
            <a:r>
              <a:rPr sz="1800" b="0">
                <a:solidFill>
                  <a:srgbClr val="1F2D3A"/>
                </a:solidFill>
              </a:rPr>
              <a:t> — kesin analiz genel durumda </a:t>
            </a:r>
            <a:r>
              <a:rPr sz="1800" b="1">
                <a:solidFill>
                  <a:srgbClr val="1F2D3A"/>
                </a:solidFill>
              </a:rPr>
              <a:t>NP-zor</a:t>
            </a:r>
            <a:r>
              <a:rPr sz="1800" b="0">
                <a:solidFill>
                  <a:srgbClr val="1F2D3A"/>
                </a:solidFill>
              </a:rPr>
              <a:t> (K-04)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2001</a:t>
            </a:r>
            <a:r>
              <a:rPr sz="1800" b="0">
                <a:solidFill>
                  <a:srgbClr val="1F2D3A"/>
                </a:solidFill>
              </a:rPr>
              <a:t> — Barak vd.: kusursuz gizleme </a:t>
            </a:r>
            <a:r>
              <a:rPr sz="1800" b="1">
                <a:solidFill>
                  <a:srgbClr val="1F2D3A"/>
                </a:solidFill>
              </a:rPr>
              <a:t>imkânsızdır</a:t>
            </a:r>
            <a:r>
              <a:rPr sz="1800" b="0">
                <a:solidFill>
                  <a:srgbClr val="1F2D3A"/>
                </a:solidFill>
              </a:rPr>
              <a:t> → "kırılamazlık" değil </a:t>
            </a:r>
            <a:r>
              <a:rPr sz="1800" b="1">
                <a:solidFill>
                  <a:srgbClr val="1F2D3A"/>
                </a:solidFill>
              </a:rPr>
              <a:t>maliyet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2002</a:t>
            </a:r>
            <a:r>
              <a:rPr sz="1800" b="0">
                <a:solidFill>
                  <a:srgbClr val="1F2D3A"/>
                </a:solidFill>
              </a:rPr>
              <a:t> — Chow vd. </a:t>
            </a:r>
            <a:r>
              <a:rPr sz="1800" b="1">
                <a:solidFill>
                  <a:srgbClr val="1F2D3A"/>
                </a:solidFill>
              </a:rPr>
              <a:t>whitebox AES</a:t>
            </a:r>
            <a:r>
              <a:rPr sz="1800" b="0">
                <a:solidFill>
                  <a:srgbClr val="1F2D3A"/>
                </a:solidFill>
              </a:rPr>
              <a:t> (11. hafta) · </a:t>
            </a:r>
            <a:r>
              <a:rPr sz="1800" b="1">
                <a:solidFill>
                  <a:srgbClr val="1F2D3A"/>
                </a:solidFill>
              </a:rPr>
              <a:t>2015</a:t>
            </a:r>
            <a:r>
              <a:rPr sz="1800" b="0">
                <a:solidFill>
                  <a:srgbClr val="1F2D3A"/>
                </a:solidFill>
              </a:rPr>
              <a:t> Obfuscator-LLVM (Junod vd., K-11) · Tigress (14. hafta)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53872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Gizleme, bir </a:t>
            </a:r>
            <a:r>
              <a:rPr sz="1800" b="1">
                <a:solidFill>
                  <a:srgbClr val="1F2D3A"/>
                </a:solidFill>
              </a:rPr>
              <a:t>imkânsızlık teoreminin</a:t>
            </a:r>
            <a:r>
              <a:rPr sz="1800" b="0">
                <a:solidFill>
                  <a:srgbClr val="1F2D3A"/>
                </a:solidFill>
              </a:rPr>
              <a:t> üzerine kurulmuş </a:t>
            </a:r>
            <a:r>
              <a:rPr sz="1800" b="1">
                <a:solidFill>
                  <a:srgbClr val="1F2D3A"/>
                </a:solidFill>
              </a:rPr>
              <a:t>pratik bir geciktirme</a:t>
            </a:r>
            <a:r>
              <a:rPr sz="1800" b="0">
                <a:solidFill>
                  <a:srgbClr val="1F2D3A"/>
                </a:solidFill>
              </a:rPr>
              <a:t> disiplinidir.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Dürüst gerçek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Yeterli zamanı, becerisi ve motivasyonu olan saldırgan </a:t>
            </a:r>
            <a:r>
              <a:rPr sz="2000" b="1">
                <a:solidFill>
                  <a:srgbClr val="1F2D3A"/>
                </a:solidFill>
              </a:rPr>
              <a:t>her gizlemeyi</a:t>
            </a:r>
            <a:r>
              <a:rPr sz="2000" b="0">
                <a:solidFill>
                  <a:srgbClr val="1F2D3A"/>
                </a:solidFill>
              </a:rPr>
              <a:t> çözer.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Cookbook (Tarif 12.1): anti-tampering "kırılamaz" değildir.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589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Öyleyse amaç ne?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Amaç: kırmayı ekonomik olmaktan çıkarmak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 bir </a:t>
            </a:r>
            <a:r>
              <a:rPr sz="2000" b="1">
                <a:solidFill>
                  <a:srgbClr val="1F2D3A"/>
                </a:solidFill>
              </a:rPr>
              <a:t>maliyet yükseltme</a:t>
            </a:r>
            <a:r>
              <a:rPr sz="2000" b="0">
                <a:solidFill>
                  <a:srgbClr val="1F2D3A"/>
                </a:solidFill>
              </a:rPr>
              <a:t> aracıdır, sır saklama değil.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Kırmayı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 yap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Otomatikleştirmeyi </a:t>
            </a:r>
            <a:r>
              <a:rPr sz="2000" b="1">
                <a:solidFill>
                  <a:srgbClr val="1F2D3A"/>
                </a:solidFill>
              </a:rPr>
              <a:t>zorlaştır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Diğer katmanlara </a:t>
            </a:r>
            <a:r>
              <a:rPr sz="2000" b="1">
                <a:solidFill>
                  <a:srgbClr val="1F2D3A"/>
                </a:solidFill>
              </a:rPr>
              <a:t>zaman kazandır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Bunları üç kurala dökelim.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 1 — Maliyeti değerin üstüne çıkar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Saldırı, korunan varlıktan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 olmalı.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10 TL'lik sırrı 1000 TL'lik çabayla korumak: israf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1000 TL'lik sırrı 10 TL'lik çabayla korumak: yetersiz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Önce varlığın değerini belirle</a:t>
            </a:r>
            <a:r>
              <a:rPr sz="2000" b="0">
                <a:solidFill>
                  <a:srgbClr val="1F2D3A"/>
                </a:solidFill>
              </a:rPr>
              <a:t>, sonra korumayı seç.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 2 — Otomasyonu kır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kopyada işe yarayan saldırı, </a:t>
            </a:r>
            <a:r>
              <a:rPr sz="2000" b="1">
                <a:solidFill>
                  <a:srgbClr val="1F2D3A"/>
                </a:solidFill>
              </a:rPr>
              <a:t>bütün</a:t>
            </a:r>
            <a:r>
              <a:rPr sz="2000" b="0">
                <a:solidFill>
                  <a:srgbClr val="1F2D3A"/>
                </a:solidFill>
              </a:rPr>
              <a:t> kopyalarda işe yaramasın.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Bunun adı </a:t>
            </a:r>
            <a:r>
              <a:rPr sz="2000" b="1">
                <a:solidFill>
                  <a:srgbClr val="1F2D3A"/>
                </a:solidFill>
              </a:rPr>
              <a:t>çeşitlendirme</a:t>
            </a:r>
            <a:r>
              <a:rPr sz="2000" b="0">
                <a:solidFill>
                  <a:srgbClr val="1F2D3A"/>
                </a:solidFill>
              </a:rPr>
              <a:t> (bu haftanın 5. bölümü)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14. haftada araçla (Tigress </a:t>
            </a:r>
            <a:r>
              <a:rPr sz="2000" b="0">
                <a:solidFill>
                  <a:srgbClr val="A1123F"/>
                </a:solidFill>
                <a:latin typeface="Consolas"/>
              </a:rPr>
              <a:t>--Seed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854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kırık, her yeri açmamalı.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Kural 3 — Diğer katmanlara zaman kazandır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 tek başına savunma </a:t>
            </a:r>
            <a:r>
              <a:rPr sz="2000" b="1">
                <a:solidFill>
                  <a:srgbClr val="1F2D3A"/>
                </a:solidFill>
              </a:rPr>
              <a:t>değil</a:t>
            </a:r>
            <a:r>
              <a:rPr sz="2000" b="0">
                <a:solidFill>
                  <a:srgbClr val="1F2D3A"/>
                </a:solidFill>
              </a:rPr>
              <a:t>; bir </a:t>
            </a:r>
            <a:r>
              <a:rPr sz="2000" b="1">
                <a:solidFill>
                  <a:srgbClr val="1F2D3A"/>
                </a:solidFill>
              </a:rPr>
              <a:t>katman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RASP (6. hafta) çalışırken korur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Bütünlük denetimi, sunucu denetimi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Anahtar/sürüm yenilenene kadar </a:t>
            </a:r>
            <a:r>
              <a:rPr sz="2000" b="1">
                <a:solidFill>
                  <a:srgbClr val="1F2D3A"/>
                </a:solidFill>
              </a:rPr>
              <a:t>dayanmak</a:t>
            </a:r>
            <a:r>
              <a:rPr sz="2000" b="0">
                <a:solidFill>
                  <a:srgbClr val="1F2D3A"/>
                </a:solidFill>
              </a:rPr>
              <a:t> yeter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Kaynağın dili: her önlem bir "kural"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Teknik kılavuz her önlemi üç başlıkla yazar: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Açıklama</a:t>
            </a:r>
            <a:r>
              <a:rPr sz="1800" b="0">
                <a:solidFill>
                  <a:srgbClr val="1F2D3A"/>
                </a:solidFill>
              </a:rPr>
              <a:t> — neyi korur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Uygulama</a:t>
            </a:r>
            <a:r>
              <a:rPr sz="1800" b="0">
                <a:solidFill>
                  <a:srgbClr val="1F2D3A"/>
                </a:solidFill>
              </a:rPr>
              <a:t> — nasıl yapılır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Örnek kullanım</a:t>
            </a:r>
            <a:r>
              <a:rPr sz="1800" b="0">
                <a:solidFill>
                  <a:srgbClr val="1F2D3A"/>
                </a:solidFill>
              </a:rPr>
              <a:t> — nerede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Çoğu zaman bir </a:t>
            </a:r>
            <a:r>
              <a:rPr sz="1800" b="1">
                <a:solidFill>
                  <a:srgbClr val="1F2D3A"/>
                </a:solidFill>
              </a:rPr>
              <a:t>uyum kimliğiyle</a:t>
            </a:r>
            <a:r>
              <a:rPr sz="1800" b="0">
                <a:solidFill>
                  <a:srgbClr val="1F2D3A"/>
                </a:solidFill>
              </a:rPr>
              <a:t> (ör. "hassas veri düz loglanmaz").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58901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Biz de öyle yazacağız: </a:t>
            </a:r>
            <a:r>
              <a:rPr sz="1800" b="0" i="1">
                <a:solidFill>
                  <a:srgbClr val="1F2D3A"/>
                </a:solidFill>
              </a:rPr>
              <a:t>neyi korur · nasıl · maliyet · sınır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Taksonomi ve kural şablonu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Gizleme neyi gizler?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Collberg'in sınıflandırması: gizlemeyi </a:t>
            </a:r>
            <a:r>
              <a:rPr sz="2000" b="1">
                <a:solidFill>
                  <a:srgbClr val="1F2D3A"/>
                </a:solidFill>
              </a:rPr>
              <a:t>neyi gizlediğine</a:t>
            </a:r>
            <a:r>
              <a:rPr sz="2000" b="0">
                <a:solidFill>
                  <a:srgbClr val="1F2D3A"/>
                </a:solidFill>
              </a:rPr>
              <a:t> göre ayırırız.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Beş aile var. Sırayla görelim.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Aile 1 — Düzen (layout)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Neyi gizler?</a:t>
            </a:r>
            <a:r>
              <a:rPr sz="1800" b="0">
                <a:solidFill>
                  <a:srgbClr val="1F2D3A"/>
                </a:solidFill>
              </a:rPr>
              <a:t> Adları, biçimi, meta veriyi.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Sembolleri görünmez yapmak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Fonksiyon/dosya adlarını anlamsızlaştırmak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Sürümde günlüğü kaldırmak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0723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4. haftada tanıştık; bu hafta derinleştiriyoruz.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Aile 2 — Veri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Neyi gizler?</a:t>
            </a:r>
            <a:r>
              <a:rPr sz="1800" b="0">
                <a:solidFill>
                  <a:srgbClr val="1F2D3A"/>
                </a:solidFill>
              </a:rPr>
              <a:t> Sabitleri, dizeleri (string), değişkenleri.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Dize kodlama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Sabit dönüşümleri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Değişken bölme/birleştirme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Opak boolean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52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Bu haftanın 4. bölümü.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Aile 3 — Kontrol akışı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Neyi gizler?</a:t>
            </a:r>
            <a:r>
              <a:rPr sz="1800" b="0">
                <a:solidFill>
                  <a:srgbClr val="1F2D3A"/>
                </a:solidFill>
              </a:rPr>
              <a:t> Algoritmanın yapısını.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Kontrol akışı düzleştirme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Opak yüklemler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Sahte ve ölü dallar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Rastgele çıkış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152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Bu haftanın 3. bölümü (birazdan).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Aile 4 — Önleyici (anti-analysis)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Neyi gizler?</a:t>
            </a:r>
            <a:r>
              <a:rPr sz="1800" b="0">
                <a:solidFill>
                  <a:srgbClr val="1F2D3A"/>
                </a:solidFill>
              </a:rPr>
              <a:t> Analiz araçlarının işini.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777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Tersine derleyiciyi yanıltan yapılar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Çalışma anında kod çözme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294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Kavram bu hafta, RASP 6. hafta.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Aile 5 — Sanallaştırma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Neyi gizler?</a:t>
            </a:r>
            <a:r>
              <a:rPr sz="1800" b="0">
                <a:solidFill>
                  <a:srgbClr val="1F2D3A"/>
                </a:solidFill>
              </a:rPr>
              <a:t> Makine kodunun kendisini.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42515"/>
            <a:ext cx="10911535" cy="4343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Fonksiyonu özel bir VM'in bayt koduna çevirmek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38658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→ Kavram bu hafta (K-10), araçla 14. hafta (Tigress </a:t>
            </a:r>
            <a:r>
              <a:rPr sz="1800" b="0">
                <a:solidFill>
                  <a:srgbClr val="A1123F"/>
                </a:solidFill>
                <a:latin typeface="Consolas"/>
              </a:rPr>
              <a:t>Virtualize</a:t>
            </a:r>
            <a:r>
              <a:rPr sz="18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Sanallaştırma — şema</a:t>
            </a:r>
          </a:p>
        </p:txBody>
      </p:sp>
      <p:pic>
        <p:nvPicPr>
          <p:cNvPr id="7" name="Picture 6" descr="h09-06-sanallastir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80469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Beş aile: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63807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4546472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Aile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Gizler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Ad, biçim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Sabit, dize, değişken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Kontrol akışı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Yapı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Önleyici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Araç işini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Sanallaştırma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Makine kodu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aileler tek başına değil, </a:t>
            </a:r>
            <a:r>
              <a:rPr sz="1800" b="1">
                <a:solidFill>
                  <a:srgbClr val="1F2D3A"/>
                </a:solidFill>
              </a:rPr>
              <a:t>birlikte</a:t>
            </a:r>
            <a:r>
              <a:rPr sz="1800" b="0">
                <a:solidFill>
                  <a:srgbClr val="1F2D3A"/>
                </a:solidFill>
              </a:rPr>
              <a:t> kullanılır.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Beş aile — güç ↑ maliyet ↑</a:t>
            </a:r>
          </a:p>
        </p:txBody>
      </p:sp>
      <p:pic>
        <p:nvPicPr>
          <p:cNvPr id="7" name="Picture 6" descr="h09-01-bes-ai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568" y="1325880"/>
            <a:ext cx="1021055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Sahada: hepsi bir arada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Sertifikalı bir üründe listelenen native önlemler bu haritanın </a:t>
            </a:r>
            <a:r>
              <a:rPr sz="2000" b="1">
                <a:solidFill>
                  <a:srgbClr val="1F2D3A"/>
                </a:solidFill>
              </a:rPr>
              <a:t>tamamını</a:t>
            </a:r>
            <a:r>
              <a:rPr sz="2000" b="0">
                <a:solidFill>
                  <a:srgbClr val="1F2D3A"/>
                </a:solidFill>
              </a:rPr>
              <a:t> kapsar: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sembol gizleme · ad anlamsızlaştırma · aritmetik dönüşüm · dize kodlama · opak boolean · sahte işlem · ölü dal · düzleştirme · rastgele çıkış · günlük kaldırma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7553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Hiçbiri tek başına güçlü değil; güç </a:t>
            </a:r>
            <a:r>
              <a:rPr sz="2000" b="1">
                <a:solidFill>
                  <a:srgbClr val="1F2D3A"/>
                </a:solidFill>
              </a:rPr>
              <a:t>birliktelikten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Beş aile, tek fonksiyon</a:t>
            </a:r>
          </a:p>
        </p:txBody>
      </p:sp>
      <p:pic>
        <p:nvPicPr>
          <p:cNvPr id="7" name="Picture 6" descr="five-obfuscation-famili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4705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Beş aile — uç durum (hepsi geçerli)</a:t>
            </a:r>
          </a:p>
        </p:txBody>
      </p:sp>
      <p:pic>
        <p:nvPicPr>
          <p:cNvPr id="7" name="Picture 6" descr="five-obfuscation-families--edge-all-vali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4705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Gizleme ne VERİR?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Statik analize </a:t>
            </a:r>
            <a:r>
              <a:rPr sz="2000" b="1">
                <a:solidFill>
                  <a:srgbClr val="1F2D3A"/>
                </a:solidFill>
              </a:rPr>
              <a:t>gecikme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sembol, tersine derleme)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Otomatik saldırıya </a:t>
            </a:r>
            <a:r>
              <a:rPr sz="2000" b="1">
                <a:solidFill>
                  <a:srgbClr val="1F2D3A"/>
                </a:solidFill>
              </a:rPr>
              <a:t>direnç</a:t>
            </a:r>
            <a:r>
              <a:rPr sz="2000" b="0">
                <a:solidFill>
                  <a:srgbClr val="1F2D3A"/>
                </a:solidFill>
              </a:rPr>
              <a:t> (çeşitlendirmeyle)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Diğer katmanlara </a:t>
            </a:r>
            <a:r>
              <a:rPr sz="2000" b="1">
                <a:solidFill>
                  <a:srgbClr val="1F2D3A"/>
                </a:solidFill>
              </a:rPr>
              <a:t>zaman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Ölçülebilir</a:t>
            </a:r>
            <a:r>
              <a:rPr sz="2000" b="0">
                <a:solidFill>
                  <a:srgbClr val="1F2D3A"/>
                </a:solidFill>
              </a:rPr>
              <a:t> bir maliyet artışı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Gizleme ne VERMEZ?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sırrın </a:t>
            </a:r>
            <a:r>
              <a:rPr sz="2000" b="1">
                <a:solidFill>
                  <a:srgbClr val="1F2D3A"/>
                </a:solidFill>
              </a:rPr>
              <a:t>gizliliği</a:t>
            </a:r>
            <a:r>
              <a:rPr sz="2000" b="0">
                <a:solidFill>
                  <a:srgbClr val="1F2D3A"/>
                </a:solidFill>
              </a:rPr>
              <a:t> → o kriptonun işi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Bellekten okumaya </a:t>
            </a:r>
            <a:r>
              <a:rPr sz="2000" b="1">
                <a:solidFill>
                  <a:srgbClr val="1F2D3A"/>
                </a:solidFill>
              </a:rPr>
              <a:t>koruma</a:t>
            </a:r>
            <a:r>
              <a:rPr sz="2000" b="0">
                <a:solidFill>
                  <a:srgbClr val="1F2D3A"/>
                </a:solidFill>
              </a:rPr>
              <a:t> → RASP, whitebox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Kalıcı</a:t>
            </a:r>
            <a:r>
              <a:rPr sz="2000" b="0">
                <a:solidFill>
                  <a:srgbClr val="1F2D3A"/>
                </a:solidFill>
              </a:rPr>
              <a:t> güvenlik → "kırılamaz" yoktur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Bedava</a:t>
            </a:r>
            <a:r>
              <a:rPr sz="2000" b="0">
                <a:solidFill>
                  <a:srgbClr val="1F2D3A"/>
                </a:solidFill>
              </a:rPr>
              <a:t> koruma → her gizleme maliyet getirir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Gizleme ne verir, ne vermez — şema</a:t>
            </a:r>
          </a:p>
        </p:txBody>
      </p:sp>
      <p:pic>
        <p:nvPicPr>
          <p:cNvPr id="7" name="Picture 6" descr="h09-14-ne-verir-ne-vermez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1954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En sık hata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Gizlemeyi </a:t>
            </a:r>
            <a:r>
              <a:rPr sz="2000" b="1">
                <a:solidFill>
                  <a:srgbClr val="1F2D3A"/>
                </a:solidFill>
              </a:rPr>
              <a:t>anahtar saklama</a:t>
            </a:r>
            <a:r>
              <a:rPr sz="2000" b="0">
                <a:solidFill>
                  <a:srgbClr val="1F2D3A"/>
                </a:solidFill>
              </a:rPr>
              <a:t> sanmak.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Gömülü/gizlenmiş anahtar yine </a:t>
            </a:r>
            <a:r>
              <a:rPr sz="2000" b="1">
                <a:solidFill>
                  <a:srgbClr val="1F2D3A"/>
                </a:solidFill>
              </a:rPr>
              <a:t>oradadır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çalışırken onu kullanmak zorunda → bellekte açığa çıkar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Çözme mantığı da içeride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20446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Gizlilik kriptonun işidir, gizlemenin değil.</a:t>
            </a:r>
            <a:r>
              <a:rPr sz="2000" b="0">
                <a:solidFill>
                  <a:srgbClr val="1F2D3A"/>
                </a:solidFill>
              </a:rPr>
              <a:t> (3. hafta)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"Koruma kuralı" şablonu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KURAL K-xx: &lt;teknik&gt;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Neyi korur?  : hangi varlık / kod bölümü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Hangi tehdit?: statik / dinamik / otomatik / kurcalama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Nasıl?       : bir cümle (kavram)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Maliyet      : boyut, hız, bakım, hata ayıklama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Sınır        : neyi korumaz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Ölçüm        : etkinlik nasıl doğrulanır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"Ölçüm" satırı şart?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Gizleme "var/yok" değildir.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Değerlendirici (13. hafta) her katmanın saldırıyı </a:t>
            </a:r>
            <a:r>
              <a:rPr sz="2000" b="1">
                <a:solidFill>
                  <a:srgbClr val="1F2D3A"/>
                </a:solidFill>
              </a:rPr>
              <a:t>ne kadar geciktirdiğini</a:t>
            </a:r>
            <a:r>
              <a:rPr sz="2000" b="0">
                <a:solidFill>
                  <a:srgbClr val="1F2D3A"/>
                </a:solidFill>
              </a:rPr>
              <a:t> sorar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Ölçümsüz koruma = </a:t>
            </a:r>
            <a:r>
              <a:rPr sz="2000" b="1">
                <a:solidFill>
                  <a:srgbClr val="1F2D3A"/>
                </a:solidFill>
              </a:rPr>
              <a:t>iddia</a:t>
            </a:r>
            <a:r>
              <a:rPr sz="2000" b="0">
                <a:solidFill>
                  <a:srgbClr val="1F2D3A"/>
                </a:solidFill>
              </a:rPr>
              <a:t>, kanıt değil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854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Projede S9'u bu şablonla yazacaksınız.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Dört ölçüt — şema</a:t>
            </a:r>
          </a:p>
        </p:txBody>
      </p:sp>
      <p:pic>
        <p:nvPicPr>
          <p:cNvPr id="7" name="Picture 6" descr="h09-08-dort-olcu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519" y="1325880"/>
            <a:ext cx="997065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Koruma kuralı şablonu</a:t>
            </a:r>
          </a:p>
        </p:txBody>
      </p:sp>
      <p:pic>
        <p:nvPicPr>
          <p:cNvPr id="7" name="Picture 6" descr="protection-rule-templa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757" y="1325880"/>
            <a:ext cx="82981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Koruma kuralı şablonu — uç durum (yalnız kavramsal varlık)</a:t>
            </a:r>
          </a:p>
        </p:txBody>
      </p:sp>
      <p:pic>
        <p:nvPicPr>
          <p:cNvPr id="7" name="Picture 6" descr="protection-rule-template--edge-asset-b-onl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757" y="1325880"/>
            <a:ext cx="82981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MATE saldırgan kara kutudan nasıl ayrılır?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Gizlemenin üç kuralı neydi?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Gizleme bir anahtarı korur mu? Neden?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2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MATE</a:t>
            </a:r>
            <a:r>
              <a:rPr sz="1800" b="0">
                <a:solidFill>
                  <a:srgbClr val="1F2D3A"/>
                </a:solidFill>
              </a:rPr>
              <a:t> programa sahiptir (kod/bellek onda, sınırsız deneme); kara kutu yalnız girdi/çıktıyı görür.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Maliyeti değerin üstüne çıkar · otomasyonu kır (çeşitlendir) · diğer katmanlara zaman kazandır.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Hayır.</a:t>
            </a:r>
            <a:r>
              <a:rPr sz="1800" b="0">
                <a:solidFill>
                  <a:srgbClr val="1F2D3A"/>
                </a:solidFill>
              </a:rPr>
              <a:t> Anahtar çalışırken bellekte açığa çıkar ve çözme mantığı içeridedir; gizlilik kriptonun işidir.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Kontrol akışı kuralları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amacı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CFG'yi (ön bilgide tanımladık) bu bölümün iskeleti sayıyoruz; saldırganın ilk işi bu iskeleti çıkarmaktır.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4. haftada düzleştirmeye </a:t>
            </a:r>
            <a:r>
              <a:rPr sz="2000" b="1">
                <a:solidFill>
                  <a:srgbClr val="1F2D3A"/>
                </a:solidFill>
              </a:rPr>
              <a:t>giriş</a:t>
            </a:r>
            <a:r>
              <a:rPr sz="2000" b="0">
                <a:solidFill>
                  <a:srgbClr val="1F2D3A"/>
                </a:solidFill>
              </a:rPr>
              <a:t> yaptık.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bölümde onu </a:t>
            </a:r>
            <a:r>
              <a:rPr sz="2000" b="1">
                <a:solidFill>
                  <a:srgbClr val="1F2D3A"/>
                </a:solidFill>
              </a:rPr>
              <a:t>güçlendiren</a:t>
            </a:r>
            <a:r>
              <a:rPr sz="2000" b="0">
                <a:solidFill>
                  <a:srgbClr val="1F2D3A"/>
                </a:solidFill>
              </a:rPr>
              <a:t> kuralları ekliyoruz: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30504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K-01 opak yüklem · K-02 aritmetik kodlama · K-03 sahte/ölü · K-04 düzleştirme (derin) · K-05 rastgele çıkış · K-06 çağrı gizleme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18490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Tüm örnekler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, tek denetim: </a:t>
            </a:r>
            <a:r>
              <a:rPr sz="2000" b="0">
                <a:solidFill>
                  <a:srgbClr val="A1123F"/>
                </a:solidFill>
                <a:latin typeface="Consolas"/>
              </a:rPr>
              <a:t>grant_access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K-01 · Opak yüklemler ve döngüler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Opak yüklem — şema</a:t>
            </a:r>
          </a:p>
        </p:txBody>
      </p:sp>
      <p:pic>
        <p:nvPicPr>
          <p:cNvPr id="7" name="Picture 6" descr="h09-02-opak-yuk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147" y="1325880"/>
            <a:ext cx="901940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Neyi korur?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dalın </a:t>
            </a:r>
            <a:r>
              <a:rPr sz="2000" b="1">
                <a:solidFill>
                  <a:srgbClr val="1F2D3A"/>
                </a:solidFill>
              </a:rPr>
              <a:t>hangi koşulda</a:t>
            </a:r>
            <a:r>
              <a:rPr sz="2000" b="0">
                <a:solidFill>
                  <a:srgbClr val="1F2D3A"/>
                </a:solidFill>
              </a:rPr>
              <a:t> alındığını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döngünün </a:t>
            </a:r>
            <a:r>
              <a:rPr sz="2000" b="1">
                <a:solidFill>
                  <a:srgbClr val="1F2D3A"/>
                </a:solidFill>
              </a:rPr>
              <a:t>kaç kez</a:t>
            </a:r>
            <a:r>
              <a:rPr sz="2000" b="0">
                <a:solidFill>
                  <a:srgbClr val="1F2D3A"/>
                </a:solidFill>
              </a:rPr>
              <a:t> döndüğünü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Fikir:</a:t>
            </a:r>
            <a:r>
              <a:rPr sz="2000" b="0">
                <a:solidFill>
                  <a:srgbClr val="1F2D3A"/>
                </a:solidFill>
              </a:rPr>
              <a:t> değeri programcının bildiği ama aracın kolay çözemediği bir ifadeyle dallan.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Opak yüklem örneği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x*(x+1) is always even → result is always true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opaque_true(unsigned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((x * (x + 1)) &amp; 1u) ==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Programcı bilir: </a:t>
            </a:r>
            <a:r>
              <a:rPr sz="2000" b="1">
                <a:solidFill>
                  <a:srgbClr val="1F2D3A"/>
                </a:solidFill>
              </a:rPr>
              <a:t>hep true</a:t>
            </a:r>
            <a:r>
              <a:rPr sz="2000" b="0">
                <a:solidFill>
                  <a:srgbClr val="1F2D3A"/>
                </a:solidFill>
              </a:rPr>
              <a:t>. Statik analiz bunu kolay kanıtlayamaz.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Nasıl kullanılır?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(opaque_true(counter))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state = real_step(state);   /* always entered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state = fake_step(state);    /* dead path: never runs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Analist iki yolu da "gerçek" sanır; zamanını sahte yola harcar.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K-01 · Opak döngü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Kılavuz döngüleri ayrı kural yapar: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for/while </a:t>
            </a:r>
            <a:r>
              <a:rPr sz="2000" b="1">
                <a:solidFill>
                  <a:srgbClr val="1F2D3A"/>
                </a:solidFill>
              </a:rPr>
              <a:t>doğrudan görünmez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Düzleştirmenin </a:t>
            </a:r>
            <a:r>
              <a:rPr sz="2000" b="1">
                <a:solidFill>
                  <a:srgbClr val="1F2D3A"/>
                </a:solidFill>
              </a:rPr>
              <a:t>içine</a:t>
            </a:r>
            <a:r>
              <a:rPr sz="2000" b="0">
                <a:solidFill>
                  <a:srgbClr val="1F2D3A"/>
                </a:solidFill>
              </a:rPr>
              <a:t> gizlenir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Gövde küçük bloklara bölünür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Yineleme bir </a:t>
            </a:r>
            <a:r>
              <a:rPr sz="2000" b="1">
                <a:solidFill>
                  <a:srgbClr val="1F2D3A"/>
                </a:solidFill>
              </a:rPr>
              <a:t>durum değişkeniyle</a:t>
            </a:r>
            <a:r>
              <a:rPr sz="2000" b="0">
                <a:solidFill>
                  <a:srgbClr val="1F2D3A"/>
                </a:solidFill>
              </a:rPr>
              <a:t> yönetilir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580384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"Şu döngü N kez dönüyor" bilgisi CFG'den okunmaz.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K-01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düşük–orta (fazladan aritmetik/dal)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bilinen opak yüklem kalıpları otomatik tanınır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Karşı önlem:</a:t>
            </a:r>
            <a:r>
              <a:rPr sz="1800" b="0">
                <a:solidFill>
                  <a:srgbClr val="1F2D3A"/>
                </a:solidFill>
              </a:rPr>
              <a:t> çeşitlendir (bölüm 5)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önce/sonra temel blok sayısı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Opak yüklem ekleme</a:t>
            </a:r>
          </a:p>
        </p:txBody>
      </p:sp>
      <p:pic>
        <p:nvPicPr>
          <p:cNvPr id="7" name="Picture 6" descr="opaque-predicate-inser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61397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Opak yüklem — uç durum (büyük değerler)</a:t>
            </a:r>
          </a:p>
        </p:txBody>
      </p:sp>
      <p:pic>
        <p:nvPicPr>
          <p:cNvPr id="7" name="Picture 6" descr="opaque-predicate-insertion--edge-extrem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61397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K-02 · Aritmetik kodlama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K-02 · Neyi korur?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Sabitleri ve basit hesapları.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"Bu sayı 0x1F, bu işlem bir XOR" gibi </a:t>
            </a:r>
            <a:r>
              <a:rPr sz="2000" b="1">
                <a:solidFill>
                  <a:srgbClr val="1F2D3A"/>
                </a:solidFill>
              </a:rPr>
              <a:t>doğrudan okunabilir</a:t>
            </a:r>
            <a:r>
              <a:rPr sz="2000" b="0">
                <a:solidFill>
                  <a:srgbClr val="1F2D3A"/>
                </a:solidFill>
              </a:rPr>
              <a:t> ipuçlarını gizler.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K-02 · Denk ifadeler (MBA)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işlemi, sonucu değişmeyen ama karmaşık görünen denkiyle değiştir: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 + b   ≡   (a ^ b) + 2*(a &amp; b)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x * 2   ≡   x &lt;&lt;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Sonuç aynı, görünüm karmaşık. (MBA = mixed boolean-arithmetic)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K-02 · Sabiti gizle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0x2A is not written directly; produced from two parts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uint8_t threshold(void)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uint8_t a = 0x37, b = 0x1D;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(uint8_t)(a ^ b);   /* = 0x2A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dosyada </a:t>
            </a:r>
            <a:r>
              <a:rPr sz="2000" b="0">
                <a:solidFill>
                  <a:srgbClr val="A1123F"/>
                </a:solidFill>
                <a:latin typeface="Consolas"/>
              </a:rPr>
              <a:t>0x2A</a:t>
            </a:r>
            <a:r>
              <a:rPr sz="2000" b="0">
                <a:solidFill>
                  <a:srgbClr val="1F2D3A"/>
                </a:solidFill>
              </a:rPr>
              <a:t> araması sonuç vermez.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K-02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düşük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MBA sadeleştiriciler (arybo/msynth) birçok ifadeyi açar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Kural:</a:t>
            </a:r>
            <a:r>
              <a:rPr sz="1800" b="0">
                <a:solidFill>
                  <a:srgbClr val="1F2D3A"/>
                </a:solidFill>
              </a:rPr>
              <a:t> tek başına zayıf → kontrol akışıyla </a:t>
            </a:r>
            <a:r>
              <a:rPr sz="1800" b="1">
                <a:solidFill>
                  <a:srgbClr val="1F2D3A"/>
                </a:solidFill>
              </a:rPr>
              <a:t>birleştir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sabit için bayt/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 araması boş dönmeli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K-03 · Sahte işlem ve ölü dal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Sahte işlem ≠ ölü dal — şema</a:t>
            </a:r>
          </a:p>
        </p:txBody>
      </p:sp>
      <p:pic>
        <p:nvPicPr>
          <p:cNvPr id="7" name="Picture 6" descr="h09-05-sahte-ol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8233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K-03 · İkisi farklıdır!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Kılavuz bunları </a:t>
            </a:r>
            <a:r>
              <a:rPr sz="2000" b="1">
                <a:solidFill>
                  <a:srgbClr val="1F2D3A"/>
                </a:solidFill>
              </a:rPr>
              <a:t>ayrı</a:t>
            </a:r>
            <a:r>
              <a:rPr sz="2000" b="0">
                <a:solidFill>
                  <a:srgbClr val="1F2D3A"/>
                </a:solidFill>
              </a:rPr>
              <a:t> kurallar yapar. Fark kritik: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Sahte işlem:</a:t>
            </a:r>
            <a:r>
              <a:rPr sz="2000" b="0">
                <a:solidFill>
                  <a:srgbClr val="1F2D3A"/>
                </a:solidFill>
              </a:rPr>
              <a:t> çalışır, sonucu değiştirmez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Ölü dal:</a:t>
            </a:r>
            <a:r>
              <a:rPr sz="2000" b="0">
                <a:solidFill>
                  <a:srgbClr val="1F2D3A"/>
                </a:solidFill>
              </a:rPr>
              <a:t> hiç çalışmaz (opak yüklemle korunur)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K-03 · Karşılaştırma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7391"/>
                <a:gridCol w="4944289"/>
                <a:gridCol w="3409854"/>
              </a:tblGrid>
              <a:tr h="357987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Sahte işlem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Ölü dal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Çalışır mı?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Evet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Hayır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Sonuç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Değişmez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(çalışmaz)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Amaç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Gerçeği kalabalıkta gizle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 yol göster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K-03 · Sahte işlem örneği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crc = crc32_update(crc, data,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crc ^= (constant ^ constant);   /* = crc; result unchanged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constant ^ constant == 0</a:t>
            </a:r>
            <a:r>
              <a:rPr sz="2000" b="0">
                <a:solidFill>
                  <a:srgbClr val="1F2D3A"/>
                </a:solidFill>
              </a:rPr>
              <a:t> → CRC değişmez, ama kod kalabalıklaşır.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K-03 · Ölü dal örneği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(opaque_false()) {        /* always false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fake_check();        /* never runs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Analist bu bloğu "gerçek" sanıp inceler; zaman kaybeder.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K-03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düşük (sahte işlem) → orta (ölü dallar CFG'yi büyütür)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ölü kod eleme, opak yüklem çözülürse dalı atar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Bağımlılık:</a:t>
            </a:r>
            <a:r>
              <a:rPr sz="1800" b="0">
                <a:solidFill>
                  <a:srgbClr val="1F2D3A"/>
                </a:solidFill>
              </a:rPr>
              <a:t> opak yüklemin </a:t>
            </a:r>
            <a:r>
              <a:rPr sz="1800" b="1">
                <a:solidFill>
                  <a:srgbClr val="1F2D3A"/>
                </a:solidFill>
              </a:rPr>
              <a:t>kalitesine</a:t>
            </a:r>
            <a:r>
              <a:rPr sz="1800" b="0">
                <a:solidFill>
                  <a:srgbClr val="1F2D3A"/>
                </a:solidFill>
              </a:rPr>
              <a:t> bağlı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ölü/gerçek dalı ayırt etme süresi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K-04 · Kontrol akışı düzleştirme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Neyi korur?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Algoritmanın </a:t>
            </a:r>
            <a:r>
              <a:rPr sz="2000" b="1">
                <a:solidFill>
                  <a:srgbClr val="1F2D3A"/>
                </a:solidFill>
              </a:rPr>
              <a:t>yapısını</a:t>
            </a:r>
            <a:r>
              <a:rPr sz="2000" b="0">
                <a:solidFill>
                  <a:srgbClr val="1F2D3A"/>
                </a:solidFill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Blokların doğal komşuluğunu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"Hangi bloktan hangisine gidilir" bilgisini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Fikir: dikey → yatay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Normal:</a:t>
            </a:r>
            <a:r>
              <a:rPr sz="2000" b="0">
                <a:solidFill>
                  <a:srgbClr val="1F2D3A"/>
                </a:solidFill>
              </a:rPr>
              <a:t> bloklar birbirini izler (dikey akış)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Düzleştirilmiş:</a:t>
            </a:r>
            <a:r>
              <a:rPr sz="2000" b="0">
                <a:solidFill>
                  <a:srgbClr val="1F2D3A"/>
                </a:solidFill>
              </a:rPr>
              <a:t> tüm bloklar tek </a:t>
            </a:r>
            <a:r>
              <a:rPr sz="2000" b="0">
                <a:solidFill>
                  <a:srgbClr val="A1123F"/>
                </a:solidFill>
                <a:latin typeface="Consolas"/>
              </a:rPr>
              <a:t>switch</a:t>
            </a:r>
            <a:r>
              <a:rPr sz="2000" b="0">
                <a:solidFill>
                  <a:srgbClr val="1F2D3A"/>
                </a:solidFill>
              </a:rPr>
              <a:t> dağıtıcıda (yatay)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 yalnız bir </a:t>
            </a:r>
            <a:r>
              <a:rPr sz="2000" b="1">
                <a:solidFill>
                  <a:srgbClr val="1F2D3A"/>
                </a:solidFill>
              </a:rPr>
              <a:t>durum değişkeninden</a:t>
            </a:r>
            <a:r>
              <a:rPr sz="2000" b="0">
                <a:solidFill>
                  <a:srgbClr val="1F2D3A"/>
                </a:solidFill>
              </a:rPr>
              <a:t> okunur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Şablon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state = START;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(;;) switch (state)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START: state = STEP1;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STEP1: state = condition ? STEP2 : FAIL;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STEP2: state = DONE;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FAIL:  return DENIED;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DONE:  return GRANTED;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default:    return DENIED;   /* random exit (K-05)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Tek başına zayıf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4. haftada söylemiştik: bu şablon deneyimli analiste kısa sürede çözülür.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Güç, güçlendirmelerden gelir.</a:t>
            </a:r>
            <a:r>
              <a:rPr sz="2000" b="0">
                <a:solidFill>
                  <a:srgbClr val="1F2D3A"/>
                </a:solidFill>
              </a:rPr>
              <a:t> Sırayla: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Güçlendirme 1 — durum değerleri (K-02)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 1, 2, 3</a:t>
            </a:r>
            <a:r>
              <a:rPr sz="2000" b="0">
                <a:solidFill>
                  <a:srgbClr val="1F2D3A"/>
                </a:solidFill>
              </a:rPr>
              <a:t> yerine dağınık, aritmetikle üretilen değerler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Ardışıklık </a:t>
            </a:r>
            <a:r>
              <a:rPr sz="2000" b="1">
                <a:solidFill>
                  <a:srgbClr val="1F2D3A"/>
                </a:solidFill>
              </a:rPr>
              <a:t>görünmez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adımın hangisini izlediği okunmaz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Güçlendirme 2 — sahte/ölü (K-03)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Sahte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</a:t>
            </a:r>
            <a:r>
              <a:rPr sz="2000" b="0">
                <a:solidFill>
                  <a:srgbClr val="1F2D3A"/>
                </a:solidFill>
              </a:rPr>
              <a:t>'ler eklenir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Hangi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gerçek</a:t>
            </a:r>
            <a:r>
              <a:rPr sz="2000" b="0">
                <a:solidFill>
                  <a:srgbClr val="1F2D3A"/>
                </a:solidFill>
              </a:rPr>
              <a:t>, ayırt etmek zorlaşır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Güçlendirme 3 — rastgele çıkış (K-05)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Hata, </a:t>
            </a:r>
            <a:r>
              <a:rPr sz="2000" b="0">
                <a:solidFill>
                  <a:srgbClr val="A1123F"/>
                </a:solidFill>
                <a:latin typeface="Consolas"/>
              </a:rPr>
              <a:t>default</a:t>
            </a:r>
            <a:r>
              <a:rPr sz="2000" b="0">
                <a:solidFill>
                  <a:srgbClr val="1F2D3A"/>
                </a:solidFill>
              </a:rPr>
              <a:t> dalından </a:t>
            </a:r>
            <a:r>
              <a:rPr sz="2000" b="1">
                <a:solidFill>
                  <a:srgbClr val="1F2D3A"/>
                </a:solidFill>
              </a:rPr>
              <a:t>öngörülemeyen</a:t>
            </a:r>
            <a:r>
              <a:rPr sz="2000" b="0">
                <a:solidFill>
                  <a:srgbClr val="1F2D3A"/>
                </a:solidFill>
              </a:rPr>
              <a:t> durumla çıkar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Başarısızlığın </a:t>
            </a:r>
            <a:r>
              <a:rPr sz="2000" b="1">
                <a:solidFill>
                  <a:srgbClr val="1F2D3A"/>
                </a:solidFill>
              </a:rPr>
              <a:t>nerede</a:t>
            </a:r>
            <a:r>
              <a:rPr sz="2000" b="0">
                <a:solidFill>
                  <a:srgbClr val="1F2D3A"/>
                </a:solidFill>
              </a:rPr>
              <a:t> olduğu okunmaz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K-04 · Güçlendirme 4 — opak geçişler (K-01)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case</a:t>
            </a:r>
            <a:r>
              <a:rPr sz="2000" b="0">
                <a:solidFill>
                  <a:srgbClr val="1F2D3A"/>
                </a:solidFill>
              </a:rPr>
              <a:t> geçişleri sabit değil, </a:t>
            </a:r>
            <a:r>
              <a:rPr sz="2000" b="1">
                <a:solidFill>
                  <a:srgbClr val="1F2D3A"/>
                </a:solidFill>
              </a:rPr>
              <a:t>opak koşullara</a:t>
            </a:r>
            <a:r>
              <a:rPr sz="2000" b="0">
                <a:solidFill>
                  <a:srgbClr val="1F2D3A"/>
                </a:solidFill>
              </a:rPr>
              <a:t> bağlı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Statik izleme daha da zorlaşır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K-04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orta–yüksek (blok/dal çok artar, başarım düşer)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yalnız düzleştirme → sembolik yürütmeyle açılır (bölüm 5)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Güç:</a:t>
            </a:r>
            <a:r>
              <a:rPr sz="1800" b="0">
                <a:solidFill>
                  <a:srgbClr val="1F2D3A"/>
                </a:solidFill>
              </a:rPr>
              <a:t> güçlendirmelerden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CFG düğüm/kenar sayısı, izleme süresi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Kontrol akışı düzleştirme</a:t>
            </a:r>
          </a:p>
        </p:txBody>
      </p:sp>
      <p:pic>
        <p:nvPicPr>
          <p:cNvPr id="7" name="Picture 6" descr="flow-flattening-dispatch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18233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Düzleştirme — uç durum (en kısa yol)</a:t>
            </a:r>
          </a:p>
        </p:txBody>
      </p:sp>
      <p:pic>
        <p:nvPicPr>
          <p:cNvPr id="7" name="Picture 6" descr="flow-flattening-dispatcher--flat-all-wrong-lengt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355899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K-05 · Rastgele çıkış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K-05 · Neyi korur?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denetimin </a:t>
            </a:r>
            <a:r>
              <a:rPr sz="2000" b="1">
                <a:solidFill>
                  <a:srgbClr val="1F2D3A"/>
                </a:solidFill>
              </a:rPr>
              <a:t>nerede</a:t>
            </a:r>
            <a:r>
              <a:rPr sz="2000" b="0">
                <a:solidFill>
                  <a:srgbClr val="1F2D3A"/>
                </a:solidFill>
              </a:rPr>
              <a:t> başarısız olduğunu.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tipik olarak: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"Başarısızlık dalını" bulur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Onu "başarı dalına" çevirir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K-05 · Nasıl?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(!signature_valid(p))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state = unpredictable_value();  /* not defined in the switch → default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return DENIED</a:t>
            </a:r>
            <a:r>
              <a:rPr sz="2000" b="0">
                <a:solidFill>
                  <a:srgbClr val="1F2D3A"/>
                </a:solidFill>
              </a:rPr>
              <a:t> yok; durum öngörülemeyen bir değere gider.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K-05 · Başarı da benzer çıksın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Başarılı çıkış da aynı yöntemle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Böylece başarı ve başarısızlık akışta </a:t>
            </a:r>
            <a:r>
              <a:rPr sz="2000" b="1">
                <a:solidFill>
                  <a:srgbClr val="1F2D3A"/>
                </a:solidFill>
              </a:rPr>
              <a:t>birbirine benzer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Analist "işte kabul dalı" diyemez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K-05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düşük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tek başına değil, düzleştirmeyle anlamlı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Hedef:</a:t>
            </a:r>
            <a:r>
              <a:rPr sz="1800" b="0">
                <a:solidFill>
                  <a:srgbClr val="1F2D3A"/>
                </a:solidFill>
              </a:rPr>
              <a:t> tek bayt yaması denetimi atlatmaya </a:t>
            </a:r>
            <a:r>
              <a:rPr sz="1800" b="1">
                <a:solidFill>
                  <a:srgbClr val="1F2D3A"/>
                </a:solidFill>
              </a:rPr>
              <a:t>yetmesin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"başarısızlık dalını bul ve çevir" süresi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K-06 · Çağrı ve bağımlılık gizleme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K-06 · Neyi korur?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İpuçlarını: "Şu fonksiyon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çağırıyor → bir karşılaştırma yapıyor."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Standart kütüphane çağrıları ne yaptığınızı </a:t>
            </a:r>
            <a:r>
              <a:rPr sz="2000" b="1">
                <a:solidFill>
                  <a:srgbClr val="1F2D3A"/>
                </a:solidFill>
              </a:rPr>
              <a:t>söyler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K-06 · Nasıl?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Kritik yolda </a:t>
            </a:r>
            <a:r>
              <a:rPr sz="2000" b="0">
                <a:solidFill>
                  <a:srgbClr val="A1123F"/>
                </a:solidFill>
                <a:latin typeface="Consolas"/>
              </a:rPr>
              <a:t>memcmp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1">
                <a:solidFill>
                  <a:srgbClr val="1F2D3A"/>
                </a:solidFill>
              </a:rPr>
              <a:t>kendi</a:t>
            </a:r>
            <a:r>
              <a:rPr sz="2000" b="0">
                <a:solidFill>
                  <a:srgbClr val="1F2D3A"/>
                </a:solidFill>
              </a:rPr>
              <a:t> sabit-zamanlı </a:t>
            </a:r>
            <a:r>
              <a:rPr sz="2000" b="0">
                <a:solidFill>
                  <a:srgbClr val="A1123F"/>
                </a:solidFill>
                <a:latin typeface="Consolas"/>
              </a:rPr>
              <a:t>esit_mi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Bağlantı çözümleyicide tanınan ad </a:t>
            </a:r>
            <a:r>
              <a:rPr sz="2000" b="1">
                <a:solidFill>
                  <a:srgbClr val="1F2D3A"/>
                </a:solidFill>
              </a:rPr>
              <a:t>görünmez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Sahte parametreler:</a:t>
            </a:r>
            <a:r>
              <a:rPr sz="2000" b="0">
                <a:solidFill>
                  <a:srgbClr val="1F2D3A"/>
                </a:solidFill>
              </a:rPr>
              <a:t> hiç kullanılmayan parametreler ekle → imza yanıltıcı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K-06 · ⚠️ Sabit zamanlılığı bozma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Kendi karşılaştırmanı yazarken </a:t>
            </a:r>
            <a:r>
              <a:rPr sz="2000" b="1">
                <a:solidFill>
                  <a:srgbClr val="1F2D3A"/>
                </a:solidFill>
              </a:rPr>
              <a:t>sabit zamanlı</a:t>
            </a:r>
            <a:r>
              <a:rPr sz="2000" b="0">
                <a:solidFill>
                  <a:srgbClr val="1F2D3A"/>
                </a:solidFill>
              </a:rPr>
              <a:t> olsun (3. hafta).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Erken çıkışlı karşılaştırma → </a:t>
            </a:r>
            <a:r>
              <a:rPr sz="2000" b="1">
                <a:solidFill>
                  <a:srgbClr val="1F2D3A"/>
                </a:solidFill>
              </a:rPr>
              <a:t>yan kanal</a:t>
            </a:r>
            <a:r>
              <a:rPr sz="2000" b="0">
                <a:solidFill>
                  <a:srgbClr val="1F2D3A"/>
                </a:solidFill>
              </a:rPr>
              <a:t> açar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Koruma eklerken </a:t>
            </a:r>
            <a:r>
              <a:rPr sz="2000" b="1">
                <a:solidFill>
                  <a:srgbClr val="1F2D3A"/>
                </a:solidFill>
              </a:rPr>
              <a:t>yeni açık</a:t>
            </a:r>
            <a:r>
              <a:rPr sz="2000" b="0">
                <a:solidFill>
                  <a:srgbClr val="1F2D3A"/>
                </a:solidFill>
              </a:rPr>
              <a:t> yaratma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K-06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düşük–orta (kendi sürümleri bakım ister)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davranış analizi ne yaptığını yine gösterebilir → bu bir </a:t>
            </a:r>
            <a:r>
              <a:rPr sz="1800" b="1">
                <a:solidFill>
                  <a:srgbClr val="1F2D3A"/>
                </a:solidFill>
              </a:rPr>
              <a:t>gecikme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binary dosyada tanınan kütüphane çağrısı sayısı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K-01</a:t>
            </a:r>
            <a:r>
              <a:rPr sz="2000" b="0">
                <a:solidFill>
                  <a:srgbClr val="1F2D3A"/>
                </a:solidFill>
              </a:rPr>
              <a:t> opak yüklem/döngü · </a:t>
            </a:r>
            <a:r>
              <a:rPr sz="2000" b="1">
                <a:solidFill>
                  <a:srgbClr val="1F2D3A"/>
                </a:solidFill>
              </a:rPr>
              <a:t>K-02</a:t>
            </a:r>
            <a:r>
              <a:rPr sz="2000" b="0">
                <a:solidFill>
                  <a:srgbClr val="1F2D3A"/>
                </a:solidFill>
              </a:rPr>
              <a:t> aritmetik kodlama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K-03</a:t>
            </a:r>
            <a:r>
              <a:rPr sz="2000" b="0">
                <a:solidFill>
                  <a:srgbClr val="1F2D3A"/>
                </a:solidFill>
              </a:rPr>
              <a:t> sahte işlem ≠ ölü dal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K-04</a:t>
            </a:r>
            <a:r>
              <a:rPr sz="2000" b="0">
                <a:solidFill>
                  <a:srgbClr val="1F2D3A"/>
                </a:solidFill>
              </a:rPr>
              <a:t> düzleştirme (güçlendirmelerle)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K-05</a:t>
            </a:r>
            <a:r>
              <a:rPr sz="2000" b="0">
                <a:solidFill>
                  <a:srgbClr val="1F2D3A"/>
                </a:solidFill>
              </a:rPr>
              <a:t> rastgele çıkış · </a:t>
            </a:r>
            <a:r>
              <a:rPr sz="2000" b="1">
                <a:solidFill>
                  <a:srgbClr val="1F2D3A"/>
                </a:solidFill>
              </a:rPr>
              <a:t>K-06</a:t>
            </a:r>
            <a:r>
              <a:rPr sz="2000" b="0">
                <a:solidFill>
                  <a:srgbClr val="1F2D3A"/>
                </a:solidFill>
              </a:rPr>
              <a:t> çağrı gizleme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03072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Hiçbiri tek başına yeterli değil; </a:t>
            </a:r>
            <a:r>
              <a:rPr sz="2000" b="1">
                <a:solidFill>
                  <a:srgbClr val="1F2D3A"/>
                </a:solidFill>
              </a:rPr>
              <a:t>birlikte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ölçülmüş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3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Sahte işlem ile ölü dal farkı?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Düzleştirmeyi güçlendiren 4 kural?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Rastgele çıkış hangi saldırıyı zorlaştırır?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3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17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Sahte işlem</a:t>
            </a:r>
            <a:r>
              <a:rPr sz="1800" b="0">
                <a:solidFill>
                  <a:srgbClr val="1F2D3A"/>
                </a:solidFill>
              </a:rPr>
              <a:t> çalışır ama sonucu değiştirmez; </a:t>
            </a:r>
            <a:r>
              <a:rPr sz="1800" b="1">
                <a:solidFill>
                  <a:srgbClr val="1F2D3A"/>
                </a:solidFill>
              </a:rPr>
              <a:t>ölü dal</a:t>
            </a:r>
            <a:r>
              <a:rPr sz="1800" b="0">
                <a:solidFill>
                  <a:srgbClr val="1F2D3A"/>
                </a:solidFill>
              </a:rPr>
              <a:t> opak yüklemle hiç çalışmaz.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Durum değerlerini gizle (K-02) · sahte/ölü blok (K-03) · rastgele çıkış (K-05) · opak yüklem geçişleri (K-01).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"Başarısızlık dalını bul ve başarıya çevir" saldırısını; artık </a:t>
            </a:r>
            <a:r>
              <a:rPr sz="1800" b="1">
                <a:solidFill>
                  <a:srgbClr val="1F2D3A"/>
                </a:solidFill>
              </a:rPr>
              <a:t>tek-bayt yama yetmez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Veri ve program bütünü kuralları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Veri gizleme kuralları K-07–K-09 — şema</a:t>
            </a:r>
          </a:p>
        </p:txBody>
      </p:sp>
      <p:pic>
        <p:nvPicPr>
          <p:cNvPr id="7" name="Picture 6" descr="h09-15-veri-gizleme-kuralla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27767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Kontrol akışı ≠ veri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Kontrol akışı</a:t>
            </a:r>
            <a:r>
              <a:rPr sz="2000" b="0">
                <a:solidFill>
                  <a:srgbClr val="1F2D3A"/>
                </a:solidFill>
              </a:rPr>
              <a:t> (bölüm 3): algoritmanın </a:t>
            </a:r>
            <a:r>
              <a:rPr sz="2000" b="1">
                <a:solidFill>
                  <a:srgbClr val="1F2D3A"/>
                </a:solidFill>
              </a:rPr>
              <a:t>yapısını</a:t>
            </a:r>
            <a:r>
              <a:rPr sz="2000" b="0">
                <a:solidFill>
                  <a:srgbClr val="1F2D3A"/>
                </a:solidFill>
              </a:rPr>
              <a:t> gizler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Veri gizleme</a:t>
            </a:r>
            <a:r>
              <a:rPr sz="2000" b="0">
                <a:solidFill>
                  <a:srgbClr val="1F2D3A"/>
                </a:solidFill>
              </a:rPr>
              <a:t> (bu bölüm): programın işlediği </a:t>
            </a:r>
            <a:r>
              <a:rPr sz="2000" b="1">
                <a:solidFill>
                  <a:srgbClr val="1F2D3A"/>
                </a:solidFill>
              </a:rPr>
              <a:t>değerleri</a:t>
            </a:r>
            <a:r>
              <a:rPr sz="2000" b="0">
                <a:solidFill>
                  <a:srgbClr val="1F2D3A"/>
                </a:solidFill>
              </a:rPr>
              <a:t> gizler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Dizeler, sabitler, tablolar, değişkenler.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K-07 · Dize kodlama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Neyi korur?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dosyadaki </a:t>
            </a:r>
            <a:r>
              <a:rPr sz="2000" b="1">
                <a:solidFill>
                  <a:srgbClr val="1F2D3A"/>
                </a:solidFill>
              </a:rPr>
              <a:t>okunabilir metinleri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ucuz saldırı adımı: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"Lisans gecersiz"</a:t>
            </a:r>
            <a:r>
              <a:rPr sz="2000" b="0">
                <a:solidFill>
                  <a:srgbClr val="1F2D3A"/>
                </a:solidFill>
              </a:rPr>
              <a:t> ya da bir URL → saldırgana nereye bakacağını söyler.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Hassas dize </a:t>
            </a:r>
            <a:r>
              <a:rPr sz="2000" b="1">
                <a:solidFill>
                  <a:srgbClr val="1F2D3A"/>
                </a:solidFill>
              </a:rPr>
              <a:t>derleme öncesi</a:t>
            </a:r>
            <a:r>
              <a:rPr sz="2000" b="0">
                <a:solidFill>
                  <a:srgbClr val="1F2D3A"/>
                </a:solidFill>
              </a:rPr>
              <a:t> kodlanır (ör. XOR)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dosyada </a:t>
            </a:r>
            <a:r>
              <a:rPr sz="2000" b="1">
                <a:solidFill>
                  <a:srgbClr val="1F2D3A"/>
                </a:solidFill>
              </a:rPr>
              <a:t>kodlanmış</a:t>
            </a:r>
            <a:r>
              <a:rPr sz="2000" b="0">
                <a:solidFill>
                  <a:srgbClr val="1F2D3A"/>
                </a:solidFill>
              </a:rPr>
              <a:t> durur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Kullanım anında</a:t>
            </a:r>
            <a:r>
              <a:rPr sz="2000" b="0">
                <a:solidFill>
                  <a:srgbClr val="1F2D3A"/>
                </a:solidFill>
              </a:rPr>
              <a:t> çözülür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İş biter bitmez </a:t>
            </a:r>
            <a:r>
              <a:rPr sz="2000" b="1">
                <a:solidFill>
                  <a:srgbClr val="1F2D3A"/>
                </a:solidFill>
              </a:rPr>
              <a:t>silinir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Örnek (sentetik)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const uint8_t HIDDEN[] = {0x3B,0x2A,0x2E,0x2E,0x2D};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use(void)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char tmp[sizeof HIDDEN];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(size_t i=0;i&lt;sizeof HIDDEN;i++)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tmp[i] = HIDDEN[i] ^ 0x5A;      /* decode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process(tmp, sizeof HIDDEN);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secure_wipe(tmp, sizeof tmp); /* wipe immediately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⚠️ Kritik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Çalışırken çözülmüş dize </a:t>
            </a:r>
            <a:r>
              <a:rPr sz="2000" b="1">
                <a:solidFill>
                  <a:srgbClr val="1F2D3A"/>
                </a:solidFill>
              </a:rPr>
              <a:t>bellekte açık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Çözme anahtarı da binary dosyada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bir </a:t>
            </a:r>
            <a:r>
              <a:rPr sz="2000" b="1">
                <a:solidFill>
                  <a:srgbClr val="1F2D3A"/>
                </a:solidFill>
              </a:rPr>
              <a:t>statik tarama</a:t>
            </a:r>
            <a:r>
              <a:rPr sz="2000" b="0">
                <a:solidFill>
                  <a:srgbClr val="1F2D3A"/>
                </a:solidFill>
              </a:rPr>
              <a:t> önlemidir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Sahada: çözme anahtarı </a:t>
            </a:r>
            <a:r>
              <a:rPr sz="2000" b="1">
                <a:solidFill>
                  <a:srgbClr val="1F2D3A"/>
                </a:solidFill>
              </a:rPr>
              <a:t>parçalanır ve dağıtılır</a:t>
            </a:r>
            <a:r>
              <a:rPr sz="2000" b="0">
                <a:solidFill>
                  <a:srgbClr val="1F2D3A"/>
                </a:solidFill>
              </a:rPr>
              <a:t>, çözme fonksiyonu ek denetimlerle korunur.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K-07 · Dize gizleme ≠ anahtar saklama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Tekrar: dize gizleme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'i durdurur, </a:t>
            </a:r>
            <a:r>
              <a:rPr sz="2000" b="1">
                <a:solidFill>
                  <a:srgbClr val="1F2D3A"/>
                </a:solidFill>
              </a:rPr>
              <a:t>anahtar</a:t>
            </a:r>
            <a:r>
              <a:rPr sz="2000" b="0">
                <a:solidFill>
                  <a:srgbClr val="1F2D3A"/>
                </a:solidFill>
              </a:rPr>
              <a:t> korumaz.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 için → whitebox (11. hafta) ya da donanım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Ölçüm: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çıktısında hassas dize </a:t>
            </a:r>
            <a:r>
              <a:rPr sz="2000" b="1">
                <a:solidFill>
                  <a:srgbClr val="1F2D3A"/>
                </a:solidFill>
              </a:rPr>
              <a:t>bulunmamalı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Dize şifreleme</a:t>
            </a:r>
          </a:p>
        </p:txBody>
      </p:sp>
      <p:pic>
        <p:nvPicPr>
          <p:cNvPr id="7" name="Picture 6" descr="string-encryp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87804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Dize şifreleme — uç durum (hiçbiri geçerli değil)</a:t>
            </a:r>
          </a:p>
        </p:txBody>
      </p:sp>
      <p:pic>
        <p:nvPicPr>
          <p:cNvPr id="7" name="Picture 6" descr="string-encryption--edge-never-vali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87804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K-08 · Opak boolean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K-08 · Sorun: düz 0/1 tehlikeli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denetimin sonucunu düz </a:t>
            </a:r>
            <a:r>
              <a:rPr sz="2000" b="0">
                <a:solidFill>
                  <a:srgbClr val="A1123F"/>
                </a:solidFill>
                <a:latin typeface="Consolas"/>
              </a:rPr>
              <a:t>0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 döndürmek: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</a:t>
            </a:r>
            <a:r>
              <a:rPr sz="2000" b="1">
                <a:solidFill>
                  <a:srgbClr val="1F2D3A"/>
                </a:solidFill>
              </a:rPr>
              <a:t>tek baytı</a:t>
            </a:r>
            <a:r>
              <a:rPr sz="2000" b="0">
                <a:solidFill>
                  <a:srgbClr val="1F2D3A"/>
                </a:solidFill>
              </a:rPr>
              <a:t> çevirir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"Başarısız" → "başarılı" olur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K-08 ·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Doğru/yanlış değerini: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Birden çok değere</a:t>
            </a:r>
            <a:r>
              <a:rPr sz="2000" b="0">
                <a:solidFill>
                  <a:srgbClr val="1F2D3A"/>
                </a:solidFill>
              </a:rPr>
              <a:t> bağla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bayt yamasıyla çevrilemeyecek biçimde tut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Fonksiyonlar düz boolean yerine </a:t>
            </a:r>
            <a:r>
              <a:rPr sz="2000" b="1">
                <a:solidFill>
                  <a:srgbClr val="1F2D3A"/>
                </a:solidFill>
              </a:rPr>
              <a:t>opak dönüş kodu</a:t>
            </a:r>
            <a:r>
              <a:rPr sz="2000" b="0">
                <a:solidFill>
                  <a:srgbClr val="1F2D3A"/>
                </a:solidFill>
              </a:rPr>
              <a:t> verir.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K-08 · Örnek (kavram)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typedef struct { uint32_t a, b; } Karar;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Karar izin_ver(void)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(Karar){ 0xA3C1u, 0x5C3Eu };  /* a ^ b == 0xFFFF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karar_izin_mi(Karar k)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(k.a ^ k.b) == 0xFFFFu;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Çağıran taraf </a:t>
            </a:r>
            <a:r>
              <a:rPr sz="2000" b="1">
                <a:solidFill>
                  <a:srgbClr val="1F2D3A"/>
                </a:solidFill>
              </a:rPr>
              <a:t>iki alanı da</a:t>
            </a:r>
            <a:r>
              <a:rPr sz="2000" b="0">
                <a:solidFill>
                  <a:srgbClr val="1F2D3A"/>
                </a:solidFill>
              </a:rPr>
              <a:t> doğrular.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K-08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düşük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yeterince incelenirse çözülür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Amaç:</a:t>
            </a:r>
            <a:r>
              <a:rPr sz="1800" b="0">
                <a:solidFill>
                  <a:srgbClr val="1F2D3A"/>
                </a:solidFill>
              </a:rPr>
              <a:t> tek-bayt yamayı ve kaba dal-çevirmeyi engellemek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sonucu çevirmek için gereken </a:t>
            </a:r>
            <a:r>
              <a:rPr sz="1800" b="1">
                <a:solidFill>
                  <a:srgbClr val="1F2D3A"/>
                </a:solidFill>
              </a:rPr>
              <a:t>bağımsız nokta &gt; 1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Veri kodlama (opak boolean)</a:t>
            </a:r>
          </a:p>
        </p:txBody>
      </p:sp>
      <p:pic>
        <p:nvPicPr>
          <p:cNvPr id="7" name="Picture 6" descr="data-encod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78285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Veri kodlama — uç durum (hepsi geçerli)</a:t>
            </a:r>
          </a:p>
        </p:txBody>
      </p:sp>
      <p:pic>
        <p:nvPicPr>
          <p:cNvPr id="7" name="Picture 6" descr="data-encoding--edge-all-grante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78285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K-09 · Değişken bölme ve yeniden yapılandırma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K-09 · Neyi korur?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Hassas bir değişkenin bellekteki </a:t>
            </a:r>
            <a:r>
              <a:rPr sz="2000" b="1">
                <a:solidFill>
                  <a:srgbClr val="1F2D3A"/>
                </a:solidFill>
              </a:rPr>
              <a:t>tanınabilir izini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"32 baytlık blok = AES anahtarı" gibi kalıplar yol gösterir.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K-09 · Nasıl?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Değişkeni </a:t>
            </a:r>
            <a:r>
              <a:rPr sz="2000" b="1">
                <a:solidFill>
                  <a:srgbClr val="1F2D3A"/>
                </a:solidFill>
              </a:rPr>
              <a:t>böl</a:t>
            </a:r>
            <a:r>
              <a:rPr sz="2000" b="0">
                <a:solidFill>
                  <a:srgbClr val="1F2D3A"/>
                </a:solidFill>
              </a:rPr>
              <a:t> (32-bit'i iki 16-bit paydan üret)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Birden çok değişkeni tek söze </a:t>
            </a:r>
            <a:r>
              <a:rPr sz="2000" b="1">
                <a:solidFill>
                  <a:srgbClr val="1F2D3A"/>
                </a:solidFill>
              </a:rPr>
              <a:t>birleştir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Dizileri yeniden düzenle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Tampon boyut/sıra/yerleşimini değiştir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Kullanımdan sonra </a:t>
            </a:r>
            <a:r>
              <a:rPr sz="2000" b="1">
                <a:solidFill>
                  <a:srgbClr val="1F2D3A"/>
                </a:solidFill>
              </a:rPr>
              <a:t>rastgele değerle doldur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K-09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düşük–orta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yalnız statik/kalıp analizini yavaşlatır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hassas tamponun kalıptan tanınma süresi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Program bütünü: K-10, K-11, K-12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K-10 · Sanallaştırma (kavram)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Neyi korur?</a:t>
            </a:r>
            <a:r>
              <a:rPr sz="2000" b="0">
                <a:solidFill>
                  <a:srgbClr val="1F2D3A"/>
                </a:solidFill>
              </a:rPr>
              <a:t> Bir fonksiyonun </a:t>
            </a:r>
            <a:r>
              <a:rPr sz="2000" b="1">
                <a:solidFill>
                  <a:srgbClr val="1F2D3A"/>
                </a:solidFill>
              </a:rPr>
              <a:t>makine kodunu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Nasıl?</a:t>
            </a:r>
            <a:r>
              <a:rPr sz="2000" b="0">
                <a:solidFill>
                  <a:srgbClr val="1F2D3A"/>
                </a:solidFill>
              </a:rPr>
              <a:t> Fonksiyon → özel bir </a:t>
            </a:r>
            <a:r>
              <a:rPr sz="2000" b="1">
                <a:solidFill>
                  <a:srgbClr val="1F2D3A"/>
                </a:solidFill>
              </a:rPr>
              <a:t>VM'in bayt koduna</a:t>
            </a:r>
            <a:r>
              <a:rPr sz="2000" b="0">
                <a:solidFill>
                  <a:srgbClr val="1F2D3A"/>
                </a:solidFill>
              </a:rPr>
              <a:t>; binary'ye bayt kodu + küçük yorumlayıcı gömülür.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553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tanıdık kodu değil, önce çözmesi gereken </a:t>
            </a:r>
            <a:r>
              <a:rPr sz="2000" b="1">
                <a:solidFill>
                  <a:srgbClr val="1F2D3A"/>
                </a:solidFill>
              </a:rPr>
              <a:t>özel komut kümesini</a:t>
            </a:r>
            <a:r>
              <a:rPr sz="2000" b="0">
                <a:solidFill>
                  <a:srgbClr val="1F2D3A"/>
                </a:solidFill>
              </a:rPr>
              <a:t> görür.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K-10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yüksek</a:t>
            </a:r>
            <a:r>
              <a:rPr sz="1800" b="0">
                <a:solidFill>
                  <a:srgbClr val="1F2D3A"/>
                </a:solidFill>
              </a:rPr>
              <a:t> (yorumlanan kod yavaş; bakım pahalı)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Kullanım:</a:t>
            </a:r>
            <a:r>
              <a:rPr sz="1800" b="0">
                <a:solidFill>
                  <a:srgbClr val="1F2D3A"/>
                </a:solidFill>
              </a:rPr>
              <a:t> yalnız en kritik, küçük, sık değişmeyen fonksiyonlar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VM bir kez çözülürse tüm korunanlar açılır; çeşitlendirilmezse tüm kopyalar aynı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0">
                <a:solidFill>
                  <a:srgbClr val="1F2D3A"/>
                </a:solidFill>
              </a:rPr>
              <a:t>14. hafta: Tigress </a:t>
            </a:r>
            <a:r>
              <a:rPr sz="1800" b="0">
                <a:solidFill>
                  <a:srgbClr val="A1123F"/>
                </a:solidFill>
                <a:latin typeface="Consolas"/>
              </a:rPr>
              <a:t>Virtualize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K-11 · Derleyici tabanlı (O-LLVM)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Neyi korur?</a:t>
            </a:r>
            <a:r>
              <a:rPr sz="2000" b="0">
                <a:solidFill>
                  <a:srgbClr val="1F2D3A"/>
                </a:solidFill>
              </a:rPr>
              <a:t> Yukarıdaki kuralları, </a:t>
            </a:r>
            <a:r>
              <a:rPr sz="2000" b="1">
                <a:solidFill>
                  <a:srgbClr val="1F2D3A"/>
                </a:solidFill>
              </a:rPr>
              <a:t>el ile değil</a:t>
            </a:r>
            <a:r>
              <a:rPr sz="2000" b="0">
                <a:solidFill>
                  <a:srgbClr val="1F2D3A"/>
                </a:solidFill>
              </a:rPr>
              <a:t> derleyici geçişiyle.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LLVM tabanlı gizleyiciler: düzleştirme, sahte akış, komut değiştirme geçişleri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 </a:t>
            </a:r>
            <a:r>
              <a:rPr sz="2000" b="1">
                <a:solidFill>
                  <a:srgbClr val="1F2D3A"/>
                </a:solidFill>
              </a:rPr>
              <a:t>okunur</a:t>
            </a:r>
            <a:r>
              <a:rPr sz="2000" b="0">
                <a:solidFill>
                  <a:srgbClr val="1F2D3A"/>
                </a:solidFill>
              </a:rPr>
              <a:t> kalır; koruma bir derleme seçeneği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sürümde farklı </a:t>
            </a:r>
            <a:r>
              <a:rPr sz="2000" b="1">
                <a:solidFill>
                  <a:srgbClr val="1F2D3A"/>
                </a:solidFill>
              </a:rPr>
              <a:t>tohum</a:t>
            </a:r>
            <a:r>
              <a:rPr sz="2000" b="0">
                <a:solidFill>
                  <a:srgbClr val="1F2D3A"/>
                </a:solidFill>
              </a:rPr>
              <a:t> → çeşitlendirme kolay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K-11 · Maliyet ve sınır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201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Maliyet:</a:t>
            </a:r>
            <a:r>
              <a:rPr sz="1800" b="0">
                <a:solidFill>
                  <a:srgbClr val="1F2D3A"/>
                </a:solidFill>
              </a:rPr>
              <a:t> orta (geçişlere bağlı)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Sınır:</a:t>
            </a:r>
            <a:r>
              <a:rPr sz="1800" b="0">
                <a:solidFill>
                  <a:srgbClr val="1F2D3A"/>
                </a:solidFill>
              </a:rPr>
              <a:t> bilinen geçiş kalıpları tanınır; araç sürümüyle güncel kal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Ölçüm:</a:t>
            </a:r>
            <a:r>
              <a:rPr sz="1800" b="0">
                <a:solidFill>
                  <a:srgbClr val="1F2D3A"/>
                </a:solidFill>
              </a:rPr>
              <a:t> farklı tohumların ürettiği binary'ler arası fark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K-12 · Dinamik şifreleme (kavram)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Neyi korur?</a:t>
            </a:r>
            <a:r>
              <a:rPr sz="2000" b="0">
                <a:solidFill>
                  <a:srgbClr val="1F2D3A"/>
                </a:solidFill>
              </a:rPr>
              <a:t> En hassas kod bölümlerini, binary'de </a:t>
            </a:r>
            <a:r>
              <a:rPr sz="2000" b="1">
                <a:solidFill>
                  <a:srgbClr val="1F2D3A"/>
                </a:solidFill>
              </a:rPr>
              <a:t>şifreli</a:t>
            </a:r>
            <a:r>
              <a:rPr sz="2000" b="0">
                <a:solidFill>
                  <a:srgbClr val="1F2D3A"/>
                </a:solidFill>
              </a:rPr>
              <a:t> tutarak.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Nasıl?</a:t>
            </a:r>
            <a:r>
              <a:rPr sz="2000" b="0">
                <a:solidFill>
                  <a:srgbClr val="1F2D3A"/>
                </a:solidFill>
              </a:rPr>
              <a:t> Bölüm şifreli durur → yalnız çalışacağı an çözülür → sonra yeniden şifrelenir/silinir.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K-12 · ⚠️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OS bellek korumalarıyla (</a:t>
            </a:r>
            <a:r>
              <a:rPr sz="2000" b="1">
                <a:solidFill>
                  <a:srgbClr val="1F2D3A"/>
                </a:solidFill>
              </a:rPr>
              <a:t>DEP/NX, W^X</a:t>
            </a:r>
            <a:r>
              <a:rPr sz="2000" b="0">
                <a:solidFill>
                  <a:srgbClr val="1F2D3A"/>
                </a:solidFill>
              </a:rPr>
              <a:t>) doğrudan çatışır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uygulanırsa hem çöker hem </a:t>
            </a:r>
            <a:r>
              <a:rPr sz="2000" b="1">
                <a:solidFill>
                  <a:srgbClr val="1F2D3A"/>
                </a:solidFill>
              </a:rPr>
              <a:t>yeni açık</a:t>
            </a:r>
            <a:r>
              <a:rPr sz="2000" b="0">
                <a:solidFill>
                  <a:srgbClr val="1F2D3A"/>
                </a:solidFill>
              </a:rPr>
              <a:t> yaratır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Çalışırken bir an kod bellekte açık → döküm yakalar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K-12 · Kural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koruma eklerken başka bir korumayı </a:t>
            </a:r>
            <a:r>
              <a:rPr sz="2000" b="1">
                <a:solidFill>
                  <a:srgbClr val="1F2D3A"/>
                </a:solidFill>
              </a:rPr>
              <a:t>kapatıyorsan</a:t>
            </a:r>
            <a:r>
              <a:rPr sz="2000" b="0">
                <a:solidFill>
                  <a:srgbClr val="1F2D3A"/>
                </a:solidFill>
              </a:rPr>
              <a:t>, net kazancı ölç ve ödünleşim kaydına yaz.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Uygulamada çok seçici, küçük bölümlerde kullanılır.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Java/yönetilen taraf (5. haftadan)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haftanın kuralları </a:t>
            </a:r>
            <a:r>
              <a:rPr sz="2000" b="1">
                <a:solidFill>
                  <a:srgbClr val="1F2D3A"/>
                </a:solidFill>
              </a:rPr>
              <a:t>native</a:t>
            </a:r>
            <a:r>
              <a:rPr sz="2000" b="0">
                <a:solidFill>
                  <a:srgbClr val="1F2D3A"/>
                </a:solidFill>
              </a:rPr>
              <a:t> (C/C++) için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Yönetilen dilde karşılığı: </a:t>
            </a:r>
            <a:r>
              <a:rPr sz="2000" b="1">
                <a:solidFill>
                  <a:srgbClr val="1F2D3A"/>
                </a:solidFill>
              </a:rPr>
              <a:t>ProGuard/R8</a:t>
            </a:r>
            <a:r>
              <a:rPr sz="2000" b="0">
                <a:solidFill>
                  <a:srgbClr val="1F2D3A"/>
                </a:solidFill>
              </a:rPr>
              <a:t> ad gizleme + ölü kod eleme + küçültme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ve reflection ile çağrılan API'ler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 taraf birlikte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 tarafı R8 ile gizlenir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Native taraf bu haftanın kurallarıyla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Çapraz denetim:</a:t>
            </a:r>
            <a:r>
              <a:rPr sz="2000" b="0">
                <a:solidFill>
                  <a:srgbClr val="1F2D3A"/>
                </a:solidFill>
              </a:rPr>
              <a:t> native Java'nın bütünlüğünü, Java native'in sağlamasını denetler (6. hafta RASP)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K-07</a:t>
            </a:r>
            <a:r>
              <a:rPr sz="2000" b="0">
                <a:solidFill>
                  <a:srgbClr val="1F2D3A"/>
                </a:solidFill>
              </a:rPr>
              <a:t> dize kodlama · </a:t>
            </a:r>
            <a:r>
              <a:rPr sz="2000" b="1">
                <a:solidFill>
                  <a:srgbClr val="1F2D3A"/>
                </a:solidFill>
              </a:rPr>
              <a:t>K-08</a:t>
            </a:r>
            <a:r>
              <a:rPr sz="2000" b="0">
                <a:solidFill>
                  <a:srgbClr val="1F2D3A"/>
                </a:solidFill>
              </a:rPr>
              <a:t> opak boolean · </a:t>
            </a:r>
            <a:r>
              <a:rPr sz="2000" b="1">
                <a:solidFill>
                  <a:srgbClr val="1F2D3A"/>
                </a:solidFill>
              </a:rPr>
              <a:t>K-09</a:t>
            </a:r>
            <a:r>
              <a:rPr sz="2000" b="0">
                <a:solidFill>
                  <a:srgbClr val="1F2D3A"/>
                </a:solidFill>
              </a:rPr>
              <a:t> değişken bölme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K-10</a:t>
            </a:r>
            <a:r>
              <a:rPr sz="2000" b="0">
                <a:solidFill>
                  <a:srgbClr val="1F2D3A"/>
                </a:solidFill>
              </a:rPr>
              <a:t> sanallaştırma (pahalı) · </a:t>
            </a:r>
            <a:r>
              <a:rPr sz="2000" b="1">
                <a:solidFill>
                  <a:srgbClr val="1F2D3A"/>
                </a:solidFill>
              </a:rPr>
              <a:t>K-11</a:t>
            </a:r>
            <a:r>
              <a:rPr sz="2000" b="0">
                <a:solidFill>
                  <a:srgbClr val="1F2D3A"/>
                </a:solidFill>
              </a:rPr>
              <a:t> derleyici (O-LLVM) · </a:t>
            </a:r>
            <a:r>
              <a:rPr sz="2000" b="1">
                <a:solidFill>
                  <a:srgbClr val="1F2D3A"/>
                </a:solidFill>
              </a:rPr>
              <a:t>K-12</a:t>
            </a:r>
            <a:r>
              <a:rPr sz="2000" b="0">
                <a:solidFill>
                  <a:srgbClr val="1F2D3A"/>
                </a:solidFill>
              </a:rPr>
              <a:t> dinamik (riskli)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Veri gizleme, kontrol akışı gizlemeyi </a:t>
            </a:r>
            <a:r>
              <a:rPr sz="2000" b="1">
                <a:solidFill>
                  <a:srgbClr val="1F2D3A"/>
                </a:solidFill>
              </a:rPr>
              <a:t>tamamlar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Dize gizleme anahtarı korur mu?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Opak boolean neden tek-bayt yamayı zorlaştırır?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Sanallaştırmanın iki büyük maliyeti?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Bölüm 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011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Hayır.</a:t>
            </a:r>
            <a:r>
              <a:rPr sz="1800" b="0">
                <a:solidFill>
                  <a:srgbClr val="1F2D3A"/>
                </a:solidFill>
              </a:rPr>
              <a:t> Çözülen dize bellekte açıktır, çözme anahtarı içeridedir; yalnız statik (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) taramayı durdurur.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Sonuç birden çok değere bağlıdır; sonucu çevirmek için </a:t>
            </a:r>
            <a:r>
              <a:rPr sz="1800" b="1">
                <a:solidFill>
                  <a:srgbClr val="1F2D3A"/>
                </a:solidFill>
              </a:rPr>
              <a:t>&gt;1 bağımsız noktayı</a:t>
            </a:r>
            <a:r>
              <a:rPr sz="1800" b="0">
                <a:solidFill>
                  <a:srgbClr val="1F2D3A"/>
                </a:solidFill>
              </a:rPr>
              <a:t> değiştirmek gerekir.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Yüksek </a:t>
            </a:r>
            <a:r>
              <a:rPr sz="1800" b="1">
                <a:solidFill>
                  <a:srgbClr val="1F2D3A"/>
                </a:solidFill>
              </a:rPr>
              <a:t>başarım</a:t>
            </a:r>
            <a:r>
              <a:rPr sz="1800" b="0">
                <a:solidFill>
                  <a:srgbClr val="1F2D3A"/>
                </a:solidFill>
              </a:rPr>
              <a:t> (onlarca kat yavaş) ve yüksek </a:t>
            </a:r>
            <a:r>
              <a:rPr sz="1800" b="1">
                <a:solidFill>
                  <a:srgbClr val="1F2D3A"/>
                </a:solidFill>
              </a:rPr>
              <a:t>bakım</a:t>
            </a:r>
            <a:r>
              <a:rPr sz="1800" b="0">
                <a:solidFill>
                  <a:srgbClr val="1F2D3A"/>
                </a:solidFill>
              </a:rPr>
              <a:t> maliyeti; bu yüzden yalnız küçük/kritik fonksiyonlara.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Çeşitlendirme ve ölçme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— şema</a:t>
            </a:r>
          </a:p>
        </p:txBody>
      </p:sp>
      <p:pic>
        <p:nvPicPr>
          <p:cNvPr id="7" name="Picture 6" descr="h09-07-cesitlend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14" y="1325880"/>
            <a:ext cx="1064546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Çeşitlendirme: Kural 2'yi hatırla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kopyada işe yarayan saldırı, bütün kopyalarda işe yaramasın.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Saldırgan bir kopyayı kırıp yamayı/betiği </a:t>
            </a:r>
            <a:r>
              <a:rPr sz="2000" b="1">
                <a:solidFill>
                  <a:srgbClr val="1F2D3A"/>
                </a:solidFill>
              </a:rPr>
              <a:t>herkese</a:t>
            </a:r>
            <a:r>
              <a:rPr sz="2000" b="0">
                <a:solidFill>
                  <a:srgbClr val="1F2D3A"/>
                </a:solidFill>
              </a:rPr>
              <a:t> dağıtabiliyorsa, bir kırık her yeri açar.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Kökeni: biyolojiden ödünç bir fikir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31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1993</a:t>
            </a:r>
            <a:r>
              <a:rPr sz="1800" b="0">
                <a:solidFill>
                  <a:srgbClr val="1F2D3A"/>
                </a:solidFill>
              </a:rPr>
              <a:t> — Fred Cohen, "Operating System Protection Through Program Evolution": sistemi </a:t>
            </a:r>
            <a:r>
              <a:rPr sz="1800" b="1">
                <a:solidFill>
                  <a:srgbClr val="1F2D3A"/>
                </a:solidFill>
              </a:rPr>
              <a:t>zaman içinde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6712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değiştiren yazılım → </a:t>
            </a:r>
            <a:r>
              <a:rPr sz="1800" b="1">
                <a:solidFill>
                  <a:srgbClr val="1F2D3A"/>
                </a:solidFill>
              </a:rPr>
              <a:t>zamanda çeşitlendirme</a:t>
            </a:r>
            <a:r>
              <a:rPr sz="1800" b="0">
                <a:solidFill>
                  <a:srgbClr val="1F2D3A"/>
                </a:solidFill>
              </a:rPr>
              <a:t>nin köküdür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83763"/>
            <a:ext cx="10911535" cy="731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1997</a:t>
            </a:r>
            <a:r>
              <a:rPr sz="1800" b="0">
                <a:solidFill>
                  <a:srgbClr val="1F2D3A"/>
                </a:solidFill>
              </a:rPr>
              <a:t> — Forrest, Somayaji, Ackley, "Building Diverse Computer Systems" (HotOS): davranışı değiştirmeyen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525011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rastgeleleştirme (ör. yığın çerçevesi boyutu) bir arabellek taşmasını bile bozar → </a:t>
            </a:r>
            <a:r>
              <a:rPr sz="1800" b="1">
                <a:solidFill>
                  <a:srgbClr val="1F2D3A"/>
                </a:solidFill>
              </a:rPr>
              <a:t>uzayda çeşitlendirme</a:t>
            </a:r>
            <a:r>
              <a:rPr sz="1800" b="0">
                <a:solidFill>
                  <a:srgbClr val="1F2D3A"/>
                </a:solidFill>
              </a:rPr>
              <a:t>nin köküdür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4338827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Doğada çeşitlilik bir hastalığın türün </a:t>
            </a:r>
            <a:r>
              <a:rPr sz="1800" b="1">
                <a:solidFill>
                  <a:srgbClr val="1F2D3A"/>
                </a:solidFill>
              </a:rPr>
              <a:t>tamamını</a:t>
            </a:r>
            <a:r>
              <a:rPr sz="1800" b="0">
                <a:solidFill>
                  <a:srgbClr val="1F2D3A"/>
                </a:solidFill>
              </a:rPr>
              <a:t> değil yalnız dirençsizleri öldürmesini sağlar; yazılımda da aynı fikir bir kırığın </a:t>
            </a:r>
            <a:r>
              <a:rPr sz="1800" b="1">
                <a:solidFill>
                  <a:srgbClr val="1F2D3A"/>
                </a:solidFill>
              </a:rPr>
              <a:t>tüm kopyaları</a:t>
            </a:r>
            <a:r>
              <a:rPr sz="1800" b="0">
                <a:solidFill>
                  <a:srgbClr val="1F2D3A"/>
                </a:solidFill>
              </a:rPr>
              <a:t> açmasını önler.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Aynı kaynaktan </a:t>
            </a:r>
            <a:r>
              <a:rPr sz="2000" b="1">
                <a:solidFill>
                  <a:srgbClr val="1F2D3A"/>
                </a:solidFill>
              </a:rPr>
              <a:t>davranışça eş, yapıca farklı</a:t>
            </a:r>
            <a:r>
              <a:rPr sz="2000" b="0">
                <a:solidFill>
                  <a:srgbClr val="1F2D3A"/>
                </a:solidFill>
              </a:rPr>
              <a:t> binary dosyalar üretmek.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Opak yüklemler, sahte bloklar, durum değerleri kopyadan kopyaya </a:t>
            </a:r>
            <a:r>
              <a:rPr sz="2000" b="1">
                <a:solidFill>
                  <a:srgbClr val="1F2D3A"/>
                </a:solidFill>
              </a:rPr>
              <a:t>değişir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İki tür çeşitlendirme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Uzayda:</a:t>
            </a:r>
            <a:r>
              <a:rPr sz="2000" b="0">
                <a:solidFill>
                  <a:srgbClr val="1F2D3A"/>
                </a:solidFill>
              </a:rPr>
              <a:t> her yapı/dağıtım farklı </a:t>
            </a:r>
            <a:r>
              <a:rPr sz="2000" b="1">
                <a:solidFill>
                  <a:srgbClr val="1F2D3A"/>
                </a:solidFill>
              </a:rPr>
              <a:t>tohumla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Bir kopyaya yazılan saldırı diğerinde çalışmaz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Zamanda:</a:t>
            </a:r>
            <a:r>
              <a:rPr sz="2000" b="0">
                <a:solidFill>
                  <a:srgbClr val="1F2D3A"/>
                </a:solidFill>
              </a:rPr>
              <a:t> her sürüm yeni düzenle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Eski sürüme yazılan saldırı yeni sürümde bozulur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07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10. haftadaki anahtar/sürüm yenilemeyle birlikte çalışır.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neyi engeller?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Gizlemenin </a:t>
            </a:r>
            <a:r>
              <a:rPr sz="2000" b="1">
                <a:solidFill>
                  <a:srgbClr val="1F2D3A"/>
                </a:solidFill>
              </a:rPr>
              <a:t>gücünü</a:t>
            </a:r>
            <a:r>
              <a:rPr sz="2000" b="0">
                <a:solidFill>
                  <a:srgbClr val="1F2D3A"/>
                </a:solidFill>
              </a:rPr>
              <a:t> artırmaz (bir kopyayı kırmak yine mümkün)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</a:t>
            </a:r>
            <a:r>
              <a:rPr sz="2000" b="1">
                <a:solidFill>
                  <a:srgbClr val="1F2D3A"/>
                </a:solidFill>
              </a:rPr>
              <a:t>ölçeklenmesini</a:t>
            </a:r>
            <a:r>
              <a:rPr sz="2000" b="0">
                <a:solidFill>
                  <a:srgbClr val="1F2D3A"/>
                </a:solidFill>
              </a:rPr>
              <a:t> engeller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14. hafta: Tigress </a:t>
            </a:r>
            <a:r>
              <a:rPr sz="2000" b="0">
                <a:solidFill>
                  <a:srgbClr val="A1123F"/>
                </a:solidFill>
                <a:latin typeface="Consolas"/>
              </a:rPr>
              <a:t>--Seed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RandomFuns</a:t>
            </a:r>
            <a:r>
              <a:rPr sz="2000" b="0">
                <a:solidFill>
                  <a:srgbClr val="1F2D3A"/>
                </a:solidFill>
              </a:rPr>
              <a:t> ile araçla.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Çeşitlendirme etkinliği: basit ölçüt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kaynağı </a:t>
            </a:r>
            <a:r>
              <a:rPr sz="2000" b="1">
                <a:solidFill>
                  <a:srgbClr val="1F2D3A"/>
                </a:solidFill>
              </a:rPr>
              <a:t>iki farklı tohumla</a:t>
            </a:r>
            <a:r>
              <a:rPr sz="2000" b="0">
                <a:solidFill>
                  <a:srgbClr val="1F2D3A"/>
                </a:solidFill>
              </a:rPr>
              <a:t> derle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Korunan fonksiyonların </a:t>
            </a:r>
            <a:r>
              <a:rPr sz="2000" b="1">
                <a:solidFill>
                  <a:srgbClr val="1F2D3A"/>
                </a:solidFill>
              </a:rPr>
              <a:t>bayt farkını</a:t>
            </a:r>
            <a:r>
              <a:rPr sz="2000" b="0">
                <a:solidFill>
                  <a:srgbClr val="1F2D3A"/>
                </a:solidFill>
              </a:rPr>
              <a:t> ölç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 ne kadar yüksekse, bir saldırının diğerinde çalışma olasılığı o kadar düşük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850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Ölçütü S9'a yaz.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Çeşitlendirme</a:t>
            </a:r>
          </a:p>
        </p:txBody>
      </p:sp>
      <p:pic>
        <p:nvPicPr>
          <p:cNvPr id="7" name="Picture 6" descr="diversific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37" y="1325880"/>
            <a:ext cx="1089402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Çeşitlendirme — uç durum (uzunluk hiç uymuyor)</a:t>
            </a:r>
          </a:p>
        </p:txBody>
      </p:sp>
      <p:pic>
        <p:nvPicPr>
          <p:cNvPr id="7" name="Picture 6" descr="diversification--edge-length-extrem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837" y="1325880"/>
            <a:ext cx="1089402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Gizlemeyi ölçmek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ölçmek?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koruma kararını </a:t>
            </a:r>
            <a:r>
              <a:rPr sz="2000" b="1">
                <a:solidFill>
                  <a:srgbClr val="1F2D3A"/>
                </a:solidFill>
              </a:rPr>
              <a:t>savunmak</a:t>
            </a:r>
            <a:r>
              <a:rPr sz="2000" b="0">
                <a:solidFill>
                  <a:srgbClr val="1F2D3A"/>
                </a:solidFill>
              </a:rPr>
              <a:t> için.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Collberg'in çerçevesi: dört boyut.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dördü 13. haftadaki </a:t>
            </a:r>
            <a:r>
              <a:rPr sz="2000" b="1">
                <a:solidFill>
                  <a:srgbClr val="1F2D3A"/>
                </a:solidFill>
              </a:rPr>
              <a:t>saldırı potansiyeli</a:t>
            </a:r>
            <a:r>
              <a:rPr sz="2000" b="0">
                <a:solidFill>
                  <a:srgbClr val="1F2D3A"/>
                </a:solidFill>
              </a:rPr>
              <a:t> puanlamasının temeli.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Ölçüt 1 — Güç (potency)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insana ne kadar anlaşılmaz?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Nasıl:</a:t>
            </a:r>
            <a:r>
              <a:rPr sz="2000" b="0">
                <a:solidFill>
                  <a:srgbClr val="1F2D3A"/>
                </a:solidFill>
              </a:rPr>
              <a:t> karmaşıklık ölçütleri — CFG düğüm/kenar, çevrimsel karmaşıklık, iç içe geçme derinliği (önce/sonra).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Ölçüt 2 — Dayanıklılık (resilience)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otomatik araca ne kadar dayanır?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Nasıl:</a:t>
            </a:r>
            <a:r>
              <a:rPr sz="2000" b="0">
                <a:solidFill>
                  <a:srgbClr val="1F2D3A"/>
                </a:solidFill>
              </a:rPr>
              <a:t> bir deobfuscation aracının (sembolik yürütme, sadeleştirici) korumayı </a:t>
            </a:r>
            <a:r>
              <a:rPr sz="2000" b="1">
                <a:solidFill>
                  <a:srgbClr val="1F2D3A"/>
                </a:solidFill>
              </a:rPr>
              <a:t>geri açma</a:t>
            </a:r>
            <a:r>
              <a:rPr sz="2000" b="0">
                <a:solidFill>
                  <a:srgbClr val="1F2D3A"/>
                </a:solidFill>
              </a:rPr>
              <a:t> süresi/başarısı.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Ölçüt 3 — Gizlilik (stealth)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gizleme kendini ele veriyor mu?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Nasıl:</a:t>
            </a:r>
            <a:r>
              <a:rPr sz="2000" b="0">
                <a:solidFill>
                  <a:srgbClr val="1F2D3A"/>
                </a:solidFill>
              </a:rPr>
              <a:t> gizlenmiş kod normal koddan istatistiksel ayırt edilebiliyor mu?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Ayırt edilirse saldırgan nereye bakacağını bilir.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Ölçüt 4 — Maliyet (cost)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Soru:</a:t>
            </a:r>
            <a:r>
              <a:rPr sz="2000" b="0">
                <a:solidFill>
                  <a:srgbClr val="1F2D3A"/>
                </a:solidFill>
              </a:rPr>
              <a:t> bize ne kadara mal oluyor?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Nasıl:</a:t>
            </a:r>
            <a:r>
              <a:rPr sz="2000" b="0">
                <a:solidFill>
                  <a:srgbClr val="1F2D3A"/>
                </a:solidFill>
              </a:rPr>
              <a:t> boyut artışı, çalışma süresi, bellek, bakım, hata ayıklama zorluğu.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Düzleştirme öncesi (kavram)</a:t>
            </a:r>
          </a:p>
        </p:txBody>
      </p:sp>
      <p:pic>
        <p:nvPicPr>
          <p:cNvPr id="7" name="Picture 6" descr="h09-04-duzlestir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510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586685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Az düğüm, okunur akış.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Düzleştirme sonrası (kavram)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Çok düğüm, tek merkez; "sonra hangi blok" okunmaz.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Güç ölçümü örneği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638073" cy="143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1454871"/>
                <a:gridCol w="1636730"/>
              </a:tblGrid>
              <a:tr h="35798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Sonra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Temel blok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798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Kenar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79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Çevrimsel karmaşıklık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867558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Rakamları tersine derleyiciden alıp S9'a yazarsınız.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Maliyet ölçümü örneği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size ./program_clean ./program_obfuscated   # boyut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süre: aynı girdiyle N kez çalıştır, ortalama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087880"/>
          <a:ext cx="6546920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742"/>
                <a:gridCol w="1818589"/>
                <a:gridCol w="181858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Önce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Sonra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Boyut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128 KB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İşlem süresi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1.0×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1.7×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Ölçümü yorumlamak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Güç ↑ (34 blok) ve maliyet ↑ (%28 boyut, 1.7× süre)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</a:t>
            </a:r>
            <a:r>
              <a:rPr sz="2000" b="1">
                <a:solidFill>
                  <a:srgbClr val="1F2D3A"/>
                </a:solidFill>
              </a:rPr>
              <a:t>ödünleşim</a:t>
            </a:r>
            <a:r>
              <a:rPr sz="2000" b="0">
                <a:solidFill>
                  <a:srgbClr val="1F2D3A"/>
                </a:solidFill>
              </a:rPr>
              <a:t> beklenir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Karar: kazanç, varlık değerine göre kabul edilebilir mi?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"Güçlü" deme; </a:t>
            </a:r>
            <a:r>
              <a:rPr sz="2000" b="1">
                <a:solidFill>
                  <a:srgbClr val="1F2D3A"/>
                </a:solidFill>
              </a:rPr>
              <a:t>bu sayıları</a:t>
            </a:r>
            <a:r>
              <a:rPr sz="2000" b="0">
                <a:solidFill>
                  <a:srgbClr val="1F2D3A"/>
                </a:solidFill>
              </a:rPr>
              <a:t> göster.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Gizlemenin ölçülmesi</a:t>
            </a:r>
          </a:p>
        </p:txBody>
      </p:sp>
      <p:pic>
        <p:nvPicPr>
          <p:cNvPr id="7" name="Picture 6" descr="obfuscation-metric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25002"/>
          </a:xfrm>
          <a:prstGeom prst="rect">
            <a:avLst/>
          </a:prstGeom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Ölçüm — uç durum (en pahalı yol)</a:t>
            </a:r>
          </a:p>
        </p:txBody>
      </p:sp>
      <p:pic>
        <p:nvPicPr>
          <p:cNvPr id="7" name="Picture 6" descr="obfuscation-metrics--edge-all-vali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25002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Dört ölçüt ödünleşir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2811"/>
                <a:gridCol w="6478723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Artırınca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Olan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Güç ↑ / dayanıklılık ↑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Maliyet ↑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Karmaşıklık ↑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Gizlilik ↓ (daha çok dikkat çeker)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54386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İyi karar: </a:t>
            </a:r>
            <a:r>
              <a:rPr sz="1800" b="1">
                <a:solidFill>
                  <a:srgbClr val="1F2D3A"/>
                </a:solidFill>
              </a:rPr>
              <a:t>varlığın değerine</a:t>
            </a:r>
            <a:r>
              <a:rPr sz="1800" b="0">
                <a:solidFill>
                  <a:srgbClr val="1F2D3A"/>
                </a:solidFill>
              </a:rPr>
              <a:t> göre dört boyutu dengele.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Karar kuralı (S9'a yazılır)</a:t>
            </a:r>
          </a:p>
        </p:txBody>
      </p:sp>
      <p:pic>
        <p:nvPicPr>
          <p:cNvPr id="7" name="Picture 6" descr="h09-10-koruma-kura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14185"/>
          </a:xfrm>
          <a:prstGeom prst="rect">
            <a:avLst/>
          </a:prstGeom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Deobfuscation ve dayanıklılık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karşı tarafın araçlarını bilmeliyiz?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Dayanıklılığı doğru ölçmek için.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Bunları </a:t>
            </a:r>
            <a:r>
              <a:rPr sz="2000" b="1">
                <a:solidFill>
                  <a:srgbClr val="1F2D3A"/>
                </a:solidFill>
              </a:rPr>
              <a:t>savunmayı sınamak</a:t>
            </a:r>
            <a:r>
              <a:rPr sz="2000" b="0">
                <a:solidFill>
                  <a:srgbClr val="1F2D3A"/>
                </a:solidFill>
              </a:rPr>
              <a:t> için öğreniriz — saldırı için değil.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Karşı tarafın araçları — şema</a:t>
            </a:r>
          </a:p>
        </p:txBody>
      </p:sp>
      <p:pic>
        <p:nvPicPr>
          <p:cNvPr id="7" name="Picture 6" descr="h09-09-deobfusc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70387"/>
          </a:xfrm>
          <a:prstGeom prst="rect">
            <a:avLst/>
          </a:prstGeom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Araç 1 — sembolik yürütme (KLEE)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Program yolları matematiksel kısıt olarak çözülür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Opak yüklem ve düzleştirme bu yolla açılabilir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Dayanıklılık kuralı:</a:t>
            </a:r>
            <a:r>
              <a:rPr sz="2000" b="0">
                <a:solidFill>
                  <a:srgbClr val="1F2D3A"/>
                </a:solidFill>
              </a:rPr>
              <a:t> opak yüklemleri çözmesi pahalı (çarpanlara ayırma, karma) yapılara bağla, durum uzayını büyüt — ama </a:t>
            </a:r>
            <a:r>
              <a:rPr sz="2000" b="1">
                <a:solidFill>
                  <a:srgbClr val="1F2D3A"/>
                </a:solidFill>
              </a:rPr>
              <a:t>maliyeti ölç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Deobfuscation</a:t>
            </a:r>
          </a:p>
        </p:txBody>
      </p:sp>
      <p:pic>
        <p:nvPicPr>
          <p:cNvPr id="7" name="Picture 6" descr="deobfuscat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87804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Animasyon · Deobfuscation — uç durum (sıralı çift/tek)</a:t>
            </a:r>
          </a:p>
        </p:txBody>
      </p:sp>
      <p:pic>
        <p:nvPicPr>
          <p:cNvPr id="7" name="Picture 6" descr="deobfuscation--edge-alternating-parit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87804"/>
          </a:xfrm>
          <a:prstGeom prst="rect">
            <a:avLst/>
          </a:prstGeom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Araç 2 — MBA sadeleştirici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Aritmetik kodlamayı (K-02) açar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975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Karşı önlem: kodlanmış sabitleri de opak yüklemlere bağla — birbirine bağlı katmanları ayrı ayrı çözmek zorlaşır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1025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Kural:</a:t>
            </a:r>
            <a:r>
              <a:rPr sz="2000" b="0">
                <a:solidFill>
                  <a:srgbClr val="1F2D3A"/>
                </a:solidFill>
              </a:rPr>
              <a:t> aritmetik kodlamayı tek başına bir sır katmanı </a:t>
            </a:r>
            <a:r>
              <a:rPr sz="2000" b="1">
                <a:solidFill>
                  <a:srgbClr val="1F2D3A"/>
                </a:solidFill>
              </a:rPr>
              <a:t>sayma</a:t>
            </a:r>
            <a:r>
              <a:rPr sz="2000" b="0">
                <a:solidFill>
                  <a:srgbClr val="1F2D3A"/>
                </a:solidFill>
              </a:rPr>
              <a:t>; kontrol akışıyla birleştir.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Araç 3 — kalıp tanıma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Bilinen kütüphane/geçiş kalıplarını tanır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Kural: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çeşitlendir</a:t>
            </a:r>
            <a:r>
              <a:rPr sz="2000" b="0">
                <a:solidFill>
                  <a:srgbClr val="1F2D3A"/>
                </a:solidFill>
              </a:rPr>
              <a:t>; tek bir opak yüklem kalıbına ya da tek VM tasarımına bağlı kalma.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(uzayda: birden çok kalıp/tohum · zamanda: her sürümde kalıpları değiştir)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Ana çıkarım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Banescu vd. (Tigress + KLEE): hangi dönüşüm sembolik yürütmeye ne kadar dayanıyor, </a:t>
            </a:r>
            <a:r>
              <a:rPr sz="2000" b="1">
                <a:solidFill>
                  <a:srgbClr val="1F2D3A"/>
                </a:solidFill>
              </a:rPr>
              <a:t>ölçülür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05736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Dayanıklılık bir </a:t>
            </a:r>
            <a:r>
              <a:rPr sz="2000" b="1">
                <a:solidFill>
                  <a:srgbClr val="1F2D3A"/>
                </a:solidFill>
              </a:rPr>
              <a:t>iddia</a:t>
            </a:r>
            <a:r>
              <a:rPr sz="2000" b="0">
                <a:solidFill>
                  <a:srgbClr val="1F2D3A"/>
                </a:solidFill>
              </a:rPr>
              <a:t> değil, </a:t>
            </a:r>
            <a:r>
              <a:rPr sz="2000" b="1">
                <a:solidFill>
                  <a:srgbClr val="1F2D3A"/>
                </a:solidFill>
              </a:rPr>
              <a:t>ölçülen</a:t>
            </a:r>
            <a:r>
              <a:rPr sz="2000" b="0">
                <a:solidFill>
                  <a:srgbClr val="1F2D3A"/>
                </a:solidFill>
              </a:rPr>
              <a:t> bir niceliktir.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9199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"Güçlü" deme; </a:t>
            </a:r>
            <a:r>
              <a:rPr sz="2000" b="1">
                <a:solidFill>
                  <a:srgbClr val="1F2D3A"/>
                </a:solidFill>
              </a:rPr>
              <a:t>bir sayı üret</a:t>
            </a:r>
            <a:r>
              <a:rPr sz="2000" b="0">
                <a:solidFill>
                  <a:srgbClr val="1F2D3A"/>
                </a:solidFill>
              </a:rPr>
              <a:t>: "şu dönüşüm hattı, şu araca karşı, şu boyutta bir problemi şu sürede çözdürmedi."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Katmanlı savunma, proje, kapanış</a:t>
            </a: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Katmanlı savunmada gizleme — şema</a:t>
            </a:r>
          </a:p>
        </p:txBody>
      </p:sp>
      <p:pic>
        <p:nvPicPr>
          <p:cNvPr id="7" name="Picture 6" descr="h09-16-katmanli-savunmada-y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548" y="1325880"/>
            <a:ext cx="766659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Gizlemenin katmanlı savunmadaki yeri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7178"/>
                <a:gridCol w="1169093"/>
                <a:gridCol w="6105263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Katman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Hafta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İlişki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Bellek güvenliği/derleme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Yerine geçmez; birlikte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RASP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 RASP'ı gizler; RASP gizlemeyi korur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Whitebox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Anahtarın asıl koruması; gizleme kabuk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Anahtar yenileme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"Yenilenene kadar" zaman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Sertifikasyon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Geciktirme puanlanır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Sahadan bir gözlem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Sertifikalı üründe native önlemler bu haftanın kurallarının </a:t>
            </a:r>
            <a:r>
              <a:rPr sz="2000" b="1">
                <a:solidFill>
                  <a:srgbClr val="1F2D3A"/>
                </a:solidFill>
              </a:rPr>
              <a:t>tümünü</a:t>
            </a:r>
            <a:r>
              <a:rPr sz="2000" b="0">
                <a:solidFill>
                  <a:srgbClr val="1F2D3A"/>
                </a:solidFill>
              </a:rPr>
              <a:t> kapsar.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Ama belge her önlemin yanına: </a:t>
            </a:r>
            <a:r>
              <a:rPr sz="2000" b="1">
                <a:solidFill>
                  <a:srgbClr val="1F2D3A"/>
                </a:solidFill>
              </a:rPr>
              <a:t>"tek başına güçlü değildir."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4251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Değerlendiriciyi ikna eden: birliktelik + çeşitlendirme + </a:t>
            </a:r>
            <a:r>
              <a:rPr sz="2000" b="1">
                <a:solidFill>
                  <a:srgbClr val="1F2D3A"/>
                </a:solidFill>
              </a:rPr>
              <a:t>ölçülmüş</a:t>
            </a:r>
            <a:r>
              <a:rPr sz="2000" b="0">
                <a:solidFill>
                  <a:srgbClr val="1F2D3A"/>
                </a:solidFill>
              </a:rPr>
              <a:t> geciktirme.</a:t>
            </a:r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Uçtan uca: katman katman koruma</a:t>
            </a:r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örneğin amacı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sentetik denetimi (</a:t>
            </a:r>
            <a:r>
              <a:rPr sz="2000" b="0">
                <a:solidFill>
                  <a:srgbClr val="A1123F"/>
                </a:solidFill>
                <a:latin typeface="Consolas"/>
              </a:rPr>
              <a:t>grant_access</a:t>
            </a:r>
            <a:r>
              <a:rPr sz="2000" b="0">
                <a:solidFill>
                  <a:srgbClr val="1F2D3A"/>
                </a:solidFill>
              </a:rPr>
              <a:t>) alıp </a:t>
            </a:r>
            <a:r>
              <a:rPr sz="2000" b="1">
                <a:solidFill>
                  <a:srgbClr val="1F2D3A"/>
                </a:solidFill>
              </a:rPr>
              <a:t>katman katman</a:t>
            </a:r>
            <a:r>
              <a:rPr sz="2000" b="0">
                <a:solidFill>
                  <a:srgbClr val="1F2D3A"/>
                </a:solidFill>
              </a:rPr>
              <a:t> koruyacağız.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adımda: ne eklendi · ne kazandık · ne ödedik.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0 · Korumasız başlangıç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grant_access(const char *token)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(token_valid(token))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GRANTED;      /* single branch, single return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DENIED;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Zayıflık:</a:t>
            </a:r>
            <a:r>
              <a:rPr sz="2000" b="0">
                <a:solidFill>
                  <a:srgbClr val="1F2D3A"/>
                </a:solidFill>
              </a:rPr>
              <a:t> tek dal,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tek bayt yamasıyla atlanır.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0 · Saldırgan ne yapar?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GRANTED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DENIED</a:t>
            </a:r>
            <a:r>
              <a:rPr sz="2000" b="0">
                <a:solidFill>
                  <a:srgbClr val="1F2D3A"/>
                </a:solidFill>
              </a:rPr>
              <a:t> ve ilgili dizeler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Tersine derle → tek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, iki dönüş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Başarısızlık dalını başarıya çevir (tek bayt)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Süre:</a:t>
            </a:r>
            <a:r>
              <a:rPr sz="2000" b="0">
                <a:solidFill>
                  <a:srgbClr val="1F2D3A"/>
                </a:solidFill>
              </a:rPr>
              <a:t> dakikalar. </a:t>
            </a:r>
            <a:r>
              <a:rPr sz="2000" b="1">
                <a:solidFill>
                  <a:srgbClr val="1F2D3A"/>
                </a:solidFill>
              </a:rPr>
              <a:t>Uzmanlık:</a:t>
            </a:r>
            <a:r>
              <a:rPr sz="2000" b="0">
                <a:solidFill>
                  <a:srgbClr val="1F2D3A"/>
                </a:solidFill>
              </a:rPr>
              <a:t> düşük.</a:t>
            </a: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K-07 dize/sabit kodla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GRANTED/DENIED and strings no longer appear in plain text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grant_code(void){ return 0x9E ^ 0x9F; } /* =1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Kazanç: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hassas metni bulmaz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çok düşük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Ölçüm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183650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1818589"/>
                <a:gridCol w="181858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Adım 0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Adım 1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strings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hassas dize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boyut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temel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+%0.5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İlk katman en ucuz, en yüksek getiri.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K-02 aritmetik kodla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comparison turns into a complex but equivalent expression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threshold = ((a ^ b) + 2*(a &amp; b));   /* = a + b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Kazanç:</a:t>
            </a:r>
            <a:r>
              <a:rPr sz="2000" b="0">
                <a:solidFill>
                  <a:srgbClr val="1F2D3A"/>
                </a:solidFill>
              </a:rPr>
              <a:t> sabit/hesap doğrudan okunmaz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düşük</a:t>
            </a: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K-04 düzleştir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state = START;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for(;;) switch(state){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START: state = check()?STEP:FAIL;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STEP:  state = DONE;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FAIL:  return DENIED;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case DONE: return GRANTED;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</a:t>
            </a:r>
            <a:r>
              <a:rPr sz="2000" b="0">
                <a:solidFill>
                  <a:srgbClr val="A1123F"/>
                </a:solidFill>
                <a:latin typeface="Consolas"/>
              </a:rPr>
              <a:t>if</a:t>
            </a:r>
            <a:r>
              <a:rPr sz="2000" b="0">
                <a:solidFill>
                  <a:srgbClr val="1F2D3A"/>
                </a:solidFill>
              </a:rPr>
              <a:t> yok; sıra durum değişkeninde.</a:t>
            </a: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Ne değişti?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CFG artık "yatay" — bloklar tek switch'te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"Hangi dal başarı" doğrudan okunmaz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orta (blok/dal artar, biraz yavaşlar)</a:t>
            </a: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K-05 rastgele çıkış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(!check()) { state = unpredictable_value(); break; } /* →default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Hata </a:t>
            </a:r>
            <a:r>
              <a:rPr sz="2000" b="1">
                <a:solidFill>
                  <a:srgbClr val="1F2D3A"/>
                </a:solidFill>
              </a:rPr>
              <a:t>nerede</a:t>
            </a:r>
            <a:r>
              <a:rPr sz="2000" b="0">
                <a:solidFill>
                  <a:srgbClr val="1F2D3A"/>
                </a:solidFill>
              </a:rPr>
              <a:t> yakalandı, akıştan okunmaz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bayt yaması artık yetmez</a:t>
            </a:r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K-03 sahte + ölü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crc ^= (s ^ s);            /* bogus operation: result unchanged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(opaque_false()) fake(); /* dead branch: never runs */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mantık kalabalık içinde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orta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6 · K-08 opak boolean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Decision k = allow();               /* a^b==0xFFFF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(decision_grants(k)) apply();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 düz 0/1 değil → tek bayt çeviremez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Çevirmek için </a:t>
            </a:r>
            <a:r>
              <a:rPr sz="2000" b="1">
                <a:solidFill>
                  <a:srgbClr val="1F2D3A"/>
                </a:solidFill>
              </a:rPr>
              <a:t>birden çok</a:t>
            </a:r>
            <a:r>
              <a:rPr sz="2000" b="0">
                <a:solidFill>
                  <a:srgbClr val="1F2D3A"/>
                </a:solidFill>
              </a:rPr>
              <a:t> nokta gerekir</a:t>
            </a: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Katmanların birikimli etkisi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020"/>
                <a:gridCol w="2504286"/>
                <a:gridCol w="4650818"/>
                <a:gridCol w="2325409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Adım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Saldırı süresi (nispi)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Maliyet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1×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çok düşük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3×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düşük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8×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4–6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K-05/03/08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20×+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orta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51495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 i="1">
                <a:solidFill>
                  <a:srgbClr val="1F2D3A"/>
                </a:solidFill>
              </a:rPr>
              <a:t>(Nispi, örnek amaçlı; gerçek değerler ölçülür.)</a:t>
            </a: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7 · K-10 sanallaştırma?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en kritik</a:t>
            </a:r>
            <a:r>
              <a:rPr sz="2000" b="0">
                <a:solidFill>
                  <a:srgbClr val="1F2D3A"/>
                </a:solidFill>
              </a:rPr>
              <a:t> fonksiyon için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Maliyet:</a:t>
            </a:r>
            <a:r>
              <a:rPr sz="2000" b="0">
                <a:solidFill>
                  <a:srgbClr val="1F2D3A"/>
                </a:solidFill>
              </a:rPr>
              <a:t> yüksek (onlarca kat yavaş)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Çoğu denetim için </a:t>
            </a:r>
            <a:r>
              <a:rPr sz="2000" b="1">
                <a:solidFill>
                  <a:srgbClr val="1F2D3A"/>
                </a:solidFill>
              </a:rPr>
              <a:t>gereksiz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Kural:</a:t>
            </a:r>
            <a:r>
              <a:rPr sz="2000" b="0">
                <a:solidFill>
                  <a:srgbClr val="1F2D3A"/>
                </a:solidFill>
              </a:rPr>
              <a:t> değeri düşükse buraya gelme.</a:t>
            </a: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Uçtan uca: çıkarım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katman saldırıyı biraz daha </a:t>
            </a:r>
            <a:r>
              <a:rPr sz="2000" b="1">
                <a:solidFill>
                  <a:srgbClr val="1F2D3A"/>
                </a:solidFill>
              </a:rPr>
              <a:t>pahalı</a:t>
            </a:r>
            <a:r>
              <a:rPr sz="2000" b="0">
                <a:solidFill>
                  <a:srgbClr val="1F2D3A"/>
                </a:solidFill>
              </a:rPr>
              <a:t> yaptı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katman bir </a:t>
            </a:r>
            <a:r>
              <a:rPr sz="2000" b="1">
                <a:solidFill>
                  <a:srgbClr val="1F2D3A"/>
                </a:solidFill>
              </a:rPr>
              <a:t>maliyet</a:t>
            </a:r>
            <a:r>
              <a:rPr sz="2000" b="0">
                <a:solidFill>
                  <a:srgbClr val="1F2D3A"/>
                </a:solidFill>
              </a:rPr>
              <a:t> ekledi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Nerede durduğun </a:t>
            </a:r>
            <a:r>
              <a:rPr sz="2000" b="1">
                <a:solidFill>
                  <a:srgbClr val="1F2D3A"/>
                </a:solidFill>
              </a:rPr>
              <a:t>varlığın değerine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ölçtüğüne</a:t>
            </a:r>
            <a:r>
              <a:rPr sz="2000" b="0">
                <a:solidFill>
                  <a:srgbClr val="1F2D3A"/>
                </a:solidFill>
              </a:rPr>
              <a:t> bağlı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65480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Bu tablo, S9'a koyacağın koruma tablosunun ta kendisidir.</a:t>
            </a: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(ileri sağlamlaştırma) —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1. Koruma tablosu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2–3 kritik bölüm için (lisans, anahtar türetme, bütünlük) kural şablonunu doldur: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neyi korur · tehdit · nasıl · maliyet · sınır · ölçüm</a:t>
            </a: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—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2. Ölçüm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En az bir teknik için önce/sonra: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25192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 çıktısındaki hassas dize sayısı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CFG düğüm sayısı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binary boyut, bir işlemin süresi</a:t>
            </a:r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 — 3,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3. Çeşitlendirme kararı:</a:t>
            </a:r>
            <a:r>
              <a:rPr sz="2000" b="0">
                <a:solidFill>
                  <a:srgbClr val="1F2D3A"/>
                </a:solidFill>
              </a:rPr>
              <a:t> evet/hayır + </a:t>
            </a:r>
            <a:r>
              <a:rPr sz="2000" b="1">
                <a:solidFill>
                  <a:srgbClr val="1F2D3A"/>
                </a:solidFill>
              </a:rPr>
              <a:t>gerekçe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4. Sınır ve kalan risk:</a:t>
            </a:r>
            <a:r>
              <a:rPr sz="2000" b="0">
                <a:solidFill>
                  <a:srgbClr val="1F2D3A"/>
                </a:solidFill>
              </a:rPr>
              <a:t> her koruma neyi </a:t>
            </a:r>
            <a:r>
              <a:rPr sz="2000" b="1">
                <a:solidFill>
                  <a:srgbClr val="1F2D3A"/>
                </a:solidFill>
              </a:rPr>
              <a:t>korumaz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4251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"Bu dize gizleme anahtarı korumaz; anahtar için S8 whitebox/donanım."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13944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İleride: S15 (14. hafta, gizlemeyi derleme hattına koymak) · S16 (12. hafta, davranışın bozulmadığının testi).</a:t>
            </a: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Değerlendirici gözüyle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S9'da aranan: "çok teknik kullandım" </a:t>
            </a:r>
            <a:r>
              <a:rPr sz="2000" b="1">
                <a:solidFill>
                  <a:srgbClr val="1F2D3A"/>
                </a:solidFill>
              </a:rPr>
              <a:t>değil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Aranan: </a:t>
            </a:r>
            <a:r>
              <a:rPr sz="2000" b="1">
                <a:solidFill>
                  <a:srgbClr val="1F2D3A"/>
                </a:solidFill>
              </a:rPr>
              <a:t>her tekniğin gerekçesi ve ölçüsü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425192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Ölçülmemiş koruma = iddia. Kanıt değil.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MATE ne? Kriptografiyi neden tek başına yetersiz bırakır?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"Pahalı kılar" — varlık değeri örneğiyle?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Sahte işlem ≠ ölü dal?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Düzleştirme neden tek başına zayıf? 3 güçlendirici?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Rastgele çıkış hangi saldırıyı zorlaştırır?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Dize gizleme anahtarı korur mu?</a:t>
            </a: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— cevaplar (1–6)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3931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1">
                <a:solidFill>
                  <a:srgbClr val="1F2D3A"/>
                </a:solidFill>
              </a:rPr>
              <a:t>MATE = Man-At-The-End:</a:t>
            </a:r>
            <a:r>
              <a:rPr sz="1800" b="0">
                <a:solidFill>
                  <a:srgbClr val="1F2D3A"/>
                </a:solidFill>
              </a:rPr>
              <a:t> saldırgan cihaza tam sahip (bellek, debugger, anahtar). Kripto güvenli uç varsayar; MATE'de anahtar </a:t>
            </a:r>
            <a:r>
              <a:rPr sz="1800" b="1">
                <a:solidFill>
                  <a:srgbClr val="1F2D3A"/>
                </a:solidFill>
              </a:rPr>
              <a:t>çalışırken</a:t>
            </a:r>
            <a:r>
              <a:rPr sz="1800" b="0">
                <a:solidFill>
                  <a:srgbClr val="1F2D3A"/>
                </a:solidFill>
              </a:rPr>
              <a:t> açığa çıkar → kripto tek başına yetmez.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Gizleme kırılamazlık değil, saldırıya </a:t>
            </a:r>
            <a:r>
              <a:rPr sz="1800" b="1">
                <a:solidFill>
                  <a:srgbClr val="1F2D3A"/>
                </a:solidFill>
              </a:rPr>
              <a:t>daha çok zaman/beceri/araç</a:t>
            </a:r>
            <a:r>
              <a:rPr sz="1800" b="0">
                <a:solidFill>
                  <a:srgbClr val="1F2D3A"/>
                </a:solidFill>
              </a:rPr>
              <a:t> gerektirir. 100 TL'lik içeriği kırmak 10.000 TL emek isterse saldırgan vazgeçer.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Sahte işlem</a:t>
            </a:r>
            <a:r>
              <a:rPr sz="1800" b="0">
                <a:solidFill>
                  <a:srgbClr val="1F2D3A"/>
                </a:solidFill>
              </a:rPr>
              <a:t> çalışır ama sonucu kullanılmaz (analizciyi yorar); </a:t>
            </a:r>
            <a:r>
              <a:rPr sz="1800" b="1">
                <a:solidFill>
                  <a:srgbClr val="1F2D3A"/>
                </a:solidFill>
              </a:rPr>
              <a:t>ölü dal</a:t>
            </a:r>
            <a:r>
              <a:rPr sz="1800" b="0">
                <a:solidFill>
                  <a:srgbClr val="1F2D3A"/>
                </a:solidFill>
              </a:rPr>
              <a:t> opak yüklemle </a:t>
            </a:r>
            <a:r>
              <a:rPr sz="1800" b="1">
                <a:solidFill>
                  <a:srgbClr val="1F2D3A"/>
                </a:solidFill>
              </a:rPr>
              <a:t>hiç çalışmaz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Düzleştirmede dispatcher deseni tanınır, durum değişkeni izlenir. Güçlendirici: </a:t>
            </a:r>
            <a:r>
              <a:rPr sz="1800" b="1">
                <a:solidFill>
                  <a:srgbClr val="1F2D3A"/>
                </a:solidFill>
              </a:rPr>
              <a:t>opak yüklem · durum değişkeni şifreleme · sahte durum/bloklar + rastgele çıkış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Desen/eşleştirme ve otomatik betik</a:t>
            </a:r>
            <a:r>
              <a:rPr sz="1800" b="0">
                <a:solidFill>
                  <a:srgbClr val="1F2D3A"/>
                </a:solidFill>
              </a:rPr>
              <a:t> saldırılarını (aynı giriş→aynı kalıp bekleyen) ve sembolik yürütmeyi zorlaştırır.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1">
                <a:solidFill>
                  <a:srgbClr val="1F2D3A"/>
                </a:solidFill>
              </a:rPr>
              <a:t>Hayır.</a:t>
            </a:r>
            <a:r>
              <a:rPr sz="1800" b="0">
                <a:solidFill>
                  <a:srgbClr val="1F2D3A"/>
                </a:solidFill>
              </a:rPr>
              <a:t> Dize/tablo gizleme statik </a:t>
            </a:r>
            <a:r>
              <a:rPr sz="18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1800" b="0">
                <a:solidFill>
                  <a:srgbClr val="1F2D3A"/>
                </a:solidFill>
              </a:rPr>
              <a:t>'i zorlaştırır ama anahtar </a:t>
            </a:r>
            <a:r>
              <a:rPr sz="1800" b="1">
                <a:solidFill>
                  <a:srgbClr val="1F2D3A"/>
                </a:solidFill>
              </a:rPr>
              <a:t>çalışırken bellekte</a:t>
            </a:r>
            <a:r>
              <a:rPr sz="1800" b="0">
                <a:solidFill>
                  <a:srgbClr val="1F2D3A"/>
                </a:solidFill>
              </a:rPr>
              <a:t> açığa çıkar → whitebox/HSM gerekir.</a:t>
            </a:r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148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Sanallaştırmanın iki maliyeti?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0">
                <a:solidFill>
                  <a:srgbClr val="1F2D3A"/>
                </a:solidFill>
              </a:rPr>
              <a:t>Kendini değiştiren kod hangi OS korumasıyla çatışır?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0">
                <a:solidFill>
                  <a:srgbClr val="1F2D3A"/>
                </a:solidFill>
              </a:rPr>
              <a:t>Dört ölçüt; hangileri ödünleşir?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0">
                <a:solidFill>
                  <a:srgbClr val="1F2D3A"/>
                </a:solidFill>
              </a:rPr>
              <a:t>Çeşitlendirme gücü mü ölçeklenmeyi mi engeller?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0">
                <a:solidFill>
                  <a:srgbClr val="1F2D3A"/>
                </a:solidFill>
              </a:rPr>
              <a:t>KLEE hangi kuralları zorlar? Dayanıklılık nasıl artar?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Bir bölüm için kural şablonunu doldur.</a:t>
            </a: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Kendini sınama — cevaplar (7–12)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2291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1. </a:t>
            </a:r>
            <a:r>
              <a:rPr sz="1800" b="0">
                <a:solidFill>
                  <a:srgbClr val="1F2D3A"/>
                </a:solidFill>
              </a:rPr>
              <a:t>Büyük </a:t>
            </a:r>
            <a:r>
              <a:rPr sz="1800" b="1">
                <a:solidFill>
                  <a:srgbClr val="1F2D3A"/>
                </a:solidFill>
              </a:rPr>
              <a:t>performans</a:t>
            </a:r>
            <a:r>
              <a:rPr sz="1800" b="0">
                <a:solidFill>
                  <a:srgbClr val="1F2D3A"/>
                </a:solidFill>
              </a:rPr>
              <a:t> cezası (yorumlayıcı yavaş) + </a:t>
            </a:r>
            <a:r>
              <a:rPr sz="1800" b="1">
                <a:solidFill>
                  <a:srgbClr val="1F2D3A"/>
                </a:solidFill>
              </a:rPr>
              <a:t>boyut</a:t>
            </a:r>
            <a:r>
              <a:rPr sz="1800" b="0">
                <a:solidFill>
                  <a:srgbClr val="1F2D3A"/>
                </a:solidFill>
              </a:rPr>
              <a:t> artışı (VM + bytecode); bakım/hata ayıklama zorluğu.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2. </a:t>
            </a:r>
            <a:r>
              <a:rPr sz="1800" b="1">
                <a:solidFill>
                  <a:srgbClr val="1F2D3A"/>
                </a:solidFill>
              </a:rPr>
              <a:t>W^X / DEP-NX</a:t>
            </a:r>
            <a:r>
              <a:rPr sz="1800" b="0">
                <a:solidFill>
                  <a:srgbClr val="1F2D3A"/>
                </a:solidFill>
              </a:rPr>
              <a:t> (yazılabilir+çalıştırılabilir bellek yasağı); kod sayfasını yazmak </a:t>
            </a:r>
            <a:r>
              <a:rPr sz="1800" b="0">
                <a:solidFill>
                  <a:srgbClr val="A1123F"/>
                </a:solidFill>
                <a:latin typeface="Consolas"/>
              </a:rPr>
              <a:t>mprotect</a:t>
            </a:r>
            <a:r>
              <a:rPr sz="1800" b="0">
                <a:solidFill>
                  <a:srgbClr val="1F2D3A"/>
                </a:solidFill>
              </a:rPr>
              <a:t>/</a:t>
            </a:r>
            <a:r>
              <a:rPr sz="1800" b="0">
                <a:solidFill>
                  <a:srgbClr val="A1123F"/>
                </a:solidFill>
                <a:latin typeface="Consolas"/>
              </a:rPr>
              <a:t>VirtualProtect</a:t>
            </a:r>
            <a:r>
              <a:rPr sz="1800" b="0">
                <a:solidFill>
                  <a:srgbClr val="1F2D3A"/>
                </a:solidFill>
              </a:rPr>
              <a:t> ister, engellenir/şüphelidir.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3. </a:t>
            </a:r>
            <a:r>
              <a:rPr sz="1800" b="1">
                <a:solidFill>
                  <a:srgbClr val="1F2D3A"/>
                </a:solidFill>
              </a:rPr>
              <a:t>Güç · dayanıklılık · gizlilik · maliyet.</a:t>
            </a:r>
            <a:r>
              <a:rPr sz="1800" b="0">
                <a:solidFill>
                  <a:srgbClr val="1F2D3A"/>
                </a:solidFill>
              </a:rPr>
              <a:t> Güç/dayanıklılık ↑ → maliyet ↑ ve gizlilik ↓ (anormal görünür). Başlıca ödünleşim: </a:t>
            </a:r>
            <a:r>
              <a:rPr sz="1800" b="1">
                <a:solidFill>
                  <a:srgbClr val="1F2D3A"/>
                </a:solidFill>
              </a:rPr>
              <a:t>dayanıklılık ↔ maliyet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4. </a:t>
            </a:r>
            <a:r>
              <a:rPr sz="1800" b="1">
                <a:solidFill>
                  <a:srgbClr val="1F2D3A"/>
                </a:solidFill>
              </a:rPr>
              <a:t>Ölçeklenmeyi</a:t>
            </a:r>
            <a:r>
              <a:rPr sz="1800" b="0">
                <a:solidFill>
                  <a:srgbClr val="1F2D3A"/>
                </a:solidFill>
              </a:rPr>
              <a:t> engeller — tek kopyanın gücünü artırmaz; bir kırık tüm kopyalara </a:t>
            </a:r>
            <a:r>
              <a:rPr sz="1800" b="1">
                <a:solidFill>
                  <a:srgbClr val="1F2D3A"/>
                </a:solidFill>
              </a:rPr>
              <a:t>yayılmaz</a:t>
            </a:r>
            <a:r>
              <a:rPr sz="1800" b="0">
                <a:solidFill>
                  <a:srgbClr val="1F2D3A"/>
                </a:solidFill>
              </a:rPr>
              <a:t> (saldırının yeniden kullanımını kırar).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5. </a:t>
            </a:r>
            <a:r>
              <a:rPr sz="1800" b="1">
                <a:solidFill>
                  <a:srgbClr val="1F2D3A"/>
                </a:solidFill>
              </a:rPr>
              <a:t>KLEE</a:t>
            </a:r>
            <a:r>
              <a:rPr sz="1800" b="0">
                <a:solidFill>
                  <a:srgbClr val="1F2D3A"/>
                </a:solidFill>
              </a:rPr>
              <a:t> sembolik yürütme; opak yüklem/düzleştirmeyi çözebilir. Kural: yüklemleri </a:t>
            </a:r>
            <a:r>
              <a:rPr sz="1800" b="1">
                <a:solidFill>
                  <a:srgbClr val="1F2D3A"/>
                </a:solidFill>
              </a:rPr>
              <a:t>sembolik yürütmeye dayanıklı</a:t>
            </a:r>
            <a:r>
              <a:rPr sz="1800" b="0">
                <a:solidFill>
                  <a:srgbClr val="1F2D3A"/>
                </a:solidFill>
              </a:rPr>
              <a:t> (girdi-bağımlı, çözülmesi zor) yap; yol patlatan yapılar dayanıklılığı artırır.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6. </a:t>
            </a:r>
            <a:r>
              <a:rPr sz="1800" b="0">
                <a:solidFill>
                  <a:srgbClr val="1F2D3A"/>
                </a:solidFill>
              </a:rPr>
              <a:t>Örnek: </a:t>
            </a:r>
            <a:r>
              <a:rPr sz="1800" b="1">
                <a:solidFill>
                  <a:srgbClr val="1F2D3A"/>
                </a:solidFill>
              </a:rPr>
              <a:t>Kural</a:t>
            </a:r>
            <a:r>
              <a:rPr sz="1800" b="0">
                <a:solidFill>
                  <a:srgbClr val="1F2D3A"/>
                </a:solidFill>
              </a:rPr>
              <a:t> [düzleştirme] → </a:t>
            </a:r>
            <a:r>
              <a:rPr sz="1800" b="1">
                <a:solidFill>
                  <a:srgbClr val="1F2D3A"/>
                </a:solidFill>
              </a:rPr>
              <a:t>Amaç</a:t>
            </a:r>
            <a:r>
              <a:rPr sz="1800" b="0">
                <a:solidFill>
                  <a:srgbClr val="1F2D3A"/>
                </a:solidFill>
              </a:rPr>
              <a:t> [akışı gizle] → </a:t>
            </a:r>
            <a:r>
              <a:rPr sz="1800" b="1">
                <a:solidFill>
                  <a:srgbClr val="1F2D3A"/>
                </a:solidFill>
              </a:rPr>
              <a:t>Nasıl</a:t>
            </a:r>
            <a:r>
              <a:rPr sz="1800" b="0">
                <a:solidFill>
                  <a:srgbClr val="1F2D3A"/>
                </a:solidFill>
              </a:rPr>
              <a:t> [Tigress Flatten + opak yüklem] → </a:t>
            </a:r>
            <a:r>
              <a:rPr sz="1800" b="1">
                <a:solidFill>
                  <a:srgbClr val="1F2D3A"/>
                </a:solidFill>
              </a:rPr>
              <a:t>Ölçüm</a:t>
            </a:r>
            <a:r>
              <a:rPr sz="1800" b="0">
                <a:solidFill>
                  <a:srgbClr val="1F2D3A"/>
                </a:solidFill>
              </a:rPr>
              <a:t> [boyut +%X, hız −%Y, komut N→M]. Ölçüm satırı şarttır.</a:t>
            </a: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Terimler sözlüğü (1)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7720"/>
                <a:gridCol w="7973814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MATE / beyaz kutu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Programa sahip saldırgan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Opak yüklem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Değeri programcının bildiği, aracın zor çözdüğü koşul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Düzleştirme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Akışı tek switch'e taşıma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Sahte işlem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Çalışan ama sonucu değiştirmeyen kod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Ölü dal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Hiç çalışmayan (opak yüklemli) dal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Terimler sözlüğü (2)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0465"/>
                <a:gridCol w="5801069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Opak boolean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Tek baytla çevrilemeyen doğru/yanlış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Sanallaştırma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Fonksiyonu özel VM bayt koduna çevirme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Çeşitlendirme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Aynı kaynaktan yapıca farklı kopyalar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Güç/dayanıklılık/gizlilik/maliyet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 ölçütleri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Kaynaklar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Cookbook</a:t>
            </a:r>
            <a:r>
              <a:rPr sz="2000" b="0">
                <a:solidFill>
                  <a:srgbClr val="1F2D3A"/>
                </a:solidFill>
              </a:rPr>
              <a:t> (Viega &amp; Messier) Bölüm 12 — anti-tampering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Güvenli programlama teknik kılavuzu</a:t>
            </a:r>
            <a:r>
              <a:rPr sz="2000" b="0">
                <a:solidFill>
                  <a:srgbClr val="1F2D3A"/>
                </a:solidFill>
              </a:rPr>
              <a:t> — native karşı önlemler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Collberg &amp; Nagra, </a:t>
            </a:r>
            <a:r>
              <a:rPr sz="2000" b="0" i="1">
                <a:solidFill>
                  <a:srgbClr val="1F2D3A"/>
                </a:solidFill>
              </a:rPr>
              <a:t>Surreptitious Software</a:t>
            </a:r>
            <a:r>
              <a:rPr sz="2000" b="0">
                <a:solidFill>
                  <a:srgbClr val="1F2D3A"/>
                </a:solidFill>
              </a:rPr>
              <a:t> — taksonomi, ölçme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Schrittwieser vd. (ACM CSUR 2016) — genel bakış, deobfuscation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Banescu vd. — Tigress + KLEE dayanıklılık ölçümü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Obfuscator-LLVM — derleyici tabanlı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10. hafta — Sertifikalar ve kriptografik yöntemler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"gizleme anahtarı korumaz" dedik; 10. haftada anahtarların doğru seçimi, yaşam döngüsü ve PKI ile korunması işlenir. Kural (bu hafta) → whitebox (11. hafta) → otomasyon (14. hafta): bu üç hafta bir bütündür.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9 — Gelişmiş Kod Gizleme ve Çeşitlendirme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