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ders değil gösterim haftası: her takım güvenlik kılavuzunun vize bölümlerini ve çalışan uygulamasını gösterir.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Ara Proje Gösterimleri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Güvenli Programlama — Hafta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30.10.2026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hafta: ara proje gösterimleri (RAP1)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 anlatılmaz; her takım </a:t>
            </a:r>
            <a:r>
              <a:rPr sz="2000" b="1">
                <a:solidFill>
                  <a:srgbClr val="1F2D3A"/>
                </a:solidFill>
              </a:rPr>
              <a:t>ara raporunu teslim eder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uygulamasını gösterir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RAP1 = vizenin </a:t>
            </a:r>
            <a:r>
              <a:rPr sz="2000" b="1">
                <a:solidFill>
                  <a:srgbClr val="1F2D3A"/>
                </a:solidFill>
              </a:rPr>
              <a:t>%60</a:t>
            </a:r>
            <a:r>
              <a:rPr sz="2000" b="0">
                <a:solidFill>
                  <a:srgbClr val="1F2D3A"/>
                </a:solidFill>
              </a:rPr>
              <a:t>'ı · Quiz-1 = </a:t>
            </a:r>
            <a:r>
              <a:rPr sz="2000" b="1">
                <a:solidFill>
                  <a:srgbClr val="1F2D3A"/>
                </a:solidFill>
              </a:rPr>
              <a:t>%40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Not_Vize = 0,6·RAP1 + 0,4·QUIZ1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Ayrıntılı rubrik: proje rehberi · sıra, süre, teslim saati: ders sınıfı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⚠️ Geç teslim kabul edilmez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Vize rubriği: beş kriter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293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452"/>
                <a:gridCol w="623516"/>
                <a:gridCol w="5715565"/>
              </a:tblGrid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Kriter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Kılavuzda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Güvenlik analizi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S2 · S3 arayüz tablosu · S4 tehdit/saldırgan modeli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 güvenliği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S5 varlık listesi · S7 kabuk matrisi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C/C++ sağlamlaştırma (hardening) ve RASP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S9 (temel) · S10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Proje yönetimi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S13 süreç, SBOM · GitHub deposu ve plan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2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Ara rapor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Vize bölümlerinin tamamı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728923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Kanıt = kılavuzun ilgili bölümü + kod + test çıktısı; her tehdide karşılık en az bir önlem gösterin.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Rubriğin okunuşu — şema</a:t>
            </a:r>
          </a:p>
        </p:txBody>
      </p:sp>
      <p:pic>
        <p:nvPicPr>
          <p:cNvPr id="7" name="Picture 6" descr="h07-04-rubri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3977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Ara raporda hangi bölümler?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5465"/>
                <a:gridCol w="5066069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Taslak / kısa / plan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S0 kapak · S2 genel bakış · S3 mimari · S4 tehdit modeli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 kapsam (taslak) · S5 varlıklar (taslak)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S7 veri güvenliği · S10 RASP · S13 süreç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S9 sağlamlaştırma (temel) · S12 raporlama (kısa)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S16 test (plan) · S17 uyum matrisi (taslak)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86755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Finale kalanlar: S6 · S8 · S11 · S14 · S15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RAP1 teslimi — şema</a:t>
            </a:r>
          </a:p>
        </p:txBody>
      </p:sp>
      <p:pic>
        <p:nvPicPr>
          <p:cNvPr id="7" name="Picture 6" descr="h07-02-rap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058" y="1325880"/>
            <a:ext cx="837757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Hazırlık kontrol listesi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830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2079"/>
                <a:gridCol w="9909455"/>
              </a:tblGrid>
              <a:tr h="404426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Hafta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Gösterebilmeniz gereken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Depo + plan · S2 · S3 arayüz tablosu · S4 STRIDE + saldırı ağacı · S5 taslak (C/I/I+)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Her tehdit → CWE + CVSS v3.1 vektörü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S7 algoritma/anahtar/bağlama · kabuk matrisi · CSPRNG · AEAD doğrulama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S9 koruma tablosu · CERT bulguları · ASan+UBSan · fuzz sonucu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SBOM + tarama · girdi doğrulama tablosu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S10 RASP envanteri · tepki politikası · bir atlatma denemesi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Önerilen gösterim akışı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103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Ürün ve mimari</a:t>
            </a:r>
            <a:r>
              <a:rPr sz="1800" b="0">
                <a:solidFill>
                  <a:srgbClr val="1F2D3A"/>
                </a:solidFill>
              </a:rPr>
              <a:t> (S2–S3, ~2 dk): tek şema, güven sınırları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Tehditler ve varlıklar</a:t>
            </a:r>
            <a:r>
              <a:rPr sz="1800" b="0">
                <a:solidFill>
                  <a:srgbClr val="1F2D3A"/>
                </a:solidFill>
              </a:rPr>
              <a:t> (S4–S5): en kritik üç tehdit, her birine bir önlem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Canlı gösterim:</a:t>
            </a:r>
            <a:r>
              <a:rPr sz="1800" b="0">
                <a:solidFill>
                  <a:srgbClr val="1F2D3A"/>
                </a:solidFill>
              </a:rPr>
              <a:t> en az bir önlem </a:t>
            </a:r>
            <a:r>
              <a:rPr sz="1800" b="1">
                <a:solidFill>
                  <a:srgbClr val="1F2D3A"/>
                </a:solidFill>
              </a:rPr>
              <a:t>çalışırken</a:t>
            </a:r>
            <a:r>
              <a:rPr sz="1800" b="0">
                <a:solidFill>
                  <a:srgbClr val="1F2D3A"/>
                </a:solidFill>
              </a:rPr>
              <a:t> (ör. şifreli veri, imza doğrulama, RASP tetiklenmesi) — yedek video + hazır komutlarla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1">
                <a:solidFill>
                  <a:srgbClr val="1F2D3A"/>
                </a:solidFill>
              </a:rPr>
              <a:t>Kanıt:</a:t>
            </a:r>
            <a:r>
              <a:rPr sz="1800" b="0">
                <a:solidFill>
                  <a:srgbClr val="1F2D3A"/>
                </a:solidFill>
              </a:rPr>
              <a:t> koruma tablosu, sanitizer/fuzz, SBOM — komut + çıktı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1">
                <a:solidFill>
                  <a:srgbClr val="1F2D3A"/>
                </a:solidFill>
              </a:rPr>
              <a:t>Kalan risk ve plan:</a:t>
            </a:r>
            <a:r>
              <a:rPr sz="1800" b="0">
                <a:solidFill>
                  <a:srgbClr val="1F2D3A"/>
                </a:solidFill>
              </a:rPr>
              <a:t> finale kadar ne yapılacak? (dürüst analiz puan getirir)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53872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Her önlem için: </a:t>
            </a:r>
            <a:r>
              <a:rPr sz="1800" b="1">
                <a:solidFill>
                  <a:srgbClr val="1F2D3A"/>
                </a:solidFill>
              </a:rPr>
              <a:t>Neyi korur? · Nasıl yapıldı? · Nasıl kanıtlandı?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Gösterim günü akışı — şema</a:t>
            </a:r>
          </a:p>
        </p:txBody>
      </p:sp>
      <p:pic>
        <p:nvPicPr>
          <p:cNvPr id="7" name="Picture 6" descr="h07-01-gosterim-aki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21647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Gösterim kontrol listesi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Gösterimde sırayla neyi açıp göstereceğiniz: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3007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Yerel sitenin </a:t>
            </a:r>
            <a:r>
              <a:rPr sz="2000" b="1">
                <a:solidFill>
                  <a:srgbClr val="1F2D3A"/>
                </a:solidFill>
              </a:rPr>
              <a:t>ana sayfası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9-open-site-...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http://localhost</a:t>
            </a:r>
            <a:r>
              <a:rPr sz="2000" b="0">
                <a:solidFill>
                  <a:srgbClr val="1F2D3A"/>
                </a:solidFill>
              </a:rPr>
              <a:t> adresinde).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Her rapor sayfası:</a:t>
            </a:r>
            <a:r>
              <a:rPr sz="2000" b="0">
                <a:solidFill>
                  <a:srgbClr val="1F2D3A"/>
                </a:solidFill>
              </a:rPr>
              <a:t> testler, kod kapsamı, dokümantasyon kapsamı (Windows ve Linux).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API belgeleri.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`release/` klasörünün</a:t>
            </a:r>
            <a:r>
              <a:rPr sz="2000" b="0">
                <a:solidFill>
                  <a:srgbClr val="1F2D3A"/>
                </a:solidFill>
              </a:rPr>
              <a:t> içeriği.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Uygulamayı </a:t>
            </a:r>
            <a:r>
              <a:rPr sz="2000" b="1">
                <a:solidFill>
                  <a:srgbClr val="1F2D3A"/>
                </a:solidFill>
              </a:rPr>
              <a:t>release arşivinden çalıştırma.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0">
                <a:solidFill>
                  <a:srgbClr val="1F2D3A"/>
                </a:solidFill>
              </a:rPr>
              <a:t>Özel deponuzun </a:t>
            </a:r>
            <a:r>
              <a:rPr sz="2000" b="1">
                <a:solidFill>
                  <a:srgbClr val="1F2D3A"/>
                </a:solidFill>
              </a:rPr>
              <a:t>GitHub Release sayfası</a:t>
            </a:r>
            <a:r>
              <a:rPr sz="2000" b="0">
                <a:solidFill>
                  <a:srgbClr val="1F2D3A"/>
                </a:solidFill>
              </a:rPr>
              <a:t> (ders sorumlusu collaborator olarak ekli).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Örnek sorular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1775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Güven sınırını geçen en riskli akış hangisi?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Bu varlık bellekte ne kadar açık kalıyor, nerede siliniyor?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Anahtar nereden geliyor, nerede duruyor, ne zaman siliniyor? Nonce tekrar edebilir mi?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Hangi derleyici koruması kapalı, neden?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RASP denetimi başarısız olunca ne oluyor?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SBOM'da zafiyetli bileşen var mı? Etkileniyor musunuz?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En kritik üç varlığınız, C/I/I+ etiketleri ve yaşam döngüsü nedir?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Bir tehdide karşı hangi önlem var, nasıl doğrulandı? (tehdit → önlem → kanıt)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Kalan riskiniz ne, neden kabul edilebilir? (dürüst ve gerekçeli yanıtlayın)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Sık yapılan hatalar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726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0924"/>
                <a:gridCol w="5600610"/>
              </a:tblGrid>
              <a:tr h="34084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Neden sorun?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Kılavuz ile kod tutarsız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 ciddi bulgulardan biri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Kanıtsız "güvenli" iddiası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Puanlanmaz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Varlık listesinde anahtar/günlük/kod 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Listede olmayan korunmuyor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Genel bilgiden tehdit tablosu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Projeye özgü tehditler kaçar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Prova edilmemiş gösterim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Süre boşa gider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Depoda gerçek parola/anahtar/kişisel veri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Ciddi güvenlik hatası; değerler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sentetik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Canlı demo yedeksiz çöküyor / kalan risk bölümü boş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Hazırlıksızlık ve dürüst olmayan analiz izlenimi verir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Sık yapılan hatalar — şema</a:t>
            </a:r>
          </a:p>
        </p:txBody>
      </p:sp>
      <p:pic>
        <p:nvPicPr>
          <p:cNvPr id="7" name="Picture 6" descr="h07-03-sik-hatal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48138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Akademik dürüstlük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Kaynaksız kod/metin, takım dışı çalışma, uydurma sonuç </a:t>
            </a:r>
            <a:r>
              <a:rPr sz="2000" b="1">
                <a:solidFill>
                  <a:srgbClr val="1F2D3A"/>
                </a:solidFill>
              </a:rPr>
              <a:t>kabul edilmez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Teslim edilen her satır açıklanabilmeli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takım üyesi kendi bölümünü anlatabilmeli; herkese soru sorulabilir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Gösterimden sonra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Geri bildirimi </a:t>
            </a:r>
            <a:r>
              <a:rPr sz="2000" b="1">
                <a:solidFill>
                  <a:srgbClr val="1F2D3A"/>
                </a:solidFill>
              </a:rPr>
              <a:t>bulgu listesi</a:t>
            </a:r>
            <a:r>
              <a:rPr sz="2000" b="0">
                <a:solidFill>
                  <a:srgbClr val="1F2D3A"/>
                </a:solidFill>
              </a:rPr>
              <a:t> olarak yazın (bulgu · önem · düzeltme · tarih) → 12. haftanın küçük modeli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Final bölümleri: S6 · S8 · S11 · S14 · S15 · S16 sonuç · S17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09088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Gösterim bir </a:t>
            </a:r>
            <a:r>
              <a:rPr sz="2000" b="1">
                <a:solidFill>
                  <a:srgbClr val="1F2D3A"/>
                </a:solidFill>
              </a:rPr>
              <a:t>kanıt</a:t>
            </a:r>
            <a:r>
              <a:rPr sz="2000" b="0">
                <a:solidFill>
                  <a:srgbClr val="1F2D3A"/>
                </a:solidFill>
              </a:rPr>
              <a:t> sunumudur: her iddianın arkasında bir belge, test ya da canlı çıktı olsun.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Gelecek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8 — Ara sınav haftası: Quiz-1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Kapsam: 1–6. haftalar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Çalışma rehberi ve örnek sorular: 8. hafta sayfası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Hafta 7 — Ara Proje Gösterimleri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