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  <p:sldId id="438" r:id="rId190"/>
    <p:sldId id="439" r:id="rId191"/>
    <p:sldId id="440" r:id="rId192"/>
    <p:sldId id="441" r:id="rId193"/>
    <p:sldId id="442" r:id="rId194"/>
    <p:sldId id="443" r:id="rId195"/>
    <p:sldId id="444" r:id="rId196"/>
    <p:sldId id="445" r:id="rId197"/>
    <p:sldId id="446" r:id="rId198"/>
    <p:sldId id="447" r:id="rId199"/>
    <p:sldId id="448" r:id="rId200"/>
    <p:sldId id="449" r:id="rId20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Relationship Id="rId184" Type="http://schemas.openxmlformats.org/officeDocument/2006/relationships/slide" Target="slides/slide177.xml"/><Relationship Id="rId185" Type="http://schemas.openxmlformats.org/officeDocument/2006/relationships/slide" Target="slides/slide178.xml"/><Relationship Id="rId186" Type="http://schemas.openxmlformats.org/officeDocument/2006/relationships/slide" Target="slides/slide179.xml"/><Relationship Id="rId187" Type="http://schemas.openxmlformats.org/officeDocument/2006/relationships/slide" Target="slides/slide180.xml"/><Relationship Id="rId188" Type="http://schemas.openxmlformats.org/officeDocument/2006/relationships/slide" Target="slides/slide181.xml"/><Relationship Id="rId189" Type="http://schemas.openxmlformats.org/officeDocument/2006/relationships/slide" Target="slides/slide182.xml"/><Relationship Id="rId190" Type="http://schemas.openxmlformats.org/officeDocument/2006/relationships/slide" Target="slides/slide183.xml"/><Relationship Id="rId191" Type="http://schemas.openxmlformats.org/officeDocument/2006/relationships/slide" Target="slides/slide184.xml"/><Relationship Id="rId192" Type="http://schemas.openxmlformats.org/officeDocument/2006/relationships/slide" Target="slides/slide185.xml"/><Relationship Id="rId193" Type="http://schemas.openxmlformats.org/officeDocument/2006/relationships/slide" Target="slides/slide186.xml"/><Relationship Id="rId194" Type="http://schemas.openxmlformats.org/officeDocument/2006/relationships/slide" Target="slides/slide187.xml"/><Relationship Id="rId195" Type="http://schemas.openxmlformats.org/officeDocument/2006/relationships/slide" Target="slides/slide188.xml"/><Relationship Id="rId196" Type="http://schemas.openxmlformats.org/officeDocument/2006/relationships/slide" Target="slides/slide189.xml"/><Relationship Id="rId197" Type="http://schemas.openxmlformats.org/officeDocument/2006/relationships/slide" Target="slides/slide190.xml"/><Relationship Id="rId198" Type="http://schemas.openxmlformats.org/officeDocument/2006/relationships/slide" Target="slides/slide191.xml"/><Relationship Id="rId199" Type="http://schemas.openxmlformats.org/officeDocument/2006/relationships/slide" Target="slides/slide192.xml"/><Relationship Id="rId200" Type="http://schemas.openxmlformats.org/officeDocument/2006/relationships/slide" Target="slides/slide193.xml"/><Relationship Id="rId201" Type="http://schemas.openxmlformats.org/officeDocument/2006/relationships/slide" Target="slides/slide19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hafta odak "programı sağlamlaştırma"dan "program çalışırken kendini koruma"ya kayıyor. Ana varsayım: cihazın sahibi saldırgan (MATE). Ana fikir: tek kontrole güvenme; algılama + tepki + cihaz bağlama.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hafta çalışma anı korumalarını (RASP) işliyoruz. Sıfır ön bilgi; her terimi tanımlayacağız. Ana çerçeve: RASP algılar, savunur, caydırır; ama tek başına değil, katmanlı.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bütünlük denetimi.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baytların tek tek nasıl bir özete katlandığını, sonra "altın" değerin yeniden okunan baytlarla nasıl karşılaştırıldığını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yamanın dosyanın NERESİNDE olduğunun önemi yok — çığ etkisi baştan sona tüm özeti değiştiriyor.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/proc/self/status'un satır satır taranışını, TracerPid bulununca taramanın nasıl durduğunu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hem TracerPid hem ana süreç adı aynı anda tetiklenince "algılandı (2 sinyal)" çıkıyor.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emülatör ve kanca algılama.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hipervizör bitinin nasıl okunduğunu, sonra 12 baytlık satıcı imzasının bayt bayt nasıl birleştiğini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hipervizör biti VAR olsa bile satıcı imzası bazen tamamen boş dönebilir — bu da tek başına bir kanıt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yüklü nesnelerin arama sırasını ve dinamik yükleyicinin `time`'ı bulmak için hangi sırayla denediğini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kancanın listede NEREDE olduğu önemli değil — libc'den önce gelen HERHANGİ bir kanca kazanır.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kök/imza, kontrol akışı bütünlüğü, tepki.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14 bilinen göstergenin taranışını ve ayrıcalık seviyesinin skora nasıl eklendiğini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göstergeler birikince sinyal sayısı artar — hâlâ tek başına "kanıt" değil, ama risk skoruna daha çok katkı.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üretim-zamanı imzalamayı ve yükleme-öncesi doğrulamayı yan yana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yalnız bayt EKLEMEK değil, bayt SİLMEK de imzayı bozar — uzunluk da hesaba dahildir.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aşamaların altın zinciri nasıl oluşturduğunu, sonra gerçek çalışan sırayla karşılaştırıldığını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bütün aşamalar çalışsa bile SIRA yanlışsa zincir farklı çıkıyor — çift sayaç bunu tek başına yakalayamaz, HMAC zinciri yakalar.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kontrollerin nasıl bir "başarısız sayısına" indirgendiğini, sonra bu sayının nasıl bir duruma ve somut bir tepkiye çevrildiğini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cihaz uyuşmazlığı kaç kontrolün geçtiğinden BAĞIMSIZ olarak doğrudan LOCK'a sıçrar.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bir izleme zaman çizelgesindeki her çağrının dört durumdan birine nasıl sınıflandırıldığını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kontrol sayısı sıfır başarısız olsa bile cihaz uyuşmazlığı HER ZAMAN LOCK'a gider.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sınırlar, etik, proje.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Sentetik bir örnekte bütünlük + anti-debug + tepki adım adım kuruyoruz.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Her denetim için "saldırgan ne yapar → savunma ne ekler" döngüsünü gösteriyoruz. Bu, katmanlı savunmanın neden gerekli olduğunu somutlaştırır.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4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5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6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pn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9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10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pn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11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gif"/><Relationship Id="rId4" Type="http://schemas.openxmlformats.org/officeDocument/2006/relationships/notesSlide" Target="../notesSlides/notesSlide12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pn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0.pn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gif"/><Relationship Id="rId4" Type="http://schemas.openxmlformats.org/officeDocument/2006/relationships/notesSlide" Target="../notesSlides/notesSlide14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2.gif"/><Relationship Id="rId4" Type="http://schemas.openxmlformats.org/officeDocument/2006/relationships/notesSlide" Target="../notesSlides/notesSlide15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3.gif"/><Relationship Id="rId4" Type="http://schemas.openxmlformats.org/officeDocument/2006/relationships/notesSlide" Target="../notesSlides/notesSlide16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4.gif"/><Relationship Id="rId4" Type="http://schemas.openxmlformats.org/officeDocument/2006/relationships/notesSlide" Target="../notesSlides/notesSlide17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5.pn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6.gif"/><Relationship Id="rId4" Type="http://schemas.openxmlformats.org/officeDocument/2006/relationships/notesSlide" Target="../notesSlides/notesSlide18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7.gif"/><Relationship Id="rId4" Type="http://schemas.openxmlformats.org/officeDocument/2006/relationships/notesSlide" Target="../notesSlides/notesSlide19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8.gif"/><Relationship Id="rId4" Type="http://schemas.openxmlformats.org/officeDocument/2006/relationships/notesSlide" Target="../notesSlides/notesSlide20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9.gif"/><Relationship Id="rId4" Type="http://schemas.openxmlformats.org/officeDocument/2006/relationships/notesSlide" Target="../notesSlides/notesSlide21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0.gif"/><Relationship Id="rId4" Type="http://schemas.openxmlformats.org/officeDocument/2006/relationships/notesSlide" Target="../notesSlides/notesSlide22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1.gif"/><Relationship Id="rId4" Type="http://schemas.openxmlformats.org/officeDocument/2006/relationships/notesSlide" Target="../notesSlides/notesSlide23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2.pn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3.pn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4.pn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Çalışma Zamanı Uygulama Öz Koruması (RASP)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Güvenli Programlama — Hafta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23.10.2026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Bugün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608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2015"/>
                <a:gridCol w="677267"/>
                <a:gridCol w="9632251"/>
              </a:tblGrid>
              <a:tr h="652195">
                <a:tc>
                  <a:txBody>
                    <a:bodyPr wrap="square"/>
                    <a:lstStyle/>
                    <a:p>
                      <a:r>
                        <a:rPr sz="1368" b="1">
                          <a:solidFill>
                            <a:srgbClr val="FFFFFF"/>
                          </a:solidFill>
                        </a:rPr>
                        <a:t>Saat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68" b="1">
                          <a:solidFill>
                            <a:srgbClr val="FFFFFF"/>
                          </a:solidFill>
                        </a:rPr>
                        <a:t>Bölüm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68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652195">
                <a:tc>
                  <a:txBody>
                    <a:bodyPr wrap="square"/>
                    <a:lstStyle/>
                    <a:p>
                      <a:r>
                        <a:rPr sz="1368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68" b="0">
                          <a:solidFill>
                            <a:srgbClr val="1F2D3A"/>
                          </a:solidFill>
                        </a:rPr>
                        <a:t>1–3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68" b="0">
                          <a:solidFill>
                            <a:srgbClr val="1F2D3A"/>
                          </a:solidFill>
                        </a:rPr>
                        <a:t>RASP nedir, RASP mimarisi · Bütünlük denetimi (self-hashing) </a:t>
                      </a:r>
                      <a:r>
                        <a:rPr sz="1368" b="1">
                          <a:solidFill>
                            <a:srgbClr val="1F2D3A"/>
                          </a:solidFill>
                        </a:rPr>
                        <a:t>Demo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652195">
                <a:tc>
                  <a:txBody>
                    <a:bodyPr wrap="square"/>
                    <a:lstStyle/>
                    <a:p>
                      <a:r>
                        <a:rPr sz="1368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68" b="0">
                          <a:solidFill>
                            <a:srgbClr val="1F2D3A"/>
                          </a:solidFill>
                        </a:rPr>
                        <a:t>4–6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68" b="0">
                          <a:solidFill>
                            <a:srgbClr val="1F2D3A"/>
                          </a:solidFill>
                        </a:rPr>
                        <a:t>Hata ayıklayıcı algılama </a:t>
                      </a:r>
                      <a:r>
                        <a:rPr sz="1368" b="1">
                          <a:solidFill>
                            <a:srgbClr val="1F2D3A"/>
                          </a:solidFill>
                        </a:rPr>
                        <a:t>Demo 2</a:t>
                      </a:r>
                      <a:r>
                        <a:rPr sz="1368" b="0">
                          <a:solidFill>
                            <a:srgbClr val="1F2D3A"/>
                          </a:solidFill>
                        </a:rPr>
                        <a:t> · Ortam/emülatör algılama </a:t>
                      </a:r>
                      <a:r>
                        <a:rPr sz="1368" b="1">
                          <a:solidFill>
                            <a:srgbClr val="1F2D3A"/>
                          </a:solidFill>
                        </a:rPr>
                        <a:t>Demo 3</a:t>
                      </a:r>
                      <a:r>
                        <a:rPr sz="1368" b="0">
                          <a:solidFill>
                            <a:srgbClr val="1F2D3A"/>
                          </a:solidFill>
                        </a:rPr>
                        <a:t> · Kanca/enstrümantasyon algılama </a:t>
                      </a:r>
                      <a:r>
                        <a:rPr sz="1368" b="1">
                          <a:solidFill>
                            <a:srgbClr val="1F2D3A"/>
                          </a:solidFill>
                        </a:rPr>
                        <a:t>Demo 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652198">
                <a:tc>
                  <a:txBody>
                    <a:bodyPr wrap="square"/>
                    <a:lstStyle/>
                    <a:p>
                      <a:r>
                        <a:rPr sz="1368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68" b="0">
                          <a:solidFill>
                            <a:srgbClr val="1F2D3A"/>
                          </a:solidFill>
                        </a:rPr>
                        <a:t>7–10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68" b="0">
                          <a:solidFill>
                            <a:srgbClr val="1F2D3A"/>
                          </a:solidFill>
                        </a:rPr>
                        <a:t>Bellek koruması · Kök/imza doğrulama </a:t>
                      </a:r>
                      <a:r>
                        <a:rPr sz="1368" b="1">
                          <a:solidFill>
                            <a:srgbClr val="1F2D3A"/>
                          </a:solidFill>
                        </a:rPr>
                        <a:t>Demo 6-7</a:t>
                      </a:r>
                      <a:r>
                        <a:rPr sz="1368" b="0">
                          <a:solidFill>
                            <a:srgbClr val="1F2D3A"/>
                          </a:solidFill>
                        </a:rPr>
                        <a:t> · Kontrol akışı bütünlüğü </a:t>
                      </a:r>
                      <a:r>
                        <a:rPr sz="1368" b="1">
                          <a:solidFill>
                            <a:srgbClr val="1F2D3A"/>
                          </a:solidFill>
                        </a:rPr>
                        <a:t>Demo 5</a:t>
                      </a:r>
                      <a:r>
                        <a:rPr sz="1368" b="0">
                          <a:solidFill>
                            <a:srgbClr val="1F2D3A"/>
                          </a:solidFill>
                        </a:rPr>
                        <a:t> · Tepki politikası </a:t>
                      </a:r>
                      <a:r>
                        <a:rPr sz="1368" b="1">
                          <a:solidFill>
                            <a:srgbClr val="1F2D3A"/>
                          </a:solidFill>
                        </a:rPr>
                        <a:t>Demo 8</a:t>
                      </a:r>
                      <a:r>
                        <a:rPr sz="1368" b="0">
                          <a:solidFill>
                            <a:srgbClr val="1F2D3A"/>
                          </a:solidFill>
                        </a:rPr>
                        <a:t> · Proje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4044391"/>
            <a:ext cx="10911535" cy="105079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900" b="1">
                <a:solidFill>
                  <a:srgbClr val="1F2D3A"/>
                </a:solidFill>
              </a:rPr>
              <a:t>Öğrenme çıktısı (ÖÇ.3):</a:t>
            </a:r>
            <a:r>
              <a:rPr sz="1900" b="0">
                <a:solidFill>
                  <a:srgbClr val="1F2D3A"/>
                </a:solidFill>
              </a:rPr>
              <a:t> RASP denetimlerini (bütünlük, anti-debug, ortam, kanca) tanımak · tepki politikası ve cihaz bağlama tasarlamak · RASP'in sınırlarını ve etik çerçevesini açıklamak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5204917"/>
            <a:ext cx="10911535" cy="90170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900" b="0">
                <a:solidFill>
                  <a:srgbClr val="1F2D3A"/>
                </a:solidFill>
              </a:rPr>
              <a:t>RASP = </a:t>
            </a:r>
            <a:r>
              <a:rPr sz="1900" b="1">
                <a:solidFill>
                  <a:srgbClr val="1F2D3A"/>
                </a:solidFill>
              </a:rPr>
              <a:t>Runtime Application Self-Protection</a:t>
            </a:r>
            <a:r>
              <a:rPr sz="1900" b="0">
                <a:solidFill>
                  <a:srgbClr val="1F2D3A"/>
                </a:solidFill>
              </a:rPr>
              <a:t>: uygulamanın çalışırken kendini </a:t>
            </a:r>
            <a:r>
              <a:rPr sz="1900" b="1">
                <a:solidFill>
                  <a:srgbClr val="1F2D3A"/>
                </a:solidFill>
              </a:rPr>
              <a:t>izlemesi</a:t>
            </a:r>
            <a:r>
              <a:rPr sz="1900" b="0">
                <a:solidFill>
                  <a:srgbClr val="1F2D3A"/>
                </a:solidFill>
              </a:rPr>
              <a:t> ve tehdide </a:t>
            </a:r>
            <a:r>
              <a:rPr sz="1900" b="1">
                <a:solidFill>
                  <a:srgbClr val="1F2D3A"/>
                </a:solidFill>
              </a:rPr>
              <a:t>tepki</a:t>
            </a:r>
            <a:r>
              <a:rPr sz="1900" b="0">
                <a:solidFill>
                  <a:srgbClr val="1F2D3A"/>
                </a:solidFill>
              </a:rPr>
              <a:t> vermesi. Algıla → savun → caydır. Ama tek denetim değil, </a:t>
            </a:r>
            <a:r>
              <a:rPr sz="1900" b="1">
                <a:solidFill>
                  <a:srgbClr val="1F2D3A"/>
                </a:solidFill>
              </a:rPr>
              <a:t>katman</a:t>
            </a:r>
            <a:r>
              <a:rPr sz="19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Önceki haftalardan gelenler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915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Beyaz kutu saldırgan modeli</a:t>
            </a:r>
            <a:r>
              <a:rPr sz="2000" b="0">
                <a:solidFill>
                  <a:srgbClr val="1F2D3A"/>
                </a:solidFill>
              </a:rPr>
              <a:t> — cihazın sahibi olan kullanıcının aynı zamanda saldırgan olabildiği; belleği okuyup hata ayıklayıcı bağlayabildiği model </a:t>
            </a:r>
            <a:r>
              <a:rPr sz="2000" b="1">
                <a:solidFill>
                  <a:srgbClr val="1F2D3A"/>
                </a:solidFill>
              </a:rPr>
              <a:t>(Hafta 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Özet, MAC ve HMAC</a:t>
            </a:r>
            <a:r>
              <a:rPr sz="2000" b="0">
                <a:solidFill>
                  <a:srgbClr val="1F2D3A"/>
                </a:solidFill>
              </a:rPr>
              <a:t> — özet bir veriden hesaplanan tek yönlü parmak izi; HMAC paylaşılan bir gizli anahtarla mesajın değişmediğini kanıtlar </a:t>
            </a:r>
            <a:r>
              <a:rPr sz="2000" b="1">
                <a:solidFill>
                  <a:srgbClr val="1F2D3A"/>
                </a:solidFill>
              </a:rPr>
              <a:t>(Hafta 3)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Ana sırdan anahtar türetme (HKDF)</a:t>
            </a:r>
            <a:r>
              <a:rPr sz="2000" b="0">
                <a:solidFill>
                  <a:srgbClr val="1F2D3A"/>
                </a:solidFill>
              </a:rPr>
              <a:t> — bir ana sırdan Extract ve Expand adımlarıyla yeni anahtarlar türetme </a:t>
            </a:r>
            <a:r>
              <a:rPr sz="2000" b="1">
                <a:solidFill>
                  <a:srgbClr val="1F2D3A"/>
                </a:solidFill>
              </a:rPr>
              <a:t>(Hafta 3)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Cihaz bağlama</a:t>
            </a:r>
            <a:r>
              <a:rPr sz="2000" b="0">
                <a:solidFill>
                  <a:srgbClr val="1F2D3A"/>
                </a:solidFill>
              </a:rPr>
              <a:t> — bir sırrın yalnızca belirli bir cihazda anlamlı olması, güvenlik kabuğunun en iç katmanı </a:t>
            </a:r>
            <a:r>
              <a:rPr sz="2000" b="1">
                <a:solidFill>
                  <a:srgbClr val="1F2D3A"/>
                </a:solidFill>
              </a:rPr>
              <a:t>(Hafta 3)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351528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hafta: beyaz kutu modeli → </a:t>
            </a:r>
            <a:r>
              <a:rPr sz="2000" b="1">
                <a:solidFill>
                  <a:srgbClr val="1F2D3A"/>
                </a:solidFill>
              </a:rPr>
              <a:t>MATE</a:t>
            </a:r>
            <a:r>
              <a:rPr sz="2000" b="0">
                <a:solidFill>
                  <a:srgbClr val="1F2D3A"/>
                </a:solidFill>
              </a:rPr>
              <a:t> saldırgan modeli (Bölüm 1); HMAC → uygulamanın kendi kodunu doğrulamak (Bölüm 3); HKDF → cihaz parmak izinden anahtar türetmek (Bölüm 10); cihaz bağlama → bir RASP tepki politikasının parçası (Bölüm 10).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Bu haftanın kavramları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9039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700" b="0">
                <a:solidFill>
                  <a:srgbClr val="1F2D3A"/>
                </a:solidFill>
              </a:rPr>
              <a:t>Her terim, gövdede ilk geçtiği yerde tanımlanır; burada yalnız </a:t>
            </a:r>
            <a:r>
              <a:rPr sz="1700" b="1">
                <a:solidFill>
                  <a:srgbClr val="1F2D3A"/>
                </a:solidFill>
              </a:rPr>
              <a:t>nerede</a:t>
            </a:r>
            <a:r>
              <a:rPr sz="1700" b="0">
                <a:solidFill>
                  <a:srgbClr val="1F2D3A"/>
                </a:solidFill>
              </a:rPr>
              <a:t> olduğunu işaretliyoruz.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26006"/>
          <a:ext cx="9638521" cy="4190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56215"/>
                <a:gridCol w="2182306"/>
              </a:tblGrid>
              <a:tr h="322361">
                <a:tc>
                  <a:txBody>
                    <a:bodyPr wrap="square"/>
                    <a:lstStyle/>
                    <a:p>
                      <a:r>
                        <a:rPr sz="1224" b="1">
                          <a:solidFill>
                            <a:srgbClr val="FFFFFF"/>
                          </a:solidFill>
                        </a:rPr>
                        <a:t>Kavram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RASP (algıla/savun/caydır)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MATE saldırgan modeli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RASP mimarisi (ne zaman/nerede/nasıl)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Bütünlük / self-hashing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Hata ayıklayıcı (debugger) algılama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Emülatör/VM algılama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Kanca (hook) / LD_PRELOAD algılama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Dinamik bellek koruması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Kök (root) göstergesi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Bileşen imza doğrulaması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8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22361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Kontrol akışı sayacı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22363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Tepki politikası ve cihaz bağlama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10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RASP nedir?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Kısa tarihçe — uygulama kendini korur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1980'ler</a:t>
            </a:r>
            <a:r>
              <a:rPr sz="1800" b="0">
                <a:solidFill>
                  <a:srgbClr val="1F2D3A"/>
                </a:solidFill>
              </a:rPr>
              <a:t> — crack/anti-crack kültürü: </a:t>
            </a:r>
            <a:r>
              <a:rPr sz="1800" b="1">
                <a:solidFill>
                  <a:srgbClr val="1F2D3A"/>
                </a:solidFill>
              </a:rPr>
              <a:t>anti-debug</a:t>
            </a:r>
            <a:r>
              <a:rPr sz="1800" b="0">
                <a:solidFill>
                  <a:srgbClr val="1F2D3A"/>
                </a:solidFill>
              </a:rPr>
              <a:t> ve self-check kökeni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2000'ler</a:t>
            </a:r>
            <a:r>
              <a:rPr sz="1800" b="0">
                <a:solidFill>
                  <a:srgbClr val="1F2D3A"/>
                </a:solidFill>
              </a:rPr>
              <a:t> — DRM ve mobil bankacılık korumayı uygulamanın </a:t>
            </a:r>
            <a:r>
              <a:rPr sz="1800" b="1">
                <a:solidFill>
                  <a:srgbClr val="1F2D3A"/>
                </a:solidFill>
              </a:rPr>
              <a:t>içine</a:t>
            </a:r>
            <a:r>
              <a:rPr sz="1800" b="0">
                <a:solidFill>
                  <a:srgbClr val="1F2D3A"/>
                </a:solidFill>
              </a:rPr>
              <a:t> taşır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2012</a:t>
            </a:r>
            <a:r>
              <a:rPr sz="1800" b="0">
                <a:solidFill>
                  <a:srgbClr val="1F2D3A"/>
                </a:solidFill>
              </a:rPr>
              <a:t> — Gartner </a:t>
            </a:r>
            <a:r>
              <a:rPr sz="1800" b="1">
                <a:solidFill>
                  <a:srgbClr val="1F2D3A"/>
                </a:solidFill>
              </a:rPr>
              <a:t>RASP</a:t>
            </a:r>
            <a:r>
              <a:rPr sz="1800" b="0">
                <a:solidFill>
                  <a:srgbClr val="1F2D3A"/>
                </a:solidFill>
              </a:rPr>
              <a:t> terimini ortaya atar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bugün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OWASP MASVS-RESILIENCE</a:t>
            </a:r>
            <a:r>
              <a:rPr sz="1800" b="0">
                <a:solidFill>
                  <a:srgbClr val="1F2D3A"/>
                </a:solidFill>
              </a:rPr>
              <a:t> bunu denetlenebilir gereksinime çevirir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898648"/>
            <a:ext cx="10911535" cy="57150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RASP yeni bir fikir değil: </a:t>
            </a:r>
            <a:r>
              <a:rPr sz="1800" b="1">
                <a:solidFill>
                  <a:srgbClr val="1F2D3A"/>
                </a:solidFill>
              </a:rPr>
              <a:t>MATE saldırganına</a:t>
            </a:r>
            <a:r>
              <a:rPr sz="1800" b="0">
                <a:solidFill>
                  <a:srgbClr val="1F2D3A"/>
                </a:solidFill>
              </a:rPr>
              <a:t> verilen kurumsal cevabın adı.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WAF ↔ RASP — şema</a:t>
            </a:r>
          </a:p>
        </p:txBody>
      </p:sp>
      <p:pic>
        <p:nvPicPr>
          <p:cNvPr id="7" name="Picture 6" descr="h06-06-waf-ras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7559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WAF ↔ RASP karşılaştırması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8071"/>
                <a:gridCol w="3418071"/>
                <a:gridCol w="4075392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Koruma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Nerede durur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Neyi görür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Ağ güvenlik duvarı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Ağ kenarında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Paketler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WAF (Web App Firewall)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Uygulamanın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önünde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HTTP istekleri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RASP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Uygulamanın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içinde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Kendi kodu, belleği, ortamı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9626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WAF "dışarıdan gelen istek zararlı mı?" sorar; RASP "</a:t>
            </a:r>
            <a:r>
              <a:rPr sz="2000" b="1">
                <a:solidFill>
                  <a:srgbClr val="1F2D3A"/>
                </a:solidFill>
              </a:rPr>
              <a:t>ben</a:t>
            </a:r>
            <a:r>
              <a:rPr sz="2000" b="0">
                <a:solidFill>
                  <a:srgbClr val="1F2D3A"/>
                </a:solidFill>
              </a:rPr>
              <a:t> kurcalandım mı?" sorar.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Saldırgan modeli: MATE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40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MATE (Man-At-The-End):</a:t>
            </a:r>
            <a:r>
              <a:rPr sz="2000" b="0">
                <a:solidFill>
                  <a:srgbClr val="1F2D3A"/>
                </a:solidFill>
              </a:rPr>
              <a:t> uygulamanın </a:t>
            </a:r>
            <a:r>
              <a:rPr sz="2000" b="1">
                <a:solidFill>
                  <a:srgbClr val="1F2D3A"/>
                </a:solidFill>
              </a:rPr>
              <a:t>çalıştığı uç noktanın sahibi</a:t>
            </a:r>
            <a:r>
              <a:rPr sz="2000" b="0">
                <a:solidFill>
                  <a:srgbClr val="1F2D3A"/>
                </a:solidFill>
              </a:rPr>
              <a:t> olan saldırgan. Belleği okur, kodu değiştirir, hata ayıklayıcıyla izler. 11. haftadaki </a:t>
            </a:r>
            <a:r>
              <a:rPr sz="2000" b="1">
                <a:solidFill>
                  <a:srgbClr val="1F2D3A"/>
                </a:solidFill>
              </a:rPr>
              <a:t>beyaz kutu</a:t>
            </a:r>
            <a:r>
              <a:rPr sz="2000" b="0">
                <a:solidFill>
                  <a:srgbClr val="1F2D3A"/>
                </a:solidFill>
              </a:rPr>
              <a:t> modeliyle aynıdır.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Acı gerçek:</a:t>
            </a:r>
            <a:r>
              <a:rPr sz="2000" b="0">
                <a:solidFill>
                  <a:srgbClr val="1F2D3A"/>
                </a:solidFill>
              </a:rPr>
              <a:t> cihazın sahibi saldırgansa, </a:t>
            </a:r>
            <a:r>
              <a:rPr sz="2000" b="1">
                <a:solidFill>
                  <a:srgbClr val="1F2D3A"/>
                </a:solidFill>
              </a:rPr>
              <a:t>hiçbir istemci tarafı koruma nihai olarak kırılmaz değildir.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 hâlde RASP neden var? Amaç </a:t>
            </a:r>
            <a:r>
              <a:rPr sz="2000" b="1">
                <a:solidFill>
                  <a:srgbClr val="1F2D3A"/>
                </a:solidFill>
              </a:rPr>
              <a:t>kırılmazlık değil</a:t>
            </a:r>
            <a:r>
              <a:rPr sz="2000" b="0">
                <a:solidFill>
                  <a:srgbClr val="1F2D3A"/>
                </a:solidFill>
              </a:rPr>
              <a:t>; saldırıyı </a:t>
            </a:r>
            <a:r>
              <a:rPr sz="2000" b="1">
                <a:solidFill>
                  <a:srgbClr val="1F2D3A"/>
                </a:solidFill>
              </a:rPr>
              <a:t>ölçeklenemez ve pahalı</a:t>
            </a:r>
            <a:r>
              <a:rPr sz="2000" b="0">
                <a:solidFill>
                  <a:srgbClr val="1F2D3A"/>
                </a:solidFill>
              </a:rPr>
              <a:t> kılmak.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Üç iş: algıla, savun, caydır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Algıla:</a:t>
            </a:r>
            <a:r>
              <a:rPr sz="2000" b="0">
                <a:solidFill>
                  <a:srgbClr val="1F2D3A"/>
                </a:solidFill>
              </a:rPr>
              <a:t> anormal ortamı/davranışı sez (debugger, emülatör, kurcalama).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Savun:</a:t>
            </a:r>
            <a:r>
              <a:rPr sz="2000" b="0">
                <a:solidFill>
                  <a:srgbClr val="1F2D3A"/>
                </a:solidFill>
              </a:rPr>
              <a:t> tehdit varsa işlevi kısıtla/durdur.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Caydır:</a:t>
            </a:r>
            <a:r>
              <a:rPr sz="2000" b="0">
                <a:solidFill>
                  <a:srgbClr val="1F2D3A"/>
                </a:solidFill>
              </a:rPr>
              <a:t> saldırıyı zahmetli kıl → saldırgan vazgeçsin.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RASP döngüsü — algıla → savun → caydır</a:t>
            </a:r>
          </a:p>
        </p:txBody>
      </p:sp>
      <p:pic>
        <p:nvPicPr>
          <p:cNvPr id="7" name="Picture 6" descr="h06-01-rasp-dongus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23673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RASP neyi tamamlar?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Statik korumalar (4–5. hafta) </a:t>
            </a:r>
            <a:r>
              <a:rPr sz="2000" b="1">
                <a:solidFill>
                  <a:srgbClr val="1F2D3A"/>
                </a:solidFill>
              </a:rPr>
              <a:t>çalışmadan</a:t>
            </a:r>
            <a:r>
              <a:rPr sz="2000" b="0">
                <a:solidFill>
                  <a:srgbClr val="1F2D3A"/>
                </a:solidFill>
              </a:rPr>
              <a:t> geçerli.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 (9/11/14) </a:t>
            </a:r>
            <a:r>
              <a:rPr sz="2000" b="1">
                <a:solidFill>
                  <a:srgbClr val="1F2D3A"/>
                </a:solidFill>
              </a:rPr>
              <a:t>anlamayı</a:t>
            </a:r>
            <a:r>
              <a:rPr sz="2000" b="0">
                <a:solidFill>
                  <a:srgbClr val="1F2D3A"/>
                </a:solidFill>
              </a:rPr>
              <a:t> zorlaştırır.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RASP, program </a:t>
            </a:r>
            <a:r>
              <a:rPr sz="2000" b="1">
                <a:solidFill>
                  <a:srgbClr val="1F2D3A"/>
                </a:solidFill>
              </a:rPr>
              <a:t>çalışırken</a:t>
            </a:r>
            <a:r>
              <a:rPr sz="2000" b="0">
                <a:solidFill>
                  <a:srgbClr val="1F2D3A"/>
                </a:solidFill>
              </a:rPr>
              <a:t> aktif savunma ekler.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5480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Gizleme RASP'ı gizler; RASP gizlemeyi çalışırken korur.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RASP neden gerekli?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Beyaz kutu saldırgan programı </a:t>
            </a:r>
            <a:r>
              <a:rPr sz="2000" b="1">
                <a:solidFill>
                  <a:srgbClr val="1F2D3A"/>
                </a:solidFill>
              </a:rPr>
              <a:t>çalıştırıp</a:t>
            </a:r>
            <a:r>
              <a:rPr sz="2000" b="0">
                <a:solidFill>
                  <a:srgbClr val="1F2D3A"/>
                </a:solidFill>
              </a:rPr>
              <a:t> izler (debugger, Frida).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Statik gizleme bunu tek başına durdurmaz.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 "beni izliyorlar mı?" diye bakıp tepki verir.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Ana kural (baştan)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RASP tek başına aşılmaz değildir; </a:t>
            </a:r>
            <a:r>
              <a:rPr sz="2000" b="1">
                <a:solidFill>
                  <a:srgbClr val="1F2D3A"/>
                </a:solidFill>
              </a:rPr>
              <a:t>katmanlı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çeşitli</a:t>
            </a:r>
            <a:r>
              <a:rPr sz="2000" b="0">
                <a:solidFill>
                  <a:srgbClr val="1F2D3A"/>
                </a:solidFill>
              </a:rPr>
              <a:t> denetimlerle güç kazanır.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Tek bir "root mu?" denetimi kolayca atlanır; onlarca farklı denetim birlikte zorlaşır.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RASP mimarisi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Denetim ne zaman çalışır?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Başlangıçta:</a:t>
            </a:r>
            <a:r>
              <a:rPr sz="2000" b="0">
                <a:solidFill>
                  <a:srgbClr val="1F2D3A"/>
                </a:solidFill>
              </a:rPr>
              <a:t> açılışta ortam denetimi.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Kritik işlem öncesi:</a:t>
            </a:r>
            <a:r>
              <a:rPr sz="2000" b="0">
                <a:solidFill>
                  <a:srgbClr val="1F2D3A"/>
                </a:solidFill>
              </a:rPr>
              <a:t> ödeme/anahtar kullanımından hemen önce.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Periyodik:</a:t>
            </a:r>
            <a:r>
              <a:rPr sz="2000" b="0">
                <a:solidFill>
                  <a:srgbClr val="1F2D3A"/>
                </a:solidFill>
              </a:rPr>
              <a:t> arka planda düzenli.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Rastgele:</a:t>
            </a:r>
            <a:r>
              <a:rPr sz="2000" b="0">
                <a:solidFill>
                  <a:srgbClr val="1F2D3A"/>
                </a:solidFill>
              </a:rPr>
              <a:t> öngörülemez anlarda (saldırgan zamanlayamasın).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Denetim nerede çalışır?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Native tarafta</a:t>
            </a:r>
            <a:r>
              <a:rPr sz="2000" b="0">
                <a:solidFill>
                  <a:srgbClr val="1F2D3A"/>
                </a:solidFill>
              </a:rPr>
              <a:t> (C/C++): tersine mühendisliği zor, tercih edilir.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Yönetilen tarafta</a:t>
            </a:r>
            <a:r>
              <a:rPr sz="2000" b="0">
                <a:solidFill>
                  <a:srgbClr val="1F2D3A"/>
                </a:solidFill>
              </a:rPr>
              <a:t> (Java): daha kolay okunur, ama gerekli.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Çapraz denetim:</a:t>
            </a:r>
            <a:r>
              <a:rPr sz="2000" b="0">
                <a:solidFill>
                  <a:srgbClr val="1F2D3A"/>
                </a:solidFill>
              </a:rPr>
              <a:t> iki taraf birbirini denetler.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Çapraz denetim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 tarafı, native kütüphanenin </a:t>
            </a:r>
            <a:r>
              <a:rPr sz="2000" b="1">
                <a:solidFill>
                  <a:srgbClr val="1F2D3A"/>
                </a:solidFill>
              </a:rPr>
              <a:t>özetini</a:t>
            </a:r>
            <a:r>
              <a:rPr sz="2000" b="0">
                <a:solidFill>
                  <a:srgbClr val="1F2D3A"/>
                </a:solidFill>
              </a:rPr>
              <a:t> denetler.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Native taraf, Java tarafının </a:t>
            </a:r>
            <a:r>
              <a:rPr sz="2000" b="1">
                <a:solidFill>
                  <a:srgbClr val="1F2D3A"/>
                </a:solidFill>
              </a:rPr>
              <a:t>bütünlüğünü</a:t>
            </a:r>
            <a:r>
              <a:rPr sz="2000" b="0">
                <a:solidFill>
                  <a:srgbClr val="1F2D3A"/>
                </a:solidFill>
              </a:rPr>
              <a:t> denetler.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</a:t>
            </a:r>
            <a:r>
              <a:rPr sz="2000" b="1">
                <a:solidFill>
                  <a:srgbClr val="1F2D3A"/>
                </a:solidFill>
              </a:rPr>
              <a:t>ikisini birden</a:t>
            </a:r>
            <a:r>
              <a:rPr sz="2000" b="0">
                <a:solidFill>
                  <a:srgbClr val="1F2D3A"/>
                </a:solidFill>
              </a:rPr>
              <a:t> atlamak zorunda.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Çok noktalılık ve sahte parametreler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40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Çok noktalılık:</a:t>
            </a:r>
            <a:r>
              <a:rPr sz="2000" b="0">
                <a:solidFill>
                  <a:srgbClr val="1F2D3A"/>
                </a:solidFill>
              </a:rPr>
              <a:t> aynı denetim kodun </a:t>
            </a:r>
            <a:r>
              <a:rPr sz="2000" b="1">
                <a:solidFill>
                  <a:srgbClr val="1F2D3A"/>
                </a:solidFill>
              </a:rPr>
              <a:t>birçok yerinde</a:t>
            </a:r>
            <a:r>
              <a:rPr sz="2000" b="0">
                <a:solidFill>
                  <a:srgbClr val="1F2D3A"/>
                </a:solidFill>
              </a:rPr>
              <a:t>, her seferinde biraz farklı biçimde yapılır; bir nokta yamalanınca diğerleri hâlâ çalışır.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Korunan fonksiyonun içinde:</a:t>
            </a:r>
            <a:r>
              <a:rPr sz="2000" b="0">
                <a:solidFill>
                  <a:srgbClr val="1F2D3A"/>
                </a:solidFill>
              </a:rPr>
              <a:t> değerli bir fonksiyon (ör. anahtar türetme) kendi giriş noktasında </a:t>
            </a:r>
            <a:r>
              <a:rPr sz="2000" b="1">
                <a:solidFill>
                  <a:srgbClr val="1F2D3A"/>
                </a:solidFill>
              </a:rPr>
              <a:t>birkaç denetimi kendisi</a:t>
            </a:r>
            <a:r>
              <a:rPr sz="2000" b="0">
                <a:solidFill>
                  <a:srgbClr val="1F2D3A"/>
                </a:solidFill>
              </a:rPr>
              <a:t> yapar — sahada </a:t>
            </a:r>
            <a:r>
              <a:rPr sz="2000" b="1">
                <a:solidFill>
                  <a:srgbClr val="1F2D3A"/>
                </a:solidFill>
              </a:rPr>
              <a:t>on beşe yakın</a:t>
            </a:r>
            <a:r>
              <a:rPr sz="2000" b="0">
                <a:solidFill>
                  <a:srgbClr val="1F2D3A"/>
                </a:solidFill>
              </a:rPr>
              <a:t> denetime kadar çıkabilir.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Sahte parametreler:</a:t>
            </a:r>
            <a:r>
              <a:rPr sz="2000" b="0">
                <a:solidFill>
                  <a:srgbClr val="1F2D3A"/>
                </a:solidFill>
              </a:rPr>
              <a:t> giriş noktasında, okunabilirlik için gizlenen ve bir bütünlük denetimini tetikleyen ek parametreler bulunabilir (4. hafta).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Denetim nasıl çalışır? (gizli)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Denetim kodu </a:t>
            </a:r>
            <a:r>
              <a:rPr sz="2000" b="1">
                <a:solidFill>
                  <a:srgbClr val="1F2D3A"/>
                </a:solidFill>
              </a:rPr>
              <a:t>gizlenir</a:t>
            </a:r>
            <a:r>
              <a:rPr sz="2000" b="0">
                <a:solidFill>
                  <a:srgbClr val="1F2D3A"/>
                </a:solidFill>
              </a:rPr>
              <a:t> (9. hafta): saldırgan denetimi kolayca bulamasın.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Sonuç </a:t>
            </a:r>
            <a:r>
              <a:rPr sz="2000" b="1">
                <a:solidFill>
                  <a:srgbClr val="1F2D3A"/>
                </a:solidFill>
              </a:rPr>
              <a:t>opak</a:t>
            </a:r>
            <a:r>
              <a:rPr sz="2000" b="0">
                <a:solidFill>
                  <a:srgbClr val="1F2D3A"/>
                </a:solidFill>
              </a:rPr>
              <a:t> (düz true/false değil).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Tepki </a:t>
            </a:r>
            <a:r>
              <a:rPr sz="2000" b="1">
                <a:solidFill>
                  <a:srgbClr val="1F2D3A"/>
                </a:solidFill>
              </a:rPr>
              <a:t>gecikmeli</a:t>
            </a:r>
            <a:r>
              <a:rPr sz="2000" b="0">
                <a:solidFill>
                  <a:srgbClr val="1F2D3A"/>
                </a:solidFill>
              </a:rPr>
              <a:t> olabilir (birazdan).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Zayıf tasarım — tek karar noktası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(debugger_present() || is_rooted() || integrity_broken())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ERROR;         /* patching this one line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       bypasses everything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decrypt_key();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Tek bir karşılaştırmayı ters çeviren saldırgan </a:t>
            </a:r>
            <a:r>
              <a:rPr sz="2000" b="1">
                <a:solidFill>
                  <a:srgbClr val="1F2D3A"/>
                </a:solidFill>
              </a:rPr>
              <a:t>bütün korumayı</a:t>
            </a:r>
            <a:r>
              <a:rPr sz="2000" b="0">
                <a:solidFill>
                  <a:srgbClr val="1F2D3A"/>
                </a:solidFill>
              </a:rPr>
              <a:t> geçer.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Güçlü tasarım — veri bağımlılığı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Denetim sonucu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if</a:t>
            </a:r>
            <a:r>
              <a:rPr sz="2000" b="0">
                <a:solidFill>
                  <a:srgbClr val="1F2D3A"/>
                </a:solidFill>
              </a:rPr>
              <a:t>'e değil, </a:t>
            </a:r>
            <a:r>
              <a:rPr sz="2000" b="1">
                <a:solidFill>
                  <a:srgbClr val="1F2D3A"/>
                </a:solidFill>
              </a:rPr>
              <a:t>sonraki hesabın verisine</a:t>
            </a:r>
            <a:r>
              <a:rPr sz="2000" b="0">
                <a:solidFill>
                  <a:srgbClr val="1F2D3A"/>
                </a:solidFill>
              </a:rPr>
              <a:t> karışır: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Denetim sonuçları </a:t>
            </a:r>
            <a:r>
              <a:rPr sz="2000" b="1">
                <a:solidFill>
                  <a:srgbClr val="1F2D3A"/>
                </a:solidFill>
              </a:rPr>
              <a:t>anahtar türetmeye</a:t>
            </a:r>
            <a:r>
              <a:rPr sz="2000" b="0">
                <a:solidFill>
                  <a:srgbClr val="1F2D3A"/>
                </a:solidFill>
              </a:rPr>
              <a:t> katılır (temizse doğru anahtar, değilse farklı ama geçerli görünen anahtar).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Denetim sonuçları </a:t>
            </a:r>
            <a:r>
              <a:rPr sz="2000" b="1">
                <a:solidFill>
                  <a:srgbClr val="1F2D3A"/>
                </a:solidFill>
              </a:rPr>
              <a:t>opak değerlerle</a:t>
            </a:r>
            <a:r>
              <a:rPr sz="2000" b="0">
                <a:solidFill>
                  <a:srgbClr val="1F2D3A"/>
                </a:solidFill>
              </a:rPr>
              <a:t> taşınır (4. hafta).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Tepki, tetikleyiciden </a:t>
            </a:r>
            <a:r>
              <a:rPr sz="2000" b="1">
                <a:solidFill>
                  <a:srgbClr val="1F2D3A"/>
                </a:solidFill>
              </a:rPr>
              <a:t>zaman ve kod olarak uzak</a:t>
            </a:r>
            <a:r>
              <a:rPr sz="2000" b="0">
                <a:solidFill>
                  <a:srgbClr val="1F2D3A"/>
                </a:solidFill>
              </a:rPr>
              <a:t> bir yerde verilir.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Katmanlı denetim ağı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denetim değil, </a:t>
            </a:r>
            <a:r>
              <a:rPr sz="2000" b="1">
                <a:solidFill>
                  <a:srgbClr val="1F2D3A"/>
                </a:solidFill>
              </a:rPr>
              <a:t>onlarca</a:t>
            </a:r>
            <a:r>
              <a:rPr sz="2000" b="0">
                <a:solidFill>
                  <a:srgbClr val="1F2D3A"/>
                </a:solidFill>
              </a:rPr>
              <a:t> farklı denetim.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Birbirini denetleyen </a:t>
            </a:r>
            <a:r>
              <a:rPr sz="2000" b="1">
                <a:solidFill>
                  <a:srgbClr val="1F2D3A"/>
                </a:solidFill>
              </a:rPr>
              <a:t>ağ</a:t>
            </a:r>
            <a:r>
              <a:rPr sz="2000" b="0">
                <a:solidFill>
                  <a:srgbClr val="1F2D3A"/>
                </a:solidFill>
              </a:rPr>
              <a:t> (checker network).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Birini atlamak diğerini tetikler.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Katmanlar birbirini korur — şema</a:t>
            </a:r>
          </a:p>
        </p:txBody>
      </p:sp>
      <p:pic>
        <p:nvPicPr>
          <p:cNvPr id="7" name="Picture 6" descr="h06-02-katmanl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479" y="1325880"/>
            <a:ext cx="658073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Mimari · özet şema</a:t>
            </a:r>
          </a:p>
        </p:txBody>
      </p:sp>
      <p:pic>
        <p:nvPicPr>
          <p:cNvPr id="7" name="Picture 6" descr="h06-05-rasp-motor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79112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bölümün kuralı (1–2)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Denetimi </a:t>
            </a:r>
            <a:r>
              <a:rPr sz="2000" b="1">
                <a:solidFill>
                  <a:srgbClr val="1F2D3A"/>
                </a:solidFill>
              </a:rPr>
              <a:t>tek yerde, tek anda, tek `if`</a:t>
            </a:r>
            <a:r>
              <a:rPr sz="2000" b="0">
                <a:solidFill>
                  <a:srgbClr val="1F2D3A"/>
                </a:solidFill>
              </a:rPr>
              <a:t> ile yapmayın.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Çok noktalı, çapraz, gizli ve veri bağımlı denetimler </a:t>
            </a:r>
            <a:r>
              <a:rPr sz="2000" b="1">
                <a:solidFill>
                  <a:srgbClr val="1F2D3A"/>
                </a:solidFill>
              </a:rPr>
              <a:t>birlikte</a:t>
            </a:r>
            <a:r>
              <a:rPr sz="2000" b="0">
                <a:solidFill>
                  <a:srgbClr val="1F2D3A"/>
                </a:solidFill>
              </a:rPr>
              <a:t> bir RASP mimarisi kurar.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1–2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RASP'in üç işi?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Çapraz denetim neden güçlü?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Neden tek denetim değil, ağ?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1–2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Algıla</a:t>
            </a:r>
            <a:r>
              <a:rPr sz="2000" b="0">
                <a:solidFill>
                  <a:srgbClr val="1F2D3A"/>
                </a:solidFill>
              </a:rPr>
              <a:t> (kurcalama/debug/emülatör), </a:t>
            </a:r>
            <a:r>
              <a:rPr sz="2000" b="1">
                <a:solidFill>
                  <a:srgbClr val="1F2D3A"/>
                </a:solidFill>
              </a:rPr>
              <a:t>Savun</a:t>
            </a:r>
            <a:r>
              <a:rPr sz="2000" b="0">
                <a:solidFill>
                  <a:srgbClr val="1F2D3A"/>
                </a:solidFill>
              </a:rPr>
              <a:t> (anahtar/veri koruma, işlevi kısıtla), </a:t>
            </a:r>
            <a:r>
              <a:rPr sz="2000" b="1">
                <a:solidFill>
                  <a:srgbClr val="1F2D3A"/>
                </a:solidFill>
              </a:rPr>
              <a:t>Caydır</a:t>
            </a:r>
            <a:r>
              <a:rPr sz="2000" b="0">
                <a:solidFill>
                  <a:srgbClr val="1F2D3A"/>
                </a:solidFill>
              </a:rPr>
              <a:t> (tepki: kapan/boz/bildir).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Denetimler </a:t>
            </a:r>
            <a:r>
              <a:rPr sz="2000" b="1">
                <a:solidFill>
                  <a:srgbClr val="1F2D3A"/>
                </a:solidFill>
              </a:rPr>
              <a:t>birbirini</a:t>
            </a:r>
            <a:r>
              <a:rPr sz="2000" b="0">
                <a:solidFill>
                  <a:srgbClr val="1F2D3A"/>
                </a:solidFill>
              </a:rPr>
              <a:t> kontrol eder; saldırgan birini kapatınca diğeri fark eder → tek noktayı susturmak yetmez.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Tek denetim </a:t>
            </a:r>
            <a:r>
              <a:rPr sz="2000" b="1">
                <a:solidFill>
                  <a:srgbClr val="1F2D3A"/>
                </a:solidFill>
              </a:rPr>
              <a:t>tek yamayla</a:t>
            </a:r>
            <a:r>
              <a:rPr sz="2000" b="0">
                <a:solidFill>
                  <a:srgbClr val="1F2D3A"/>
                </a:solidFill>
              </a:rPr>
              <a:t> atlanır; örtüşen ağ her düğümü ayrı kırmayı gerektirir → </a:t>
            </a:r>
            <a:r>
              <a:rPr sz="2000" b="1">
                <a:solidFill>
                  <a:srgbClr val="1F2D3A"/>
                </a:solidFill>
              </a:rPr>
              <a:t>saldırı potansiyelini</a:t>
            </a:r>
            <a:r>
              <a:rPr sz="2000" b="0">
                <a:solidFill>
                  <a:srgbClr val="1F2D3A"/>
                </a:solidFill>
              </a:rPr>
              <a:t> yükseltir.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Bütünlük denetimi (self-hashing)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Fikir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Program, </a:t>
            </a:r>
            <a:r>
              <a:rPr sz="2000" b="1">
                <a:solidFill>
                  <a:srgbClr val="1F2D3A"/>
                </a:solidFill>
              </a:rPr>
              <a:t>kendi kod bölümlerinin</a:t>
            </a:r>
            <a:r>
              <a:rPr sz="2000" b="0">
                <a:solidFill>
                  <a:srgbClr val="1F2D3A"/>
                </a:solidFill>
              </a:rPr>
              <a:t> özetini hesaplar.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Beklenen özetle karşılaştırır.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Kurcalanmışsa özet </a:t>
            </a:r>
            <a:r>
              <a:rPr sz="2000" b="1">
                <a:solidFill>
                  <a:srgbClr val="1F2D3A"/>
                </a:solidFill>
              </a:rPr>
              <a:t>tutmaz</a:t>
            </a:r>
            <a:r>
              <a:rPr sz="2000" b="0">
                <a:solidFill>
                  <a:srgbClr val="1F2D3A"/>
                </a:solidFill>
              </a:rPr>
              <a:t> → tepki.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Nasıl çalışır? · adım adım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Derleme sonrası, kritik kod bloklarının özeti </a:t>
            </a:r>
            <a:r>
              <a:rPr sz="2000" b="1">
                <a:solidFill>
                  <a:srgbClr val="1F2D3A"/>
                </a:solidFill>
              </a:rPr>
              <a:t>kaydedilir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Çalışırken program aynı blokların özetini </a:t>
            </a:r>
            <a:r>
              <a:rPr sz="2000" b="1">
                <a:solidFill>
                  <a:srgbClr val="1F2D3A"/>
                </a:solidFill>
              </a:rPr>
              <a:t>yeniden</a:t>
            </a:r>
            <a:r>
              <a:rPr sz="2000" b="0">
                <a:solidFill>
                  <a:srgbClr val="1F2D3A"/>
                </a:solidFill>
              </a:rPr>
              <a:t> hesaplar.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Kayıtlı özetle karşılaştırır.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Fark varsa → kurcalama → tepki.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1 · özeti kaydet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Derleme </a:t>
            </a:r>
            <a:r>
              <a:rPr sz="2000" b="1">
                <a:solidFill>
                  <a:srgbClr val="1F2D3A"/>
                </a:solidFill>
              </a:rPr>
              <a:t>bittikten sonra</a:t>
            </a:r>
            <a:r>
              <a:rPr sz="2000" b="0">
                <a:solidFill>
                  <a:srgbClr val="1F2D3A"/>
                </a:solidFill>
              </a:rPr>
              <a:t>, kritik kod/veri bölgesi belirlenir.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bölgenin özeti hesaplanır ve </a:t>
            </a:r>
            <a:r>
              <a:rPr sz="2000" b="1">
                <a:solidFill>
                  <a:srgbClr val="1F2D3A"/>
                </a:solidFill>
              </a:rPr>
              <a:t>altın (golden) değer</a:t>
            </a:r>
            <a:r>
              <a:rPr sz="2000" b="0">
                <a:solidFill>
                  <a:srgbClr val="1F2D3A"/>
                </a:solidFill>
              </a:rPr>
              <a:t> olarak saklanır.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değer, "kurcalanmamış hâlin" imzasıdır.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2 · çalışırken yeniden hesapla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Program </a:t>
            </a:r>
            <a:r>
              <a:rPr sz="2000" b="1">
                <a:solidFill>
                  <a:srgbClr val="1F2D3A"/>
                </a:solidFill>
              </a:rPr>
              <a:t>çalışırken</a:t>
            </a:r>
            <a:r>
              <a:rPr sz="2000" b="0">
                <a:solidFill>
                  <a:srgbClr val="1F2D3A"/>
                </a:solidFill>
              </a:rPr>
              <a:t>, kayıtlı olan aynı kod/veri bölgesinin özetini </a:t>
            </a:r>
            <a:r>
              <a:rPr sz="2000" b="1">
                <a:solidFill>
                  <a:srgbClr val="1F2D3A"/>
                </a:solidFill>
              </a:rPr>
              <a:t>yeniden</a:t>
            </a:r>
            <a:r>
              <a:rPr sz="2000" b="0">
                <a:solidFill>
                  <a:srgbClr val="1F2D3A"/>
                </a:solidFill>
              </a:rPr>
              <a:t> hesaplar.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hesaplama derleme anında değil, </a:t>
            </a:r>
            <a:r>
              <a:rPr sz="2000" b="1">
                <a:solidFill>
                  <a:srgbClr val="1F2D3A"/>
                </a:solidFill>
              </a:rPr>
              <a:t>çalışma anında</a:t>
            </a:r>
            <a:r>
              <a:rPr sz="2000" b="0">
                <a:solidFill>
                  <a:srgbClr val="1F2D3A"/>
                </a:solidFill>
              </a:rPr>
              <a:t> olur.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Hesaplama bir kez değil, </a:t>
            </a:r>
            <a:r>
              <a:rPr sz="2000" b="1">
                <a:solidFill>
                  <a:srgbClr val="1F2D3A"/>
                </a:solidFill>
              </a:rPr>
              <a:t>periyodik</a:t>
            </a:r>
            <a:r>
              <a:rPr sz="2000" b="0">
                <a:solidFill>
                  <a:srgbClr val="1F2D3A"/>
                </a:solidFill>
              </a:rPr>
              <a:t> de yapılabilir.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3 · karşılaştır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Yeni hesaplanan özet, kayıtlı </a:t>
            </a:r>
            <a:r>
              <a:rPr sz="2000" b="1">
                <a:solidFill>
                  <a:srgbClr val="1F2D3A"/>
                </a:solidFill>
              </a:rPr>
              <a:t>altın değerle</a:t>
            </a:r>
            <a:r>
              <a:rPr sz="2000" b="0">
                <a:solidFill>
                  <a:srgbClr val="1F2D3A"/>
                </a:solidFill>
              </a:rPr>
              <a:t> karşılaştırılır.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Karşılaştırma </a:t>
            </a:r>
            <a:r>
              <a:rPr sz="2000" b="1">
                <a:solidFill>
                  <a:srgbClr val="1F2D3A"/>
                </a:solidFill>
              </a:rPr>
              <a:t>sabit zamanlı</a:t>
            </a:r>
            <a:r>
              <a:rPr sz="2000" b="0">
                <a:solidFill>
                  <a:srgbClr val="1F2D3A"/>
                </a:solidFill>
              </a:rPr>
              <a:t> yapılmalı (</a:t>
            </a:r>
            <a:r>
              <a:rPr sz="2000" b="0">
                <a:solidFill>
                  <a:srgbClr val="A1123F"/>
                </a:solidFill>
                <a:latin typeface="Consolas"/>
              </a:rPr>
              <a:t>memcmp</a:t>
            </a:r>
            <a:r>
              <a:rPr sz="2000" b="0">
                <a:solidFill>
                  <a:srgbClr val="1F2D3A"/>
                </a:solidFill>
              </a:rPr>
              <a:t> değil): düz karşılaştırma ilk farklı baytta durup zamanlama sızdırır (3. hafta).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Eşitse: bütünlük </a:t>
            </a:r>
            <a:r>
              <a:rPr sz="2000" b="1">
                <a:solidFill>
                  <a:srgbClr val="1F2D3A"/>
                </a:solidFill>
              </a:rPr>
              <a:t>tamam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4 · tepki 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Özet </a:t>
            </a:r>
            <a:r>
              <a:rPr sz="2000" b="1">
                <a:solidFill>
                  <a:srgbClr val="1F2D3A"/>
                </a:solidFill>
              </a:rPr>
              <a:t>tutmuyorsa</a:t>
            </a:r>
            <a:r>
              <a:rPr sz="2000" b="0">
                <a:solidFill>
                  <a:srgbClr val="1F2D3A"/>
                </a:solidFill>
              </a:rPr>
              <a:t> → kurcalama (yama) algılanmıştır.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Sonuç doğrudan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if</a:t>
            </a:r>
            <a:r>
              <a:rPr sz="2000" b="0">
                <a:solidFill>
                  <a:srgbClr val="1F2D3A"/>
                </a:solidFill>
              </a:rPr>
              <a:t>'e değil, bir </a:t>
            </a:r>
            <a:r>
              <a:rPr sz="2000" b="1">
                <a:solidFill>
                  <a:srgbClr val="1F2D3A"/>
                </a:solidFill>
              </a:rPr>
              <a:t>tepkiye</a:t>
            </a:r>
            <a:r>
              <a:rPr sz="2000" b="0">
                <a:solidFill>
                  <a:srgbClr val="1F2D3A"/>
                </a:solidFill>
              </a:rPr>
              <a:t> bağlanır (10. bölüm).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"Hemen çök" yerine daha akıllı bir tepki tercih edilir.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Self-hashing — şema</a:t>
            </a:r>
          </a:p>
        </p:txBody>
      </p:sp>
      <p:pic>
        <p:nvPicPr>
          <p:cNvPr id="7" name="Picture 6" descr="h06-03-self-hash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195" y="1325880"/>
            <a:ext cx="892730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Neyi yakalar?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Binary dosyaya yapılan </a:t>
            </a:r>
            <a:r>
              <a:rPr sz="2000" b="1">
                <a:solidFill>
                  <a:srgbClr val="1F2D3A"/>
                </a:solidFill>
              </a:rPr>
              <a:t>yama</a:t>
            </a:r>
            <a:r>
              <a:rPr sz="2000" b="0">
                <a:solidFill>
                  <a:srgbClr val="1F2D3A"/>
                </a:solidFill>
              </a:rPr>
              <a:t> (patch).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denetimi atlamak için değiştirilen baytlar.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Enjekte edilmiş kod.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1 · çalışma zamanı bütünlük denetimi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code/week-06/01-integrity-hmac</a:t>
            </a:r>
            <a:r>
              <a:rPr sz="2000" b="0">
                <a:solidFill>
                  <a:srgbClr val="1F2D3A"/>
                </a:solidFill>
              </a:rPr>
              <a:t> — self-hashing, HMAC-SHA-256.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Ders kitabı (Viega &amp; Messier, Tarif 12.2) bunu </a:t>
            </a:r>
            <a:r>
              <a:rPr sz="2000" b="1">
                <a:solidFill>
                  <a:srgbClr val="1F2D3A"/>
                </a:solidFill>
              </a:rPr>
              <a:t>CRC32</a:t>
            </a:r>
            <a:r>
              <a:rPr sz="2000" b="0">
                <a:solidFill>
                  <a:srgbClr val="1F2D3A"/>
                </a:solidFill>
              </a:rPr>
              <a:t> ile yapar; </a:t>
            </a:r>
            <a:r>
              <a:rPr sz="2000" b="1">
                <a:solidFill>
                  <a:srgbClr val="1F2D3A"/>
                </a:solidFill>
              </a:rPr>
              <a:t>CRC32 kriptografik değildir</a:t>
            </a:r>
            <a:r>
              <a:rPr sz="2000" b="0">
                <a:solidFill>
                  <a:srgbClr val="1F2D3A"/>
                </a:solidFill>
              </a:rPr>
              <a:t>, saldırgan CRC'yi eşleyecek şekilde kolayca ayarlar. Biz </a:t>
            </a:r>
            <a:r>
              <a:rPr sz="2000" b="1">
                <a:solidFill>
                  <a:srgbClr val="1F2D3A"/>
                </a:solidFill>
              </a:rPr>
              <a:t>HMAC-SHA-256</a:t>
            </a:r>
            <a:r>
              <a:rPr sz="2000" b="0">
                <a:solidFill>
                  <a:srgbClr val="1F2D3A"/>
                </a:solidFill>
              </a:rPr>
              <a:t> kullanıyoruz (gizli anahtar gerekir).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Program kendi binary dosyasının özetini hesaplayıp </a:t>
            </a:r>
            <a:r>
              <a:rPr sz="2000" b="1">
                <a:solidFill>
                  <a:srgbClr val="1F2D3A"/>
                </a:solidFill>
              </a:rPr>
              <a:t>altın değer</a:t>
            </a:r>
            <a:r>
              <a:rPr sz="2000" b="0">
                <a:solidFill>
                  <a:srgbClr val="1F2D3A"/>
                </a:solidFill>
              </a:rPr>
              <a:t> olarak kaydeder.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Binary dosyanın bir </a:t>
            </a:r>
            <a:r>
              <a:rPr sz="2000" b="1">
                <a:solidFill>
                  <a:srgbClr val="1F2D3A"/>
                </a:solidFill>
              </a:rPr>
              <a:t>kopyası</a:t>
            </a:r>
            <a:r>
              <a:rPr sz="2000" b="0">
                <a:solidFill>
                  <a:srgbClr val="1F2D3A"/>
                </a:solidFill>
              </a:rPr>
              <a:t> alınır, bir baytı değiştirilir (yama simülasyonu); yamalı kopyanın özeti altın değerle karşılaştırılır.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1 · özün kodu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Find own path, read the file, compute HMAC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self_path(path, sizeof(path));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read_file(path, &amp;data, &amp;size);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crypto_hmac_sha256(RASP_KEY, 32, data, size, digest);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constant-time comparison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unsigned char diff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0; i &lt; 32;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diff |= expected[i] ^ digest[i];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(diff == 0) { /* TAMAM */ } else { /* YAMA */ }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Bütünlük denetimi (animasyon)</a:t>
            </a:r>
          </a:p>
        </p:txBody>
      </p:sp>
      <p:pic>
        <p:nvPicPr>
          <p:cNvPr id="7" name="Picture 6" descr="integrity-hmac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662201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Bütünlük denetimi — uç durum: ilk bayt yamalı</a:t>
            </a:r>
          </a:p>
        </p:txBody>
      </p:sp>
      <p:pic>
        <p:nvPicPr>
          <p:cNvPr id="7" name="Picture 6" descr="integrity-hmac--edge-first-byt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909" y="1325880"/>
            <a:ext cx="1011587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1 · gerçek çıktı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STEP 2 - Normal run: integrity verifies OK (no patch)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Expected   : 5aeaf45226dbb29af7...b55115de4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Computed   : 5aeaf45226dbb29af7...b55115de4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RESULT: INTEGRITY OK - target unchanged.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STEP 3 - Attack: 1 byte of the copy is changed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STEP 4 - The patched copy's HMAC is compared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Expected   : 5aeaf45226dbb29af7...b55115de4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Computed   : c47c35687dc205b93a...aca0ec8a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RESULT: PATCH DETECTED - target was modified!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59968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Tek bir baytı değiştirmek özeti </a:t>
            </a:r>
            <a:r>
              <a:rPr sz="2000" b="1">
                <a:solidFill>
                  <a:srgbClr val="1F2D3A"/>
                </a:solidFill>
              </a:rPr>
              <a:t>tamamen</a:t>
            </a:r>
            <a:r>
              <a:rPr sz="2000" b="0">
                <a:solidFill>
                  <a:srgbClr val="1F2D3A"/>
                </a:solidFill>
              </a:rPr>
              <a:t> değiştirdi (çığ etkisi).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Self-hashing tek başına yeterli değil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Saldırgan, </a:t>
            </a:r>
            <a:r>
              <a:rPr sz="2000" b="1">
                <a:solidFill>
                  <a:srgbClr val="1F2D3A"/>
                </a:solidFill>
              </a:rPr>
              <a:t>özet fonksiyonunu</a:t>
            </a:r>
            <a:r>
              <a:rPr sz="2000" b="0">
                <a:solidFill>
                  <a:srgbClr val="1F2D3A"/>
                </a:solidFill>
              </a:rPr>
              <a:t> bulup her zaman "tutuyor" dedirtebilir.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 da donanım kesme noktalarıyla denetimi atlar (van Oorschot vd.).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yüzden: gizle, çeşitlendir, çapraz denetle.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Güçlendirme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Özet denetimi kodu </a:t>
            </a:r>
            <a:r>
              <a:rPr sz="2000" b="1">
                <a:solidFill>
                  <a:srgbClr val="1F2D3A"/>
                </a:solidFill>
              </a:rPr>
              <a:t>gizli</a:t>
            </a:r>
            <a:r>
              <a:rPr sz="2000" b="0">
                <a:solidFill>
                  <a:srgbClr val="1F2D3A"/>
                </a:solidFill>
              </a:rPr>
              <a:t> (9. hafta).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Birden çok</a:t>
            </a:r>
            <a:r>
              <a:rPr sz="2000" b="0">
                <a:solidFill>
                  <a:srgbClr val="1F2D3A"/>
                </a:solidFill>
              </a:rPr>
              <a:t> blok, örtüşen bölgeler.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Sonuç düz karşılaştırma değil, </a:t>
            </a:r>
            <a:r>
              <a:rPr sz="2000" b="1">
                <a:solidFill>
                  <a:srgbClr val="1F2D3A"/>
                </a:solidFill>
              </a:rPr>
              <a:t>hesaba karışır</a:t>
            </a:r>
            <a:r>
              <a:rPr sz="2000" b="0">
                <a:solidFill>
                  <a:srgbClr val="1F2D3A"/>
                </a:solidFill>
              </a:rPr>
              <a:t> (denetim sonucu programın davranışını etkiler).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Örtüşen denetim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denetim başka bir denetimin kodunu da kapsar.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birini kapatınca diğeri </a:t>
            </a:r>
            <a:r>
              <a:rPr sz="2000" b="1">
                <a:solidFill>
                  <a:srgbClr val="1F2D3A"/>
                </a:solidFill>
              </a:rPr>
              <a:t>bozulur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noktadan atlamak zorlaşır.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bölümün kuralı (3)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Kritik kod/veri bölgelerinin bütünlüğünü çalışma zamanında </a:t>
            </a:r>
            <a:r>
              <a:rPr sz="2000" b="1">
                <a:solidFill>
                  <a:srgbClr val="1F2D3A"/>
                </a:solidFill>
              </a:rPr>
              <a:t>kriptografik</a:t>
            </a:r>
            <a:r>
              <a:rPr sz="2000" b="0">
                <a:solidFill>
                  <a:srgbClr val="1F2D3A"/>
                </a:solidFill>
              </a:rPr>
              <a:t> bir özetle (HMAC/imza) doğrulayın, CRC ile değil.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Denetimi tek noktada ve yalnız başlangıçta yapmayın; </a:t>
            </a:r>
            <a:r>
              <a:rPr sz="2000" b="1">
                <a:solidFill>
                  <a:srgbClr val="1F2D3A"/>
                </a:solidFill>
              </a:rPr>
              <a:t>periyodik, çoklu ve örtüşen</a:t>
            </a:r>
            <a:r>
              <a:rPr sz="2000" b="0">
                <a:solidFill>
                  <a:srgbClr val="1F2D3A"/>
                </a:solidFill>
              </a:rPr>
              <a:t> yapın.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Hata ayıklayıcı algılama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Anti-debug yolları — şema</a:t>
            </a:r>
          </a:p>
        </p:txBody>
      </p:sp>
      <p:pic>
        <p:nvPicPr>
          <p:cNvPr id="7" name="Picture 6" descr="h06-07-antidebu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1994" y="1325880"/>
            <a:ext cx="746770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debugger tehlikeli?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Hata ayıklayıcı (debugger):</a:t>
            </a:r>
            <a:r>
              <a:rPr sz="2000" b="0">
                <a:solidFill>
                  <a:srgbClr val="1F2D3A"/>
                </a:solidFill>
              </a:rPr>
              <a:t> programı adım adım çalıştırıp durduran, belleği okuyan araç (gdb, lldb, x64dbg, WinDbg).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programı </a:t>
            </a:r>
            <a:r>
              <a:rPr sz="2000" b="1">
                <a:solidFill>
                  <a:srgbClr val="1F2D3A"/>
                </a:solidFill>
              </a:rPr>
              <a:t>durdurup</a:t>
            </a:r>
            <a:r>
              <a:rPr sz="2000" b="0">
                <a:solidFill>
                  <a:srgbClr val="1F2D3A"/>
                </a:solidFill>
              </a:rPr>
              <a:t> belleği okur, değer değiştirir.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Denetimleri tek tek atlayabilir.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 "bana debugger bağlı mı?" diye bakar.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Debugger algılama yolları (kavram)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İşletim sisteminin "izleniyorum mu?" bilgisini sorma.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Belirli hata ayıklama arayüzlerinin durumu.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Zamanlama: bir işlem beklenenden </a:t>
            </a:r>
            <a:r>
              <a:rPr sz="2000" b="1">
                <a:solidFill>
                  <a:srgbClr val="1F2D3A"/>
                </a:solidFill>
              </a:rPr>
              <a:t>çok uzun</a:t>
            </a:r>
            <a:r>
              <a:rPr sz="2000" b="0">
                <a:solidFill>
                  <a:srgbClr val="1F2D3A"/>
                </a:solidFill>
              </a:rPr>
              <a:t> sürdüyse, biri adım adım çalıştırıyor olabilir.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Platforma göre gösterge · neler eskidi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655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8589"/>
                <a:gridCol w="9092945"/>
              </a:tblGrid>
              <a:tr h="55168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Ortam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Gösterge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5168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Linux / WSL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/proc/self/status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→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TracerPid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(&gt;0 ise izleniyoruz); ana sürecin adı gdb/strace mı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5168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Windows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IsDebuggerPresent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(PEB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BeingDebugged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);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CheckRemoteDebuggerPresent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; PEB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NtGlobalFlag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09067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2003'ten bugüne:</a:t>
            </a:r>
            <a:r>
              <a:rPr sz="2000" b="0">
                <a:solidFill>
                  <a:srgbClr val="1F2D3A"/>
                </a:solidFill>
              </a:rPr>
              <a:t> SoftICE öldü, yerine x64dbg/WinDbg/gdb/lldb/</a:t>
            </a:r>
            <a:r>
              <a:rPr sz="2000" b="1">
                <a:solidFill>
                  <a:srgbClr val="1F2D3A"/>
                </a:solidFill>
              </a:rPr>
              <a:t>Frida</a:t>
            </a:r>
            <a:r>
              <a:rPr sz="2000" b="0">
                <a:solidFill>
                  <a:srgbClr val="1F2D3A"/>
                </a:solidFill>
              </a:rPr>
              <a:t> geçti; </a:t>
            </a:r>
            <a:r>
              <a:rPr sz="2000" b="0">
                <a:solidFill>
                  <a:srgbClr val="A1123F"/>
                </a:solidFill>
                <a:latin typeface="Consolas"/>
              </a:rPr>
              <a:t>ptrace</a:t>
            </a:r>
            <a:r>
              <a:rPr sz="2000" b="0">
                <a:solidFill>
                  <a:srgbClr val="1F2D3A"/>
                </a:solidFill>
              </a:rPr>
              <a:t>+</a:t>
            </a:r>
            <a:r>
              <a:rPr sz="2000" b="1">
                <a:solidFill>
                  <a:srgbClr val="1F2D3A"/>
                </a:solidFill>
              </a:rPr>
              <a:t>TracerPid</a:t>
            </a:r>
            <a:r>
              <a:rPr sz="2000" b="0">
                <a:solidFill>
                  <a:srgbClr val="1F2D3A"/>
                </a:solidFill>
              </a:rPr>
              <a:t> hâlâ geçerli.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Zamanlama tabanlı sezme</a:t>
            </a:r>
          </a:p>
        </p:txBody>
      </p:sp>
      <p:pic>
        <p:nvPicPr>
          <p:cNvPr id="7" name="Picture 6" descr="h06-08-zamanla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68671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5122319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Debugger adımlaması işi </a:t>
            </a:r>
            <a:r>
              <a:rPr sz="2000" b="1">
                <a:solidFill>
                  <a:srgbClr val="1F2D3A"/>
                </a:solidFill>
              </a:rPr>
              <a:t>yavaşlatır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2 · hata ayıklayıcı algılama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code/week-06/02-debugger-detection</a:t>
            </a:r>
            <a:r>
              <a:rPr sz="2000" b="0">
                <a:solidFill>
                  <a:srgbClr val="1F2D3A"/>
                </a:solidFill>
              </a:rPr>
              <a:t> — anti-debug, yalnız okuma.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Program birden çok bağımsız sinyale bakar, </a:t>
            </a:r>
            <a:r>
              <a:rPr sz="2000" b="1">
                <a:solidFill>
                  <a:srgbClr val="1F2D3A"/>
                </a:solidFill>
              </a:rPr>
              <a:t>hiçbir şeyi değiştirmez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Kendini </a:t>
            </a:r>
            <a:r>
              <a:rPr sz="2000" b="0">
                <a:solidFill>
                  <a:srgbClr val="A1123F"/>
                </a:solidFill>
                <a:latin typeface="Consolas"/>
              </a:rPr>
              <a:t>ptrace</a:t>
            </a:r>
            <a:r>
              <a:rPr sz="2000" b="0">
                <a:solidFill>
                  <a:srgbClr val="1F2D3A"/>
                </a:solidFill>
              </a:rPr>
              <a:t> ile de izlemez; yalnız </a:t>
            </a:r>
            <a:r>
              <a:rPr sz="2000" b="0">
                <a:solidFill>
                  <a:srgbClr val="A1123F"/>
                </a:solidFill>
                <a:latin typeface="Consolas"/>
              </a:rPr>
              <a:t>/proc</a:t>
            </a:r>
            <a:r>
              <a:rPr sz="2000" b="0">
                <a:solidFill>
                  <a:srgbClr val="1F2D3A"/>
                </a:solidFill>
              </a:rPr>
              <a:t> ve PEB alanlarını </a:t>
            </a:r>
            <a:r>
              <a:rPr sz="2000" b="1">
                <a:solidFill>
                  <a:srgbClr val="1F2D3A"/>
                </a:solidFill>
              </a:rPr>
              <a:t>okur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demo.sh</a:t>
            </a:r>
            <a:r>
              <a:rPr sz="2000" b="0">
                <a:solidFill>
                  <a:srgbClr val="1F2D3A"/>
                </a:solidFill>
              </a:rPr>
              <a:t> programı önce normal, sonra </a:t>
            </a:r>
            <a:r>
              <a:rPr sz="2000" b="0">
                <a:solidFill>
                  <a:srgbClr val="A1123F"/>
                </a:solidFill>
                <a:latin typeface="Consolas"/>
              </a:rPr>
              <a:t>gdb</a:t>
            </a:r>
            <a:r>
              <a:rPr sz="2000" b="0">
                <a:solidFill>
                  <a:srgbClr val="1F2D3A"/>
                </a:solidFill>
              </a:rPr>
              <a:t> altında çalıştırır.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204464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Read TracerPid from /proc/self/status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long tp = tracer_pid();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(tp &gt; 0) suspicious++;   /* a process is watching us */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 ayıklayıcı algılama (animasyon)</a:t>
            </a:r>
          </a:p>
        </p:txBody>
      </p:sp>
      <p:pic>
        <p:nvPicPr>
          <p:cNvPr id="7" name="Picture 6" descr="debugger-presenc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608" y="1325880"/>
            <a:ext cx="760047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 ayıklayıcı algılama — uç durum: gdb bağlı</a:t>
            </a:r>
          </a:p>
        </p:txBody>
      </p:sp>
      <p:pic>
        <p:nvPicPr>
          <p:cNvPr id="7" name="Picture 6" descr="debugger-presence--gdb-attache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614" y="1325880"/>
            <a:ext cx="697646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2 · gerçek çıktı (WSL)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STEP 1 - Normal run (NO debugger)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1) /proc/self/status TracerPid : 0 (no tracer)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2) Parent process name         : sh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RESULT: clean - no tracing tool visible.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STEP 2 - Run under gdb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1) /proc/self/status TracerPid : 41885 (TRACED)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RESULT: a debugger/tracing TOOL was detected (2 signal(s)).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221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Hata ayıklayıcı yokken TracerPid </a:t>
            </a:r>
            <a:r>
              <a:rPr sz="2000" b="1">
                <a:solidFill>
                  <a:srgbClr val="1F2D3A"/>
                </a:solidFill>
              </a:rPr>
              <a:t>0</a:t>
            </a:r>
            <a:r>
              <a:rPr sz="2000" b="0">
                <a:solidFill>
                  <a:srgbClr val="1F2D3A"/>
                </a:solidFill>
              </a:rPr>
              <a:t>; gdb altında </a:t>
            </a:r>
            <a:r>
              <a:rPr sz="2000" b="1">
                <a:solidFill>
                  <a:srgbClr val="1F2D3A"/>
                </a:solidFill>
              </a:rPr>
              <a:t>41885</a:t>
            </a:r>
            <a:r>
              <a:rPr sz="2000" b="0">
                <a:solidFill>
                  <a:srgbClr val="1F2D3A"/>
                </a:solidFill>
              </a:rPr>
              <a:t> (&gt;0) çıktı.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Tespit–karşı-tespit yarışı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Anti-debug klasik bir </a:t>
            </a:r>
            <a:r>
              <a:rPr sz="2000" b="1">
                <a:solidFill>
                  <a:srgbClr val="1F2D3A"/>
                </a:solidFill>
              </a:rPr>
              <a:t>silah yarışıdır</a:t>
            </a:r>
            <a:r>
              <a:rPr sz="2000" b="0">
                <a:solidFill>
                  <a:srgbClr val="1F2D3A"/>
                </a:solidFill>
              </a:rPr>
              <a:t>: saldırgan </a:t>
            </a:r>
            <a:r>
              <a:rPr sz="2000" b="0">
                <a:solidFill>
                  <a:srgbClr val="A1123F"/>
                </a:solidFill>
                <a:latin typeface="Consolas"/>
              </a:rPr>
              <a:t>ptrace</a:t>
            </a:r>
            <a:r>
              <a:rPr sz="2000" b="0">
                <a:solidFill>
                  <a:srgbClr val="1F2D3A"/>
                </a:solidFill>
              </a:rPr>
              <a:t>'i </a:t>
            </a:r>
            <a:r>
              <a:rPr sz="2000" b="0">
                <a:solidFill>
                  <a:srgbClr val="A1123F"/>
                </a:solidFill>
                <a:latin typeface="Consolas"/>
              </a:rPr>
              <a:t>LD_PRELOAD</a:t>
            </a:r>
            <a:r>
              <a:rPr sz="2000" b="0">
                <a:solidFill>
                  <a:srgbClr val="1F2D3A"/>
                </a:solidFill>
              </a:rPr>
              <a:t> ile no-op yapabilir, </a:t>
            </a:r>
            <a:r>
              <a:rPr sz="2000" b="0">
                <a:solidFill>
                  <a:srgbClr val="A1123F"/>
                </a:solidFill>
                <a:latin typeface="Consolas"/>
              </a:rPr>
              <a:t>IsDebuggerPresent</a:t>
            </a:r>
            <a:r>
              <a:rPr sz="2000" b="0">
                <a:solidFill>
                  <a:srgbClr val="1F2D3A"/>
                </a:solidFill>
              </a:rPr>
              <a:t>'in dönüşünü yamalayabilir, PEB bayrağını temizleyebilir.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tek yöntem bilinir ve </a:t>
            </a:r>
            <a:r>
              <a:rPr sz="2000" b="1">
                <a:solidFill>
                  <a:srgbClr val="1F2D3A"/>
                </a:solidFill>
              </a:rPr>
              <a:t>atlanabilir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Güç: </a:t>
            </a:r>
            <a:r>
              <a:rPr sz="2000" b="1">
                <a:solidFill>
                  <a:srgbClr val="1F2D3A"/>
                </a:solidFill>
              </a:rPr>
              <a:t>birçok</a:t>
            </a:r>
            <a:r>
              <a:rPr sz="2000" b="0">
                <a:solidFill>
                  <a:srgbClr val="1F2D3A"/>
                </a:solidFill>
              </a:rPr>
              <a:t> farklı yöntem + gizleme + çeşitlendirme.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Amaç yine </a:t>
            </a:r>
            <a:r>
              <a:rPr sz="2000" b="1">
                <a:solidFill>
                  <a:srgbClr val="1F2D3A"/>
                </a:solidFill>
              </a:rPr>
              <a:t>caydırma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gecikme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Tepki nasıl?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Hemen çökme her zaman iyi değil (saldırgana "burada denetim var" der).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Daha iyi: </a:t>
            </a:r>
            <a:r>
              <a:rPr sz="2000" b="1">
                <a:solidFill>
                  <a:srgbClr val="1F2D3A"/>
                </a:solidFill>
              </a:rPr>
              <a:t>gecikmeli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dolaylı</a:t>
            </a:r>
            <a:r>
              <a:rPr sz="2000" b="0">
                <a:solidFill>
                  <a:srgbClr val="1F2D3A"/>
                </a:solidFill>
              </a:rPr>
              <a:t> tepki (birazdan bölüm 10).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bölümün kuralı (4)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Anti-debug'ı </a:t>
            </a:r>
            <a:r>
              <a:rPr sz="2000" b="1">
                <a:solidFill>
                  <a:srgbClr val="1F2D3A"/>
                </a:solidFill>
              </a:rPr>
              <a:t>tek bir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if (IsDebuggerPresent()) exit();</a:t>
            </a:r>
            <a:r>
              <a:rPr sz="2000" b="0">
                <a:solidFill>
                  <a:srgbClr val="1F2D3A"/>
                </a:solidFill>
              </a:rPr>
              <a:t> olarak yazmayın.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Birden çok bağımsız sinyal toplayın, sonucu bir davranışa bağlayın, tepkiyi </a:t>
            </a:r>
            <a:r>
              <a:rPr sz="2000" b="1">
                <a:solidFill>
                  <a:srgbClr val="1F2D3A"/>
                </a:solidFill>
              </a:rPr>
              <a:t>geciktirin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3–4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Self-hashing neyi yakalar?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Neden tek başına yetmez?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Zamanlama nasıl debugger'ı ele verir?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3–4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Kod/binary baytlarının değişmesini</a:t>
            </a:r>
            <a:r>
              <a:rPr sz="2000" b="0">
                <a:solidFill>
                  <a:srgbClr val="1F2D3A"/>
                </a:solidFill>
              </a:rPr>
              <a:t> (yama, breakpoint/kod enjeksiyonu) — çalışırken kendi özetini hesaplayıp beklenenle karşılaştırır.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Saldırgan hash rutinini/beklenen değeri bulup </a:t>
            </a:r>
            <a:r>
              <a:rPr sz="2000" b="1">
                <a:solidFill>
                  <a:srgbClr val="1F2D3A"/>
                </a:solidFill>
              </a:rPr>
              <a:t>atlar</a:t>
            </a:r>
            <a:r>
              <a:rPr sz="2000" b="0">
                <a:solidFill>
                  <a:srgbClr val="1F2D3A"/>
                </a:solidFill>
              </a:rPr>
              <a:t> veya karşılaştırmayı NOP'lar; ayrıca yalnız </a:t>
            </a:r>
            <a:r>
              <a:rPr sz="2000" b="1">
                <a:solidFill>
                  <a:srgbClr val="1F2D3A"/>
                </a:solidFill>
              </a:rPr>
              <a:t>statik</a:t>
            </a:r>
            <a:r>
              <a:rPr sz="2000" b="0">
                <a:solidFill>
                  <a:srgbClr val="1F2D3A"/>
                </a:solidFill>
              </a:rPr>
              <a:t> değişikliği yakalar. Örtüşen denetim gerek.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Debugger/kesme noktası kodu </a:t>
            </a:r>
            <a:r>
              <a:rPr sz="2000" b="1">
                <a:solidFill>
                  <a:srgbClr val="1F2D3A"/>
                </a:solidFill>
              </a:rPr>
              <a:t>yavaşlatır</a:t>
            </a:r>
            <a:r>
              <a:rPr sz="2000" b="0">
                <a:solidFill>
                  <a:srgbClr val="1F2D3A"/>
                </a:solidFill>
              </a:rPr>
              <a:t>; iki nokta arası süre eşiği aşarsa hata ayıklama sezilir.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Ortam algılama: emülatör/VM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Emülatör yanlış pozitif — şema</a:t>
            </a:r>
          </a:p>
        </p:txBody>
      </p:sp>
      <p:pic>
        <p:nvPicPr>
          <p:cNvPr id="7" name="Picture 6" descr="h06-09-emulat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91" y="1325880"/>
            <a:ext cx="1083691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emülatör?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Emülatör/VM:</a:t>
            </a:r>
            <a:r>
              <a:rPr sz="2000" b="0">
                <a:solidFill>
                  <a:srgbClr val="1F2D3A"/>
                </a:solidFill>
              </a:rPr>
              <a:t> bir cihazı </a:t>
            </a:r>
            <a:r>
              <a:rPr sz="2000" b="1">
                <a:solidFill>
                  <a:srgbClr val="1F2D3A"/>
                </a:solidFill>
              </a:rPr>
              <a:t>taklit eden</a:t>
            </a:r>
            <a:r>
              <a:rPr sz="2000" b="0">
                <a:solidFill>
                  <a:srgbClr val="1F2D3A"/>
                </a:solidFill>
              </a:rPr>
              <a:t> yazılım ortamı (Android emülatör, QEMU).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analizini gerçek cihaz yerine </a:t>
            </a:r>
            <a:r>
              <a:rPr sz="2000" b="1">
                <a:solidFill>
                  <a:srgbClr val="1F2D3A"/>
                </a:solidFill>
              </a:rPr>
              <a:t>emülatörde</a:t>
            </a:r>
            <a:r>
              <a:rPr sz="2000" b="0">
                <a:solidFill>
                  <a:srgbClr val="1F2D3A"/>
                </a:solidFill>
              </a:rPr>
              <a:t> yapar.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Emülatörde durdurmak, izlemek, sıfırlamak kolaydır.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 "gerçek cihazda mıyım?" diye bakar.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Algılama ipuçları (kavram)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Emülatöre özgü donanım/sensör eksiklikleri.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Tipik sahte tanımlayıcılar.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Gerçek cihazda beklenen özelliklerin yokluğu.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Algılama teknikleri (somut)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764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5667"/>
                <a:gridCol w="4816803"/>
                <a:gridCol w="2949063"/>
              </a:tblGrid>
              <a:tr h="44119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Teknik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Nasıl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Not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CPUID hipervizör biti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CPUID.1:ECX[31]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— "hypervisor present"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Bare-metal'de 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Hipervizör satıcı imzası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CPUID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yaprak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0x40000000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→ 12 karakter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Bazı hipervizörler gizler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Zamanlama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 işlemi ölç; ağır emülasyon çok yavaşlatır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Eşik makineye göre değişir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3 · VM/emülatör ve zamanlama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code/week-06/03-environment-timing</a:t>
            </a:r>
            <a:r>
              <a:rPr sz="2000" b="0">
                <a:solidFill>
                  <a:srgbClr val="1F2D3A"/>
                </a:solidFill>
              </a:rPr>
              <a:t> — yalnız CPU komutu ve saat okur.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(A) CPUID.1:ECX[31] hypervisor bit    : PRESENT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Hypervisor vendor signature        : "Microsoft Hv"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(B) time for 2,000,000 iterations      : 0.662 ms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RESULT: a hypervisor was SEEN.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154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çıktı </a:t>
            </a:r>
            <a:r>
              <a:rPr sz="2000" b="1">
                <a:solidFill>
                  <a:srgbClr val="1F2D3A"/>
                </a:solidFill>
              </a:rPr>
              <a:t>gerçek</a:t>
            </a:r>
            <a:r>
              <a:rPr sz="2000" b="0">
                <a:solidFill>
                  <a:srgbClr val="1F2D3A"/>
                </a:solidFill>
              </a:rPr>
              <a:t> bir Windows dizüstünde (Hyper-V) alındı.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VM/emülatör algılama (animasyon)</a:t>
            </a:r>
          </a:p>
        </p:txBody>
      </p:sp>
      <p:pic>
        <p:nvPicPr>
          <p:cNvPr id="7" name="Picture 6" descr="environment-tim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2916" y="1325880"/>
            <a:ext cx="856586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VM/emülatör algılama — uç durum: imza tamamen boş</a:t>
            </a:r>
          </a:p>
        </p:txBody>
      </p:sp>
      <p:pic>
        <p:nvPicPr>
          <p:cNvPr id="7" name="Picture 6" descr="environment-timing--edge-blank-vendor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563" y="1325880"/>
            <a:ext cx="927656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En önemli ders: yanlış pozitif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Yukarıdaki çıktı </a:t>
            </a:r>
            <a:r>
              <a:rPr sz="2000" b="1">
                <a:solidFill>
                  <a:srgbClr val="1F2D3A"/>
                </a:solidFill>
              </a:rPr>
              <a:t>hipervizör "PRESENT"</a:t>
            </a:r>
            <a:r>
              <a:rPr sz="2000" b="0">
                <a:solidFill>
                  <a:srgbClr val="1F2D3A"/>
                </a:solidFill>
              </a:rPr>
              <a:t> dedi VE satıcı imzası </a:t>
            </a:r>
            <a:r>
              <a:rPr sz="2000" b="1">
                <a:solidFill>
                  <a:srgbClr val="1F2D3A"/>
                </a:solidFill>
              </a:rPr>
              <a:t>görünür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"Microsoft Hv"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 bu bir analiz ortamı </a:t>
            </a:r>
            <a:r>
              <a:rPr sz="2000" b="1">
                <a:solidFill>
                  <a:srgbClr val="1F2D3A"/>
                </a:solidFill>
              </a:rPr>
              <a:t>değil</a:t>
            </a:r>
            <a:r>
              <a:rPr sz="2000" b="0">
                <a:solidFill>
                  <a:srgbClr val="1F2D3A"/>
                </a:solidFill>
              </a:rPr>
              <a:t> — sıradan bir geliştirici makinesi!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Modern Windows'ta </a:t>
            </a:r>
            <a:r>
              <a:rPr sz="2000" b="1">
                <a:solidFill>
                  <a:srgbClr val="1F2D3A"/>
                </a:solidFill>
              </a:rPr>
              <a:t>Hyper-V, WSL2, VBS</a:t>
            </a:r>
            <a:r>
              <a:rPr sz="2000" b="0">
                <a:solidFill>
                  <a:srgbClr val="1F2D3A"/>
                </a:solidFill>
              </a:rPr>
              <a:t> yüzünden çoğu makine hipervizör bildirir.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Yanlış pozitifin bedeli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857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bit tek başına "saldırgan analiz ediyor" anlamına </a:t>
            </a:r>
            <a:r>
              <a:rPr sz="2000" b="1">
                <a:solidFill>
                  <a:srgbClr val="1F2D3A"/>
                </a:solidFill>
              </a:rPr>
              <a:t>gelmez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uygulama sırf hipervizör gördüğü için çalışmayı </a:t>
            </a:r>
            <a:r>
              <a:rPr sz="2000" b="1">
                <a:solidFill>
                  <a:srgbClr val="1F2D3A"/>
                </a:solidFill>
              </a:rPr>
              <a:t>reddetseydi</a:t>
            </a:r>
            <a:r>
              <a:rPr sz="2000" b="0">
                <a:solidFill>
                  <a:srgbClr val="1F2D3A"/>
                </a:solidFill>
              </a:rPr>
              <a:t>, milyonlarca </a:t>
            </a:r>
            <a:r>
              <a:rPr sz="2000" b="1">
                <a:solidFill>
                  <a:srgbClr val="1F2D3A"/>
                </a:solidFill>
              </a:rPr>
              <a:t>meşru</a:t>
            </a:r>
            <a:r>
              <a:rPr sz="2000" b="0">
                <a:solidFill>
                  <a:srgbClr val="1F2D3A"/>
                </a:solidFill>
              </a:rPr>
              <a:t> kullanıcıyı engellerdi.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Meşru kullanıcı: geliştirici, kurumsal VM kullanıcısı, WSL2/Hyper-V/VBS'li sıradan Windows kullanıcısı.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 daima </a:t>
            </a:r>
            <a:r>
              <a:rPr sz="2000" b="1">
                <a:solidFill>
                  <a:srgbClr val="1F2D3A"/>
                </a:solidFill>
              </a:rPr>
              <a:t>birden çok göstergeyi tartar</a:t>
            </a:r>
            <a:r>
              <a:rPr sz="2000" b="0">
                <a:solidFill>
                  <a:srgbClr val="1F2D3A"/>
                </a:solidFill>
              </a:rPr>
              <a:t> ve her birinin </a:t>
            </a:r>
            <a:r>
              <a:rPr sz="2000" b="1">
                <a:solidFill>
                  <a:srgbClr val="1F2D3A"/>
                </a:solidFill>
              </a:rPr>
              <a:t>atlatılabileceğini</a:t>
            </a:r>
            <a:r>
              <a:rPr sz="2000" b="0">
                <a:solidFill>
                  <a:srgbClr val="1F2D3A"/>
                </a:solidFill>
              </a:rPr>
              <a:t> kabul eder.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Kural: risk skoru, ikili karar değil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Ortam algılamayı bir </a:t>
            </a:r>
            <a:r>
              <a:rPr sz="2000" b="1">
                <a:solidFill>
                  <a:srgbClr val="1F2D3A"/>
                </a:solidFill>
              </a:rPr>
              <a:t>risk skoru</a:t>
            </a:r>
            <a:r>
              <a:rPr sz="2000" b="0">
                <a:solidFill>
                  <a:srgbClr val="1F2D3A"/>
                </a:solidFill>
              </a:rPr>
              <a:t> olarak kullanın.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Birden çok göstergeyi </a:t>
            </a:r>
            <a:r>
              <a:rPr sz="2000" b="1">
                <a:solidFill>
                  <a:srgbClr val="1F2D3A"/>
                </a:solidFill>
              </a:rPr>
              <a:t>birleştirin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Nihai kararı </a:t>
            </a:r>
            <a:r>
              <a:rPr sz="2000" b="1">
                <a:solidFill>
                  <a:srgbClr val="1F2D3A"/>
                </a:solidFill>
              </a:rPr>
              <a:t>sunucu tarafı risk motoruyla</a:t>
            </a:r>
            <a:r>
              <a:rPr sz="2000" b="0">
                <a:solidFill>
                  <a:srgbClr val="1F2D3A"/>
                </a:solidFill>
              </a:rPr>
              <a:t> birlikte verin.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Sahada nasıl uygulanır?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Mobil dünyada karşılığı </a:t>
            </a:r>
            <a:r>
              <a:rPr sz="2000" b="1">
                <a:solidFill>
                  <a:srgbClr val="1F2D3A"/>
                </a:solidFill>
              </a:rPr>
              <a:t>emülatör algılamadır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ro.kernel.qemu</a:t>
            </a:r>
            <a:r>
              <a:rPr sz="2000" b="0">
                <a:solidFill>
                  <a:srgbClr val="1F2D3A"/>
                </a:solidFill>
              </a:rPr>
              <a:t>, sahte sensörler, tipik IMEI/seri değerleri.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ilke geçerlidir: sinyal, </a:t>
            </a:r>
            <a:r>
              <a:rPr sz="2000" b="1">
                <a:solidFill>
                  <a:srgbClr val="1F2D3A"/>
                </a:solidFill>
              </a:rPr>
              <a:t>kanıt değil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Kombinasyon + sunucu tarafı denetim.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bölümün kuralı (5)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Emülatör/VM algılamada </a:t>
            </a:r>
            <a:r>
              <a:rPr sz="2000" b="1">
                <a:solidFill>
                  <a:srgbClr val="1F2D3A"/>
                </a:solidFill>
              </a:rPr>
              <a:t>tek bir bit asla "saldırı" anlamına gelmez.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Sert tepki yerine risk skoru; sonuç sunucu tarafı doğrulamayla birlikte değerlendirilir.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Kanca ve enstrümantasyon algılama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Kısa tarihçe — statikten dinamiğe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1990'lar</a:t>
            </a:r>
            <a:r>
              <a:rPr sz="2000" b="0">
                <a:solidFill>
                  <a:srgbClr val="1F2D3A"/>
                </a:solidFill>
              </a:rPr>
              <a:t> — IAT/PLT-GOT kancaları: elle yazılmış, hedefe özel araçlar.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2000'ler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LD_PRELOAD</a:t>
            </a:r>
            <a:r>
              <a:rPr sz="2000" b="0">
                <a:solidFill>
                  <a:srgbClr val="1F2D3A"/>
                </a:solidFill>
              </a:rPr>
              <a:t> / DLL enjeksiyonu: genel amaçlı ama </a:t>
            </a:r>
            <a:r>
              <a:rPr sz="2000" b="1">
                <a:solidFill>
                  <a:srgbClr val="1F2D3A"/>
                </a:solidFill>
              </a:rPr>
              <a:t>statik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2013–2014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1">
                <a:solidFill>
                  <a:srgbClr val="1F2D3A"/>
                </a:solidFill>
              </a:rPr>
              <a:t>Frida</a:t>
            </a:r>
            <a:r>
              <a:rPr sz="2000" b="0">
                <a:solidFill>
                  <a:srgbClr val="1F2D3A"/>
                </a:solidFill>
              </a:rPr>
              <a:t> ortaya çıktı: kanca kodu </a:t>
            </a:r>
            <a:r>
              <a:rPr sz="2000" b="1">
                <a:solidFill>
                  <a:srgbClr val="1F2D3A"/>
                </a:solidFill>
              </a:rPr>
              <a:t>JavaScript ile çalışma zamanında</a:t>
            </a:r>
            <a:r>
              <a:rPr sz="2000" b="0">
                <a:solidFill>
                  <a:srgbClr val="1F2D3A"/>
                </a:solidFill>
              </a:rPr>
              <a:t> yazılır, derleme gerekmez.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Kanca algılama — şema</a:t>
            </a:r>
          </a:p>
        </p:txBody>
      </p:sp>
      <p:pic>
        <p:nvPicPr>
          <p:cNvPr id="7" name="Picture 6" descr="h06-10-hoo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260" y="1325880"/>
            <a:ext cx="919717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Kanca (hook) tehdidi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kritik bir fonksiyonu </a:t>
            </a:r>
            <a:r>
              <a:rPr sz="2000" b="1">
                <a:solidFill>
                  <a:srgbClr val="1F2D3A"/>
                </a:solidFill>
              </a:rPr>
              <a:t>kancalar</a:t>
            </a:r>
            <a:r>
              <a:rPr sz="2000" b="0">
                <a:solidFill>
                  <a:srgbClr val="1F2D3A"/>
                </a:solidFill>
              </a:rPr>
              <a:t>: çağrıyı araya girip değiştirir.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Örnek: "imza geçerli mi?" fonksiyonunu her zaman "evet" döndürtmek.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Araç: </a:t>
            </a:r>
            <a:r>
              <a:rPr sz="2000" b="1">
                <a:solidFill>
                  <a:srgbClr val="1F2D3A"/>
                </a:solidFill>
              </a:rPr>
              <a:t>Frida</a:t>
            </a:r>
            <a:r>
              <a:rPr sz="2000" b="0">
                <a:solidFill>
                  <a:srgbClr val="1F2D3A"/>
                </a:solidFill>
              </a:rPr>
              <a:t>, Xposed.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Enstrümantasyon:</a:t>
            </a:r>
            <a:r>
              <a:rPr sz="2000" b="0">
                <a:solidFill>
                  <a:srgbClr val="1F2D3A"/>
                </a:solidFill>
              </a:rPr>
              <a:t> çalışan programa kod enjekte edip davranışını izleme/değiştirme; Frida bunun en yaygın aracıdır.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LD_PRELOAD kancası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Linux'ta bir kütüphaneyi programdan önce yükletip fonksiyonları </a:t>
            </a:r>
            <a:r>
              <a:rPr sz="2000" b="1">
                <a:solidFill>
                  <a:srgbClr val="1F2D3A"/>
                </a:solidFill>
              </a:rPr>
              <a:t>değiştirme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Kritik fonksiyon saldırganın sürümüyle değişir.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 yüklenen kütüphaneleri denetler.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Kanca teknikleri — tablo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4565"/>
                <a:gridCol w="5107527"/>
                <a:gridCol w="2089442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Teknik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Nasıl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Platform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LD_PRELOAD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.so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'yu önyükleyip fonksiyon değiştirme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Linux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PLT/GOT kancası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Çağrı tablosu girişini yönlendirme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Linux/ELF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Satır içi (inline) kanca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İlk baytları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jmp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ile ezme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Her yer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Frida / Xposed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Dinamik binary enstrümantasyon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Mobil/masaüstü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Kanca algılama yolları (kavram)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Beklenmeyen yüklenmiş kütüphaneler/modüller.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Bilinen enstrümantasyon araçlarının izleri (bellekte, portlarda).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Fonksiyon adreslerinin beklenenden </a:t>
            </a:r>
            <a:r>
              <a:rPr sz="2000" b="1">
                <a:solidFill>
                  <a:srgbClr val="1F2D3A"/>
                </a:solidFill>
              </a:rPr>
              <a:t>sapması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Zayıf yol: getenv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(getenv("LD_PRELOAD") == NULL) printf("temiz\n");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getenv</a:t>
            </a:r>
            <a:r>
              <a:rPr sz="2000" b="0">
                <a:solidFill>
                  <a:srgbClr val="1F2D3A"/>
                </a:solidFill>
              </a:rPr>
              <a:t>'in kendisi de </a:t>
            </a:r>
            <a:r>
              <a:rPr sz="2000" b="1">
                <a:solidFill>
                  <a:srgbClr val="1F2D3A"/>
                </a:solidFill>
              </a:rPr>
              <a:t>kancalanıp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 döndürebilir. Bu yüzden </a:t>
            </a:r>
            <a:r>
              <a:rPr sz="2000" b="1">
                <a:solidFill>
                  <a:srgbClr val="1F2D3A"/>
                </a:solidFill>
              </a:rPr>
              <a:t>kaynağı doğrulamak</a:t>
            </a:r>
            <a:r>
              <a:rPr sz="2000" b="0">
                <a:solidFill>
                  <a:srgbClr val="1F2D3A"/>
                </a:solidFill>
              </a:rPr>
              <a:t> gerekir: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78759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Kritik fonksiyonu </a:t>
            </a:r>
            <a:r>
              <a:rPr sz="2000" b="1">
                <a:solidFill>
                  <a:srgbClr val="1F2D3A"/>
                </a:solidFill>
              </a:rPr>
              <a:t>çöz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dlsym</a:t>
            </a:r>
            <a:r>
              <a:rPr sz="2000" b="0">
                <a:solidFill>
                  <a:srgbClr val="1F2D3A"/>
                </a:solidFill>
              </a:rPr>
              <a:t>) → 2. </a:t>
            </a:r>
            <a:r>
              <a:rPr sz="2000" b="1">
                <a:solidFill>
                  <a:srgbClr val="1F2D3A"/>
                </a:solidFill>
              </a:rPr>
              <a:t>geldiği modülü</a:t>
            </a:r>
            <a:r>
              <a:rPr sz="2000" b="0">
                <a:solidFill>
                  <a:srgbClr val="1F2D3A"/>
                </a:solidFill>
              </a:rPr>
              <a:t> bul (</a:t>
            </a:r>
            <a:r>
              <a:rPr sz="2000" b="0">
                <a:solidFill>
                  <a:srgbClr val="A1123F"/>
                </a:solidFill>
                <a:latin typeface="Consolas"/>
              </a:rPr>
              <a:t>dladdr</a:t>
            </a:r>
            <a:r>
              <a:rPr sz="2000" b="0">
                <a:solidFill>
                  <a:srgbClr val="1F2D3A"/>
                </a:solidFill>
              </a:rPr>
              <a:t>) → 3. </a:t>
            </a:r>
            <a:r>
              <a:rPr sz="2000" b="1">
                <a:solidFill>
                  <a:srgbClr val="1F2D3A"/>
                </a:solidFill>
              </a:rPr>
              <a:t>meşru</a:t>
            </a:r>
            <a:r>
              <a:rPr sz="2000" b="0">
                <a:solidFill>
                  <a:srgbClr val="1F2D3A"/>
                </a:solidFill>
              </a:rPr>
              <a:t> mu denetle → 4. </a:t>
            </a:r>
            <a:r>
              <a:rPr sz="2000" b="1">
                <a:solidFill>
                  <a:srgbClr val="1F2D3A"/>
                </a:solidFill>
              </a:rPr>
              <a:t>karar</a:t>
            </a:r>
            <a:r>
              <a:rPr sz="2000" b="0">
                <a:solidFill>
                  <a:srgbClr val="1F2D3A"/>
                </a:solidFill>
              </a:rPr>
              <a:t> ver.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1 · fonksiyonu çöz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*p = dlsym(RTLD_DEFAULT, "time");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dlsym</a:t>
            </a:r>
            <a:r>
              <a:rPr sz="2000" b="0">
                <a:solidFill>
                  <a:srgbClr val="1F2D3A"/>
                </a:solidFill>
              </a:rPr>
              <a:t>, çalışma anında </a:t>
            </a:r>
            <a:r>
              <a:rPr sz="2000" b="1">
                <a:solidFill>
                  <a:srgbClr val="1F2D3A"/>
                </a:solidFill>
              </a:rPr>
              <a:t>hangi fonksiyonun</a:t>
            </a:r>
            <a:r>
              <a:rPr sz="2000" b="0">
                <a:solidFill>
                  <a:srgbClr val="1F2D3A"/>
                </a:solidFill>
              </a:rPr>
              <a:t> çağrılacağını bulur.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Önyüklü bir kanca varsa, </a:t>
            </a:r>
            <a:r>
              <a:rPr sz="2000" b="0">
                <a:solidFill>
                  <a:srgbClr val="A1123F"/>
                </a:solidFill>
                <a:latin typeface="Consolas"/>
              </a:rPr>
              <a:t>dlsym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onu</a:t>
            </a:r>
            <a:r>
              <a:rPr sz="2000" b="0">
                <a:solidFill>
                  <a:srgbClr val="1F2D3A"/>
                </a:solidFill>
              </a:rPr>
              <a:t> döndürür (manipüle edilmiş sonuç).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2 · kaynağı bul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Dl_info info;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dladdr(p, &amp;info);   /* the .so that provides the function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dladdr</a:t>
            </a:r>
            <a:r>
              <a:rPr sz="2000" b="0">
                <a:solidFill>
                  <a:srgbClr val="1F2D3A"/>
                </a:solidFill>
              </a:rPr>
              <a:t>, bir adresin </a:t>
            </a:r>
            <a:r>
              <a:rPr sz="2000" b="1">
                <a:solidFill>
                  <a:srgbClr val="1F2D3A"/>
                </a:solidFill>
              </a:rPr>
              <a:t>hangi paylaşımlı nesneden (.so)</a:t>
            </a:r>
            <a:r>
              <a:rPr sz="2000" b="0">
                <a:solidFill>
                  <a:srgbClr val="1F2D3A"/>
                </a:solidFill>
              </a:rPr>
              <a:t> geldiğini söyler.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getenv</a:t>
            </a:r>
            <a:r>
              <a:rPr sz="2000" b="0">
                <a:solidFill>
                  <a:srgbClr val="1F2D3A"/>
                </a:solidFill>
              </a:rPr>
              <a:t> sahteciliğine </a:t>
            </a:r>
            <a:r>
              <a:rPr sz="2000" b="1">
                <a:solidFill>
                  <a:srgbClr val="1F2D3A"/>
                </a:solidFill>
              </a:rPr>
              <a:t>dayanmaz</a:t>
            </a:r>
            <a:r>
              <a:rPr sz="2000" b="0">
                <a:solidFill>
                  <a:srgbClr val="1F2D3A"/>
                </a:solidFill>
              </a:rPr>
              <a:t> — doğrudan bellek adresine bakar.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3 · meşru mu denetle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hook = !is_legitimate(info.dli_fname);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Beklenen kaynak </a:t>
            </a:r>
            <a:r>
              <a:rPr sz="2000" b="1">
                <a:solidFill>
                  <a:srgbClr val="1F2D3A"/>
                </a:solidFill>
              </a:rPr>
              <a:t>libc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vDSO</a:t>
            </a:r>
            <a:r>
              <a:rPr sz="2000" b="0">
                <a:solidFill>
                  <a:srgbClr val="1F2D3A"/>
                </a:solidFill>
              </a:rPr>
              <a:t> ya da dinamik yükleyicidir.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Yabancı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.so</a:t>
            </a:r>
            <a:r>
              <a:rPr sz="2000" b="0">
                <a:solidFill>
                  <a:srgbClr val="1F2D3A"/>
                </a:solidFill>
              </a:rPr>
              <a:t>'dan geliyorsa → </a:t>
            </a:r>
            <a:r>
              <a:rPr sz="2000" b="1">
                <a:solidFill>
                  <a:srgbClr val="1F2D3A"/>
                </a:solidFill>
              </a:rPr>
              <a:t>kanca var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4 · karar 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Meşru kaynak listesinde </a:t>
            </a:r>
            <a:r>
              <a:rPr sz="2000" b="1">
                <a:solidFill>
                  <a:srgbClr val="1F2D3A"/>
                </a:solidFill>
              </a:rPr>
              <a:t>yoksa</a:t>
            </a:r>
            <a:r>
              <a:rPr sz="2000" b="0">
                <a:solidFill>
                  <a:srgbClr val="1F2D3A"/>
                </a:solidFill>
              </a:rPr>
              <a:t> → kanca bayrağı kaldırılır.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Sonuç tek başına bırakılmaz; </a:t>
            </a:r>
            <a:r>
              <a:rPr sz="2000" b="1">
                <a:solidFill>
                  <a:srgbClr val="1F2D3A"/>
                </a:solidFill>
              </a:rPr>
              <a:t>tepki politikasına</a:t>
            </a:r>
            <a:r>
              <a:rPr sz="2000" b="0">
                <a:solidFill>
                  <a:srgbClr val="1F2D3A"/>
                </a:solidFill>
              </a:rPr>
              <a:t> bağlanır (10. bölüm).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Birden çok fonksiyon için </a:t>
            </a:r>
            <a:r>
              <a:rPr sz="2000" b="1">
                <a:solidFill>
                  <a:srgbClr val="1F2D3A"/>
                </a:solidFill>
              </a:rPr>
              <a:t>tekrarlanır</a:t>
            </a:r>
            <a:r>
              <a:rPr sz="2000" b="0">
                <a:solidFill>
                  <a:srgbClr val="1F2D3A"/>
                </a:solidFill>
              </a:rPr>
              <a:t> (tek fonksiyon yetmez).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Fonksiyon bütünlüğü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Kritik fonksiyonun ilk baytları beklenen mi?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Kanca genelde başa bir </a:t>
            </a:r>
            <a:r>
              <a:rPr sz="2000" b="1">
                <a:solidFill>
                  <a:srgbClr val="1F2D3A"/>
                </a:solidFill>
              </a:rPr>
              <a:t>atlama</a:t>
            </a:r>
            <a:r>
              <a:rPr sz="2000" b="0">
                <a:solidFill>
                  <a:srgbClr val="1F2D3A"/>
                </a:solidFill>
              </a:rPr>
              <a:t> yerleştirir → baytlar değişir.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Değişmişse → kanca var.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LD_PRELOAD sembol çözümleme sırası (animasyon)</a:t>
            </a:r>
          </a:p>
        </p:txBody>
      </p:sp>
      <p:pic>
        <p:nvPicPr>
          <p:cNvPr id="7" name="Picture 6" descr="preload-hook-resolutio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4" y="1325880"/>
            <a:ext cx="507606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LD_PRELOAD sırası — uç durum: kanca vDSO'dan hemen sonra</a:t>
            </a:r>
          </a:p>
        </p:txBody>
      </p:sp>
      <p:pic>
        <p:nvPicPr>
          <p:cNvPr id="7" name="Picture 6" descr="preload-hook-resolution--edge-immediately-after-vdso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71" y="1325880"/>
            <a:ext cx="548215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4 · LD_PRELOAD kancası — gerçek çıktı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STEP 1 - Normal run (no LD_PRELOAD)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time     -&gt; linux-vdso.so.1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getenv   -&gt; /lib/x86_64-linux-gnu/libc.so.6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RESULT: clean - no preload/hook visible.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STEP 2 - Attack: the fake hook is loaded ONLY into this process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time     -&gt; bin/linux/libfake_hook.so (HOOK!)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time(NULL) returned : 1234567890 (fixed fake value)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RESULT: function hook / preload DETECTED (2 signal(s)).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1071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Temiz koşuda </a:t>
            </a:r>
            <a:r>
              <a:rPr sz="2000" b="0">
                <a:solidFill>
                  <a:srgbClr val="A1123F"/>
                </a:solidFill>
                <a:latin typeface="Consolas"/>
              </a:rPr>
              <a:t>time</a:t>
            </a:r>
            <a:r>
              <a:rPr sz="2000" b="0">
                <a:solidFill>
                  <a:srgbClr val="1F2D3A"/>
                </a:solidFill>
              </a:rPr>
              <a:t>, çekirdeğin </a:t>
            </a:r>
            <a:r>
              <a:rPr sz="2000" b="1">
                <a:solidFill>
                  <a:srgbClr val="1F2D3A"/>
                </a:solidFill>
              </a:rPr>
              <a:t>vDSO</a:t>
            </a:r>
            <a:r>
              <a:rPr sz="2000" b="0">
                <a:solidFill>
                  <a:srgbClr val="1F2D3A"/>
                </a:solidFill>
              </a:rPr>
              <a:t>'sundan çözüldü — bu </a:t>
            </a:r>
            <a:r>
              <a:rPr sz="2000" b="1">
                <a:solidFill>
                  <a:srgbClr val="1F2D3A"/>
                </a:solidFill>
              </a:rPr>
              <a:t>meşrudur</a:t>
            </a:r>
            <a:r>
              <a:rPr sz="2000" b="0">
                <a:solidFill>
                  <a:srgbClr val="1F2D3A"/>
                </a:solidFill>
              </a:rPr>
              <a:t>, kanca değil.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Kanca algılama da atlanabilir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Gelişmiş araçlar izlerini gizler.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Güç: çoklu yöntem + gizleme + sunucu tarafı denetim.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bölümün kuralı (6)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Kanca algılamada </a:t>
            </a:r>
            <a:r>
              <a:rPr sz="2000" b="0">
                <a:solidFill>
                  <a:srgbClr val="A1123F"/>
                </a:solidFill>
                <a:latin typeface="Consolas"/>
              </a:rPr>
              <a:t>getenv(LD_PRELOAD)</a:t>
            </a:r>
            <a:r>
              <a:rPr sz="2000" b="0">
                <a:solidFill>
                  <a:srgbClr val="1F2D3A"/>
                </a:solidFill>
              </a:rPr>
              <a:t> gibi </a:t>
            </a:r>
            <a:r>
              <a:rPr sz="2000" b="1">
                <a:solidFill>
                  <a:srgbClr val="1F2D3A"/>
                </a:solidFill>
              </a:rPr>
              <a:t>manipüle edilebilir</a:t>
            </a:r>
            <a:r>
              <a:rPr sz="2000" b="0">
                <a:solidFill>
                  <a:srgbClr val="1F2D3A"/>
                </a:solidFill>
              </a:rPr>
              <a:t> kaynaklara güvenmeyin.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Kritik fonksiyonların </a:t>
            </a:r>
            <a:r>
              <a:rPr sz="2000" b="1">
                <a:solidFill>
                  <a:srgbClr val="1F2D3A"/>
                </a:solidFill>
              </a:rPr>
              <a:t>kaynağını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dlsym</a:t>
            </a:r>
            <a:r>
              <a:rPr sz="2000" b="0">
                <a:solidFill>
                  <a:srgbClr val="1F2D3A"/>
                </a:solidFill>
              </a:rPr>
              <a:t>+</a:t>
            </a:r>
            <a:r>
              <a:rPr sz="2000" b="0">
                <a:solidFill>
                  <a:srgbClr val="A1123F"/>
                </a:solidFill>
                <a:latin typeface="Consolas"/>
              </a:rPr>
              <a:t>dladdr</a:t>
            </a:r>
            <a:r>
              <a:rPr sz="2000" b="0">
                <a:solidFill>
                  <a:srgbClr val="1F2D3A"/>
                </a:solidFill>
              </a:rPr>
              <a:t>) doğrulayın; birden çok fonksiyonu kontrol edin.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Dinamik bellek koruması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Kısa tarihçe — "yalnız RAM'de" yetmez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2008</a:t>
            </a:r>
            <a:r>
              <a:rPr sz="2000" b="0">
                <a:solidFill>
                  <a:srgbClr val="1F2D3A"/>
                </a:solidFill>
              </a:rPr>
              <a:t> — Halderman ve ortak yazarları, </a:t>
            </a:r>
            <a:r>
              <a:rPr sz="2000" b="1">
                <a:solidFill>
                  <a:srgbClr val="1F2D3A"/>
                </a:solidFill>
              </a:rPr>
              <a:t>"Cold Boot Attacks"</a:t>
            </a:r>
            <a:r>
              <a:rPr sz="2000" b="0">
                <a:solidFill>
                  <a:srgbClr val="1F2D3A"/>
                </a:solidFill>
              </a:rPr>
              <a:t> makalesinde DRAM'in güç kesilince bile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3316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saniyeler-dakikalar</a:t>
            </a:r>
            <a:r>
              <a:rPr sz="2000" b="0">
                <a:solidFill>
                  <a:srgbClr val="1F2D3A"/>
                </a:solidFill>
              </a:rPr>
              <a:t> boyunca içeriğini koruduğunu gösterdi; bir dizüstünü soğutup yeniden başlatarak bellekteki tam disk şifreleme anahtarlarını kurtardılar.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11302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Bu, "kısa ömür" ve "asla açık tutma" önlemlerinin </a:t>
            </a:r>
            <a:r>
              <a:rPr sz="2000" b="1">
                <a:solidFill>
                  <a:srgbClr val="1F2D3A"/>
                </a:solidFill>
              </a:rPr>
              <a:t>doğrudan</a:t>
            </a:r>
            <a:r>
              <a:rPr sz="2000" b="0">
                <a:solidFill>
                  <a:srgbClr val="1F2D3A"/>
                </a:solidFill>
              </a:rPr>
              <a:t> motivasyonudur.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Bellek koruma katmanları — şema</a:t>
            </a:r>
          </a:p>
        </p:txBody>
      </p:sp>
      <p:pic>
        <p:nvPicPr>
          <p:cNvPr id="7" name="Picture 6" descr="h06-13-bellek-koruma-katmanla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501" y="1325880"/>
            <a:ext cx="653069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Hassas değerler (anahtar, sayaç) bellekte durur.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belleği okuyup/değiştirip denetimi atlayabilir.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Saldırgan bellekle ne yapar?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523"/>
                <a:gridCol w="5753354"/>
                <a:gridCol w="3372656"/>
              </a:tblGrid>
              <a:tr h="56007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Saldırı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Örnek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Hedef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Okuma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Süreç belleğinin dökümünü almak, bilinen değeri aramak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Anahtar, PIN, çözülmüş veri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Değiştirme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 sayacı/bayrağı bellekte değiştirmek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Mantık ve denetimler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İzleme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 değer değiştiğinde haber veren araçlar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Değişkenlerin yerini keşfetmek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6758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Hepsi için saldırganın süreç belleğine </a:t>
            </a:r>
            <a:r>
              <a:rPr sz="2000" b="1">
                <a:solidFill>
                  <a:srgbClr val="1F2D3A"/>
                </a:solidFill>
              </a:rPr>
              <a:t>erişmesi</a:t>
            </a:r>
            <a:r>
              <a:rPr sz="2000" b="0">
                <a:solidFill>
                  <a:srgbClr val="1F2D3A"/>
                </a:solidFill>
              </a:rPr>
              <a:t> gerekir (debugger, OS arayüzü, enjekte kütüphane).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Korunan sayaç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Kritik bir sayacı düz tutmak yerine: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1">
                <a:solidFill>
                  <a:srgbClr val="1F2D3A"/>
                </a:solidFill>
              </a:rPr>
              <a:t>gölge kopya</a:t>
            </a:r>
            <a:r>
              <a:rPr sz="2000" b="0">
                <a:solidFill>
                  <a:srgbClr val="1F2D3A"/>
                </a:solidFill>
              </a:rPr>
              <a:t> + </a:t>
            </a:r>
            <a:r>
              <a:rPr sz="2000" b="1">
                <a:solidFill>
                  <a:srgbClr val="1F2D3A"/>
                </a:solidFill>
              </a:rPr>
              <a:t>özet</a:t>
            </a:r>
            <a:r>
              <a:rPr sz="2000" b="0">
                <a:solidFill>
                  <a:srgbClr val="1F2D3A"/>
                </a:solidFill>
              </a:rPr>
              <a:t> ile birlikte tut.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her okuma/yazmada tutarlılığı denetle.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Korunan değer · kavram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typedef struct { uint32_t value; uint32_t shadow; uint32_t mac; } Protected;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read: is value == ~shadow, and is mac correct?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Saldırgan yalnız </a:t>
            </a:r>
            <a:r>
              <a:rPr sz="2000" b="0">
                <a:solidFill>
                  <a:srgbClr val="A1123F"/>
                </a:solidFill>
                <a:latin typeface="Consolas"/>
              </a:rPr>
              <a:t>value</a:t>
            </a:r>
            <a:r>
              <a:rPr sz="2000" b="0">
                <a:solidFill>
                  <a:srgbClr val="1F2D3A"/>
                </a:solidFill>
              </a:rPr>
              <a:t>'yi değiştirirse tutarsızlık yakalanır.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Bellek izleme tespiti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Hassas bölgelere beklenmedik erişim izleniyor mu?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Bellek dökümü/tarama izleri.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Amaç: canlı bellek analizi maliyetini artırmak.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Bellek koruması sınırlı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Kararlı saldırgan yine erişebilir.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Amaç: </a:t>
            </a:r>
            <a:r>
              <a:rPr sz="2000" b="1">
                <a:solidFill>
                  <a:srgbClr val="1F2D3A"/>
                </a:solidFill>
              </a:rPr>
              <a:t>geciktirmek</a:t>
            </a:r>
            <a:r>
              <a:rPr sz="2000" b="0">
                <a:solidFill>
                  <a:srgbClr val="1F2D3A"/>
                </a:solidFill>
              </a:rPr>
              <a:t>, anahtarı kısa ömürlü kılmak (10. hafta).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bölümün kuralı (7)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Bellekte </a:t>
            </a:r>
            <a:r>
              <a:rPr sz="2000" b="1">
                <a:solidFill>
                  <a:srgbClr val="1F2D3A"/>
                </a:solidFill>
              </a:rPr>
              <a:t>az, kısa ve dağınık</a:t>
            </a:r>
            <a:r>
              <a:rPr sz="2000" b="0">
                <a:solidFill>
                  <a:srgbClr val="1F2D3A"/>
                </a:solidFill>
              </a:rPr>
              <a:t> tutun; kritik değeri </a:t>
            </a:r>
            <a:r>
              <a:rPr sz="2000" b="1">
                <a:solidFill>
                  <a:srgbClr val="1F2D3A"/>
                </a:solidFill>
              </a:rPr>
              <a:t>gölge kopya + özetle</a:t>
            </a:r>
            <a:r>
              <a:rPr sz="2000" b="0">
                <a:solidFill>
                  <a:srgbClr val="1F2D3A"/>
                </a:solidFill>
              </a:rPr>
              <a:t> koruyun.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Tutarsızlık bir tepkiye bağlanmalı — sessizce yok saymak korumayı boşa çıkarır.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5–7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Emülatör algılamada neden yanlış pozitif riski var?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Kanca (hook) fonksiyon baytlarını neden değiştirir?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Korunan sayaç neyi yakalar?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5–7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Meşru kullanıcı da </a:t>
            </a:r>
            <a:r>
              <a:rPr sz="2000" b="1">
                <a:solidFill>
                  <a:srgbClr val="1F2D3A"/>
                </a:solidFill>
              </a:rPr>
              <a:t>VM/emülatör/CI</a:t>
            </a:r>
            <a:r>
              <a:rPr sz="2000" b="0">
                <a:solidFill>
                  <a:srgbClr val="1F2D3A"/>
                </a:solidFill>
              </a:rPr>
              <a:t> kullanabilir; zayıf sinyaller gerçek cihazda da görülür → </a:t>
            </a:r>
            <a:r>
              <a:rPr sz="2000" b="1">
                <a:solidFill>
                  <a:srgbClr val="1F2D3A"/>
                </a:solidFill>
              </a:rPr>
              <a:t>suçsuzu engelleme</a:t>
            </a:r>
            <a:r>
              <a:rPr sz="2000" b="0">
                <a:solidFill>
                  <a:srgbClr val="1F2D3A"/>
                </a:solidFill>
              </a:rPr>
              <a:t> riski. Sertliği derecelendir.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Hook, hedefin </a:t>
            </a:r>
            <a:r>
              <a:rPr sz="2000" b="1">
                <a:solidFill>
                  <a:srgbClr val="1F2D3A"/>
                </a:solidFill>
              </a:rPr>
              <a:t>ilk baytlarını</a:t>
            </a:r>
            <a:r>
              <a:rPr sz="2000" b="0">
                <a:solidFill>
                  <a:srgbClr val="1F2D3A"/>
                </a:solidFill>
              </a:rPr>
              <a:t> bir atlama (jmp/trampoline) ile değiştirir ki çağrı saldırgan koduna sapsın → </a:t>
            </a:r>
            <a:r>
              <a:rPr sz="2000" b="1">
                <a:solidFill>
                  <a:srgbClr val="1F2D3A"/>
                </a:solidFill>
              </a:rPr>
              <a:t>prolog baytları</a:t>
            </a:r>
            <a:r>
              <a:rPr sz="2000" b="0">
                <a:solidFill>
                  <a:srgbClr val="1F2D3A"/>
                </a:solidFill>
              </a:rPr>
              <a:t> beklenenden farklı olur.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Kontrol akışının atlanmasını:</a:t>
            </a:r>
            <a:r>
              <a:rPr sz="2000" b="0">
                <a:solidFill>
                  <a:srgbClr val="1F2D3A"/>
                </a:solidFill>
              </a:rPr>
              <a:t> kritik denetimler çalıştıkça sayaç artar; beklenen değere ulaşmazsa bir denetim </a:t>
            </a:r>
            <a:r>
              <a:rPr sz="2000" b="1">
                <a:solidFill>
                  <a:srgbClr val="1F2D3A"/>
                </a:solidFill>
              </a:rPr>
              <a:t>baypas</a:t>
            </a:r>
            <a:r>
              <a:rPr sz="2000" b="0">
                <a:solidFill>
                  <a:srgbClr val="1F2D3A"/>
                </a:solidFill>
              </a:rPr>
              <a:t> edilmiştir.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Kök ortam ve imza doğrulama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Kısa tarihçe — paket imzalama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Android 1.0 (2008)</a:t>
            </a:r>
            <a:r>
              <a:rPr sz="2000" b="0">
                <a:solidFill>
                  <a:srgbClr val="1F2D3A"/>
                </a:solidFill>
              </a:rPr>
              <a:t> — orijinal APK imzalama (v1): değiştirilmiş APK orijinal imzayı taşıyamaz.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Android 7.0 Nougat (2016)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1">
                <a:solidFill>
                  <a:srgbClr val="1F2D3A"/>
                </a:solidFill>
              </a:rPr>
              <a:t>APK Signature Scheme v2</a:t>
            </a:r>
            <a:r>
              <a:rPr sz="2000" b="0">
                <a:solidFill>
                  <a:srgbClr val="1F2D3A"/>
                </a:solidFill>
              </a:rPr>
              <a:t>: dosya dosya değil, APK'nin tamamı imzalanır.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Android 9 Pie (2018)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1">
                <a:solidFill>
                  <a:srgbClr val="1F2D3A"/>
                </a:solidFill>
              </a:rPr>
              <a:t>v3</a:t>
            </a:r>
            <a:r>
              <a:rPr sz="2000" b="0">
                <a:solidFill>
                  <a:srgbClr val="1F2D3A"/>
                </a:solidFill>
              </a:rPr>
              <a:t>, aynı ilkeye </a:t>
            </a:r>
            <a:r>
              <a:rPr sz="2000" b="1">
                <a:solidFill>
                  <a:srgbClr val="1F2D3A"/>
                </a:solidFill>
              </a:rPr>
              <a:t>anahtar döndürme</a:t>
            </a:r>
            <a:r>
              <a:rPr sz="2000" b="0">
                <a:solidFill>
                  <a:srgbClr val="1F2D3A"/>
                </a:solidFill>
              </a:rPr>
              <a:t> desteği ekledi.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Kök göstergesinden karara — şema</a:t>
            </a:r>
          </a:p>
        </p:txBody>
      </p:sp>
      <p:pic>
        <p:nvPicPr>
          <p:cNvPr id="7" name="Picture 6" descr="h06-14-kok-gosterge-kar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16414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Köklü cihaz neden risk?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Kök (root) = tam yetki.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Korumalar zayıflar; saldırgan belleğe, dosyaya, sürece erişir.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 "cihaz köklü mü?" diye bakar.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Kök algılama (kavram)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Bilinen kök araçlarının/dosyalarının varlığı.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Normalde kısıtlı olan işlemlerin yapılabilmesi.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Sistem bütünlüğü göstergeleri.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Kök algılama atlanabilir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Kök gizleyiciler (root hiding) vardır.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gösterge yetmez; </a:t>
            </a:r>
            <a:r>
              <a:rPr sz="2000" b="1">
                <a:solidFill>
                  <a:srgbClr val="1F2D3A"/>
                </a:solidFill>
              </a:rPr>
              <a:t>birçok</a:t>
            </a:r>
            <a:r>
              <a:rPr sz="2000" b="0">
                <a:solidFill>
                  <a:srgbClr val="1F2D3A"/>
                </a:solidFill>
              </a:rPr>
              <a:t> gösterge + sunucu denetimi.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Tepki: kritik işlevi kısıtla, tümden engelleme (kullanıcı mağdur olmasın).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Bileşen imza doğrulaması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Çağıran/yüklenen bileşenin </a:t>
            </a:r>
            <a:r>
              <a:rPr sz="2000" b="1">
                <a:solidFill>
                  <a:srgbClr val="1F2D3A"/>
                </a:solidFill>
              </a:rPr>
              <a:t>dijital imzası</a:t>
            </a:r>
            <a:r>
              <a:rPr sz="2000" b="0">
                <a:solidFill>
                  <a:srgbClr val="1F2D3A"/>
                </a:solidFill>
              </a:rPr>
              <a:t> beklenen mi?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Sahte/değiştirilmiş bir uygulama kütüphaneyi çağırıyorsa yakala.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Örnek: yalnız beklenen imzalı ana uygulama SDK'yı kullanabilsin.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İmza + özet birlikte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İmza: bileşen </a:t>
            </a:r>
            <a:r>
              <a:rPr sz="2000" b="1">
                <a:solidFill>
                  <a:srgbClr val="1F2D3A"/>
                </a:solidFill>
              </a:rPr>
              <a:t>kim</a:t>
            </a:r>
            <a:r>
              <a:rPr sz="2000" b="0">
                <a:solidFill>
                  <a:srgbClr val="1F2D3A"/>
                </a:solidFill>
              </a:rPr>
              <a:t> tarafından yayımlandı?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Özet: bileşen </a:t>
            </a:r>
            <a:r>
              <a:rPr sz="2000" b="1">
                <a:solidFill>
                  <a:srgbClr val="1F2D3A"/>
                </a:solidFill>
              </a:rPr>
              <a:t>değişti mi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İkisi birlikte sahtekârlığı zorlaştırır.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Kök/ayrıcalık gösterge taraması (animasyon)</a:t>
            </a:r>
          </a:p>
        </p:txBody>
      </p:sp>
      <p:pic>
        <p:nvPicPr>
          <p:cNvPr id="7" name="Picture 6" descr="root-indicator-sca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0843" y="1325880"/>
            <a:ext cx="507000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Kök göstergesi — uç durum: birden çok işaret + yükseltilmiş</a:t>
            </a:r>
          </a:p>
        </p:txBody>
      </p:sp>
      <p:pic>
        <p:nvPicPr>
          <p:cNvPr id="7" name="Picture 6" descr="root-indicator-scan--edge-multiple-mark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0843" y="1325880"/>
            <a:ext cx="507000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Bileşen imzası doğrulama (animasyon)</a:t>
            </a:r>
          </a:p>
        </p:txBody>
      </p:sp>
      <p:pic>
        <p:nvPicPr>
          <p:cNvPr id="7" name="Picture 6" descr="component-signatur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877" y="1325880"/>
            <a:ext cx="1038794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Bileşen imzası — uç durum: modül kısaltıldı</a:t>
            </a:r>
          </a:p>
        </p:txBody>
      </p:sp>
      <p:pic>
        <p:nvPicPr>
          <p:cNvPr id="7" name="Picture 6" descr="component-signature--edge-truncate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877" y="1325880"/>
            <a:ext cx="1038794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6 ve 7 · gerçek çıktılar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 Demo 7 (root/privilege indicator)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Privilege level : normal user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[FOUND] output\fake_su (extra indicator)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RESULT: an elevated/risky environment INDICATOR is present.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 Demo 6 (component signature)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Module signature DID NOT HOLD -&gt; REPACKAGED.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Loading REJECTED.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221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iki demo da </a:t>
            </a:r>
            <a:r>
              <a:rPr sz="2000" b="1">
                <a:solidFill>
                  <a:srgbClr val="1F2D3A"/>
                </a:solidFill>
              </a:rPr>
              <a:t>yalnız okuyarak/doğrulayarak</a:t>
            </a:r>
            <a:r>
              <a:rPr sz="2000" b="0">
                <a:solidFill>
                  <a:srgbClr val="1F2D3A"/>
                </a:solidFill>
              </a:rPr>
              <a:t> çalışır; sistem değiştirmez.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bölümün kuralı (8)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Kök/ayrıcalık göstergeleri </a:t>
            </a:r>
            <a:r>
              <a:rPr sz="2000" b="1">
                <a:solidFill>
                  <a:srgbClr val="1F2D3A"/>
                </a:solidFill>
              </a:rPr>
              <a:t>kanıt değil, sinyaldir</a:t>
            </a:r>
            <a:r>
              <a:rPr sz="2000" b="0">
                <a:solidFill>
                  <a:srgbClr val="1F2D3A"/>
                </a:solidFill>
              </a:rPr>
              <a:t> — kolayca sahtelenir.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Dinamik yüklenen her bileşeni yüklemeden </a:t>
            </a:r>
            <a:r>
              <a:rPr sz="2000" b="1">
                <a:solidFill>
                  <a:srgbClr val="1F2D3A"/>
                </a:solidFill>
              </a:rPr>
              <a:t>önce</a:t>
            </a:r>
            <a:r>
              <a:rPr sz="2000" b="0">
                <a:solidFill>
                  <a:srgbClr val="1F2D3A"/>
                </a:solidFill>
              </a:rPr>
              <a:t> kriptografik olarak doğrulayın; mümkünse karşılıklı doğrulama kurun.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9. Kontrol akışı bütünlüğü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Kısa tarihçe — kurcalamaya dayanıklılıktan CFI'ye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1996</a:t>
            </a:r>
            <a:r>
              <a:rPr sz="2000" b="0">
                <a:solidFill>
                  <a:srgbClr val="1F2D3A"/>
                </a:solidFill>
              </a:rPr>
              <a:t> — Aucsmith: birbirini </a:t>
            </a:r>
            <a:r>
              <a:rPr sz="2000" b="1">
                <a:solidFill>
                  <a:srgbClr val="1F2D3A"/>
                </a:solidFill>
              </a:rPr>
              <a:t>çapraz doğrulayan</a:t>
            </a:r>
            <a:r>
              <a:rPr sz="2000" b="0">
                <a:solidFill>
                  <a:srgbClr val="1F2D3A"/>
                </a:solidFill>
              </a:rPr>
              <a:t> dağıtık bütünlük kontrolleri fikri.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2001</a:t>
            </a:r>
            <a:r>
              <a:rPr sz="2000" b="0">
                <a:solidFill>
                  <a:srgbClr val="1F2D3A"/>
                </a:solidFill>
              </a:rPr>
              <a:t> — Collberg/Thomborson taksonomisi; Chang/Atallah </a:t>
            </a:r>
            <a:r>
              <a:rPr sz="2000" b="1">
                <a:solidFill>
                  <a:srgbClr val="1F2D3A"/>
                </a:solidFill>
              </a:rPr>
              <a:t>"guard"</a:t>
            </a:r>
            <a:r>
              <a:rPr sz="2000" b="0">
                <a:solidFill>
                  <a:srgbClr val="1F2D3A"/>
                </a:solidFill>
              </a:rPr>
              <a:t> (bekçi) fikri — birden çok denetleyici.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2005</a:t>
            </a:r>
            <a:r>
              <a:rPr sz="2000" b="0">
                <a:solidFill>
                  <a:srgbClr val="1F2D3A"/>
                </a:solidFill>
              </a:rPr>
              <a:t> — Abadi, Budiu, Erlingsson, Ligatti: </a:t>
            </a:r>
            <a:r>
              <a:rPr sz="2000" b="1">
                <a:solidFill>
                  <a:srgbClr val="1F2D3A"/>
                </a:solidFill>
              </a:rPr>
              <a:t>Control-Flow Integrity (CFI)</a:t>
            </a:r>
            <a:r>
              <a:rPr sz="2000" b="0">
                <a:solidFill>
                  <a:srgbClr val="1F2D3A"/>
                </a:solidFill>
              </a:rPr>
              <a:t>'yi akademik olarak tanımladı.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Tek </a:t>
            </a:r>
            <a:r>
              <a:rPr sz="3000" b="1">
                <a:solidFill>
                  <a:srgbClr val="006D77"/>
                </a:solidFill>
                <a:latin typeface="Consolas"/>
              </a:rPr>
              <a:t>if</a:t>
            </a:r>
            <a:r>
              <a:rPr sz="3000" b="1">
                <a:solidFill>
                  <a:srgbClr val="006D77"/>
                </a:solidFill>
              </a:rPr>
              <a:t> neden yetmez?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(signature_valid()) proceed();   /* single point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bu tek dalı </a:t>
            </a:r>
            <a:r>
              <a:rPr sz="2000" b="1">
                <a:solidFill>
                  <a:srgbClr val="1F2D3A"/>
                </a:solidFill>
              </a:rPr>
              <a:t>yamalar</a:t>
            </a:r>
            <a:r>
              <a:rPr sz="2000" b="0">
                <a:solidFill>
                  <a:srgbClr val="1F2D3A"/>
                </a:solidFill>
              </a:rPr>
              <a:t> → denetim atlanır.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9. haftadaki opak boolean + rastgele çıkış burada kritik.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Kontrol akışı sayacı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Kritik denetimler doğru </a:t>
            </a:r>
            <a:r>
              <a:rPr sz="2000" b="1">
                <a:solidFill>
                  <a:srgbClr val="1F2D3A"/>
                </a:solidFill>
              </a:rPr>
              <a:t>sırayla</a:t>
            </a:r>
            <a:r>
              <a:rPr sz="2000" b="0">
                <a:solidFill>
                  <a:srgbClr val="1F2D3A"/>
                </a:solidFill>
              </a:rPr>
              <a:t> geçilmeli.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denetim bir </a:t>
            </a:r>
            <a:r>
              <a:rPr sz="2000" b="1">
                <a:solidFill>
                  <a:srgbClr val="1F2D3A"/>
                </a:solidFill>
              </a:rPr>
              <a:t>sayacı</a:t>
            </a:r>
            <a:r>
              <a:rPr sz="2000" b="0">
                <a:solidFill>
                  <a:srgbClr val="1F2D3A"/>
                </a:solidFill>
              </a:rPr>
              <a:t> günceller.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Sonda sayaç beklenen değilse → biri atlandı.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Kontrol akışı sayacı — şema</a:t>
            </a:r>
          </a:p>
        </p:txBody>
      </p:sp>
      <p:pic>
        <p:nvPicPr>
          <p:cNvPr id="7" name="Picture 6" descr="h06-04-akis-sayac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7573" y="1325880"/>
            <a:ext cx="931654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Çift sayaç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count</a:t>
            </a:r>
            <a:r>
              <a:rPr sz="2000" b="0">
                <a:solidFill>
                  <a:srgbClr val="1F2D3A"/>
                </a:solidFill>
              </a:rPr>
              <a:t> (kaç kontrol noktası çalıştı) + </a:t>
            </a:r>
            <a:r>
              <a:rPr sz="2000" b="0">
                <a:solidFill>
                  <a:srgbClr val="A1123F"/>
                </a:solidFill>
                <a:latin typeface="Consolas"/>
              </a:rPr>
              <a:t>visited_mask</a:t>
            </a:r>
            <a:r>
              <a:rPr sz="2000" b="0">
                <a:solidFill>
                  <a:srgbClr val="1F2D3A"/>
                </a:solidFill>
              </a:rPr>
              <a:t> (hangi kontrol noktaları çalıştı, bit kümesi).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İkisi de HMAC zincirinden </a:t>
            </a:r>
            <a:r>
              <a:rPr sz="2000" b="1">
                <a:solidFill>
                  <a:srgbClr val="1F2D3A"/>
                </a:solidFill>
              </a:rPr>
              <a:t>ayrı</a:t>
            </a:r>
            <a:r>
              <a:rPr sz="2000" b="0">
                <a:solidFill>
                  <a:srgbClr val="1F2D3A"/>
                </a:solidFill>
              </a:rPr>
              <a:t>, okunabilir bir teşhis verir — ama kararı tek başına vermez.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bunları yamalasa bile gerçek anahtar hâlâ </a:t>
            </a:r>
            <a:r>
              <a:rPr sz="2000" b="1">
                <a:solidFill>
                  <a:srgbClr val="1F2D3A"/>
                </a:solidFill>
              </a:rPr>
              <a:t>HMAC zincirinden</a:t>
            </a:r>
            <a:r>
              <a:rPr sz="2000" b="0">
                <a:solidFill>
                  <a:srgbClr val="1F2D3A"/>
                </a:solidFill>
              </a:rPr>
              <a:t> türer (Demo 5).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Sonucu davranışa bağla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Denetim sonucu düz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if</a:t>
            </a:r>
            <a:r>
              <a:rPr sz="2000" b="0">
                <a:solidFill>
                  <a:srgbClr val="1F2D3A"/>
                </a:solidFill>
              </a:rPr>
              <a:t> değil.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Sonuç, bir sonraki adımın </a:t>
            </a:r>
            <a:r>
              <a:rPr sz="2000" b="1">
                <a:solidFill>
                  <a:srgbClr val="1F2D3A"/>
                </a:solidFill>
              </a:rPr>
              <a:t>hesabına</a:t>
            </a:r>
            <a:r>
              <a:rPr sz="2000" b="0">
                <a:solidFill>
                  <a:srgbClr val="1F2D3A"/>
                </a:solidFill>
              </a:rPr>
              <a:t> girer (ör. bir anahtar türetmesine).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Atlanırsa program </a:t>
            </a:r>
            <a:r>
              <a:rPr sz="2000" b="1">
                <a:solidFill>
                  <a:srgbClr val="1F2D3A"/>
                </a:solidFill>
              </a:rPr>
              <a:t>yanlış</a:t>
            </a:r>
            <a:r>
              <a:rPr sz="2000" b="0">
                <a:solidFill>
                  <a:srgbClr val="1F2D3A"/>
                </a:solidFill>
              </a:rPr>
              <a:t> çalışır (sessizce bozulur).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Kontrol akışı sayacı (animasyon)</a:t>
            </a:r>
          </a:p>
        </p:txBody>
      </p:sp>
      <p:pic>
        <p:nvPicPr>
          <p:cNvPr id="7" name="Picture 6" descr="flow-counter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253018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Kontrol akışı sayacı — uç durum: yanlış sırada</a:t>
            </a:r>
          </a:p>
        </p:txBody>
      </p:sp>
      <p:pic>
        <p:nvPicPr>
          <p:cNvPr id="7" name="Picture 6" descr="flow-counter--edge-reordere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017428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5 · skip saldırısı — gerçek çıktı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SCENARIO 1 - normal: every checkpoint runs in order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RESULT: PAYMENT APPROVED -&gt; "PAYMENT-APPROVAL-TOKEN-4242"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SCENARIO 2 - skip: the checks are SKIPPED entirely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(warning: count=0 visited_mask=0x0 expected=3/0x7)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RESULT: PAYMENT DENIED (wrong chain key). a decoy is returned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SCENARIO 4 - reorder: the checks run in the WRONG ORDER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RESULT: PAYMENT DENIED (wrong chain key). a decoy is returned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1071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Kontroller atlanınca ya da sırası bozulunca zincir farklı çıktı; </a:t>
            </a:r>
            <a:r>
              <a:rPr sz="2000" b="1">
                <a:solidFill>
                  <a:srgbClr val="1F2D3A"/>
                </a:solidFill>
              </a:rPr>
              <a:t>gerçek sonuç üretilemedi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bölümün kuralı (9)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Kritik kararları </a:t>
            </a:r>
            <a:r>
              <a:rPr sz="2000" b="1">
                <a:solidFill>
                  <a:srgbClr val="1F2D3A"/>
                </a:solidFill>
              </a:rPr>
              <a:t>tek bir boolean</a:t>
            </a:r>
            <a:r>
              <a:rPr sz="2000" b="0">
                <a:solidFill>
                  <a:srgbClr val="1F2D3A"/>
                </a:solidFill>
              </a:rPr>
              <a:t>'a bağlamayın (yamalanır).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Güvenlik kontrollerini bir </a:t>
            </a:r>
            <a:r>
              <a:rPr sz="2000" b="1">
                <a:solidFill>
                  <a:srgbClr val="1F2D3A"/>
                </a:solidFill>
              </a:rPr>
              <a:t>kontrol akışı sayacına</a:t>
            </a:r>
            <a:r>
              <a:rPr sz="2000" b="0">
                <a:solidFill>
                  <a:srgbClr val="1F2D3A"/>
                </a:solidFill>
              </a:rPr>
              <a:t> ve mümkünse bir </a:t>
            </a:r>
            <a:r>
              <a:rPr sz="2000" b="1">
                <a:solidFill>
                  <a:srgbClr val="1F2D3A"/>
                </a:solidFill>
              </a:rPr>
              <a:t>veri bağımlılığına</a:t>
            </a:r>
            <a:r>
              <a:rPr sz="2000" b="0">
                <a:solidFill>
                  <a:srgbClr val="1F2D3A"/>
                </a:solidFill>
              </a:rPr>
              <a:t> bağlayın.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10. Tepki politikası ve caydırma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"Hemen çök" neden kötü?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Tepki politikası:</a:t>
            </a:r>
            <a:r>
              <a:rPr sz="2000" b="0">
                <a:solidFill>
                  <a:srgbClr val="1F2D3A"/>
                </a:solidFill>
              </a:rPr>
              <a:t> RASP bir tehdit görünce </a:t>
            </a:r>
            <a:r>
              <a:rPr sz="2000" b="1">
                <a:solidFill>
                  <a:srgbClr val="1F2D3A"/>
                </a:solidFill>
              </a:rPr>
              <a:t>ne yapacağına</a:t>
            </a:r>
            <a:r>
              <a:rPr sz="2000" b="0">
                <a:solidFill>
                  <a:srgbClr val="1F2D3A"/>
                </a:solidFill>
              </a:rPr>
              <a:t> karar vermesidir.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Saldırgana "işte tam burada denetim var" der.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Denetimi bulup atlamayı kolaylaştırır.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Daha akıllı tepkiler gerekir.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İyi tepki örnekleri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Gecikmeli:</a:t>
            </a:r>
            <a:r>
              <a:rPr sz="2000" b="0">
                <a:solidFill>
                  <a:srgbClr val="1F2D3A"/>
                </a:solidFill>
              </a:rPr>
              <a:t> tehdidi sonra, başka yerde tetikle (kaynağı gizle).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Dolaylı:</a:t>
            </a:r>
            <a:r>
              <a:rPr sz="2000" b="0">
                <a:solidFill>
                  <a:srgbClr val="1F2D3A"/>
                </a:solidFill>
              </a:rPr>
              <a:t> işlevi sessizce bozar (yanlış sonuç üret).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Sunucuya bildir:</a:t>
            </a:r>
            <a:r>
              <a:rPr sz="2000" b="0">
                <a:solidFill>
                  <a:srgbClr val="1F2D3A"/>
                </a:solidFill>
              </a:rPr>
              <a:t> risk skoru artır, işlemi sunucuda reddet.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Tepki stratejileri — tablo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569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7178"/>
                <a:gridCol w="7274356"/>
              </a:tblGrid>
              <a:tr h="36706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Strateji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 yapar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Fail-closed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Şüphede işlemi reddet, güven deposuna düşme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Sırrı sil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Tamper anında değerli veriyi güvenle sil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Decoy (sahte) çıktı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Çökmek yerine rastgele/sahte sonuç döndür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Gecikmeli/örtük tepki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Tepkiyi zaman/mesafe olarak tetikleyiciden ayır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Cihaz/sürüm bağlama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Sırrı cihaza/sürüme bağla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06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Telemetri/attestation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Olayı sunucuya bildir; sunucu risk motoru karar versin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Tepki tasarımı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Kullanıcı deneyimini bozma (yanlış pozitif riski).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Sert tepki yalnız </a:t>
            </a:r>
            <a:r>
              <a:rPr sz="2000" b="1">
                <a:solidFill>
                  <a:srgbClr val="1F2D3A"/>
                </a:solidFill>
              </a:rPr>
              <a:t>yüksek güvenli</a:t>
            </a:r>
            <a:r>
              <a:rPr sz="2000" b="0">
                <a:solidFill>
                  <a:srgbClr val="1F2D3A"/>
                </a:solidFill>
              </a:rPr>
              <a:t> göstergede.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Çoğu durumda: kısıtla + sunucu denetimi.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Algıla → karar → tepki döngüsü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Demo 8 (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code/week-06/08-tamper-response</a:t>
            </a:r>
            <a:r>
              <a:rPr sz="2000" b="0">
                <a:solidFill>
                  <a:srgbClr val="1F2D3A"/>
                </a:solidFill>
              </a:rPr>
              <a:t>) bu döngüyü tek bir </a:t>
            </a:r>
            <a:r>
              <a:rPr sz="2000" b="1">
                <a:solidFill>
                  <a:srgbClr val="1F2D3A"/>
                </a:solidFill>
              </a:rPr>
              <a:t>öz koruma motorunda</a:t>
            </a:r>
            <a:r>
              <a:rPr sz="2000" b="0">
                <a:solidFill>
                  <a:srgbClr val="1F2D3A"/>
                </a:solidFill>
              </a:rPr>
              <a:t> birleştirir: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18795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Bir dizi kontrol </a:t>
            </a:r>
            <a:r>
              <a:rPr sz="2000" b="1">
                <a:solidFill>
                  <a:srgbClr val="1F2D3A"/>
                </a:solidFill>
              </a:rPr>
              <a:t>çalışır</a:t>
            </a:r>
            <a:r>
              <a:rPr sz="2000" b="0">
                <a:solidFill>
                  <a:srgbClr val="1F2D3A"/>
                </a:solidFill>
              </a:rPr>
              <a:t> (bütünlük, anti-debug, ortam…).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Sır, cihaz-bağlı bir anahtarla (HKDF + AES-GCM) </a:t>
            </a:r>
            <a:r>
              <a:rPr sz="2000" b="1">
                <a:solidFill>
                  <a:srgbClr val="1F2D3A"/>
                </a:solidFill>
              </a:rPr>
              <a:t>sarılıdır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Başarısız kontrol sayısı (ve cihaz uyuşup uyuşmadığı) dört durumlu bir </a:t>
            </a:r>
            <a:r>
              <a:rPr sz="2000" b="1">
                <a:solidFill>
                  <a:srgbClr val="1F2D3A"/>
                </a:solidFill>
              </a:rPr>
              <a:t>tepki politikasına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NORMAL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WARN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DEGRADE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LOCK</a:t>
            </a:r>
            <a:r>
              <a:rPr sz="2000" b="0">
                <a:solidFill>
                  <a:srgbClr val="1F2D3A"/>
                </a:solidFill>
              </a:rPr>
              <a:t>) çevrilir — ikili bir "temiz/tamper" kararı değil.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RASP hattı: algıla → karar ver → tepki ver (animasyon)</a:t>
            </a:r>
          </a:p>
        </p:txBody>
      </p:sp>
      <p:pic>
        <p:nvPicPr>
          <p:cNvPr id="7" name="Picture 6" descr="rasp-pipelin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203" y="1325880"/>
            <a:ext cx="732528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RASP hattı — uç durum: cihaz uyuşmuyor ama kontroller geçti</a:t>
            </a:r>
          </a:p>
        </p:txBody>
      </p:sp>
      <p:pic>
        <p:nvPicPr>
          <p:cNvPr id="7" name="Picture 6" descr="rasp-pipeline--edge-device-mismatch-all-pas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203" y="1325880"/>
            <a:ext cx="732528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A · algıla (senaryo 1 — normal)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SCENARIO 1 - normal: 0 failed checks, device matches -&gt; NORMAL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RESULT: NORMAL. The secret opened and is in use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-&gt; "PAYMENT-KEY-7C4A"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(the secret was safely wiped from memory after use)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Kontroller </a:t>
            </a:r>
            <a:r>
              <a:rPr sz="2000" b="1">
                <a:solidFill>
                  <a:srgbClr val="1F2D3A"/>
                </a:solidFill>
              </a:rPr>
              <a:t>geçti</a:t>
            </a:r>
            <a:r>
              <a:rPr sz="2000" b="0">
                <a:solidFill>
                  <a:srgbClr val="1F2D3A"/>
                </a:solidFill>
              </a:rPr>
              <a:t>, cihaz doğruydu → sır açıldı, kullanıldı, hemen </a:t>
            </a:r>
            <a:r>
              <a:rPr sz="2000" b="1">
                <a:solidFill>
                  <a:srgbClr val="1F2D3A"/>
                </a:solidFill>
              </a:rPr>
              <a:t>silindi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B · karar (senaryo: warn/degrade)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SCENARIO 2 - warn: 1 failed check -&gt; WARN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RESULT: WARN. One weak signal is not worth degrading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service over. The secret still opened.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SCENARIO 3 - degrade: 2 failed checks -&gt; DEGRADE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RESULT: DEGRADE. Multiple signals -&gt; full trust withdrawn.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RESULT-VALUE: PAYM**** (redacted)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276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kontrol başarısız → motor </a:t>
            </a:r>
            <a:r>
              <a:rPr sz="2000" b="1">
                <a:solidFill>
                  <a:srgbClr val="1F2D3A"/>
                </a:solidFill>
              </a:rPr>
              <a:t>hâlâ</a:t>
            </a:r>
            <a:r>
              <a:rPr sz="2000" b="0">
                <a:solidFill>
                  <a:srgbClr val="1F2D3A"/>
                </a:solidFill>
              </a:rPr>
              <a:t> sırrı açtı, yalnız kaydetti (</a:t>
            </a:r>
            <a:r>
              <a:rPr sz="2000" b="0">
                <a:solidFill>
                  <a:srgbClr val="A1123F"/>
                </a:solidFill>
                <a:latin typeface="Consolas"/>
              </a:rPr>
              <a:t>WARN</a:t>
            </a:r>
            <a:r>
              <a:rPr sz="2000" b="0">
                <a:solidFill>
                  <a:srgbClr val="1F2D3A"/>
                </a:solidFill>
              </a:rPr>
              <a:t>). İki kontrol başarısız → sır silindi, </a:t>
            </a:r>
            <a:r>
              <a:rPr sz="2000" b="1">
                <a:solidFill>
                  <a:srgbClr val="1F2D3A"/>
                </a:solidFill>
              </a:rPr>
              <a:t>sansürlü</a:t>
            </a:r>
            <a:r>
              <a:rPr sz="2000" b="0">
                <a:solidFill>
                  <a:srgbClr val="1F2D3A"/>
                </a:solidFill>
              </a:rPr>
              <a:t> sonuç döndü (</a:t>
            </a:r>
            <a:r>
              <a:rPr sz="2000" b="0">
                <a:solidFill>
                  <a:srgbClr val="A1123F"/>
                </a:solidFill>
                <a:latin typeface="Consolas"/>
              </a:rPr>
              <a:t>DEGRADE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C · tepki (senaryo: lock / başka cihaz)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SCENARIO 4 - lock: 3 failed checks -&gt; LOCK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RESULT: LOCK -&gt; detection checks failed (tamper)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SCENARIO 5 - other-device: checks pass, device key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does not hold -&gt; LOCK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RESULT: LOCK -&gt; device/version binding failed (cloned?)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43784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Kontroller geçse </a:t>
            </a:r>
            <a:r>
              <a:rPr sz="2000" b="1">
                <a:solidFill>
                  <a:srgbClr val="1F2D3A"/>
                </a:solidFill>
              </a:rPr>
              <a:t>bile</a:t>
            </a:r>
            <a:r>
              <a:rPr sz="2000" b="0">
                <a:solidFill>
                  <a:srgbClr val="1F2D3A"/>
                </a:solidFill>
              </a:rPr>
              <a:t> cihaz-bağlı anahtar tutmadı → sır </a:t>
            </a:r>
            <a:r>
              <a:rPr sz="2000" b="1">
                <a:solidFill>
                  <a:srgbClr val="1F2D3A"/>
                </a:solidFill>
              </a:rPr>
              <a:t>açılamadı</a:t>
            </a:r>
            <a:r>
              <a:rPr sz="2000" b="0">
                <a:solidFill>
                  <a:srgbClr val="1F2D3A"/>
                </a:solidFill>
              </a:rPr>
              <a:t>; üç kontrol başarısız olunca da aynı </a:t>
            </a:r>
            <a:r>
              <a:rPr sz="2000" b="0">
                <a:solidFill>
                  <a:srgbClr val="A1123F"/>
                </a:solidFill>
                <a:latin typeface="Consolas"/>
              </a:rPr>
              <a:t>LOCK</a:t>
            </a:r>
            <a:r>
              <a:rPr sz="2000" b="0">
                <a:solidFill>
                  <a:srgbClr val="1F2D3A"/>
                </a:solidFill>
              </a:rPr>
              <a:t> durumuna gidilir. Bu, Hafta 3'teki güvenlik kabuğunun en iç katmanıdır.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Tepki politikası durum makinesi (animasyon)</a:t>
            </a:r>
          </a:p>
        </p:txBody>
      </p:sp>
      <p:pic>
        <p:nvPicPr>
          <p:cNvPr id="7" name="Picture 6" descr="tamper-response-policy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236262"/>
          </a:xfrm>
          <a:prstGeom prst="rect">
            <a:avLst/>
          </a:prstGeom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Durum makinesi — uç durum: her zaman LOCK</a:t>
            </a:r>
          </a:p>
        </p:txBody>
      </p:sp>
      <p:pic>
        <p:nvPicPr>
          <p:cNvPr id="7" name="Picture 6" descr="tamper-response-policy--edge-all-device-mismatc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236262"/>
          </a:xfrm>
          <a:prstGeom prst="rect">
            <a:avLst/>
          </a:prstGeom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Cihaz bağlama — şema</a:t>
            </a:r>
          </a:p>
        </p:txBody>
      </p:sp>
      <p:pic>
        <p:nvPicPr>
          <p:cNvPr id="7" name="Picture 6" descr="h06-12-cihaz-bagla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684066"/>
          </a:xfrm>
          <a:prstGeom prst="rect">
            <a:avLst/>
          </a:prstGeom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Cihaz bağlama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Anahtar/veri yalnız </a:t>
            </a:r>
            <a:r>
              <a:rPr sz="2000" b="1">
                <a:solidFill>
                  <a:srgbClr val="1F2D3A"/>
                </a:solidFill>
              </a:rPr>
              <a:t>belirli cihazda</a:t>
            </a:r>
            <a:r>
              <a:rPr sz="2000" b="0">
                <a:solidFill>
                  <a:srgbClr val="1F2D3A"/>
                </a:solidFill>
              </a:rPr>
              <a:t> anlamlı.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Kopyalanırsa (başka cihaz) işe yaramaz.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Kod sökmeye (9/11. hafta) karşı.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Cihaz bağlama akışı · adım adım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Adım 1 — parmak izini oku:</a:t>
            </a:r>
            <a:r>
              <a:rPr sz="2000" b="0">
                <a:solidFill>
                  <a:srgbClr val="1F2D3A"/>
                </a:solidFill>
              </a:rPr>
              <a:t> cihazın donanım/OS parmak izi okunur (5. hafta).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Adım 2 — anahtar türet:</a:t>
            </a:r>
            <a:r>
              <a:rPr sz="2000" b="0">
                <a:solidFill>
                  <a:srgbClr val="1F2D3A"/>
                </a:solidFill>
              </a:rPr>
              <a:t> parmak izi + sürüm dizesinden </a:t>
            </a:r>
            <a:r>
              <a:rPr sz="2000" b="1">
                <a:solidFill>
                  <a:srgbClr val="1F2D3A"/>
                </a:solidFill>
              </a:rPr>
              <a:t>HKDF</a:t>
            </a:r>
            <a:r>
              <a:rPr sz="2000" b="0">
                <a:solidFill>
                  <a:srgbClr val="1F2D3A"/>
                </a:solidFill>
              </a:rPr>
              <a:t> ile bir anahtar türetilir; sır bu anahtarla </a:t>
            </a:r>
            <a:r>
              <a:rPr sz="2000" b="1">
                <a:solidFill>
                  <a:srgbClr val="1F2D3A"/>
                </a:solidFill>
              </a:rPr>
              <a:t>AES-GCM</a:t>
            </a:r>
            <a:r>
              <a:rPr sz="2000" b="0">
                <a:solidFill>
                  <a:srgbClr val="1F2D3A"/>
                </a:solidFill>
              </a:rPr>
              <a:t> ile sarılır.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Adım 3 — taşınırsa aç:</a:t>
            </a:r>
            <a:r>
              <a:rPr sz="2000" b="0">
                <a:solidFill>
                  <a:srgbClr val="1F2D3A"/>
                </a:solidFill>
              </a:rPr>
              <a:t> dosya başka bir cihaza kopyalansa bile, o cihazın parmak izi </a:t>
            </a:r>
            <a:r>
              <a:rPr sz="2000" b="1">
                <a:solidFill>
                  <a:srgbClr val="1F2D3A"/>
                </a:solidFill>
              </a:rPr>
              <a:t>farklı</a:t>
            </a:r>
            <a:r>
              <a:rPr sz="2000" b="0">
                <a:solidFill>
                  <a:srgbClr val="1F2D3A"/>
                </a:solidFill>
              </a:rPr>
              <a:t> olduğundan türetilen anahtar tutmaz → sır </a:t>
            </a:r>
            <a:r>
              <a:rPr sz="2000" b="1">
                <a:solidFill>
                  <a:srgbClr val="1F2D3A"/>
                </a:solidFill>
              </a:rPr>
              <a:t>açılamaz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Caydırma · nihai amaç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RASP saldırıyı </a:t>
            </a:r>
            <a:r>
              <a:rPr sz="2000" b="1">
                <a:solidFill>
                  <a:srgbClr val="1F2D3A"/>
                </a:solidFill>
              </a:rPr>
              <a:t>imkânsız</a:t>
            </a:r>
            <a:r>
              <a:rPr sz="2000" b="0">
                <a:solidFill>
                  <a:srgbClr val="1F2D3A"/>
                </a:solidFill>
              </a:rPr>
              <a:t> kılmaz; </a:t>
            </a:r>
            <a:r>
              <a:rPr sz="2000" b="1">
                <a:solidFill>
                  <a:srgbClr val="1F2D3A"/>
                </a:solidFill>
              </a:rPr>
              <a:t>zahmetli ve riskli</a:t>
            </a:r>
            <a:r>
              <a:rPr sz="2000" b="0">
                <a:solidFill>
                  <a:srgbClr val="1F2D3A"/>
                </a:solidFill>
              </a:rPr>
              <a:t> kılar.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Yeterince katman + sunucu denetimi → saldırgan vazgeçer ya da yakalanır.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Tepki: nasıl karar verilir?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Gösterge ne kadar güvenilir?</a:t>
            </a:r>
            <a:r>
              <a:rPr sz="2000" b="0">
                <a:solidFill>
                  <a:srgbClr val="1F2D3A"/>
                </a:solidFill>
              </a:rPr>
              <a:t> Çok güvenilir → reddet + sunucuya bildir. Belirsiz → devam et, risk skorunu artır.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Kullanıcı deneyimi etkilenir mi?</a:t>
            </a:r>
            <a:r>
              <a:rPr sz="2000" b="0">
                <a:solidFill>
                  <a:srgbClr val="1F2D3A"/>
                </a:solidFill>
              </a:rPr>
              <a:t> Yanlış pozitif riski yüksekse </a:t>
            </a:r>
            <a:r>
              <a:rPr sz="2000" b="1">
                <a:solidFill>
                  <a:srgbClr val="1F2D3A"/>
                </a:solidFill>
              </a:rPr>
              <a:t>sert tepki verme</a:t>
            </a:r>
            <a:r>
              <a:rPr sz="2000" b="0">
                <a:solidFill>
                  <a:srgbClr val="1F2D3A"/>
                </a:solidFill>
              </a:rPr>
              <a:t>; sessiz kısıtlama + sunucu denetimi tercih et.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Tepki denetimi ele verir mi?</a:t>
            </a:r>
            <a:r>
              <a:rPr sz="2000" b="0">
                <a:solidFill>
                  <a:srgbClr val="1F2D3A"/>
                </a:solidFill>
              </a:rPr>
              <a:t> Hemen çökme kaynağı gösterir; </a:t>
            </a:r>
            <a:r>
              <a:rPr sz="2000" b="1">
                <a:solidFill>
                  <a:srgbClr val="1F2D3A"/>
                </a:solidFill>
              </a:rPr>
              <a:t>gecikmeli/dolaylı</a:t>
            </a:r>
            <a:r>
              <a:rPr sz="2000" b="0">
                <a:solidFill>
                  <a:srgbClr val="1F2D3A"/>
                </a:solidFill>
              </a:rPr>
              <a:t> tepki kaynağı gizler.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Tepki akışı · tek bakış</a:t>
            </a:r>
          </a:p>
        </p:txBody>
      </p:sp>
      <p:pic>
        <p:nvPicPr>
          <p:cNvPr id="7" name="Picture 6" descr="h06-11-tepk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1994" y="1325880"/>
            <a:ext cx="746770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bölümün kuralı (10)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Tepkiyi tetikleyiciden </a:t>
            </a:r>
            <a:r>
              <a:rPr sz="2000" b="1">
                <a:solidFill>
                  <a:srgbClr val="1F2D3A"/>
                </a:solidFill>
              </a:rPr>
              <a:t>ayırın</a:t>
            </a:r>
            <a:r>
              <a:rPr sz="2000" b="0">
                <a:solidFill>
                  <a:srgbClr val="1F2D3A"/>
                </a:solidFill>
              </a:rPr>
              <a:t>: hemen </a:t>
            </a:r>
            <a:r>
              <a:rPr sz="2000" b="0">
                <a:solidFill>
                  <a:srgbClr val="A1123F"/>
                </a:solidFill>
                <a:latin typeface="Consolas"/>
              </a:rPr>
              <a:t>exit()</a:t>
            </a:r>
            <a:r>
              <a:rPr sz="2000" b="0">
                <a:solidFill>
                  <a:srgbClr val="1F2D3A"/>
                </a:solidFill>
              </a:rPr>
              <a:t> saldırgana yol gösterir.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Tamper anında sırrı </a:t>
            </a:r>
            <a:r>
              <a:rPr sz="2000" b="1">
                <a:solidFill>
                  <a:srgbClr val="1F2D3A"/>
                </a:solidFill>
              </a:rPr>
              <a:t>silin</a:t>
            </a:r>
            <a:r>
              <a:rPr sz="2000" b="0">
                <a:solidFill>
                  <a:srgbClr val="1F2D3A"/>
                </a:solidFill>
              </a:rPr>
              <a:t>, çökmek yerine </a:t>
            </a:r>
            <a:r>
              <a:rPr sz="2000" b="1">
                <a:solidFill>
                  <a:srgbClr val="1F2D3A"/>
                </a:solidFill>
              </a:rPr>
              <a:t>decoy</a:t>
            </a:r>
            <a:r>
              <a:rPr sz="2000" b="0">
                <a:solidFill>
                  <a:srgbClr val="1F2D3A"/>
                </a:solidFill>
              </a:rPr>
              <a:t> döndürün, olayı sunucuya bildirin, sırrı cihaza bağlayın.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8–10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Köklü cihaz neden risk?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Tek </a:t>
            </a:r>
            <a:r>
              <a:rPr sz="2000" b="0">
                <a:solidFill>
                  <a:srgbClr val="A1123F"/>
                </a:solidFill>
                <a:latin typeface="Consolas"/>
              </a:rPr>
              <a:t>if</a:t>
            </a:r>
            <a:r>
              <a:rPr sz="2000" b="0">
                <a:solidFill>
                  <a:srgbClr val="1F2D3A"/>
                </a:solidFill>
              </a:rPr>
              <a:t>'i sayaç neden güçlendirir?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Neden "hemen çök" kötü bir tepki olabilir?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8–10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Root/jailbreak</a:t>
            </a:r>
            <a:r>
              <a:rPr sz="2000" b="0">
                <a:solidFill>
                  <a:srgbClr val="1F2D3A"/>
                </a:solidFill>
              </a:rPr>
              <a:t> bellek okuma/yazma, hook, sertifika enjeksiyonu engellerini kaldırır → RASP varsayımları ve izolasyon çöker.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Tek </a:t>
            </a:r>
            <a:r>
              <a:rPr sz="2000" b="0">
                <a:solidFill>
                  <a:srgbClr val="A1123F"/>
                </a:solidFill>
                <a:latin typeface="Consolas"/>
              </a:rPr>
              <a:t>if</a:t>
            </a:r>
            <a:r>
              <a:rPr sz="2000" b="0">
                <a:solidFill>
                  <a:srgbClr val="1F2D3A"/>
                </a:solidFill>
              </a:rPr>
              <a:t> bir NOP/yama ile atlanır; </a:t>
            </a:r>
            <a:r>
              <a:rPr sz="2000" b="1">
                <a:solidFill>
                  <a:srgbClr val="1F2D3A"/>
                </a:solidFill>
              </a:rPr>
              <a:t>sayaç</a:t>
            </a:r>
            <a:r>
              <a:rPr sz="2000" b="0">
                <a:solidFill>
                  <a:srgbClr val="1F2D3A"/>
                </a:solidFill>
              </a:rPr>
              <a:t> denetimin gerçekten çalıştığını sonradan doğrular (dağıtık kanıt) → tek yama yetmez.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"Hemen çök" saldırgana denetimin </a:t>
            </a:r>
            <a:r>
              <a:rPr sz="2000" b="1">
                <a:solidFill>
                  <a:srgbClr val="1F2D3A"/>
                </a:solidFill>
              </a:rPr>
              <a:t>tam yerini</a:t>
            </a:r>
            <a:r>
              <a:rPr sz="2000" b="0">
                <a:solidFill>
                  <a:srgbClr val="1F2D3A"/>
                </a:solidFill>
              </a:rPr>
              <a:t> gösterir ve yanlış pozitifte meşru kullanıcıyı vurur. </a:t>
            </a:r>
            <a:r>
              <a:rPr sz="2000" b="1">
                <a:solidFill>
                  <a:srgbClr val="1F2D3A"/>
                </a:solidFill>
              </a:rPr>
              <a:t>Gecikmeli/sessiz/aldatıcı</a:t>
            </a:r>
            <a:r>
              <a:rPr sz="2000" b="0">
                <a:solidFill>
                  <a:srgbClr val="1F2D3A"/>
                </a:solidFill>
              </a:rPr>
              <a:t> tepki daha iyi.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11. Sınırlar ve etik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RASP'in sınırları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tek denetim </a:t>
            </a:r>
            <a:r>
              <a:rPr sz="2000" b="1">
                <a:solidFill>
                  <a:srgbClr val="1F2D3A"/>
                </a:solidFill>
              </a:rPr>
              <a:t>atlanabilir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Köklü cihazda güç azalır.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Yanlış pozitif → gerçek kullanıcı mağdur olabilir.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Bakım maliyeti yüksek (araçlar gelişir).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RASP'in sınırları — şema</a:t>
            </a:r>
          </a:p>
        </p:txBody>
      </p:sp>
      <p:pic>
        <p:nvPicPr>
          <p:cNvPr id="7" name="Picture 6" descr="h06-15-rasp-sinirla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635521"/>
          </a:xfrm>
          <a:prstGeom prst="rect">
            <a:avLst/>
          </a:prstGeom>
        </p:spPr>
      </p:pic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 yüzden RASP...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Katmanlı</a:t>
            </a:r>
            <a:r>
              <a:rPr sz="2000" b="0">
                <a:solidFill>
                  <a:srgbClr val="1F2D3A"/>
                </a:solidFill>
              </a:rPr>
              <a:t> (çok denetim), </a:t>
            </a:r>
            <a:r>
              <a:rPr sz="2000" b="1">
                <a:solidFill>
                  <a:srgbClr val="1F2D3A"/>
                </a:solidFill>
              </a:rPr>
              <a:t>çeşitlendirilmiş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gizli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Sunucu tarafı</a:t>
            </a:r>
            <a:r>
              <a:rPr sz="2000" b="0">
                <a:solidFill>
                  <a:srgbClr val="1F2D3A"/>
                </a:solidFill>
              </a:rPr>
              <a:t> denetimle birlikte (asıl güvence).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başına "aşılmaz" iddiası </a:t>
            </a:r>
            <a:r>
              <a:rPr sz="2000" b="1">
                <a:solidFill>
                  <a:srgbClr val="1F2D3A"/>
                </a:solidFill>
              </a:rPr>
              <a:t>yanlıştır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Etik ve kullanıcı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 kullanıcının cihazında çalışır; </a:t>
            </a:r>
            <a:r>
              <a:rPr sz="2000" b="1">
                <a:solidFill>
                  <a:srgbClr val="1F2D3A"/>
                </a:solidFill>
              </a:rPr>
              <a:t>aşırı veri toplama</a:t>
            </a:r>
            <a:r>
              <a:rPr sz="2000" b="0">
                <a:solidFill>
                  <a:srgbClr val="1F2D3A"/>
                </a:solidFill>
              </a:rPr>
              <a:t> etik değil.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Yanlış pozitif kullanıcıyı hizmetten edebilir → dikkatli tepki.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Şeffaflık ve gizlilik dengesi.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Güvenli örnek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Ders demoları öğrenci cihazına </a:t>
            </a:r>
            <a:r>
              <a:rPr sz="2000" b="1">
                <a:solidFill>
                  <a:srgbClr val="1F2D3A"/>
                </a:solidFill>
              </a:rPr>
              <a:t>zarar vermez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Gerçek kök/sistem değişikliği yok; sentetik göstergeler.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Amaç kavramı öğretmek, saldırı aracı yapmak değil.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Uçtan uca: bir RASP katmanı kurmak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Sentetik bir "lisans denetimi"ni RASP ile koruyalım: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bütünlük denetimi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 ayıklayıcı denetimi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akıllı tepki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1 · korunacak nokta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license_is_valid(void)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... check ...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result;   /* the attacker's target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fonksiyon ve onu çağıran akış kritik.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2 · bütünlük denetimi ekle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Derleme sonrası bu bölgenin özetini kaydet.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Çalışırken yeniden hesapla, karşılaştır.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Fark → kurcalama bayrağı.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3 · anti-debug ekle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Zamanlama + OS göstergesiyle "izleniyor muyum?".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Sonucu tek başına bırakma; başka denetimle </a:t>
            </a:r>
            <a:r>
              <a:rPr sz="2000" b="1">
                <a:solidFill>
                  <a:srgbClr val="1F2D3A"/>
                </a:solidFill>
              </a:rPr>
              <a:t>birleştir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4 · sonucu davranışa bağla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license_is_valid</a:t>
            </a:r>
            <a:r>
              <a:rPr sz="2000" b="0">
                <a:solidFill>
                  <a:srgbClr val="1F2D3A"/>
                </a:solidFill>
              </a:rPr>
              <a:t> sonucu düz true/false değil.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Bütünlük + anti-debug göstergeleri, sonucun </a:t>
            </a:r>
            <a:r>
              <a:rPr sz="2000" b="1">
                <a:solidFill>
                  <a:srgbClr val="1F2D3A"/>
                </a:solidFill>
              </a:rPr>
              <a:t>hesabına</a:t>
            </a:r>
            <a:r>
              <a:rPr sz="2000" b="0">
                <a:solidFill>
                  <a:srgbClr val="1F2D3A"/>
                </a:solidFill>
              </a:rPr>
              <a:t> girer.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Kurcalama varsa fonksiyon </a:t>
            </a:r>
            <a:r>
              <a:rPr sz="2000" b="1">
                <a:solidFill>
                  <a:srgbClr val="1F2D3A"/>
                </a:solidFill>
              </a:rPr>
              <a:t>yanlış</a:t>
            </a:r>
            <a:r>
              <a:rPr sz="2000" b="0">
                <a:solidFill>
                  <a:srgbClr val="1F2D3A"/>
                </a:solidFill>
              </a:rPr>
              <a:t> çalışır.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5 · tepki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Hemen çökme yerine: bayrağı sunucuya bildir, işlevi kısıtla.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Gecikmeli tetik: kaynağı gizle.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6 · gizle ve çeşitlendir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Denetim kodunu gizle (9. hafta).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sürümde farklı yerleştirme (çeşitlendirme).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Çapraz denetim ekle.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7 · ölç ve belgele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Kaç denetim, nerede, hangi tepki?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Başarım maliyeti (denetimler yavaşlatır).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S10'a yaz.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Saldırgan ile savunmacı: bir diyalog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bu diyalog?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Güvenlik bir </a:t>
            </a:r>
            <a:r>
              <a:rPr sz="2000" b="1">
                <a:solidFill>
                  <a:srgbClr val="1F2D3A"/>
                </a:solidFill>
              </a:rPr>
              <a:t>hamle-karşı hamle</a:t>
            </a:r>
            <a:r>
              <a:rPr sz="2000" b="0">
                <a:solidFill>
                  <a:srgbClr val="1F2D3A"/>
                </a:solidFill>
              </a:rPr>
              <a:t> oyunudur.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savunmaya bir saldırı, her saldırıya yeni savunma.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Katmanlı savunma bu yüzden gereklidir.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Bütünlük · diyalog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Savunma:</a:t>
            </a:r>
            <a:r>
              <a:rPr sz="2000" b="0">
                <a:solidFill>
                  <a:srgbClr val="1F2D3A"/>
                </a:solidFill>
              </a:rPr>
              <a:t> self-hashing ekle.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Saldırgan:</a:t>
            </a:r>
            <a:r>
              <a:rPr sz="2000" b="0">
                <a:solidFill>
                  <a:srgbClr val="1F2D3A"/>
                </a:solidFill>
              </a:rPr>
              <a:t> özet fonksiyonunu bul, hep "tutuyor" dedirt.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Savunma:</a:t>
            </a:r>
            <a:r>
              <a:rPr sz="2000" b="0">
                <a:solidFill>
                  <a:srgbClr val="1F2D3A"/>
                </a:solidFill>
              </a:rPr>
              <a:t> özeti gizle, örtüştür, sonucu davranışa bağla.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Anti-debug · diyalog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Savunma:</a:t>
            </a:r>
            <a:r>
              <a:rPr sz="2000" b="0">
                <a:solidFill>
                  <a:srgbClr val="1F2D3A"/>
                </a:solidFill>
              </a:rPr>
              <a:t> debugger denetimi ekle.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Saldırgan:</a:t>
            </a:r>
            <a:r>
              <a:rPr sz="2000" b="0">
                <a:solidFill>
                  <a:srgbClr val="1F2D3A"/>
                </a:solidFill>
              </a:rPr>
              <a:t> denetimi bul, atla.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Savunma:</a:t>
            </a:r>
            <a:r>
              <a:rPr sz="2000" b="0">
                <a:solidFill>
                  <a:srgbClr val="1F2D3A"/>
                </a:solidFill>
              </a:rPr>
              <a:t> çok yöntem + zamanlama + gizleme; tepkiyi gecikmeli yap.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Hook · diyalog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Savunma:</a:t>
            </a:r>
            <a:r>
              <a:rPr sz="2000" b="0">
                <a:solidFill>
                  <a:srgbClr val="1F2D3A"/>
                </a:solidFill>
              </a:rPr>
              <a:t> fonksiyon baytlarını denetle.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Saldırgan:</a:t>
            </a:r>
            <a:r>
              <a:rPr sz="2000" b="0">
                <a:solidFill>
                  <a:srgbClr val="1F2D3A"/>
                </a:solidFill>
              </a:rPr>
              <a:t> kancayı gizle, baytları geri düzelt.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Savunma:</a:t>
            </a:r>
            <a:r>
              <a:rPr sz="2000" b="0">
                <a:solidFill>
                  <a:srgbClr val="1F2D3A"/>
                </a:solidFill>
              </a:rPr>
              <a:t> çapraz denetim + sunucu tarafı doğrulama.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Kök · diyalog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Savunma:</a:t>
            </a:r>
            <a:r>
              <a:rPr sz="2000" b="0">
                <a:solidFill>
                  <a:srgbClr val="1F2D3A"/>
                </a:solidFill>
              </a:rPr>
              <a:t> kök göstergelerini denetle.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Saldırgan:</a:t>
            </a:r>
            <a:r>
              <a:rPr sz="2000" b="0">
                <a:solidFill>
                  <a:srgbClr val="1F2D3A"/>
                </a:solidFill>
              </a:rPr>
              <a:t> kök gizleyici kullan.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Savunma:</a:t>
            </a:r>
            <a:r>
              <a:rPr sz="2000" b="0">
                <a:solidFill>
                  <a:srgbClr val="1F2D3A"/>
                </a:solidFill>
              </a:rPr>
              <a:t> çok gösterge + sunucu risk skoru; sert tepki değil kısıtlama.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Diyalogdan ders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savunma her zaman aşılır.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Güç: </a:t>
            </a:r>
            <a:r>
              <a:rPr sz="2000" b="1">
                <a:solidFill>
                  <a:srgbClr val="1F2D3A"/>
                </a:solidFill>
              </a:rPr>
              <a:t>çokluk + gizlilik + çeşitlilik + sunucu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Amaç: saldırıyı </a:t>
            </a:r>
            <a:r>
              <a:rPr sz="2000" b="1">
                <a:solidFill>
                  <a:srgbClr val="1F2D3A"/>
                </a:solidFill>
              </a:rPr>
              <a:t>ekonomik olmaktan çıkarmak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RASP denetim kataloğu (1)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43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8406"/>
                <a:gridCol w="2766304"/>
                <a:gridCol w="4456824"/>
              </a:tblGrid>
              <a:tr h="35798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Denetim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 yakalar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Sınır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Bütünlük (self-hash)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Binary yama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Özet fn. atlanabilir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Anti-debug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Debugger bağlı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Bilinen yöntemler atlanır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798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Emülatör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Sahte ortam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Yanlış pozitif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RASP denetim kataloğu (2)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002239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6024"/>
                <a:gridCol w="3819037"/>
                <a:gridCol w="3637178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Denetim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 yakalar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Sınır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Hook/Frida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Fonksiyon kancası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Gizli araçlar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Kök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Yetki yükseltme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Kök gizleyiciler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İmza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Sahte bileşen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Anahtar sızarsa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CFI sayacı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Denetim atlama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Karmaşık yama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Katalogdan ders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denetimin bir </a:t>
            </a:r>
            <a:r>
              <a:rPr sz="2000" b="1">
                <a:solidFill>
                  <a:srgbClr val="1F2D3A"/>
                </a:solidFill>
              </a:rPr>
              <a:t>kör noktası</a:t>
            </a:r>
            <a:r>
              <a:rPr sz="2000" b="0">
                <a:solidFill>
                  <a:srgbClr val="1F2D3A"/>
                </a:solidFill>
              </a:rPr>
              <a:t> var.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başına hiçbiri yeterli değil.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Katalogdan </a:t>
            </a:r>
            <a:r>
              <a:rPr sz="2000" b="1">
                <a:solidFill>
                  <a:srgbClr val="1F2D3A"/>
                </a:solidFill>
              </a:rPr>
              <a:t>birçoğunu</a:t>
            </a:r>
            <a:r>
              <a:rPr sz="2000" b="0">
                <a:solidFill>
                  <a:srgbClr val="1F2D3A"/>
                </a:solidFill>
              </a:rPr>
              <a:t> seç, birleştir, çeşitlendir.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Denetim seçimi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Varlığın değerine göre kaç katman?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Platforma göre hangi denetimler anlamlı?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Başarım bütçesi ne kadar?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Kararı ve gerekçesini S10'a yaz.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denetime güvenmek.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Denetimi gizlememek (kolay bulunur).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"Hemen çök" tepkisi (kaynağı ele verir).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Sert tepki + yüksek yanlış pozitif (kullanıcı mağdur).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Sunucu denetimini atlamak (asıl güvence orada).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12. Proje: bu hafta (S10)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 · S10 (RASP + tepki)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4747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gizli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çeşitlendirilmiş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ne zaman/nerede</a:t>
            </a:r>
            <a:r>
              <a:rPr sz="2000" b="0">
                <a:solidFill>
                  <a:srgbClr val="1F2D3A"/>
                </a:solidFill>
              </a:rPr>
              <a:t> çalıştığını belgele.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akıllı</a:t>
            </a:r>
            <a:r>
              <a:rPr sz="2000" b="0">
                <a:solidFill>
                  <a:srgbClr val="1F2D3A"/>
                </a:solidFill>
              </a:rPr>
              <a:t> (gecikmeli/dolaylı — "hemen çök" değil).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Değerlendirici gözüyle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"RASP var" yetmez; </a:t>
            </a:r>
            <a:r>
              <a:rPr sz="2000" b="1">
                <a:solidFill>
                  <a:srgbClr val="1F2D3A"/>
                </a:solidFill>
              </a:rPr>
              <a:t>kaç katman, nasıl gizli, nasıl tepki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Sunucu denetimiyle nasıl birleşiyor?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Yanlış pozitif riski nasıl yönetiliyor?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181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Çözümlü kendini sınama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RASP'in üç işi nedir?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Algıla (anormal ortam/kurcalama), savun (işlevi kısıtla/durdur), caydır (maliyeti yükselt).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Self-hashing neyi yakalar, neden tek başına yetmez?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Binary'ye yapılan yamayı/kurcalamayı yakalar. Saldırgan özet fonksiyonunu bulup atlatabildiği için tek başına yetmez; gizleme + çapraz + örtüşen denetim gerekir.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Çapraz denetim neden güçlüdür?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Java native'i, native Java'yı denetler; saldırgan </a:t>
            </a:r>
            <a:r>
              <a:rPr sz="2000" b="1">
                <a:solidFill>
                  <a:srgbClr val="1F2D3A"/>
                </a:solidFill>
              </a:rPr>
              <a:t>ikisini birden</a:t>
            </a:r>
            <a:r>
              <a:rPr sz="2000" b="0">
                <a:solidFill>
                  <a:srgbClr val="1F2D3A"/>
                </a:solidFill>
              </a:rPr>
              <a:t> atlamak zorunda kalır.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Zamanlama tabanlı anti-debug nasıl çalışır?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Küçük bir iş beklenenden çok uzun sürdüyse, biri programı adım adım çalıştırıyor (debugger) olabilir.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Tek `if` denetimini kontrol akışı sayacı neden güçlendirir?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Denetimlerin doğru sırayla geçtiğini sayar; tek bir dalı yamalamak sayacı bozar, atlanma yakalanır.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"Hemen çök" neden her zaman iyi bir tepki değildir?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Saldırgana denetimin tam yerini gösterir. Gecikmeli/dolaylı tepki + sunucu bildirimi daha iyidir.</a:t>
            </a: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Emülatör algılamada yanlış pozitif riski neden önemli?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Gerçek cihaz/geliştirici ortamı emülatör gibi görünebilir; sert tepki gerçek kullanıcıyı mağdur eder.</a:t>
            </a: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RASP'in temel sınırı nedir?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Her tek denetim atlanabilir; köklü cihazda zayıflar. Güç katmandan, çeşitlilikten ve sunucu denetiminden gelir.</a:t>
            </a: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190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Quiz-1 tarzı örnek sorular</a:t>
            </a: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Örnek · çoktan seçmeli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RASP çapraz denetiminde amaç nedir?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A) Kodu küçültmek B) İki tarafı da atlamayı zorunlu kılmak ✓ C) Şifreleme hızını artırmak D) Günlüğü kapatmak</a:t>
            </a: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Örnek · kısa 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Bir bütünlük denetimini güçlendiren üç yöntem yazın.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Gizleme · çoklu/örtüşen blok · çapraz denetim · sonucu davranışa bağlama.</a:t>
            </a: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Sözlük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374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4382"/>
                <a:gridCol w="7967152"/>
              </a:tblGrid>
              <a:tr h="33741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Anlam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RASP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Çalışma anı öz-koruma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MATE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Uçtaki saldırgan (cihazın sahibi)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Self-hashing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Kendi kodunun özetini denetleme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Hook/Frida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Fonksiyon çağrısını araya girip değiştirme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CFI sayacı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Denetim sırasını sayarak doğrulama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Cihaz bağlama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Veriyi belirli cihaza (HKDF ile) bağlama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Decoy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Çökmek yerine dönen sahte sonuç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Fail-closed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Şüphede işlemi reddetme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74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Attestation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Bütünlüğün sunucu tarafı kanıtı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Bir sonraki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7. hafta — Ara proje gösterimleri (RAP1)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8. hafta — Quiz-1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Hafta 7'de bu haftaki RASP kontrollerinizi (bütünlük denetimi, hata ayıklayıcı/ortam/kanca algılama, kontrol akışı sayacı, tepki politikası) projenizde canlı göstereceksiniz. Hafta 8, 1–6. haftaları kapsayan Quiz-1'dir.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197855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Ardından </a:t>
            </a:r>
            <a:r>
              <a:rPr sz="2000" b="1">
                <a:solidFill>
                  <a:srgbClr val="1F2D3A"/>
                </a:solidFill>
              </a:rPr>
              <a:t>Hafta 9 — Gelişmiş gizleme ve çeşitlendirme</a:t>
            </a:r>
            <a:r>
              <a:rPr sz="2000" b="0">
                <a:solidFill>
                  <a:srgbClr val="1F2D3A"/>
                </a:solidFill>
              </a:rPr>
              <a:t>, bu haftanın hata ayıklayıcı/ortam algılama ve "gizleme/caydırma kırılmazlık değildir" fikirlerini kod gizleme tarafında derinleştirerek sürer.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Hafta 6 — Çalışma Zamanı Uygulama Öz Koruması (RASP)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