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9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0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2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odak programdan VERİYE kayıyor. Bir sırrın üç hâli var; her hâlin tehdidi ve savunması farklı. Ana fikir: güvenlik kabuğu (derinlemesine savunmanın somut hâli).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Laboratuvarı önceden derleyin. Windows'ta build.ps1, WSL'de build.sh. Kripto tek başlıktan gelir: Linux'ta OpenSSL, Windows'ta BCrypt.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Hafta 1-2 programı korudu; bu hafta odak veride. Aynı derinlemesine savunma fikri burada da geçerli.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Öğrencilere sorun: telefonundaki bankacılık uygulamasında bir parola bu üç hâlden hangilerinde bulunur? Cevap: hepsinde.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üç soru bugünün demolarının tam olarak cevapladığı sorulardır.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Öğrenciler genelde "şifreledim = güvende" sanır. Bu bölüm bu yanılgıyı baştan kırar.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RSA ile 1 GB dosya şifrelenmez. Asimetrik yalnız anahtarı taşır. Bu ayrımı netleştirin.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"Değerlendirici bir baytı değiştirip uygulamanın sessizce yanlış veri döndürüp döndürmediğine bakar." Kitap tarif 6.18 → AEAD.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Değerlendirici aynı düz metnin iki kez şifrelendiğinde farklı şifreli metin verdiğini (nonce tekrarı yok) de kontrol 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Dosya biçimini [nonce][şifreli metin][etiket] ve doğru çözmede etiketin nasıl tuttuğunu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Tek bir bayt değiştiğinde yeniden hesaplanan etiketin nasıl uyuşmadığını ve çözmenin reddedildiğini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Debian olayı derste en çok hatırlanan örneklerden biridir; "iki satır sildim, iki yıl boyunca kırık anahtar üretildi" anlatısı etkili.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Debian olayının bir başka versiyonu budur; kontrolsüz dönüş değeri de benzer bir felakete yol açabilir.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Şema gereksinimi: rastgele sayı kaynağına yapılan çağrı kancalanamamalı. Sahada ödeme için istemcide rastgele sayı üretilmez; native tarafta yalnız bellek doldurmada kullanılır.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Sahada kılavuzlarda algoritma envanteri tablosu bulunur. Birkaç yıl önceki envanterlerde SHA-1 ve CBC + ayrı MAC görülür; bugün SHA-256 ve AEAD.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C1 xor C2'nin P1 xor P2'ye eşit çıktığını ve saldırganın bilinen bir mesajla diğerini kurtardığını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Aynı iki mesajla, yalnız nonce farklı olunca ilişkinin tamamen kaybolduğunu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Ünlü "ECB penguen" örneğinin ASCII hâli. Kod incelemesinde 'ecb' geçen her yer bulgudur.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üç kavram sınavda en çok karıştırılanlardan; "gizli mi, benzersiz mi" ayrımını pekiştirin.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Küçük resmi ECB ile şifreleyince şeklin okunur kaldığını, GCM ile şifreleyince kaybolduğunu canlı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Dama tahtasında bile ECB çıktısının yalnız 2 farklı değer verdiğini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Argon2id ek olarak bellek de ister; GPU/ASIC ile paralel kaba kuvveti PBKDF2'den daha çok zorlaştırır.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200 ms kullanıcıya kabul edilebilir; saldırgana milyar deneme yerine bin deneme demektir.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Aynı parola + aynı tuzun aynı anahtarı, farklı tuzun tamamen farklı anahtarı verdiğini canlı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Tek turun yalnız gösterim amaçlı olduğunu, gerçek PBKDF2'nin 100.000+ tur kullandığını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"Tek bir anahtarı her işe koşmayın" — bu bölümün tek cümlelik özeti.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PRK'dan iki farklı info ile iki farklı anahtar türediğini, sonra ileri gizlilik zincirinin eski anahtarı nasıl sildiğini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Zincirin en küçük hâlini gösterip K0'ın nasıl silinip yerini K1'e bıraktığını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Eleştirel okuma: tasarım dönemindeki gereksinimleri karşıladı; beceri, bugün neyin neden değişmesi gerektiğini gerekçesiyle söylemek.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Mesajların sırasını iki yaşam çizgisinde adım adım izleyin; tek gidiş-dönüşte tamamlandığını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Sertifika doğrulaması başarısız olunca Finished'ın hiç gönderilmediğini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Sunucu pininin önce birincil, sonra (gerekirse) yedek pinle karşılaştırıldığını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Bir saldırı denemesinde ne birincil ne yedek pinin eşleşmediğini, bağlantının reddedildiğini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SSL_set1_host satırını yoruma alıp yeniden derleyin; hangi saldırgan hâlâ yakalanır, hangisi kaçar? Sınıf etkinliği.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Kod incelemesinde catch bloklarını ve "bulunamadı, devam ediliyor" günlüklerini ayrıca arayın.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Sahada aktarım: TLS + açık anahtar sabitleme + sunucu sertifika zinciri denetimi (dış kabuk) ve içinde oturum anahtarlı mesaj şifreleme. Sunucu adresi ve pin değerleri üst uygulamadan parametreyle geliyorsa korunmaları üst uygulamanın sorumluluğu olarak kılavuza yazılır.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Doğru anahtarla her iki satırın da çözüldüğünü, yanlış anahtarla HER satırın reddedildiğini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Yanlış anahtarla hiçbir satırın çöp veri döndürmediğini, ikisinin de reddedildiğini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Değerlendirici ekranlarda, ağ yanıtlarında, günlüklerde, çökme raporlarında, yedeklerde tam kart/kimlik numarası ve parola arar; test ortamında gerçek veri olup olmadığını sorar.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Aynı değeri kısmi maskeleme, tokenizasyon ve takma adlandırma ile üç farklı şekilde işleyin.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Değer maskelenemeyecek kadar kısaysa değişmeden gösterildiğini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Üç katmanın (döküm engelleme, kilitleme, güvenli silme) sırrı adım adım nasıl koruduğunu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Özel karakterlerin de aynı şekilde güvenle silindiğini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Bugün DES yerine AES tabanlı whitebox ve AEAD tercih edilirdi; matris fikri zamansız. Proje S7'de bu tablo doldurulacak.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Dört katmanın sarılıp ters sırada açıldığını, sırrın en sonunda geri geldiğini adım adım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Dış üç katmanın açıldığını ama cihaza bağlı en iç katmanın başka cihazda açılamadığını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Grupları 3-4 kişi yapın. Etkinlik 1 ve 3 tartışma için en verimlisi.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sordur, sonra cevap slaytını aç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sordur, sonra cevap slaytını aç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sordur, sonra cevap slaytını aç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10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1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1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1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20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21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pn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24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25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pn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pn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2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28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pn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pn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pn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5.pn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6.pn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7.gif"/><Relationship Id="rId4" Type="http://schemas.openxmlformats.org/officeDocument/2006/relationships/notesSlide" Target="../notesSlides/notesSlide30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8.gif"/><Relationship Id="rId4" Type="http://schemas.openxmlformats.org/officeDocument/2006/relationships/notesSlide" Target="../notesSlides/notesSlide31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9.gif"/><Relationship Id="rId4" Type="http://schemas.openxmlformats.org/officeDocument/2006/relationships/notesSlide" Target="../notesSlides/notesSlide32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0.gif"/><Relationship Id="rId4" Type="http://schemas.openxmlformats.org/officeDocument/2006/relationships/notesSlide" Target="../notesSlides/notesSlide3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1.pn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6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2.pn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3.pn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4.gif"/><Relationship Id="rId4" Type="http://schemas.openxmlformats.org/officeDocument/2006/relationships/notesSlide" Target="../notesSlides/notesSlide37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5.gif"/><Relationship Id="rId4" Type="http://schemas.openxmlformats.org/officeDocument/2006/relationships/notesSlide" Target="../notesSlides/notesSlide38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6.pn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7.gif"/><Relationship Id="rId4" Type="http://schemas.openxmlformats.org/officeDocument/2006/relationships/notesSlide" Target="../notesSlides/notesSlide40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8.gif"/><Relationship Id="rId4" Type="http://schemas.openxmlformats.org/officeDocument/2006/relationships/notesSlide" Target="../notesSlides/notesSlide41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9.gif"/><Relationship Id="rId4" Type="http://schemas.openxmlformats.org/officeDocument/2006/relationships/notesSlide" Target="../notesSlides/notesSlide42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0.gif"/><Relationship Id="rId4" Type="http://schemas.openxmlformats.org/officeDocument/2006/relationships/notesSlide" Target="../notesSlides/notesSlide43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1.gif"/><Relationship Id="rId4" Type="http://schemas.openxmlformats.org/officeDocument/2006/relationships/notesSlide" Target="../notesSlides/notesSlide45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2.gif"/><Relationship Id="rId4" Type="http://schemas.openxmlformats.org/officeDocument/2006/relationships/notesSlide" Target="../notesSlides/notesSlide46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3.pn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Veri Güvenliği: Aktarımda, Beklemede, Kullanımda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Hafta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02.10.2026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435"/>
                <a:gridCol w="10184099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Veri durumları · Şifreleme temelleri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1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Rastgele sayılar · Kripto API'leri · IV/nonce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2–3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Parola ve HKDF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4–5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Anahtar yönetimi · TLS 1.3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6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TLS'i kodda kurmak, fail-open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Beklemede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7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Maskeleme · Kullanımda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8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Kabuklar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9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Whitebox · Proje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675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Öğrenme çıktıları:</a:t>
            </a:r>
            <a:r>
              <a:rPr sz="2000" b="0">
                <a:solidFill>
                  <a:srgbClr val="1F2D3A"/>
                </a:solidFill>
              </a:rPr>
              <a:t> ÖÇ.2 (şifreleme, güvenli iletişim) · ÖÇ.4 (güvenli kanal)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Önceki haftalardan gelenler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Beyaz kutu saldırgan modeli</a:t>
            </a:r>
            <a:r>
              <a:rPr sz="2000" b="0">
                <a:solidFill>
                  <a:srgbClr val="1F2D3A"/>
                </a:solidFill>
              </a:rPr>
              <a:t> — cihazın/sunucunun sahibi aynı zamanda olası saldırgandır; belleği okuyabilir, hata ayıklayıcı bağlayabilir </a:t>
            </a:r>
            <a:r>
              <a:rPr sz="2000" b="1">
                <a:solidFill>
                  <a:srgbClr val="1F2D3A"/>
                </a:solidFill>
              </a:rPr>
              <a:t>(Hafta 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Bellekten güvenli silme</a:t>
            </a:r>
            <a:r>
              <a:rPr sz="2000" b="0">
                <a:solidFill>
                  <a:srgbClr val="1F2D3A"/>
                </a:solidFill>
              </a:rPr>
              <a:t> — bir sırrı </a:t>
            </a:r>
            <a:r>
              <a:rPr sz="2000" b="0">
                <a:solidFill>
                  <a:srgbClr val="A1123F"/>
                </a:solidFill>
                <a:latin typeface="Consolas"/>
              </a:rPr>
              <a:t>explicit_bzero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OPENSSL_cleanse</a:t>
            </a:r>
            <a:r>
              <a:rPr sz="2000" b="0">
                <a:solidFill>
                  <a:srgbClr val="1F2D3A"/>
                </a:solidFill>
              </a:rPr>
              <a:t> ile, derleyicinin kaldıramayacağı biçimde silmek </a:t>
            </a:r>
            <a:r>
              <a:rPr sz="2000" b="1">
                <a:solidFill>
                  <a:srgbClr val="1F2D3A"/>
                </a:solidFill>
              </a:rPr>
              <a:t>(Hafta 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Entropi ölçümü</a:t>
            </a:r>
            <a:r>
              <a:rPr sz="2000" b="0">
                <a:solidFill>
                  <a:srgbClr val="1F2D3A"/>
                </a:solidFill>
              </a:rPr>
              <a:t> — bir dosyanın baytlarındaki düzensizliği ölçüp şifreli/paketli içeriği ayırt etmek </a:t>
            </a:r>
            <a:r>
              <a:rPr sz="2000" b="1">
                <a:solidFill>
                  <a:srgbClr val="1F2D3A"/>
                </a:solidFill>
              </a:rPr>
              <a:t>(Hafta 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6454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hafta: beyaz kutu modeli → </a:t>
            </a:r>
            <a:r>
              <a:rPr sz="2000" b="1">
                <a:solidFill>
                  <a:srgbClr val="1F2D3A"/>
                </a:solidFill>
              </a:rPr>
              <a:t>kullanımda veri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whitebox</a:t>
            </a:r>
            <a:r>
              <a:rPr sz="2000" b="0">
                <a:solidFill>
                  <a:srgbClr val="1F2D3A"/>
                </a:solidFill>
              </a:rPr>
              <a:t>; entropi → </a:t>
            </a:r>
            <a:r>
              <a:rPr sz="2000" b="1">
                <a:solidFill>
                  <a:srgbClr val="1F2D3A"/>
                </a:solidFill>
              </a:rPr>
              <a:t>rastgele üretecin girdisi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Bu haftanın kavramları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903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00" b="0">
                <a:solidFill>
                  <a:srgbClr val="1F2D3A"/>
                </a:solidFill>
              </a:rPr>
              <a:t>Her terim, gövdede ilk geçtiği yerde tanımlanır; burada yalnız </a:t>
            </a:r>
            <a:r>
              <a:rPr sz="1700" b="1">
                <a:solidFill>
                  <a:srgbClr val="1F2D3A"/>
                </a:solidFill>
              </a:rPr>
              <a:t>nerede</a:t>
            </a:r>
            <a:r>
              <a:rPr sz="1700" b="0">
                <a:solidFill>
                  <a:srgbClr val="1F2D3A"/>
                </a:solidFill>
              </a:rPr>
              <a:t> olduğunu işaretliyoruz.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26006"/>
          <a:ext cx="9456662" cy="4190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2497"/>
                <a:gridCol w="2364165"/>
              </a:tblGrid>
              <a:tr h="322361">
                <a:tc>
                  <a:txBody>
                    <a:bodyPr wrap="square"/>
                    <a:lstStyle/>
                    <a:p>
                      <a:r>
                        <a:rPr sz="1224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Verinin üç hâli (+ güvenlik kabuğu)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Şifreleme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AEAD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Simetrik / asimetrik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Özet (hash)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MAC ve imza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Rastgelelik / CSPRNG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IV / nonce / tuz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Anahtar türetme (KDF)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5–6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İleri gizlilik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Anahtar hiyerarşisi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3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TLS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8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Demolar nasıl çalışıyor?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01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kaynak, iki platform: </a:t>
            </a:r>
            <a:r>
              <a:rPr sz="2000" b="1">
                <a:solidFill>
                  <a:srgbClr val="1F2D3A"/>
                </a:solidFill>
              </a:rPr>
              <a:t>Windows (Visual Studio 2022)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WSL/Linux (GCC)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Kripto ortak başlıktan: </a:t>
            </a:r>
            <a:r>
              <a:rPr sz="2000" b="1">
                <a:solidFill>
                  <a:srgbClr val="1F2D3A"/>
                </a:solidFill>
              </a:rPr>
              <a:t>Linux → OpenSSL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Windows → BCrypt (CNG)</a:t>
            </a:r>
            <a:r>
              <a:rPr sz="2000" b="0">
                <a:solidFill>
                  <a:srgbClr val="1F2D3A"/>
                </a:solidFill>
              </a:rPr>
              <a:t> — OpenSSL kurmaya gerek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Derle: Windows </a:t>
            </a:r>
            <a:r>
              <a:rPr sz="2000" b="0">
                <a:solidFill>
                  <a:srgbClr val="A1123F"/>
                </a:solidFill>
                <a:latin typeface="Consolas"/>
              </a:rPr>
              <a:t>.build.ps1</a:t>
            </a:r>
            <a:r>
              <a:rPr sz="2000" b="0">
                <a:solidFill>
                  <a:srgbClr val="1F2D3A"/>
                </a:solidFill>
              </a:rPr>
              <a:t> · WSL </a:t>
            </a:r>
            <a:r>
              <a:rPr sz="2000" b="0">
                <a:solidFill>
                  <a:srgbClr val="A1123F"/>
                </a:solidFill>
                <a:latin typeface="Consolas"/>
              </a:rPr>
              <a:t>./build.sh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Çalıştır: Windows </a:t>
            </a:r>
            <a:r>
              <a:rPr sz="2000" b="0">
                <a:solidFill>
                  <a:srgbClr val="A1123F"/>
                </a:solidFill>
                <a:latin typeface="Consolas"/>
              </a:rPr>
              <a:t>.demo.ps1</a:t>
            </a:r>
            <a:r>
              <a:rPr sz="2000" b="0">
                <a:solidFill>
                  <a:srgbClr val="1F2D3A"/>
                </a:solidFill>
              </a:rPr>
              <a:t> · WSL </a:t>
            </a:r>
            <a:r>
              <a:rPr sz="2000" b="0">
                <a:solidFill>
                  <a:srgbClr val="A1123F"/>
                </a:solidFill>
                <a:latin typeface="Consolas"/>
              </a:rPr>
              <a:t>sh demo.sh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Binary dosyalar her demonun </a:t>
            </a:r>
            <a:r>
              <a:rPr sz="2000" b="0">
                <a:solidFill>
                  <a:srgbClr val="A1123F"/>
                </a:solidFill>
                <a:latin typeface="Consolas"/>
              </a:rPr>
              <a:t>binwindows</a:t>
            </a:r>
            <a:r>
              <a:rPr sz="2000" b="0">
                <a:solidFill>
                  <a:srgbClr val="1F2D3A"/>
                </a:solidFill>
              </a:rPr>
              <a:t> / </a:t>
            </a:r>
            <a:r>
              <a:rPr sz="2000" b="0">
                <a:solidFill>
                  <a:srgbClr val="A1123F"/>
                </a:solidFill>
                <a:latin typeface="Consolas"/>
              </a:rPr>
              <a:t>bin/linux</a:t>
            </a:r>
            <a:r>
              <a:rPr sz="2000" b="0">
                <a:solidFill>
                  <a:srgbClr val="1F2D3A"/>
                </a:solidFill>
              </a:rPr>
              <a:t> klasöründe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736848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</a:t>
            </a:r>
            <a:r>
              <a:rPr sz="2000" b="1">
                <a:solidFill>
                  <a:srgbClr val="1F2D3A"/>
                </a:solidFill>
              </a:rPr>
              <a:t>Etik:</a:t>
            </a:r>
            <a:r>
              <a:rPr sz="2000" b="0">
                <a:solidFill>
                  <a:srgbClr val="1F2D3A"/>
                </a:solidFill>
              </a:rPr>
              <a:t> ağ 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localhost</a:t>
            </a:r>
            <a:r>
              <a:rPr sz="2000" b="0">
                <a:solidFill>
                  <a:srgbClr val="1F2D3A"/>
                </a:solidFill>
              </a:rPr>
              <a:t>; sertifikalar bizim; teknikleri yalnız kendi bilgisayarınızda deneyin.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Verinin üç hâli ve güvenlik kabuğu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veriye odaklanıyoruz?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İlk iki hafta "hata → saldırı → düzeltme" ile </a:t>
            </a:r>
            <a:r>
              <a:rPr sz="2000" b="1">
                <a:solidFill>
                  <a:srgbClr val="1F2D3A"/>
                </a:solidFill>
              </a:rPr>
              <a:t>programın kendisini</a:t>
            </a:r>
            <a:r>
              <a:rPr sz="2000" b="0">
                <a:solidFill>
                  <a:srgbClr val="1F2D3A"/>
                </a:solidFill>
              </a:rPr>
              <a:t> koruduk.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hafta odak </a:t>
            </a:r>
            <a:r>
              <a:rPr sz="2000" b="1">
                <a:solidFill>
                  <a:srgbClr val="1F2D3A"/>
                </a:solidFill>
              </a:rPr>
              <a:t>veriye</a:t>
            </a:r>
            <a:r>
              <a:rPr sz="2000" b="0">
                <a:solidFill>
                  <a:srgbClr val="1F2D3A"/>
                </a:solidFill>
              </a:rPr>
              <a:t> kayıyor: parola, ödeme anahtarı, kişisel bilgi.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sır, yaşam döngüsü boyunca </a:t>
            </a:r>
            <a:r>
              <a:rPr sz="2000" b="1">
                <a:solidFill>
                  <a:srgbClr val="1F2D3A"/>
                </a:solidFill>
              </a:rPr>
              <a:t>üç ayrı hâlde</a:t>
            </a:r>
            <a:r>
              <a:rPr sz="2000" b="0">
                <a:solidFill>
                  <a:srgbClr val="1F2D3A"/>
                </a:solidFill>
              </a:rPr>
              <a:t> bulunur.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hâlin tehdidi de savunması da </a:t>
            </a:r>
            <a:r>
              <a:rPr sz="2000" b="1">
                <a:solidFill>
                  <a:srgbClr val="1F2D3A"/>
                </a:solidFill>
              </a:rPr>
              <a:t>farklıdır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Kısa tarihçe — veriyi korumanın araçları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1976</a:t>
            </a:r>
            <a:r>
              <a:rPr sz="1800" b="0">
                <a:solidFill>
                  <a:srgbClr val="1F2D3A"/>
                </a:solidFill>
              </a:rPr>
              <a:t> Diffie–Hellman (açık anahtar) · </a:t>
            </a:r>
            <a:r>
              <a:rPr sz="1800" b="1">
                <a:solidFill>
                  <a:srgbClr val="1F2D3A"/>
                </a:solidFill>
              </a:rPr>
              <a:t>1977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RSA</a:t>
            </a:r>
            <a:r>
              <a:rPr sz="1800" b="0">
                <a:solidFill>
                  <a:srgbClr val="1F2D3A"/>
                </a:solidFill>
              </a:rPr>
              <a:t> ve </a:t>
            </a:r>
            <a:r>
              <a:rPr sz="1800" b="1">
                <a:solidFill>
                  <a:srgbClr val="1F2D3A"/>
                </a:solidFill>
              </a:rPr>
              <a:t>DES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2001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AES</a:t>
            </a:r>
            <a:r>
              <a:rPr sz="1800" b="0">
                <a:solidFill>
                  <a:srgbClr val="1F2D3A"/>
                </a:solidFill>
              </a:rPr>
              <a:t> (Rijndael) DES'in yerini alır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2007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GCM</a:t>
            </a:r>
            <a:r>
              <a:rPr sz="1800" b="0">
                <a:solidFill>
                  <a:srgbClr val="1F2D3A"/>
                </a:solidFill>
              </a:rPr>
              <a:t> standart olur: </a:t>
            </a:r>
            <a:r>
              <a:rPr sz="1800" b="1">
                <a:solidFill>
                  <a:srgbClr val="1F2D3A"/>
                </a:solidFill>
              </a:rPr>
              <a:t>AEAD</a:t>
            </a:r>
            <a:r>
              <a:rPr sz="1800" b="0">
                <a:solidFill>
                  <a:srgbClr val="1F2D3A"/>
                </a:solidFill>
              </a:rPr>
              <a:t> çağı (gizlilik + bütünlük birlikte)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1995 → 2018</a:t>
            </a:r>
            <a:r>
              <a:rPr sz="1800" b="0">
                <a:solidFill>
                  <a:srgbClr val="1F2D3A"/>
                </a:solidFill>
              </a:rPr>
              <a:t> — SSL 2.0 → TLS 1.0 → </a:t>
            </a:r>
            <a:r>
              <a:rPr sz="1800" b="1">
                <a:solidFill>
                  <a:srgbClr val="1F2D3A"/>
                </a:solidFill>
              </a:rPr>
              <a:t>TLS 1.3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89864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Kural buradan çıkar: kendi kriptonu yazma, </a:t>
            </a:r>
            <a:r>
              <a:rPr sz="1800" b="1">
                <a:solidFill>
                  <a:srgbClr val="1F2D3A"/>
                </a:solidFill>
              </a:rPr>
              <a:t>AEAD</a:t>
            </a:r>
            <a:r>
              <a:rPr sz="1800" b="0">
                <a:solidFill>
                  <a:srgbClr val="1F2D3A"/>
                </a:solidFill>
              </a:rPr>
              <a:t> kullan, </a:t>
            </a:r>
            <a:r>
              <a:rPr sz="1800" b="1">
                <a:solidFill>
                  <a:srgbClr val="1F2D3A"/>
                </a:solidFill>
              </a:rPr>
              <a:t>anahtarı</a:t>
            </a:r>
            <a:r>
              <a:rPr sz="1800" b="0">
                <a:solidFill>
                  <a:srgbClr val="1F2D3A"/>
                </a:solidFill>
              </a:rPr>
              <a:t> doğru yönet.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Bir sırrın üç hâli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8046"/>
                <a:gridCol w="1538806"/>
                <a:gridCol w="2657938"/>
                <a:gridCol w="4196744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Hâl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Tehdit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Savunma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Aktarımda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Dinleme, MITM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TLS + pinning + mesaj AEAD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Beklemede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Disk/DB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Dosya çalınması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Alan şifreleme (AEAD)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Kullanımda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Bellek dökümü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Kısa ömür, güvenli silme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hâlin tehdidi de savunması da </a:t>
            </a:r>
            <a:r>
              <a:rPr sz="2000" b="1">
                <a:solidFill>
                  <a:srgbClr val="1F2D3A"/>
                </a:solidFill>
              </a:rPr>
              <a:t>farklı</a:t>
            </a:r>
            <a:r>
              <a:rPr sz="2000" b="0">
                <a:solidFill>
                  <a:srgbClr val="1F2D3A"/>
                </a:solidFill>
              </a:rPr>
              <a:t>. Hepsini birden düşünmek gerekir.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Üç hâl — tek bakışta</a:t>
            </a:r>
          </a:p>
        </p:txBody>
      </p:sp>
      <p:pic>
        <p:nvPicPr>
          <p:cNvPr id="7" name="Picture 6" descr="h03-01-verinin-uc-hal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27596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 fikir: güvenlik kabuğu</a:t>
            </a:r>
          </a:p>
        </p:txBody>
      </p:sp>
      <p:pic>
        <p:nvPicPr>
          <p:cNvPr id="7" name="Picture 6" descr="h03-08-guvenlik-kabuk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1696" y="1325880"/>
            <a:ext cx="4168302" cy="42783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713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Saldırgan sırra ulaşmak için </a:t>
            </a:r>
            <a:r>
              <a:rPr sz="2000" b="1">
                <a:solidFill>
                  <a:srgbClr val="1F2D3A"/>
                </a:solidFill>
              </a:rPr>
              <a:t>hepsini sırayla</a:t>
            </a:r>
            <a:r>
              <a:rPr sz="2000" b="0">
                <a:solidFill>
                  <a:srgbClr val="1F2D3A"/>
                </a:solidFill>
              </a:rPr>
              <a:t> kırmalı = derinlemesine savunma.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Örnek mimari: telefon ↔ sunucu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Telefon:</a:t>
            </a:r>
            <a:r>
              <a:rPr sz="2000" b="0">
                <a:solidFill>
                  <a:srgbClr val="1F2D3A"/>
                </a:solidFill>
              </a:rPr>
              <a:t> güvenilmez ortam — kullanıcı (yani olası saldırgan) cihazın sahibi; root/hata ayıklayıcı olabilir.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Sunucu:</a:t>
            </a:r>
            <a:r>
              <a:rPr sz="2000" b="0">
                <a:solidFill>
                  <a:srgbClr val="1F2D3A"/>
                </a:solidFill>
              </a:rPr>
              <a:t> güvenilir taraf.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arayüzde sorulur: hangi veri, hangi hâlde, kimlik nasıl doğrulanıyor, gizlilik mi bütünlük mü?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Şifreleme temelleri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Kriptografinin dört ailesi — şema</a:t>
            </a:r>
          </a:p>
        </p:txBody>
      </p:sp>
      <p:pic>
        <p:nvPicPr>
          <p:cNvPr id="7" name="Picture 6" descr="h03-12-kripto-ailel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693" y="1325880"/>
            <a:ext cx="1083030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Kriptografi tek şey değildir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Şifreleme, kısaca:</a:t>
            </a:r>
            <a:r>
              <a:rPr sz="2000" b="0">
                <a:solidFill>
                  <a:srgbClr val="1F2D3A"/>
                </a:solidFill>
              </a:rPr>
              <a:t> açık metni bir anahtarla okunamaz şifreli metne çevirmek; çözme aynı/eşleşen anahtarla tersine çevirir; güvenlik anahtarın gizliliğine dayanır.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Farklı hedefler için </a:t>
            </a:r>
            <a:r>
              <a:rPr sz="2000" b="1">
                <a:solidFill>
                  <a:srgbClr val="1F2D3A"/>
                </a:solidFill>
              </a:rPr>
              <a:t>farklı araçlar</a:t>
            </a:r>
            <a:r>
              <a:rPr sz="2000" b="0">
                <a:solidFill>
                  <a:srgbClr val="1F2D3A"/>
                </a:solidFill>
              </a:rPr>
              <a:t> vardır.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sık karıştırılan dört aile: şifreleme, özet, MAC, imza.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Hangisi </a:t>
            </a:r>
            <a:r>
              <a:rPr sz="2000" b="1">
                <a:solidFill>
                  <a:srgbClr val="1F2D3A"/>
                </a:solidFill>
              </a:rPr>
              <a:t>gizlilik</a:t>
            </a:r>
            <a:r>
              <a:rPr sz="2000" b="0">
                <a:solidFill>
                  <a:srgbClr val="1F2D3A"/>
                </a:solidFill>
              </a:rPr>
              <a:t>, hangisi </a:t>
            </a:r>
            <a:r>
              <a:rPr sz="2000" b="1">
                <a:solidFill>
                  <a:srgbClr val="1F2D3A"/>
                </a:solidFill>
              </a:rPr>
              <a:t>bütünlük</a:t>
            </a:r>
            <a:r>
              <a:rPr sz="2000" b="0">
                <a:solidFill>
                  <a:srgbClr val="1F2D3A"/>
                </a:solidFill>
              </a:rPr>
              <a:t>, hangisi </a:t>
            </a:r>
            <a:r>
              <a:rPr sz="2000" b="1">
                <a:solidFill>
                  <a:srgbClr val="1F2D3A"/>
                </a:solidFill>
              </a:rPr>
              <a:t>ikisi birden</a:t>
            </a:r>
            <a:r>
              <a:rPr sz="2000" b="0">
                <a:solidFill>
                  <a:srgbClr val="1F2D3A"/>
                </a:solidFill>
              </a:rPr>
              <a:t> verir?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Hangi araç neyi korur?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0552"/>
                <a:gridCol w="5588835"/>
                <a:gridCol w="2262147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Araç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Sağlar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Simetrik şifreleme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Gizlilik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AES, ChaCha20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Asimetrik şifreleme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Gizlilik + anahtar dağıtımı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RSA, EC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Özet (hash)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Parmak izi (anahtarsız)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SHA-256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Bütünlük + kimlik (paylaşılan anahtar)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HMAC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İmza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+ inkâr edilemezlik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Ed25519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AEAD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Gizlilik + bütünlük birlikte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AES-GCM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838651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❌ Yalnız şifrelemek bütünlük vermez · ❌ Kendi algoritmanı yazma (Kerckhoffs)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 sık yapılan iki hata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Yalnız şifrelemek, bütünlüğü unutmak.</a:t>
            </a:r>
            <a:r>
              <a:rPr sz="2000" b="0">
                <a:solidFill>
                  <a:srgbClr val="1F2D3A"/>
                </a:solidFill>
              </a:rPr>
              <a:t> Şifreli metin (ör. AES-CTR) saldırganın </a:t>
            </a:r>
            <a:r>
              <a:rPr sz="2000" b="1">
                <a:solidFill>
                  <a:srgbClr val="1F2D3A"/>
                </a:solidFill>
              </a:rPr>
              <a:t>fark edilmeden</a:t>
            </a:r>
            <a:r>
              <a:rPr sz="2000" b="0">
                <a:solidFill>
                  <a:srgbClr val="1F2D3A"/>
                </a:solidFill>
              </a:rPr>
              <a:t> bit değiştirmesini engellemez.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Kendi şifreni/kipini yazmak.</a:t>
            </a:r>
            <a:r>
              <a:rPr sz="2000" b="0">
                <a:solidFill>
                  <a:srgbClr val="1F2D3A"/>
                </a:solidFill>
              </a:rPr>
              <a:t> Kerckhoffs ilkesi: güvenlik algoritmanın değil </a:t>
            </a:r>
            <a:r>
              <a:rPr sz="2000" b="1">
                <a:solidFill>
                  <a:srgbClr val="1F2D3A"/>
                </a:solidFill>
              </a:rPr>
              <a:t>anahtarın</a:t>
            </a:r>
            <a:r>
              <a:rPr sz="2000" b="0">
                <a:solidFill>
                  <a:srgbClr val="1F2D3A"/>
                </a:solidFill>
              </a:rPr>
              <a:t> gizliliğine dayanır.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939288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Standart, denenmiş yapıları kullanın; ev yapımı kripto neredeyse her zaman kırılır.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Simetrik neden tek başına yetmez?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Simetrik (AES):</a:t>
            </a:r>
            <a:r>
              <a:rPr sz="2000" b="0">
                <a:solidFill>
                  <a:srgbClr val="1F2D3A"/>
                </a:solidFill>
              </a:rPr>
              <a:t> çok hızlı.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 iki tarafın </a:t>
            </a:r>
            <a:r>
              <a:rPr sz="2000" b="1">
                <a:solidFill>
                  <a:srgbClr val="1F2D3A"/>
                </a:solidFill>
              </a:rPr>
              <a:t>aynı gizli anahtarı</a:t>
            </a:r>
            <a:r>
              <a:rPr sz="2000" b="0">
                <a:solidFill>
                  <a:srgbClr val="1F2D3A"/>
                </a:solidFill>
              </a:rPr>
              <a:t> bilmesi gerekir.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anahtarı güvensiz bir ağdan </a:t>
            </a:r>
            <a:r>
              <a:rPr sz="2000" b="1">
                <a:solidFill>
                  <a:srgbClr val="1F2D3A"/>
                </a:solidFill>
              </a:rPr>
              <a:t>nasıl</a:t>
            </a:r>
            <a:r>
              <a:rPr sz="2000" b="0">
                <a:solidFill>
                  <a:srgbClr val="1F2D3A"/>
                </a:solidFill>
              </a:rPr>
              <a:t> paylaşırsınız?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Cevap bir sonraki slaytta.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Asimetrik neyi çözer, neye mal olur?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Asimetrik (RSA/EC):</a:t>
            </a:r>
            <a:r>
              <a:rPr sz="2000" b="0">
                <a:solidFill>
                  <a:srgbClr val="1F2D3A"/>
                </a:solidFill>
              </a:rPr>
              <a:t> herkesin bir </a:t>
            </a:r>
            <a:r>
              <a:rPr sz="2000" b="1">
                <a:solidFill>
                  <a:srgbClr val="1F2D3A"/>
                </a:solidFill>
              </a:rPr>
              <a:t>açık</a:t>
            </a:r>
            <a:r>
              <a:rPr sz="2000" b="0">
                <a:solidFill>
                  <a:srgbClr val="1F2D3A"/>
                </a:solidFill>
              </a:rPr>
              <a:t> (dağıtılır) ve bir </a:t>
            </a:r>
            <a:r>
              <a:rPr sz="2000" b="1">
                <a:solidFill>
                  <a:srgbClr val="1F2D3A"/>
                </a:solidFill>
              </a:rPr>
              <a:t>özel</a:t>
            </a:r>
            <a:r>
              <a:rPr sz="2000" b="0">
                <a:solidFill>
                  <a:srgbClr val="1F2D3A"/>
                </a:solidFill>
              </a:rPr>
              <a:t> (gizli) anahtarı var.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dağıtımı sorununu çözer.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 işlemler </a:t>
            </a:r>
            <a:r>
              <a:rPr sz="2000" b="1">
                <a:solidFill>
                  <a:srgbClr val="1F2D3A"/>
                </a:solidFill>
              </a:rPr>
              <a:t>yavaştır</a:t>
            </a:r>
            <a:r>
              <a:rPr sz="2000" b="0">
                <a:solidFill>
                  <a:srgbClr val="1F2D3A"/>
                </a:solidFill>
              </a:rPr>
              <a:t>; büyük veriye uygun değil (100–1000× yavaş).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Hibrit: ikisi birlikte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Hibrit:</a:t>
            </a:r>
            <a:r>
              <a:rPr sz="2000" b="0">
                <a:solidFill>
                  <a:srgbClr val="1F2D3A"/>
                </a:solidFill>
              </a:rPr>
              <a:t> asimetrik ile küçük bir </a:t>
            </a:r>
            <a:r>
              <a:rPr sz="2000" b="1">
                <a:solidFill>
                  <a:srgbClr val="1F2D3A"/>
                </a:solidFill>
              </a:rPr>
              <a:t>simetrik anahtar</a:t>
            </a:r>
            <a:r>
              <a:rPr sz="2000" b="0">
                <a:solidFill>
                  <a:srgbClr val="1F2D3A"/>
                </a:solidFill>
              </a:rPr>
              <a:t> taşınır; veri onunla AEAD'le şifrelenir.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Gerçek sistemler hep böyle çalışır.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0908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TLS tam olarak budur: ECDHE ile oturum anahtarı → trafik AES-GCM ile.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Simetrik vs Asimetrik — karşılaştırma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3934"/>
                <a:gridCol w="3953454"/>
                <a:gridCol w="4744145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Özellik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Simetrik (AES)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Asimetrik (RSA/EC)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Hız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Çok hızlı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Yavaş (100–1000×)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Tek, paylaşılan gizli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Açık/özel çift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Kullanım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Büyük veri şifreleme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 taşıma, imza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Bu haftada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Dosya/DB/oturum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TLS anahtar kurulumu (H10)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Blok şifre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Blok şifre:</a:t>
            </a:r>
            <a:r>
              <a:rPr sz="2000" b="0">
                <a:solidFill>
                  <a:srgbClr val="1F2D3A"/>
                </a:solidFill>
              </a:rPr>
              <a:t> veriyi sabit boyutlu </a:t>
            </a:r>
            <a:r>
              <a:rPr sz="2000" b="1">
                <a:solidFill>
                  <a:srgbClr val="1F2D3A"/>
                </a:solidFill>
              </a:rPr>
              <a:t>bloklar</a:t>
            </a:r>
            <a:r>
              <a:rPr sz="2000" b="0">
                <a:solidFill>
                  <a:srgbClr val="1F2D3A"/>
                </a:solidFill>
              </a:rPr>
              <a:t> halinde şifreleyen algoritma.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AES:</a:t>
            </a:r>
            <a:r>
              <a:rPr sz="2000" b="0">
                <a:solidFill>
                  <a:srgbClr val="1F2D3A"/>
                </a:solidFill>
              </a:rPr>
              <a:t> tek seferde </a:t>
            </a:r>
            <a:r>
              <a:rPr sz="2000" b="1">
                <a:solidFill>
                  <a:srgbClr val="1F2D3A"/>
                </a:solidFill>
              </a:rPr>
              <a:t>16 baytlık</a:t>
            </a:r>
            <a:r>
              <a:rPr sz="2000" b="0">
                <a:solidFill>
                  <a:srgbClr val="1F2D3A"/>
                </a:solidFill>
              </a:rPr>
              <a:t> bir bloğu şifreler.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Bloktan </a:t>
            </a:r>
            <a:r>
              <a:rPr sz="2000" b="1">
                <a:solidFill>
                  <a:srgbClr val="1F2D3A"/>
                </a:solidFill>
              </a:rPr>
              <a:t>uzun</a:t>
            </a:r>
            <a:r>
              <a:rPr sz="2000" b="0">
                <a:solidFill>
                  <a:srgbClr val="1F2D3A"/>
                </a:solidFill>
              </a:rPr>
              <a:t> veri için bir </a:t>
            </a:r>
            <a:r>
              <a:rPr sz="2000" b="1">
                <a:solidFill>
                  <a:srgbClr val="1F2D3A"/>
                </a:solidFill>
              </a:rPr>
              <a:t>kip</a:t>
            </a:r>
            <a:r>
              <a:rPr sz="2000" b="0">
                <a:solidFill>
                  <a:srgbClr val="1F2D3A"/>
                </a:solidFill>
              </a:rPr>
              <a:t> (mode of operation) gerekir.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Blok mü, akış mı? Kip önemli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AES bir </a:t>
            </a:r>
            <a:r>
              <a:rPr sz="2000" b="1">
                <a:solidFill>
                  <a:srgbClr val="1F2D3A"/>
                </a:solidFill>
              </a:rPr>
              <a:t>blok</a:t>
            </a:r>
            <a:r>
              <a:rPr sz="2000" b="0">
                <a:solidFill>
                  <a:srgbClr val="1F2D3A"/>
                </a:solidFill>
              </a:rPr>
              <a:t> şifresidir (16 bayt). Uzun veri için </a:t>
            </a:r>
            <a:r>
              <a:rPr sz="2000" b="1">
                <a:solidFill>
                  <a:srgbClr val="1F2D3A"/>
                </a:solidFill>
              </a:rPr>
              <a:t>kip</a:t>
            </a:r>
            <a:r>
              <a:rPr sz="2000" b="0">
                <a:solidFill>
                  <a:srgbClr val="1F2D3A"/>
                </a:solidFill>
              </a:rPr>
              <a:t> gerekir: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75536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6567"/>
                <a:gridCol w="9064967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Kip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ECB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❌ desen sızdırır (Demo 3)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CBC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rastgele IV ister, tek başına bütünlük yok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CTR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akışa çevirir, nonce tekrarına çok hassas (Demo 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GCM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✅ CTR + MAC =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AEAD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ChaCha20: akış şifre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Akış şifresi:</a:t>
            </a:r>
            <a:r>
              <a:rPr sz="2000" b="0">
                <a:solidFill>
                  <a:srgbClr val="1F2D3A"/>
                </a:solidFill>
              </a:rPr>
              <a:t> blok kavramı yok; veriyle aynı uzunlukta bir </a:t>
            </a:r>
            <a:r>
              <a:rPr sz="2000" b="1">
                <a:solidFill>
                  <a:srgbClr val="1F2D3A"/>
                </a:solidFill>
              </a:rPr>
              <a:t>anahtar akışı</a:t>
            </a:r>
            <a:r>
              <a:rPr sz="2000" b="0">
                <a:solidFill>
                  <a:srgbClr val="1F2D3A"/>
                </a:solidFill>
              </a:rPr>
              <a:t> üretip XOR'lar.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ChaCha20 zaten akış şifresidir.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+ Poly1305 MAC</a:t>
            </a:r>
            <a:r>
              <a:rPr sz="2000" b="0">
                <a:solidFill>
                  <a:srgbClr val="1F2D3A"/>
                </a:solidFill>
              </a:rPr>
              <a:t> = AEAD (ChaCha20-Poly1305, RFC 8439).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Sonuç aynı: </a:t>
            </a:r>
            <a:r>
              <a:rPr sz="2000" b="1">
                <a:solidFill>
                  <a:srgbClr val="1F2D3A"/>
                </a:solidFill>
              </a:rPr>
              <a:t>gizlilik + bütünlük tek pakette.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Özet (hash): tek yönlü parmak izi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Anahtarsızdır.</a:t>
            </a:r>
            <a:r>
              <a:rPr sz="2000" b="0">
                <a:solidFill>
                  <a:srgbClr val="1F2D3A"/>
                </a:solidFill>
              </a:rPr>
              <a:t> Yalnız verinin </a:t>
            </a:r>
            <a:r>
              <a:rPr sz="2000" b="1">
                <a:solidFill>
                  <a:srgbClr val="1F2D3A"/>
                </a:solidFill>
              </a:rPr>
              <a:t>değişip değişmediğini</a:t>
            </a:r>
            <a:r>
              <a:rPr sz="2000" b="0">
                <a:solidFill>
                  <a:srgbClr val="1F2D3A"/>
                </a:solidFill>
              </a:rPr>
              <a:t> gösterir.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veriyi değiştirip </a:t>
            </a:r>
            <a:r>
              <a:rPr sz="2000" b="1">
                <a:solidFill>
                  <a:srgbClr val="1F2D3A"/>
                </a:solidFill>
              </a:rPr>
              <a:t>özeti de yeniden hesaplayabilir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yüzden özet tek başına bütünlük </a:t>
            </a:r>
            <a:r>
              <a:rPr sz="2000" b="1">
                <a:solidFill>
                  <a:srgbClr val="1F2D3A"/>
                </a:solidFill>
              </a:rPr>
              <a:t>kanıtı değildir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Eski MD5/SHA-1 çakışmaya açık; </a:t>
            </a:r>
            <a:r>
              <a:rPr sz="2000" b="1">
                <a:solidFill>
                  <a:srgbClr val="1F2D3A"/>
                </a:solidFill>
              </a:rPr>
              <a:t>SHA-256/SHA-3</a:t>
            </a:r>
            <a:r>
              <a:rPr sz="2000" b="0">
                <a:solidFill>
                  <a:srgbClr val="1F2D3A"/>
                </a:solidFill>
              </a:rPr>
              <a:t> kullanın.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MAC: paylaşılan anahtarla bütünlük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MAC</a:t>
            </a:r>
            <a:r>
              <a:rPr sz="2000" b="0">
                <a:solidFill>
                  <a:srgbClr val="1F2D3A"/>
                </a:solidFill>
              </a:rPr>
              <a:t> (ör. HMAC-SHA-256): </a:t>
            </a:r>
            <a:r>
              <a:rPr sz="2000" b="1">
                <a:solidFill>
                  <a:srgbClr val="1F2D3A"/>
                </a:solidFill>
              </a:rPr>
              <a:t>paylaşılan gizli anahtar</a:t>
            </a:r>
            <a:r>
              <a:rPr sz="2000" b="0">
                <a:solidFill>
                  <a:srgbClr val="1F2D3A"/>
                </a:solidFill>
              </a:rPr>
              <a:t> ister.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"Bu mesajı, anahtarı bilen biri gönderdi ve değişmedi" der.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taraf da anahtarı bildiği için MAC </a:t>
            </a:r>
            <a:r>
              <a:rPr sz="2000" b="1">
                <a:solidFill>
                  <a:srgbClr val="1F2D3A"/>
                </a:solidFill>
              </a:rPr>
              <a:t>inkâr edilemezlik sağlamaz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MAC karşılaştırması </a:t>
            </a:r>
            <a:r>
              <a:rPr sz="2000" b="1">
                <a:solidFill>
                  <a:srgbClr val="1F2D3A"/>
                </a:solidFill>
              </a:rPr>
              <a:t>sabit zamanlı</a:t>
            </a:r>
            <a:r>
              <a:rPr sz="2000" b="0">
                <a:solidFill>
                  <a:srgbClr val="1F2D3A"/>
                </a:solidFill>
              </a:rPr>
              <a:t> olmalı (</a:t>
            </a:r>
            <a:r>
              <a:rPr sz="2000" b="0">
                <a:solidFill>
                  <a:srgbClr val="A1123F"/>
                </a:solidFill>
                <a:latin typeface="Consolas"/>
              </a:rPr>
              <a:t>CRYPTO_memcmp</a:t>
            </a:r>
            <a:r>
              <a:rPr sz="2000" b="0">
                <a:solidFill>
                  <a:srgbClr val="1F2D3A"/>
                </a:solidFill>
              </a:rPr>
              <a:t>), düz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memcmp</a:t>
            </a:r>
            <a:r>
              <a:rPr sz="2000" b="0">
                <a:solidFill>
                  <a:srgbClr val="1F2D3A"/>
                </a:solidFill>
              </a:rPr>
              <a:t> değil.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İmza: inkâr edilemezlik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Dijital imza</a:t>
            </a:r>
            <a:r>
              <a:rPr sz="2000" b="0">
                <a:solidFill>
                  <a:srgbClr val="1F2D3A"/>
                </a:solidFill>
              </a:rPr>
              <a:t> (Ed25519, RSA-PSS): </a:t>
            </a:r>
            <a:r>
              <a:rPr sz="2000" b="1">
                <a:solidFill>
                  <a:srgbClr val="1F2D3A"/>
                </a:solidFill>
              </a:rPr>
              <a:t>açık/özel</a:t>
            </a:r>
            <a:r>
              <a:rPr sz="2000" b="0">
                <a:solidFill>
                  <a:srgbClr val="1F2D3A"/>
                </a:solidFill>
              </a:rPr>
              <a:t> anahtar çiftiyle çalışır.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özel anahtar sahibi imza üretebilir; herkes açık anahtarla doğrular.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yüzden </a:t>
            </a:r>
            <a:r>
              <a:rPr sz="2000" b="1">
                <a:solidFill>
                  <a:srgbClr val="1F2D3A"/>
                </a:solidFill>
              </a:rPr>
              <a:t>inkâr edilemezlik</a:t>
            </a:r>
            <a:r>
              <a:rPr sz="2000" b="0">
                <a:solidFill>
                  <a:srgbClr val="1F2D3A"/>
                </a:solidFill>
              </a:rPr>
              <a:t> sağlar.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Sertifikalar ve sürüm imzalama (Hafta 10) bununla çalışır.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Özet / MAC / İmza: hangisi ne zaman?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30495"/>
                <a:gridCol w="3381039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Soru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Araç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"Dosya bozuldu mu?" (anahtarsız)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Özet (SHA-256)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"Anahtarı bilen biri mi yolladı, değişti mi?"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MAC (HMAC)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"Kesinlikle şu kişi imzaladı, inkâr edemez"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İmza (Ed25519)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"Hem gizle hem bütünlüğü kanıtla"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AEAD (AES-GCM)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31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Özet tek başına bütünlük </a:t>
            </a:r>
            <a:r>
              <a:rPr sz="2000" b="1">
                <a:solidFill>
                  <a:srgbClr val="1F2D3A"/>
                </a:solidFill>
              </a:rPr>
              <a:t>kanıtı değildir</a:t>
            </a:r>
            <a:r>
              <a:rPr sz="2000" b="0">
                <a:solidFill>
                  <a:srgbClr val="1F2D3A"/>
                </a:solidFill>
              </a:rPr>
              <a:t> (saldırgan özeti de yeniler).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AEAD çoğu zaman doğru cevaptır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Ayrı ayrı "şifrele + MAC ekle" kurmak yerine </a:t>
            </a:r>
            <a:r>
              <a:rPr sz="2000" b="1">
                <a:solidFill>
                  <a:srgbClr val="1F2D3A"/>
                </a:solidFill>
              </a:rPr>
              <a:t>AEAD</a:t>
            </a:r>
            <a:r>
              <a:rPr sz="2000" b="0">
                <a:solidFill>
                  <a:srgbClr val="1F2D3A"/>
                </a:solidFill>
              </a:rPr>
              <a:t> kullanın.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işi </a:t>
            </a:r>
            <a:r>
              <a:rPr sz="2000" b="1">
                <a:solidFill>
                  <a:srgbClr val="1F2D3A"/>
                </a:solidFill>
              </a:rPr>
              <a:t>tek çağrıda</a:t>
            </a:r>
            <a:r>
              <a:rPr sz="2000" b="0">
                <a:solidFill>
                  <a:srgbClr val="1F2D3A"/>
                </a:solidFill>
              </a:rPr>
              <a:t>, doğru sırada (encrypt-then-MAC) ve daha az hatayla yapar.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Ayrı MAC yalnız şifrelenmeyecek ama bütünlüğü gereken veriler için (ya da AEAD'nin AAD alanıyla) gerekir.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1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Demo 1 · `code/week-03/01-aes-gcm-file`</a:t>
            </a:r>
            <a:r>
              <a:rPr sz="2000" b="0">
                <a:solidFill>
                  <a:srgbClr val="1F2D3A"/>
                </a:solidFill>
              </a:rPr>
              <a:t> — AEAD, NIST SP 800-38D.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dosyayı AES-256-GCM ile şifreler.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Çıktı biçimi: </a:t>
            </a:r>
            <a:r>
              <a:rPr sz="2000" b="0">
                <a:solidFill>
                  <a:srgbClr val="A1123F"/>
                </a:solidFill>
                <a:latin typeface="Consolas"/>
              </a:rPr>
              <a:t>[12 bayt nonce][şifreli metin][16 bayt etiket]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Sonra şifreli metnin ve yalnız etiketin bir baytını bozup çözmenin </a:t>
            </a:r>
            <a:r>
              <a:rPr sz="2000" b="1">
                <a:solidFill>
                  <a:srgbClr val="1F2D3A"/>
                </a:solidFill>
              </a:rPr>
              <a:t>reddedildiğini</a:t>
            </a:r>
            <a:r>
              <a:rPr sz="2000" b="0">
                <a:solidFill>
                  <a:srgbClr val="1F2D3A"/>
                </a:solidFill>
              </a:rPr>
              <a:t> görüyoruz.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1 — kod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crypto_random(nonce, 12);                /* her mesaja YENI nonce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crypto_gcm_encrypt(key, nonce, 12, NULL, 0,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plain, plain_len, ct+12, tag);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ok = crypto_gcm_decrypt(key, nonce, 12, NULL, 0, ct, ct_len, tag, plain);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(!ok) { /* REDDET */ }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1 — gerçek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3  Decrypted and VERIFIED (54 bytes)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4  ciphertext byte changed -&gt; VERIFICATION FAILED, REJECTED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5  only the tag changed -&gt; REJECTED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1 — ADIM 2 ve 3: nonce, doğru çözme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ADIM 2:</a:t>
            </a:r>
            <a:r>
              <a:rPr sz="2000" b="0">
                <a:solidFill>
                  <a:srgbClr val="1F2D3A"/>
                </a:solidFill>
              </a:rPr>
              <a:t> Rastgele 12 baytlık bir nonce üretildi, dosyanın başına yazıldı.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Nonce </a:t>
            </a:r>
            <a:r>
              <a:rPr sz="2000" b="1">
                <a:solidFill>
                  <a:srgbClr val="1F2D3A"/>
                </a:solidFill>
              </a:rPr>
              <a:t>gizli değildir</a:t>
            </a:r>
            <a:r>
              <a:rPr sz="2000" b="0">
                <a:solidFill>
                  <a:srgbClr val="1F2D3A"/>
                </a:solidFill>
              </a:rPr>
              <a:t> (dosyada açık durur); yalnız </a:t>
            </a:r>
            <a:r>
              <a:rPr sz="2000" b="1">
                <a:solidFill>
                  <a:srgbClr val="1F2D3A"/>
                </a:solidFill>
              </a:rPr>
              <a:t>benzersiz</a:t>
            </a:r>
            <a:r>
              <a:rPr sz="2000" b="0">
                <a:solidFill>
                  <a:srgbClr val="1F2D3A"/>
                </a:solidFill>
              </a:rPr>
              <a:t> olması gerekir.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ADIM 3:</a:t>
            </a:r>
            <a:r>
              <a:rPr sz="2000" b="0">
                <a:solidFill>
                  <a:srgbClr val="1F2D3A"/>
                </a:solidFill>
              </a:rPr>
              <a:t> Aynı anahtar ve nonce ile çözüldü, etiket tuttu, düz metin geri geldi.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Tuz, IV, nonce — şema</a:t>
            </a:r>
          </a:p>
        </p:txBody>
      </p:sp>
      <p:pic>
        <p:nvPicPr>
          <p:cNvPr id="7" name="Picture 6" descr="h03-14-tuz-iv-no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1 — ADIM 4 ve 5: kurcalama → red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ADIM 4:</a:t>
            </a:r>
            <a:r>
              <a:rPr sz="2000" b="0">
                <a:solidFill>
                  <a:srgbClr val="1F2D3A"/>
                </a:solidFill>
              </a:rPr>
              <a:t> Şifreli metnin 20. baytı XOR ile değiştirildi. GCM etiketi bütün şifreli metin üzerinde hesaplandığı için </a:t>
            </a:r>
            <a:r>
              <a:rPr sz="2000" b="1">
                <a:solidFill>
                  <a:srgbClr val="1F2D3A"/>
                </a:solidFill>
              </a:rPr>
              <a:t>tek bayt bile</a:t>
            </a:r>
            <a:r>
              <a:rPr sz="2000" b="0">
                <a:solidFill>
                  <a:srgbClr val="1F2D3A"/>
                </a:solidFill>
              </a:rPr>
              <a:t> etiketi bozar → çözme reddedildi.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ADIM 5:</a:t>
            </a:r>
            <a:r>
              <a:rPr sz="2000" b="0">
                <a:solidFill>
                  <a:srgbClr val="1F2D3A"/>
                </a:solidFill>
              </a:rPr>
              <a:t> Bu kez yalnız </a:t>
            </a:r>
            <a:r>
              <a:rPr sz="2000" b="1">
                <a:solidFill>
                  <a:srgbClr val="1F2D3A"/>
                </a:solidFill>
              </a:rPr>
              <a:t>etikete</a:t>
            </a:r>
            <a:r>
              <a:rPr sz="2000" b="0">
                <a:solidFill>
                  <a:srgbClr val="1F2D3A"/>
                </a:solidFill>
              </a:rPr>
              <a:t> dokunuldu; yine reddedildi.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Etiket, veriyle </a:t>
            </a:r>
            <a:r>
              <a:rPr sz="2000" b="1">
                <a:solidFill>
                  <a:srgbClr val="1F2D3A"/>
                </a:solidFill>
              </a:rPr>
              <a:t>ve</a:t>
            </a:r>
            <a:r>
              <a:rPr sz="2000" b="0">
                <a:solidFill>
                  <a:srgbClr val="1F2D3A"/>
                </a:solidFill>
              </a:rPr>
              <a:t> anahtarla birlikte hesaplanır; saldırgan onu anahtarsız üretemez.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1 — kural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✅ Bir şey şifreliyorsan </a:t>
            </a:r>
            <a:r>
              <a:rPr sz="2000" b="1">
                <a:solidFill>
                  <a:srgbClr val="1F2D3A"/>
                </a:solidFill>
              </a:rPr>
              <a:t>AEAD</a:t>
            </a:r>
            <a:r>
              <a:rPr sz="2000" b="0">
                <a:solidFill>
                  <a:srgbClr val="1F2D3A"/>
                </a:solidFill>
              </a:rPr>
              <a:t> kullan (AES-GCM / ChaCha20-Poly1305) ✅ Her mesaja </a:t>
            </a:r>
            <a:r>
              <a:rPr sz="2000" b="1">
                <a:solidFill>
                  <a:srgbClr val="1F2D3A"/>
                </a:solidFill>
              </a:rPr>
              <a:t>benzersiz nonce</a:t>
            </a:r>
            <a:r>
              <a:rPr sz="2000" b="0">
                <a:solidFill>
                  <a:srgbClr val="1F2D3A"/>
                </a:solidFill>
              </a:rPr>
              <a:t> ✅ Etiketi </a:t>
            </a:r>
            <a:r>
              <a:rPr sz="2000" b="1">
                <a:solidFill>
                  <a:srgbClr val="1F2D3A"/>
                </a:solidFill>
              </a:rPr>
              <a:t>her zaman doğrula</a:t>
            </a:r>
            <a:r>
              <a:rPr sz="2000" b="0">
                <a:solidFill>
                  <a:srgbClr val="1F2D3A"/>
                </a:solidFill>
              </a:rPr>
              <a:t>; başarısızsa </a:t>
            </a:r>
            <a:r>
              <a:rPr sz="2000" b="1">
                <a:solidFill>
                  <a:srgbClr val="1F2D3A"/>
                </a:solidFill>
              </a:rPr>
              <a:t>hiçbir çıktı üretme</a:t>
            </a:r>
            <a:r>
              <a:rPr sz="2000" b="0">
                <a:solidFill>
                  <a:srgbClr val="1F2D3A"/>
                </a:solidFill>
              </a:rPr>
              <a:t> (fail-closed) ✅ Bütünlüğü ayrı adıma bırakma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1 — sık hatalar kontrol listesi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059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AES-GCM: şifreleme ve etiket doğrulama (animasyon)</a:t>
            </a:r>
          </a:p>
        </p:txBody>
      </p:sp>
      <p:pic>
        <p:nvPicPr>
          <p:cNvPr id="7" name="Picture 6" descr="aes-gcm-tag-check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671" y="1325880"/>
            <a:ext cx="972235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AES-GCM — uç durum: şifreli metin kurcalandı</a:t>
            </a:r>
          </a:p>
        </p:txBody>
      </p:sp>
      <p:pic>
        <p:nvPicPr>
          <p:cNvPr id="7" name="Picture 6" descr="aes-gcm-tag-check--edge-tamper-c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12603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Rastgele sayılar ve kripto API'leri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Üç tür rastgelelik — şema</a:t>
            </a:r>
          </a:p>
        </p:txBody>
      </p:sp>
      <p:pic>
        <p:nvPicPr>
          <p:cNvPr id="7" name="Picture 6" descr="h03-13-rastgelelik-turl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97153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rastgelelik bu kadar önemli?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Anahtar, IV, nonce, tuz, oturum kimliği — hepsi tek bir varsayıma dayanır: </a:t>
            </a:r>
            <a:r>
              <a:rPr sz="2000" b="1">
                <a:solidFill>
                  <a:srgbClr val="1F2D3A"/>
                </a:solidFill>
              </a:rPr>
              <a:t>tahmin edilemezlik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Dünyanın en iyi şifreleme algoritması, anahtarı tahmin edilebilir bir üreteçle oluşturulmuşsa </a:t>
            </a:r>
            <a:r>
              <a:rPr sz="2000" b="1">
                <a:solidFill>
                  <a:srgbClr val="1F2D3A"/>
                </a:solidFill>
              </a:rPr>
              <a:t>hiçbir şey</a:t>
            </a:r>
            <a:r>
              <a:rPr sz="2000" b="0">
                <a:solidFill>
                  <a:srgbClr val="1F2D3A"/>
                </a:solidFill>
              </a:rPr>
              <a:t> korumaz.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bölümde önce </a:t>
            </a:r>
            <a:r>
              <a:rPr sz="2000" b="1">
                <a:solidFill>
                  <a:srgbClr val="1F2D3A"/>
                </a:solidFill>
              </a:rPr>
              <a:t>yanlış</a:t>
            </a:r>
            <a:r>
              <a:rPr sz="2000" b="0">
                <a:solidFill>
                  <a:srgbClr val="1F2D3A"/>
                </a:solidFill>
              </a:rPr>
              <a:t> yollara, sonra </a:t>
            </a:r>
            <a:r>
              <a:rPr sz="2000" b="1">
                <a:solidFill>
                  <a:srgbClr val="1F2D3A"/>
                </a:solidFill>
              </a:rPr>
              <a:t>doğru</a:t>
            </a:r>
            <a:r>
              <a:rPr sz="2000" b="0">
                <a:solidFill>
                  <a:srgbClr val="1F2D3A"/>
                </a:solidFill>
              </a:rPr>
              <a:t> yola bakacağız.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Üç tür "rastgele"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2" cy="1645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0654"/>
                <a:gridCol w="3879656"/>
                <a:gridCol w="2020654"/>
                <a:gridCol w="2990568"/>
              </a:tblGrid>
              <a:tr h="41147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Tür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Tahmin edilebilir mi?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Kullanım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147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İstatistiksel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rand()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mt19937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Java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Random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Evet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Oyun, simülasyon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147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Kriptografik (CSPRNG)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getrandom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BCryptGenRandom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RAND_bytes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Hayır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Anahtar, IV, nonce, tuz, belirteç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148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Gerçek (entropi)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Donanım gürültüsü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Hayır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CSPRNG'yi tohumlamak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08152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Kural:</a:t>
            </a:r>
            <a:r>
              <a:rPr sz="1800" b="0">
                <a:solidFill>
                  <a:srgbClr val="1F2D3A"/>
                </a:solidFill>
              </a:rPr>
              <a:t> güvenlikle ilgili her rastgele değer </a:t>
            </a:r>
            <a:r>
              <a:rPr sz="1800" b="1">
                <a:solidFill>
                  <a:srgbClr val="1F2D3A"/>
                </a:solidFill>
              </a:rPr>
              <a:t>CSPRNG</a:t>
            </a:r>
            <a:r>
              <a:rPr sz="1800" b="0">
                <a:solidFill>
                  <a:srgbClr val="1F2D3A"/>
                </a:solidFill>
              </a:rPr>
              <a:t>'den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9816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mt19937</a:t>
            </a:r>
            <a:r>
              <a:rPr sz="1800" b="0">
                <a:solidFill>
                  <a:srgbClr val="1F2D3A"/>
                </a:solidFill>
              </a:rPr>
              <a:t>'nin 624 çıktısını gören, sonraki bütün çıktıları hesaplar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1 — zamanla tohumlamak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srand(time(NULL));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unsigned char key[16];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16;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key[i] = rand() &amp; 0xFF;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Saldırgan anahtarın hangi gün üretildiğini biliyorsa, olası tohum sayısı bir günde yalnız </a:t>
            </a:r>
            <a:r>
              <a:rPr sz="2000" b="1">
                <a:solidFill>
                  <a:srgbClr val="1F2D3A"/>
                </a:solidFill>
              </a:rPr>
              <a:t>86.400</a:t>
            </a:r>
            <a:r>
              <a:rPr sz="2000" b="0">
                <a:solidFill>
                  <a:srgbClr val="1F2D3A"/>
                </a:solidFill>
              </a:rPr>
              <a:t>. Bir dizüstü bilgisayar hepsini saniyeler içinde dener.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2 — entropiyi yanlışlıkla silmek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Debian OpenSSL felaketi (2008):</a:t>
            </a:r>
            <a:r>
              <a:rPr sz="2000" b="0">
                <a:solidFill>
                  <a:srgbClr val="1F2D3A"/>
                </a:solidFill>
              </a:rPr>
              <a:t> bir paketleyici, bir uyarıyı susturmak için OpenSSL'in rastgele sayı havuzuna entropi ekleyen iki satırı kaldırdı.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yıl boyunca tek entropi kaynağı </a:t>
            </a:r>
            <a:r>
              <a:rPr sz="2000" b="1">
                <a:solidFill>
                  <a:srgbClr val="1F2D3A"/>
                </a:solidFill>
              </a:rPr>
              <a:t>süreç kimliği</a:t>
            </a:r>
            <a:r>
              <a:rPr sz="2000" b="0">
                <a:solidFill>
                  <a:srgbClr val="1F2D3A"/>
                </a:solidFill>
              </a:rPr>
              <a:t> (≤ 32.768 değer) oldu.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Saldırganlar bütün olası anahtarları önceden üretip listeledi (</a:t>
            </a:r>
            <a:r>
              <a:rPr sz="2000" b="1">
                <a:solidFill>
                  <a:srgbClr val="1F2D3A"/>
                </a:solidFill>
              </a:rPr>
              <a:t>CVE-2008-0166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Dört yaygın yanlış anlama — şema</a:t>
            </a:r>
          </a:p>
        </p:txBody>
      </p:sp>
      <p:pic>
        <p:nvPicPr>
          <p:cNvPr id="7" name="Picture 6" descr="h03-20-yanlis-anlamal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946" y="1325880"/>
            <a:ext cx="701580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2 — çıkarım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Kriptografik koda </a:t>
            </a:r>
            <a:r>
              <a:rPr sz="2000" b="1">
                <a:solidFill>
                  <a:srgbClr val="1F2D3A"/>
                </a:solidFill>
              </a:rPr>
              <a:t>anlamadan dokunmayın.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Rastgele üretecin çıktısını </a:t>
            </a:r>
            <a:r>
              <a:rPr sz="2000" b="1">
                <a:solidFill>
                  <a:srgbClr val="1F2D3A"/>
                </a:solidFill>
              </a:rPr>
              <a:t>istatistiksel olarak test etmek</a:t>
            </a:r>
            <a:r>
              <a:rPr sz="2000" b="0">
                <a:solidFill>
                  <a:srgbClr val="1F2D3A"/>
                </a:solidFill>
              </a:rPr>
              <a:t>, tahmin edilemezliğini </a:t>
            </a:r>
            <a:r>
              <a:rPr sz="2000" b="1">
                <a:solidFill>
                  <a:srgbClr val="1F2D3A"/>
                </a:solidFill>
              </a:rPr>
              <a:t>kanıtlamaz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3 — aralığa indirgerken sapma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r % 6</a:t>
            </a:r>
            <a:r>
              <a:rPr sz="2000" b="0">
                <a:solidFill>
                  <a:srgbClr val="1F2D3A"/>
                </a:solidFill>
              </a:rPr>
              <a:t> masum görünür. </a:t>
            </a:r>
            <a:r>
              <a:rPr sz="2000" b="0">
                <a:solidFill>
                  <a:srgbClr val="A1123F"/>
                </a:solidFill>
                <a:latin typeface="Consolas"/>
              </a:rPr>
              <a:t>r</a:t>
            </a:r>
            <a:r>
              <a:rPr sz="2000" b="0">
                <a:solidFill>
                  <a:srgbClr val="1F2D3A"/>
                </a:solidFill>
              </a:rPr>
              <a:t> 0–255 tekdüze ise: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256 = 42*6 + 4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48559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0–3 değerleri </a:t>
            </a:r>
            <a:r>
              <a:rPr sz="2000" b="1">
                <a:solidFill>
                  <a:srgbClr val="1F2D3A"/>
                </a:solidFill>
              </a:rPr>
              <a:t>43'er</a:t>
            </a:r>
            <a:r>
              <a:rPr sz="2000" b="0">
                <a:solidFill>
                  <a:srgbClr val="1F2D3A"/>
                </a:solidFill>
              </a:rPr>
              <a:t> kez, 4–5 değerleri </a:t>
            </a:r>
            <a:r>
              <a:rPr sz="2000" b="1">
                <a:solidFill>
                  <a:srgbClr val="1F2D3A"/>
                </a:solidFill>
              </a:rPr>
              <a:t>42'şer</a:t>
            </a:r>
            <a:r>
              <a:rPr sz="2000" b="0">
                <a:solidFill>
                  <a:srgbClr val="1F2D3A"/>
                </a:solidFill>
              </a:rPr>
              <a:t> kez çıkar.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Zar için önemsiz; parola/OTP üretirken tahmin edilebilirliği artırır.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 yöntem: </a:t>
            </a:r>
            <a:r>
              <a:rPr sz="2000" b="1">
                <a:solidFill>
                  <a:srgbClr val="1F2D3A"/>
                </a:solidFill>
              </a:rPr>
              <a:t>reddetme</a:t>
            </a:r>
            <a:r>
              <a:rPr sz="2000" b="0">
                <a:solidFill>
                  <a:srgbClr val="1F2D3A"/>
                </a:solidFill>
              </a:rPr>
              <a:t> (rejection sampling) — sonraki slaytta.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Doğru yol: işletim sisteminin üreteci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1526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/* Linux (3.17+ / glibc 2.25+)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while (n &gt; 0) {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ssize_t r = getrandom(p, n, 0);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if (r &lt; 0) { if (errno == EINTR) continue; return -1; }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p += r; n -= (size_t)r;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/* Windows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BCryptGenRandom(NULL, buf, n, BCRYPT_USE_SYSTEM_PREFERRED_RNG);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/* OpenSSL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if (RAND_bytes(buf, n) != 1) { /* NEVER continue */ 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75086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⚠️ Dönüş değerini denetlemezsen "rastgele" sandığın </a:t>
            </a:r>
            <a:r>
              <a:rPr sz="1800" b="1">
                <a:solidFill>
                  <a:srgbClr val="1F2D3A"/>
                </a:solidFill>
              </a:rPr>
              <a:t>sıfır</a:t>
            </a:r>
            <a:r>
              <a:rPr sz="1800" b="0">
                <a:solidFill>
                  <a:srgbClr val="1F2D3A"/>
                </a:solidFill>
              </a:rPr>
              <a:t> anahtarla çalışırsın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Dönüş değerini neden denetlemeli?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Rastgele üreteç </a:t>
            </a:r>
            <a:r>
              <a:rPr sz="2000" b="1">
                <a:solidFill>
                  <a:srgbClr val="1F2D3A"/>
                </a:solidFill>
              </a:rPr>
              <a:t>başarısız olabilir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Denetlenmezse tampon </a:t>
            </a:r>
            <a:r>
              <a:rPr sz="2000" b="1">
                <a:solidFill>
                  <a:srgbClr val="1F2D3A"/>
                </a:solidFill>
              </a:rPr>
              <a:t>ilklendirilmemiş</a:t>
            </a:r>
            <a:r>
              <a:rPr sz="2000" b="0">
                <a:solidFill>
                  <a:srgbClr val="1F2D3A"/>
                </a:solidFill>
              </a:rPr>
              <a:t> (ya da sıfır) kalır.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 "rastgele" sandığı </a:t>
            </a:r>
            <a:r>
              <a:rPr sz="2000" b="1">
                <a:solidFill>
                  <a:srgbClr val="1F2D3A"/>
                </a:solidFill>
              </a:rPr>
              <a:t>sabit</a:t>
            </a:r>
            <a:r>
              <a:rPr sz="2000" b="0">
                <a:solidFill>
                  <a:srgbClr val="1F2D3A"/>
                </a:solidFill>
              </a:rPr>
              <a:t> bir anahtarla çalışmaya devam eder.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 durumunda tek doğru davranış: </a:t>
            </a:r>
            <a:r>
              <a:rPr sz="2000" b="1">
                <a:solidFill>
                  <a:srgbClr val="1F2D3A"/>
                </a:solidFill>
              </a:rPr>
              <a:t>işlemi durdurmak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Reddetme yöntemiyle sapmasız aralık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uint32_t random_in_range(uint32_t upper) {        /* Tarif 11.11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uint32_t threshold = (uint32_t)(-upper) % upper, r;   /* 2^32 mod upper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do random_bytes(&amp;r, sizeof r); while (r &lt; threshold);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r % upper;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Fikir: 2³² değerin, </a:t>
            </a:r>
            <a:r>
              <a:rPr sz="2000" b="0">
                <a:solidFill>
                  <a:srgbClr val="A1123F"/>
                </a:solidFill>
                <a:latin typeface="Consolas"/>
              </a:rPr>
              <a:t>upper</a:t>
            </a:r>
            <a:r>
              <a:rPr sz="2000" b="0">
                <a:solidFill>
                  <a:srgbClr val="1F2D3A"/>
                </a:solidFill>
              </a:rPr>
              <a:t>'a </a:t>
            </a:r>
            <a:r>
              <a:rPr sz="2000" b="1">
                <a:solidFill>
                  <a:srgbClr val="1F2D3A"/>
                </a:solidFill>
              </a:rPr>
              <a:t>tam bölünen</a:t>
            </a:r>
            <a:r>
              <a:rPr sz="2000" b="0">
                <a:solidFill>
                  <a:srgbClr val="1F2D3A"/>
                </a:solidFill>
              </a:rPr>
              <a:t> en büyük kısmını kullan, kalanı at.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Rastgele değerler — kullanım listesi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96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4741"/>
                <a:gridCol w="2249801"/>
                <a:gridCol w="5736992"/>
              </a:tblGrid>
              <a:tr h="39392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Değer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Gizli?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Benzersiz?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Evet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Evet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GCM nonce (12 B)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Hayır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Asla tekrar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(rastgele: ≤ 2³² mesaj/anahtar)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CBC IV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Hayır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Tahmin edilemez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Tuz · Oturum belirteci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Hayır ·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Evet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Evet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AEAD: dört girdi, iki çıktı</a:t>
            </a:r>
          </a:p>
        </p:txBody>
      </p:sp>
      <p:pic>
        <p:nvPicPr>
          <p:cNvPr id="7" name="Picture 6" descr="h03-02-ae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175" y="1325880"/>
            <a:ext cx="5165345" cy="33985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834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AAD:</a:t>
            </a:r>
            <a:r>
              <a:rPr sz="2000" b="0">
                <a:solidFill>
                  <a:srgbClr val="1F2D3A"/>
                </a:solidFill>
              </a:rPr>
              <a:t> şifrelenmez ama değiştirilirse etiket tutmaz — dosya başlığı, sürüm, kayıt kimliği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713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1. haftadaki "Kasa": türetme parametreleri AAD → yineleme sayısı değiştirilemez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Şimdi kripto API'sinin içini açıyoruz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Demo 1'de işi hazır yardımcı fonksiyonlara bıraktık.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Şimdi OpenSSL'in </a:t>
            </a:r>
            <a:r>
              <a:rPr sz="2000" b="1">
                <a:solidFill>
                  <a:srgbClr val="1F2D3A"/>
                </a:solidFill>
              </a:rPr>
              <a:t>EVP</a:t>
            </a:r>
            <a:r>
              <a:rPr sz="2000" b="0">
                <a:solidFill>
                  <a:srgbClr val="1F2D3A"/>
                </a:solidFill>
              </a:rPr>
              <a:t> arayüzünü satır satır yazıyoruz.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Amaç: kütüphaneyi kullanırken nerede hata yapılabileceğini görmek.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Kural hâlâ geçerli: </a:t>
            </a:r>
            <a:r>
              <a:rPr sz="2000" b="1">
                <a:solidFill>
                  <a:srgbClr val="1F2D3A"/>
                </a:solidFill>
              </a:rPr>
              <a:t>kendi algoritmanı yazmazsın</a:t>
            </a:r>
            <a:r>
              <a:rPr sz="2000" b="0">
                <a:solidFill>
                  <a:srgbClr val="1F2D3A"/>
                </a:solidFill>
              </a:rPr>
              <a:t>, ama hazır algoritmayı </a:t>
            </a:r>
            <a:r>
              <a:rPr sz="2000" b="1">
                <a:solidFill>
                  <a:srgbClr val="1F2D3A"/>
                </a:solidFill>
              </a:rPr>
              <a:t>doğru çağırmak</a:t>
            </a:r>
            <a:r>
              <a:rPr sz="2000" b="0">
                <a:solidFill>
                  <a:srgbClr val="1F2D3A"/>
                </a:solidFill>
              </a:rPr>
              <a:t> da bir beceridir.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EVP şifreleme — Adım 1: algoritmayı seç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EVP_EncryptInit_ex(ctx, EVP_aes_256_gcm(), NULL, NULL, NULL);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Algoritmayı seç (</a:t>
            </a:r>
            <a:r>
              <a:rPr sz="2000" b="1">
                <a:solidFill>
                  <a:srgbClr val="1F2D3A"/>
                </a:solidFill>
              </a:rPr>
              <a:t>AES-256-GCM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Anahtarı ve nonce'u </a:t>
            </a:r>
            <a:r>
              <a:rPr sz="2000" b="1">
                <a:solidFill>
                  <a:srgbClr val="1F2D3A"/>
                </a:solidFill>
              </a:rPr>
              <a:t>henüz verme</a:t>
            </a:r>
            <a:r>
              <a:rPr sz="2000" b="0">
                <a:solidFill>
                  <a:srgbClr val="1F2D3A"/>
                </a:solidFill>
              </a:rPr>
              <a:t> — sıradaki adımda.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EVP şifreleme — Adım 2: nonce boyu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EVP_CIPHER_CTX_ctrl(ctx, EVP_CTRL_GCM_SET_IVLEN, 12, NULL);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Nonce (IV) uzunluğunu ayarla.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GCM için önerilen </a:t>
            </a:r>
            <a:r>
              <a:rPr sz="2000" b="1">
                <a:solidFill>
                  <a:srgbClr val="1F2D3A"/>
                </a:solidFill>
              </a:rPr>
              <a:t>12 bayt</a:t>
            </a:r>
            <a:r>
              <a:rPr sz="2000" b="0">
                <a:solidFill>
                  <a:srgbClr val="1F2D3A"/>
                </a:solidFill>
              </a:rPr>
              <a:t>; varsayılan da budur ama açık yazmak iyi bir alışkanlıktır.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EVP şifreleme — Adım 3: anahtar + nonce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EVP_EncryptInit_ex(ctx, NULL, NULL, key, nonce);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Anahtarı ve nonce'u </a:t>
            </a:r>
            <a:r>
              <a:rPr sz="2000" b="1">
                <a:solidFill>
                  <a:srgbClr val="1F2D3A"/>
                </a:solidFill>
              </a:rPr>
              <a:t>şimdi</a:t>
            </a:r>
            <a:r>
              <a:rPr sz="2000" b="0">
                <a:solidFill>
                  <a:srgbClr val="1F2D3A"/>
                </a:solidFill>
              </a:rPr>
              <a:t> ver.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İlk </a:t>
            </a:r>
            <a:r>
              <a:rPr sz="2000" b="0">
                <a:solidFill>
                  <a:srgbClr val="A1123F"/>
                </a:solidFill>
                <a:latin typeface="Consolas"/>
              </a:rPr>
              <a:t>Init</a:t>
            </a:r>
            <a:r>
              <a:rPr sz="2000" b="0">
                <a:solidFill>
                  <a:srgbClr val="1F2D3A"/>
                </a:solidFill>
              </a:rPr>
              <a:t> çağrısında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bırakılan yerler burada doldu.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EVP şifreleme — Adım 4: AAD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EVP_EncryptUpdate(ctx, NULL, &amp;n, aad, aad_n);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AAD'yi ver: çıktı tamponu </a:t>
            </a:r>
            <a:r>
              <a:rPr sz="2000" b="1">
                <a:solidFill>
                  <a:srgbClr val="1F2D3A"/>
                </a:solidFill>
              </a:rPr>
              <a:t>`NULL`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AAD </a:t>
            </a:r>
            <a:r>
              <a:rPr sz="2000" b="1">
                <a:solidFill>
                  <a:srgbClr val="1F2D3A"/>
                </a:solidFill>
              </a:rPr>
              <a:t>şifrelenmez</a:t>
            </a:r>
            <a:r>
              <a:rPr sz="2000" b="0">
                <a:solidFill>
                  <a:srgbClr val="1F2D3A"/>
                </a:solidFill>
              </a:rPr>
              <a:t>, yalnız etikete katılır (dosya başlığı, sürüm, kayıt kimliği).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EVP şifreleme — Adım 5: veriyi şifrele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EVP_EncryptUpdate(ctx, ciphertext, &amp;n, plain, plain_n);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Açık metni şifrele.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Büyük veride bu adım </a:t>
            </a:r>
            <a:r>
              <a:rPr sz="2000" b="1">
                <a:solidFill>
                  <a:srgbClr val="1F2D3A"/>
                </a:solidFill>
              </a:rPr>
              <a:t>parça parça</a:t>
            </a:r>
            <a:r>
              <a:rPr sz="2000" b="0">
                <a:solidFill>
                  <a:srgbClr val="1F2D3A"/>
                </a:solidFill>
              </a:rPr>
              <a:t> tekrarlanabilir.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EVP şifreleme — Adım 6: bitir (ZORUNLU)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EVP_EncryptFinal_ex(ctx, ciphertext + n, &amp;n);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GCM akış kipinde çalıştığı için </a:t>
            </a:r>
            <a:r>
              <a:rPr sz="2000" b="1">
                <a:solidFill>
                  <a:srgbClr val="1F2D3A"/>
                </a:solidFill>
              </a:rPr>
              <a:t>dolgu yoktur</a:t>
            </a:r>
            <a:r>
              <a:rPr sz="2000" b="0">
                <a:solidFill>
                  <a:srgbClr val="1F2D3A"/>
                </a:solidFill>
              </a:rPr>
              <a:t>; bu çağrı genelde 0 bayt yazar.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 çağrılması </a:t>
            </a:r>
            <a:r>
              <a:rPr sz="2000" b="1">
                <a:solidFill>
                  <a:srgbClr val="1F2D3A"/>
                </a:solidFill>
              </a:rPr>
              <a:t>zorunludur</a:t>
            </a:r>
            <a:r>
              <a:rPr sz="2000" b="0">
                <a:solidFill>
                  <a:srgbClr val="1F2D3A"/>
                </a:solidFill>
              </a:rPr>
              <a:t>: etiket burada hesaplanır.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EVP şifreleme — Adım 7: etiketi 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EVP_CIPHER_CTX_ctrl(ctx, EVP_CTRL_GCM_GET_TAG, 16, tag);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Etiketi al ve şifreli metinle birlikte sakla.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Yedi adım — bir arada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6486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EVP_EncryptInit_ex(ctx, EVP_aes_256_gcm(), NULL, NULL, NULL);   /* 1 algoritma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EVP_CIPHER_CTX_ctrl(ctx, EVP_CTRL_GCM_SET_IVLEN, 12, NULL);     /* 2 nonce boyu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EVP_EncryptInit_ex(ctx, NULL, NULL, key, nonce);                /* 3 key+nonce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EVP_EncryptUpdate(ctx, NULL, &amp;n, aad, aad_n);                   /* 4 AAD (no output)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EVP_EncryptUpdate(ctx, ciphertext, &amp;n, plain, plain_n);         /* 5 veri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EVP_EncryptFinal_ex(ctx, ciphertext + n, &amp;n);                   /* 6 bitir: ZORUNLU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EVP_CIPHER_CTX_ctrl(ctx, EVP_CTRL_GCM_GET_TAG, 16, tag);        /* 7 tag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00476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Her çağrının dönüşü denetlenir · tek çıkış noktası (</a:t>
            </a:r>
            <a:r>
              <a:rPr sz="1800" b="0">
                <a:solidFill>
                  <a:srgbClr val="A1123F"/>
                </a:solidFill>
                <a:latin typeface="Consolas"/>
              </a:rPr>
              <a:t>goto done</a:t>
            </a:r>
            <a:r>
              <a:rPr sz="1800" b="0">
                <a:solidFill>
                  <a:srgbClr val="1F2D3A"/>
                </a:solidFill>
              </a:rPr>
              <a:t>) · </a:t>
            </a:r>
            <a:r>
              <a:rPr sz="1800" b="0">
                <a:solidFill>
                  <a:srgbClr val="A1123F"/>
                </a:solidFill>
                <a:latin typeface="Consolas"/>
              </a:rPr>
              <a:t>EVP_CIPHER_CTX_free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Çözme — adım 1-2: aç, etiketi ayarla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EVP_DecryptUpdate(ctx, plain, &amp;n, ciphertext, ciphertext_n);  /* WRITES the plaintext...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EVP_CIPHER_CTX_ctrl(ctx, EVP_CTRL_GCM_SET_TAG, 16, tag);  /* BEFORE Final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DecryptUpdate</a:t>
            </a:r>
            <a:r>
              <a:rPr sz="2000" b="0">
                <a:solidFill>
                  <a:srgbClr val="1F2D3A"/>
                </a:solidFill>
              </a:rPr>
              <a:t> açık metni </a:t>
            </a:r>
            <a:r>
              <a:rPr sz="2000" b="1">
                <a:solidFill>
                  <a:srgbClr val="1F2D3A"/>
                </a:solidFill>
              </a:rPr>
              <a:t>hemen</a:t>
            </a:r>
            <a:r>
              <a:rPr sz="2000" b="0">
                <a:solidFill>
                  <a:srgbClr val="1F2D3A"/>
                </a:solidFill>
              </a:rPr>
              <a:t> tampona yazar — henüz doğrulanmadı!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Beklenen etiket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Final</a:t>
            </a:r>
            <a:r>
              <a:rPr sz="2000" b="0">
                <a:solidFill>
                  <a:srgbClr val="1F2D3A"/>
                </a:solidFill>
              </a:rPr>
              <a:t>'dan </a:t>
            </a:r>
            <a:r>
              <a:rPr sz="2000" b="1">
                <a:solidFill>
                  <a:srgbClr val="1F2D3A"/>
                </a:solidFill>
              </a:rPr>
              <a:t>önce</a:t>
            </a:r>
            <a:r>
              <a:rPr sz="2000" b="0">
                <a:solidFill>
                  <a:srgbClr val="1F2D3A"/>
                </a:solidFill>
              </a:rPr>
              <a:t> verilir.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Çözme — adım 3: Final ZORUNLU kontrolü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5463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if (EVP_DecryptFinal_ex(ctx, plain + n, &amp;n) != 1) {     /* the tag is verified HERE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OPENSSL_cleanse(plain, ciphertext_n);                /* wipe the half-decrypted data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return -1;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90241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Windows CNG: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0">
                <a:solidFill>
                  <a:srgbClr val="A1123F"/>
                </a:solidFill>
                <a:latin typeface="Consolas"/>
              </a:rPr>
              <a:t>BCryptDecrypt</a:t>
            </a:r>
            <a:r>
              <a:rPr sz="1800" b="0">
                <a:solidFill>
                  <a:srgbClr val="1F2D3A"/>
                </a:solidFill>
              </a:rPr>
              <a:t> → </a:t>
            </a:r>
            <a:r>
              <a:rPr sz="1800" b="0">
                <a:solidFill>
                  <a:srgbClr val="A1123F"/>
                </a:solidFill>
                <a:latin typeface="Consolas"/>
              </a:rPr>
              <a:t>STATUS_AUTH_TAG_MISMATCH</a:t>
            </a:r>
            <a:r>
              <a:rPr sz="1800" b="0">
                <a:solidFill>
                  <a:srgbClr val="1F2D3A"/>
                </a:solidFill>
              </a:rPr>
              <a:t> (0xC000A002)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06876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🚨 En sık AEAD hatası: Final'ın dönüşüne bakmadan tampondakini kullanmak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Sabit zamanlı karşılaştırma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unsigned char diff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(size_t i = 0; i &lt; n; i++) diff |= a[i] ^ b[i];   /* always walk every byte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return diff == 0;                                     /* ≈ CRYPTO_memcmp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memcmp</a:t>
            </a:r>
            <a:r>
              <a:rPr sz="2000" b="0">
                <a:solidFill>
                  <a:srgbClr val="1F2D3A"/>
                </a:solidFill>
              </a:rPr>
              <a:t> ilk farklı baytta durur; süre kaç baytın doğru olduğunu </a:t>
            </a:r>
            <a:r>
              <a:rPr sz="2000" b="1">
                <a:solidFill>
                  <a:srgbClr val="1F2D3A"/>
                </a:solidFill>
              </a:rPr>
              <a:t>sızdırır</a:t>
            </a:r>
            <a:r>
              <a:rPr sz="2000" b="0">
                <a:solidFill>
                  <a:srgbClr val="1F2D3A"/>
                </a:solidFill>
              </a:rPr>
              <a:t>. Hazır karşılıklar: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CRYPTO_memcmp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sodium_memcmp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Kripto kütüphanesi kullanırken kontrol listesi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059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dur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önce</a:t>
            </a:r>
            <a:r>
              <a:rPr sz="1800" b="0">
                <a:solidFill>
                  <a:srgbClr val="1F2D3A"/>
                </a:solidFill>
              </a:rPr>
              <a:t> doğrulanıyor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0">
                <a:solidFill>
                  <a:srgbClr val="A1123F"/>
                </a:solidFill>
                <a:latin typeface="Consolas"/>
              </a:rPr>
              <a:t>memcmp</a:t>
            </a:r>
            <a:r>
              <a:rPr sz="1800" b="0">
                <a:solidFill>
                  <a:srgbClr val="1F2D3A"/>
                </a:solidFill>
              </a:rPr>
              <a:t> değil)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kâhin</a:t>
            </a:r>
            <a:r>
              <a:rPr sz="18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Sahada: algoritma envanteri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Gerçek ürün kılavuzlarında bir </a:t>
            </a:r>
            <a:r>
              <a:rPr sz="2000" b="1">
                <a:solidFill>
                  <a:srgbClr val="1F2D3A"/>
                </a:solidFill>
              </a:rPr>
              <a:t>algoritma envanteri</a:t>
            </a:r>
            <a:r>
              <a:rPr sz="2000" b="0">
                <a:solidFill>
                  <a:srgbClr val="1F2D3A"/>
                </a:solidFill>
              </a:rPr>
              <a:t> bulunur: her algoritma, hangi amaçla, hangi anahtar boyuyla.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İyi bir eleştirel okuma malzemesi: eski envanterlerde </a:t>
            </a:r>
            <a:r>
              <a:rPr sz="2000" b="1">
                <a:solidFill>
                  <a:srgbClr val="1F2D3A"/>
                </a:solidFill>
              </a:rPr>
              <a:t>SHA-1</a:t>
            </a:r>
            <a:r>
              <a:rPr sz="2000" b="0">
                <a:solidFill>
                  <a:srgbClr val="1F2D3A"/>
                </a:solidFill>
              </a:rPr>
              <a:t> ya da </a:t>
            </a:r>
            <a:r>
              <a:rPr sz="2000" b="1">
                <a:solidFill>
                  <a:srgbClr val="1F2D3A"/>
                </a:solidFill>
              </a:rPr>
              <a:t>ayrı MAC'li CBC</a:t>
            </a:r>
            <a:r>
              <a:rPr sz="2000" b="0">
                <a:solidFill>
                  <a:srgbClr val="1F2D3A"/>
                </a:solidFill>
              </a:rPr>
              <a:t> görülür.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 yazılan bir envanterde yerini </a:t>
            </a:r>
            <a:r>
              <a:rPr sz="2000" b="1">
                <a:solidFill>
                  <a:srgbClr val="1F2D3A"/>
                </a:solidFill>
              </a:rPr>
              <a:t>SHA-256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AEAD</a:t>
            </a:r>
            <a:r>
              <a:rPr sz="2000" b="0">
                <a:solidFill>
                  <a:srgbClr val="1F2D3A"/>
                </a:solidFill>
              </a:rPr>
              <a:t> almalı.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Değerlendirici nasıl test eder?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Algoritma envanterini kaynak kodla </a:t>
            </a:r>
            <a:r>
              <a:rPr sz="2000" b="1">
                <a:solidFill>
                  <a:srgbClr val="1F2D3A"/>
                </a:solidFill>
              </a:rPr>
              <a:t>karşılaştırır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Nonce üretimini ve tekrarını inceler.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Şifreli veriyi bir bit değiştirerek geri verir; uygulamanın </a:t>
            </a:r>
            <a:r>
              <a:rPr sz="2000" b="1">
                <a:solidFill>
                  <a:srgbClr val="1F2D3A"/>
                </a:solidFill>
              </a:rPr>
              <a:t>reddettiğini</a:t>
            </a:r>
            <a:r>
              <a:rPr sz="2000" b="0">
                <a:solidFill>
                  <a:srgbClr val="1F2D3A"/>
                </a:solidFill>
              </a:rPr>
              <a:t> ve ayrıntılı hata vermediğini doğrular.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MAC karşılaştırmasında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memcmp</a:t>
            </a:r>
            <a:r>
              <a:rPr sz="2000" b="0">
                <a:solidFill>
                  <a:srgbClr val="1F2D3A"/>
                </a:solidFill>
              </a:rPr>
              <a:t> arar.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IV / nonce / tuz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Üçü de gizli DEĞİL, ama...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76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6110"/>
                <a:gridCol w="2546024"/>
                <a:gridCol w="4000896"/>
                <a:gridCol w="2788503"/>
              </a:tblGrid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Kural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Bozulursa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Tuz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Paroladan anahtar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rastgele, kayıt başına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rainbow tablo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IV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CBC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rastgele, öngörülemez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ilk blok sızar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Nonce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CTR/GCM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anahtarla asla tekrar etmesin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anahtar akışı sızar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20040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Gizli olan tek şey </a:t>
            </a:r>
            <a:r>
              <a:rPr sz="2000" b="1">
                <a:solidFill>
                  <a:srgbClr val="1F2D3A"/>
                </a:solidFill>
              </a:rPr>
              <a:t>anahtardır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Nonce tekrarı neden felaket?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CTR/GCM: </a:t>
            </a:r>
            <a:r>
              <a:rPr sz="1800" b="0">
                <a:solidFill>
                  <a:srgbClr val="A1123F"/>
                </a:solidFill>
                <a:latin typeface="Consolas"/>
              </a:rPr>
              <a:t>C = P ⊕ AA(anahtar, nonce)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Aynı anahtar </a:t>
            </a:r>
            <a:r>
              <a:rPr sz="1800" b="1">
                <a:solidFill>
                  <a:srgbClr val="1F2D3A"/>
                </a:solidFill>
              </a:rPr>
              <a:t>ve</a:t>
            </a:r>
            <a:r>
              <a:rPr sz="1800" b="0">
                <a:solidFill>
                  <a:srgbClr val="1F2D3A"/>
                </a:solidFill>
              </a:rPr>
              <a:t> aynı nonce iki mesajda: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359150"/>
            <a:ext cx="10911535" cy="6144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C1 = P1 ⊕ AA        C2 = P2 ⊕ AA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C1 ⊕ C2 = P1 ⊕ P2      &lt;-- anahtar akışı yok oldu!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83354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Saldırgan </a:t>
            </a:r>
            <a:r>
              <a:rPr sz="1800" b="1">
                <a:solidFill>
                  <a:srgbClr val="1F2D3A"/>
                </a:solidFill>
              </a:rPr>
              <a:t>iki düz metnin XOR'unu</a:t>
            </a:r>
            <a:r>
              <a:rPr sz="1800" b="0">
                <a:solidFill>
                  <a:srgbClr val="1F2D3A"/>
                </a:solidFill>
              </a:rPr>
              <a:t> ele geçirir. Birini biliyorsa diğerini çözer.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3599989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Gerçek olaylar: WEP kısa IV, Sony PS3 tekrar eden imza değeri.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2 — nonce tekrarı sızdırır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BAD CASE (same nonce):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C1 xor C2 = 151b00000f4b42030906070d16000807 ... 44404015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P1 xor P2 = 151b00000f4b42030906070d16000807 ... 44404015     &lt;-- SAME = leaked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P2 = (C1 xor C2) xor P1 = "Total balance is 45000, PIN is 1234"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GOOD CASE (different nonce):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C1 xor C2 != P1 xor P2            &lt;-- no leak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27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✅ Nonce'u rastgele ya da </a:t>
            </a:r>
            <a:r>
              <a:rPr sz="2000" b="1">
                <a:solidFill>
                  <a:srgbClr val="1F2D3A"/>
                </a:solidFill>
              </a:rPr>
              <a:t>kalıcı sayaç</a:t>
            </a:r>
            <a:r>
              <a:rPr sz="2000" b="0">
                <a:solidFill>
                  <a:srgbClr val="1F2D3A"/>
                </a:solidFill>
              </a:rPr>
              <a:t> olarak üret; asla tekrar etme.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2 — kural (devamı)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Rastgele nonce </a:t>
            </a:r>
            <a:r>
              <a:rPr sz="2000" b="1">
                <a:solidFill>
                  <a:srgbClr val="1F2D3A"/>
                </a:solidFill>
              </a:rPr>
              <a:t>pratiktir</a:t>
            </a:r>
            <a:r>
              <a:rPr sz="2000" b="0">
                <a:solidFill>
                  <a:srgbClr val="1F2D3A"/>
                </a:solidFill>
              </a:rPr>
              <a:t>; ama aynı anahtarla çok mesaj varsa (NIST önerisi: ≤ 2³²) doğum günü olasılığı devreye girer.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Alternatif: nonce'u </a:t>
            </a:r>
            <a:r>
              <a:rPr sz="2000" b="1">
                <a:solidFill>
                  <a:srgbClr val="1F2D3A"/>
                </a:solidFill>
              </a:rPr>
              <a:t>sayaç</a:t>
            </a:r>
            <a:r>
              <a:rPr sz="2000" b="0">
                <a:solidFill>
                  <a:srgbClr val="1F2D3A"/>
                </a:solidFill>
              </a:rPr>
              <a:t> yap — ama sayaç </a:t>
            </a:r>
            <a:r>
              <a:rPr sz="2000" b="1">
                <a:solidFill>
                  <a:srgbClr val="1F2D3A"/>
                </a:solidFill>
              </a:rPr>
              <a:t>kalıcı</a:t>
            </a:r>
            <a:r>
              <a:rPr sz="2000" b="0">
                <a:solidFill>
                  <a:srgbClr val="1F2D3A"/>
                </a:solidFill>
              </a:rPr>
              <a:t> saklanmalı (cihaz yeniden başlayınca sıfırlanmamalı).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Gerçek olaylar: </a:t>
            </a:r>
            <a:r>
              <a:rPr sz="2000" b="1">
                <a:solidFill>
                  <a:srgbClr val="1F2D3A"/>
                </a:solidFill>
              </a:rPr>
              <a:t>WEP</a:t>
            </a:r>
            <a:r>
              <a:rPr sz="2000" b="0">
                <a:solidFill>
                  <a:srgbClr val="1F2D3A"/>
                </a:solidFill>
              </a:rPr>
              <a:t> kısa IV, </a:t>
            </a:r>
            <a:r>
              <a:rPr sz="2000" b="1">
                <a:solidFill>
                  <a:srgbClr val="1F2D3A"/>
                </a:solidFill>
              </a:rPr>
              <a:t>Sony PS3</a:t>
            </a:r>
            <a:r>
              <a:rPr sz="2000" b="0">
                <a:solidFill>
                  <a:srgbClr val="1F2D3A"/>
                </a:solidFill>
              </a:rPr>
              <a:t> ECDSA'da tekrar eden rastgele değer (özel anahtar çıkarıldı).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Nonce tekrarının tehlikesi (animasyon)</a:t>
            </a:r>
          </a:p>
        </p:txBody>
      </p:sp>
      <p:pic>
        <p:nvPicPr>
          <p:cNvPr id="7" name="Picture 6" descr="nonce-reus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380698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Nonce tekrarı — uç durum: farklı nonce, sızıntı yok</a:t>
            </a:r>
          </a:p>
        </p:txBody>
      </p:sp>
      <p:pic>
        <p:nvPicPr>
          <p:cNvPr id="7" name="Picture 6" descr="nonce-reuse--edge-diff-nonc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1723526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3 — ECB deseni sızdırır ("penguen")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Original        AES-128-ECB          AES-256-GCM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########        ================     : -..--+%%*-:*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 ##  ##       =##==####====##      *.#*##:*%+###: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 #####        =##=====##==###      :+ .- .% +.#%=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########        ================     =%+## #:###%+%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❌ ECB: aynı blok → aynı şifreli blok, </a:t>
            </a:r>
            <a:r>
              <a:rPr sz="2000" b="1">
                <a:solidFill>
                  <a:srgbClr val="1F2D3A"/>
                </a:solidFill>
              </a:rPr>
              <a:t>şekil okunur kalır</a:t>
            </a:r>
            <a:r>
              <a:rPr sz="2000" b="0">
                <a:solidFill>
                  <a:srgbClr val="1F2D3A"/>
                </a:solidFill>
              </a:rPr>
              <a:t> ✅ GCM/CTR: her blok farklı → gürültü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ECB — kural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✅ </a:t>
            </a:r>
            <a:r>
              <a:rPr sz="2000" b="1">
                <a:solidFill>
                  <a:srgbClr val="1F2D3A"/>
                </a:solidFill>
              </a:rPr>
              <a:t>ECB kullanmayın.</a:t>
            </a:r>
            <a:r>
              <a:rPr sz="2000" b="0">
                <a:solidFill>
                  <a:srgbClr val="1F2D3A"/>
                </a:solidFill>
              </a:rPr>
              <a:t> Şifreleme için AEAD (GCM, ChaCha20-Poly1305); disk için XTS-AES.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Kod incelemesinde </a:t>
            </a:r>
            <a:r>
              <a:rPr sz="2000" b="0">
                <a:solidFill>
                  <a:srgbClr val="A1123F"/>
                </a:solidFill>
                <a:latin typeface="Consolas"/>
              </a:rPr>
              <a:t>ecb</a:t>
            </a:r>
            <a:r>
              <a:rPr sz="2000" b="0">
                <a:solidFill>
                  <a:srgbClr val="1F2D3A"/>
                </a:solidFill>
              </a:rPr>
              <a:t> geçen her yer bir </a:t>
            </a:r>
            <a:r>
              <a:rPr sz="2000" b="1">
                <a:solidFill>
                  <a:srgbClr val="1F2D3A"/>
                </a:solidFill>
              </a:rPr>
              <a:t>bulgudur</a:t>
            </a:r>
            <a:r>
              <a:rPr sz="2000" b="0">
                <a:solidFill>
                  <a:srgbClr val="1F2D3A"/>
                </a:solidFill>
              </a:rPr>
              <a:t>. Değerlendirici aynı düz metnin tekrar eden 16 baytlık bloklarını arayarak ECB'yi otomatik yakalayabilir.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Tuz, IV, nonce</a:t>
            </a:r>
            <a:r>
              <a:rPr sz="2000" b="0">
                <a:solidFill>
                  <a:srgbClr val="1F2D3A"/>
                </a:solidFill>
              </a:rPr>
              <a:t>: hiçbiri gizli değil, ama </a:t>
            </a:r>
            <a:r>
              <a:rPr sz="2000" b="1">
                <a:solidFill>
                  <a:srgbClr val="1F2D3A"/>
                </a:solidFill>
              </a:rPr>
              <a:t>her biri farklı bir tekrarsızlık</a:t>
            </a:r>
            <a:r>
              <a:rPr sz="2000" b="0">
                <a:solidFill>
                  <a:srgbClr val="1F2D3A"/>
                </a:solidFill>
              </a:rPr>
              <a:t> ister.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Nonce </a:t>
            </a:r>
            <a:r>
              <a:rPr sz="2000" b="1">
                <a:solidFill>
                  <a:srgbClr val="1F2D3A"/>
                </a:solidFill>
              </a:rPr>
              <a:t>asla</a:t>
            </a:r>
            <a:r>
              <a:rPr sz="2000" b="0">
                <a:solidFill>
                  <a:srgbClr val="1F2D3A"/>
                </a:solidFill>
              </a:rPr>
              <a:t> aynı anahtarla tekrar etmesin.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ECB yasak.</a:t>
            </a:r>
            <a:r>
              <a:rPr sz="2000" b="0">
                <a:solidFill>
                  <a:srgbClr val="1F2D3A"/>
                </a:solidFill>
              </a:rPr>
              <a:t> Kip seçimi = güvenlik kararı.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ECB deseni sızdırır, GCM sızdırmaz (animasyon)</a:t>
            </a:r>
          </a:p>
        </p:txBody>
      </p:sp>
      <p:pic>
        <p:nvPicPr>
          <p:cNvPr id="7" name="Picture 6" descr="ecb-vs-gcm-patter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42227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ECB — uç durum: dama tahtası</a:t>
            </a:r>
          </a:p>
        </p:txBody>
      </p:sp>
      <p:pic>
        <p:nvPicPr>
          <p:cNvPr id="7" name="Picture 6" descr="ecb-vs-gcm-pattern--edge-checkerboar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3901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Paroladan anahtar türetme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Paroladan anahtar türetme — şema</a:t>
            </a:r>
          </a:p>
        </p:txBody>
      </p:sp>
      <p:pic>
        <p:nvPicPr>
          <p:cNvPr id="7" name="Picture 6" descr="h03-15-kdf-iki-e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327418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Parola neden doğrudan anahtar olamaz?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Parola </a:t>
            </a:r>
            <a:r>
              <a:rPr sz="2000" b="1">
                <a:solidFill>
                  <a:srgbClr val="1F2D3A"/>
                </a:solidFill>
              </a:rPr>
              <a:t>kısa, düşük entropili ve tahmin edilebilir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Doğrudan anahtar yapılırsa kaba kuvvet ucuzlaşır.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Çözüm: paroladan anahtar türetme fonksiyonu (</a:t>
            </a:r>
            <a:r>
              <a:rPr sz="2000" b="1">
                <a:solidFill>
                  <a:srgbClr val="1F2D3A"/>
                </a:solidFill>
              </a:rPr>
              <a:t>KDF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Genel olarak KDF:</a:t>
            </a:r>
            <a:r>
              <a:rPr sz="2000" b="0">
                <a:solidFill>
                  <a:srgbClr val="1F2D3A"/>
                </a:solidFill>
              </a:rPr>
              <a:t> yalnız paroladan değil, bir </a:t>
            </a:r>
            <a:r>
              <a:rPr sz="2000" b="1">
                <a:solidFill>
                  <a:srgbClr val="1F2D3A"/>
                </a:solidFill>
              </a:rPr>
              <a:t>ana sırdan</a:t>
            </a:r>
            <a:r>
              <a:rPr sz="2000" b="0">
                <a:solidFill>
                  <a:srgbClr val="1F2D3A"/>
                </a:solidFill>
              </a:rPr>
              <a:t> da anahtar türetilebilir — bunu 6. bölümde (</a:t>
            </a:r>
            <a:r>
              <a:rPr sz="2000" b="1">
                <a:solidFill>
                  <a:srgbClr val="1F2D3A"/>
                </a:solidFill>
              </a:rPr>
              <a:t>HKDF</a:t>
            </a:r>
            <a:r>
              <a:rPr sz="2000" b="0">
                <a:solidFill>
                  <a:srgbClr val="1F2D3A"/>
                </a:solidFill>
              </a:rPr>
              <a:t>) görüyoruz.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KDF iki iş yapar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Tuz:</a:t>
            </a:r>
            <a:r>
              <a:rPr sz="2000" b="0">
                <a:solidFill>
                  <a:srgbClr val="1F2D3A"/>
                </a:solidFill>
              </a:rPr>
              <a:t> rastgele → rainbow tablo işe yaramaz, aynı parola fark edilmez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Yavaşlık:</a:t>
            </a:r>
            <a:r>
              <a:rPr sz="2000" b="0">
                <a:solidFill>
                  <a:srgbClr val="1F2D3A"/>
                </a:solidFill>
              </a:rPr>
              <a:t> yüzbinlerce tur → her deneme pahalı, kaba kuvvet yavaşlar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278888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5739"/>
                <a:gridCol w="4722903"/>
                <a:gridCol w="3582892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KDF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Maliyet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 zaman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PBKDF2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CPU (tur)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uyumluluk/FIPS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scrypt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CPU + bellek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bellek-zor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Argon2id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CPU + bellek + paralellik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birinci tercih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4 — tur sayısı, süre, tuz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1) SALT: same password + same salt -&gt; SAME key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same password + DIFFERENT salt -&gt; DIFFERENT key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2) ROUNDS vs TIME (WSL):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rounds =   1000  -&gt;    0.37 ms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rounds = 100000  -&gt;   39.05 ms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rounds = 600000  -&gt;  209.55 ms   &lt;-- OWASP 2023 minimum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rounds =2000000  -&gt;  628.42 ms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4 — tuzun etkisi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parola + </a:t>
            </a:r>
            <a:r>
              <a:rPr sz="2000" b="1">
                <a:solidFill>
                  <a:srgbClr val="1F2D3A"/>
                </a:solidFill>
              </a:rPr>
              <a:t>aynı</a:t>
            </a:r>
            <a:r>
              <a:rPr sz="2000" b="0">
                <a:solidFill>
                  <a:srgbClr val="1F2D3A"/>
                </a:solidFill>
              </a:rPr>
              <a:t> tuz → her seferinde </a:t>
            </a:r>
            <a:r>
              <a:rPr sz="2000" b="1">
                <a:solidFill>
                  <a:srgbClr val="1F2D3A"/>
                </a:solidFill>
              </a:rPr>
              <a:t>aynı</a:t>
            </a:r>
            <a:r>
              <a:rPr sz="2000" b="0">
                <a:solidFill>
                  <a:srgbClr val="1F2D3A"/>
                </a:solidFill>
              </a:rPr>
              <a:t> anahtar.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Tuz sabitse saldırgan bir kez tablo kurup herkesi arayabilir.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parola + </a:t>
            </a:r>
            <a:r>
              <a:rPr sz="2000" b="1">
                <a:solidFill>
                  <a:srgbClr val="1F2D3A"/>
                </a:solidFill>
              </a:rPr>
              <a:t>farklı</a:t>
            </a:r>
            <a:r>
              <a:rPr sz="2000" b="0">
                <a:solidFill>
                  <a:srgbClr val="1F2D3A"/>
                </a:solidFill>
              </a:rPr>
              <a:t> tuz → tamamen </a:t>
            </a:r>
            <a:r>
              <a:rPr sz="2000" b="1">
                <a:solidFill>
                  <a:srgbClr val="1F2D3A"/>
                </a:solidFill>
              </a:rPr>
              <a:t>farklı</a:t>
            </a:r>
            <a:r>
              <a:rPr sz="2000" b="0">
                <a:solidFill>
                  <a:srgbClr val="1F2D3A"/>
                </a:solidFill>
              </a:rPr>
              <a:t> anahtar.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Tuz her kayıt için </a:t>
            </a:r>
            <a:r>
              <a:rPr sz="2000" b="1">
                <a:solidFill>
                  <a:srgbClr val="1F2D3A"/>
                </a:solidFill>
              </a:rPr>
              <a:t>rastgele ve benzersiz</a:t>
            </a:r>
            <a:r>
              <a:rPr sz="2000" b="0">
                <a:solidFill>
                  <a:srgbClr val="1F2D3A"/>
                </a:solidFill>
              </a:rPr>
              <a:t> olmalı.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4 — maliyetin etkisi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Tur sayısı 1.000 → 2.000.000 olunca süre ~0,4 ms → ~628 ms'ye çıktı.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</a:t>
            </a:r>
            <a:r>
              <a:rPr sz="2000" b="1">
                <a:solidFill>
                  <a:srgbClr val="1F2D3A"/>
                </a:solidFill>
              </a:rPr>
              <a:t>doğrudan çarpandır</a:t>
            </a:r>
            <a:r>
              <a:rPr sz="2000" b="0">
                <a:solidFill>
                  <a:srgbClr val="1F2D3A"/>
                </a:solidFill>
              </a:rPr>
              <a:t>: saldırganın her denemesi de o kadar pahalılaşır.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"Kullanıcı girişinde 200 ms" kabul edilebilir; saldırgana </a:t>
            </a:r>
            <a:r>
              <a:rPr sz="2000" b="1">
                <a:solidFill>
                  <a:srgbClr val="1F2D3A"/>
                </a:solidFill>
              </a:rPr>
              <a:t>milyarlarca</a:t>
            </a:r>
            <a:r>
              <a:rPr sz="2000" b="0">
                <a:solidFill>
                  <a:srgbClr val="1F2D3A"/>
                </a:solidFill>
              </a:rPr>
              <a:t> deneme yerine </a:t>
            </a:r>
            <a:r>
              <a:rPr sz="2000" b="1">
                <a:solidFill>
                  <a:srgbClr val="1F2D3A"/>
                </a:solidFill>
              </a:rPr>
              <a:t>binlerce</a:t>
            </a:r>
            <a:r>
              <a:rPr sz="2000" b="0">
                <a:solidFill>
                  <a:srgbClr val="1F2D3A"/>
                </a:solidFill>
              </a:rPr>
              <a:t> deneme demektir.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4 — kural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✅ Rastgele tuz + Argon2id (ya da yüksek turlu PBKDF2). ❌ Düz/tuzsuz SHA-256.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İleri: biber (pepper)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Tuza ek olarak, veritabanında </a:t>
            </a:r>
            <a:r>
              <a:rPr sz="2000" b="1">
                <a:solidFill>
                  <a:srgbClr val="1F2D3A"/>
                </a:solidFill>
              </a:rPr>
              <a:t>saklanmayan</a:t>
            </a:r>
            <a:r>
              <a:rPr sz="2000" b="0">
                <a:solidFill>
                  <a:srgbClr val="1F2D3A"/>
                </a:solidFill>
              </a:rPr>
              <a:t>, yapılandırmada ya da HSM'de tutulan gizli bir </a:t>
            </a:r>
            <a:r>
              <a:rPr sz="2000" b="1">
                <a:solidFill>
                  <a:srgbClr val="1F2D3A"/>
                </a:solidFill>
              </a:rPr>
              <a:t>biber</a:t>
            </a:r>
            <a:r>
              <a:rPr sz="2000" b="0">
                <a:solidFill>
                  <a:srgbClr val="1F2D3A"/>
                </a:solidFill>
              </a:rPr>
              <a:t> eklenebilir.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DB çalınırsa (biber sızmadıkça) özetler bir kat daha korunur.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Tuz gizli değildir; biber gizlidir.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Parolayı </a:t>
            </a:r>
            <a:r>
              <a:rPr sz="2000" b="1">
                <a:solidFill>
                  <a:srgbClr val="1F2D3A"/>
                </a:solidFill>
              </a:rPr>
              <a:t>asla</a:t>
            </a:r>
            <a:r>
              <a:rPr sz="2000" b="0">
                <a:solidFill>
                  <a:srgbClr val="1F2D3A"/>
                </a:solidFill>
              </a:rPr>
              <a:t> doğrudan anahtar yapma.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Rastgele </a:t>
            </a:r>
            <a:r>
              <a:rPr sz="2000" b="1">
                <a:solidFill>
                  <a:srgbClr val="1F2D3A"/>
                </a:solidFill>
              </a:rPr>
              <a:t>tuz</a:t>
            </a:r>
            <a:r>
              <a:rPr sz="2000" b="0">
                <a:solidFill>
                  <a:srgbClr val="1F2D3A"/>
                </a:solidFill>
              </a:rPr>
              <a:t> + yeterli maliyetli bir </a:t>
            </a:r>
            <a:r>
              <a:rPr sz="2000" b="1">
                <a:solidFill>
                  <a:srgbClr val="1F2D3A"/>
                </a:solidFill>
              </a:rPr>
              <a:t>KDF</a:t>
            </a:r>
            <a:r>
              <a:rPr sz="2000" b="0">
                <a:solidFill>
                  <a:srgbClr val="1F2D3A"/>
                </a:solidFill>
              </a:rPr>
              <a:t> (Argon2id öncelikli).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Maliyeti donanıma göre ayarla, yıllar içinde </a:t>
            </a:r>
            <a:r>
              <a:rPr sz="2000" b="1">
                <a:solidFill>
                  <a:srgbClr val="1F2D3A"/>
                </a:solidFill>
              </a:rPr>
              <a:t>artır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Paroladan anahtar türetme: tuz ve tur (animasyon)</a:t>
            </a:r>
          </a:p>
        </p:txBody>
      </p:sp>
      <p:pic>
        <p:nvPicPr>
          <p:cNvPr id="7" name="Picture 6" descr="pbkdf2-stretch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748" y="1325880"/>
            <a:ext cx="921619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PBKDF2 — uç durum: tek tur</a:t>
            </a:r>
          </a:p>
        </p:txBody>
      </p:sp>
      <p:pic>
        <p:nvPicPr>
          <p:cNvPr id="7" name="Picture 6" descr="pbkdf2-stretching--edge-one-roun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748" y="1325880"/>
            <a:ext cx="921619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HKDF, oturum anahtarları, ileri gizlilik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ana sırdan direkt kullanmıyoruz?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Uzun ömürlü bir "ana sır" </a:t>
            </a:r>
            <a:r>
              <a:rPr sz="2000" b="1">
                <a:solidFill>
                  <a:srgbClr val="1F2D3A"/>
                </a:solidFill>
              </a:rPr>
              <a:t>doğrudan</a:t>
            </a:r>
            <a:r>
              <a:rPr sz="2000" b="0">
                <a:solidFill>
                  <a:srgbClr val="1F2D3A"/>
                </a:solidFill>
              </a:rPr>
              <a:t> kullanılmaz.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Ondan, her amaç ve her oturum için </a:t>
            </a:r>
            <a:r>
              <a:rPr sz="2000" b="1">
                <a:solidFill>
                  <a:srgbClr val="1F2D3A"/>
                </a:solidFill>
              </a:rPr>
              <a:t>ayrı</a:t>
            </a:r>
            <a:r>
              <a:rPr sz="2000" b="0">
                <a:solidFill>
                  <a:srgbClr val="1F2D3A"/>
                </a:solidFill>
              </a:rPr>
              <a:t> anahtarlar türetilir.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Araç: </a:t>
            </a:r>
            <a:r>
              <a:rPr sz="2000" b="1">
                <a:solidFill>
                  <a:srgbClr val="1F2D3A"/>
                </a:solidFill>
              </a:rPr>
              <a:t>HKDF</a:t>
            </a:r>
            <a:r>
              <a:rPr sz="2000" b="0">
                <a:solidFill>
                  <a:srgbClr val="1F2D3A"/>
                </a:solidFill>
              </a:rPr>
              <a:t> (RFC 5869) — iki aşamalı bir KDF.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HKDF Adım 1: Extract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Girdi: </a:t>
            </a:r>
            <a:r>
              <a:rPr sz="2000" b="1">
                <a:solidFill>
                  <a:srgbClr val="1F2D3A"/>
                </a:solidFill>
              </a:rPr>
              <a:t>ana sır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1">
                <a:solidFill>
                  <a:srgbClr val="1F2D3A"/>
                </a:solidFill>
              </a:rPr>
              <a:t>tuz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Çıktı: tekdüze bir </a:t>
            </a:r>
            <a:r>
              <a:rPr sz="2000" b="1">
                <a:solidFill>
                  <a:srgbClr val="1F2D3A"/>
                </a:solidFill>
              </a:rPr>
              <a:t>ara anahtar (PRK)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Amaç: ham sırdaki düzensizliği tek biçim bir anahtara sıkıştırmak.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HKDF Adım 2: Expand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Girdi: </a:t>
            </a:r>
            <a:r>
              <a:rPr sz="2000" b="1">
                <a:solidFill>
                  <a:srgbClr val="1F2D3A"/>
                </a:solidFill>
              </a:rPr>
              <a:t>PRK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1">
                <a:solidFill>
                  <a:srgbClr val="1F2D3A"/>
                </a:solidFill>
              </a:rPr>
              <a:t>`info`</a:t>
            </a:r>
            <a:r>
              <a:rPr sz="2000" b="0">
                <a:solidFill>
                  <a:srgbClr val="1F2D3A"/>
                </a:solidFill>
              </a:rPr>
              <a:t> etiketi.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Çıktı: istenen boyda </a:t>
            </a:r>
            <a:r>
              <a:rPr sz="2000" b="1">
                <a:solidFill>
                  <a:srgbClr val="1F2D3A"/>
                </a:solidFill>
              </a:rPr>
              <a:t>anahtar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Farklı `info` → farklı anahtar.</a:t>
            </a:r>
            <a:r>
              <a:rPr sz="2000" b="0">
                <a:solidFill>
                  <a:srgbClr val="1F2D3A"/>
                </a:solidFill>
              </a:rPr>
              <a:t> Aynı PRK'dan şifreleme anahtarı, MAC anahtarı, oturum anahtarı ayrı ayrı çıkar.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HKDF: ana sırdan türev anahtarlar</a:t>
            </a:r>
          </a:p>
        </p:txBody>
      </p:sp>
      <p:pic>
        <p:nvPicPr>
          <p:cNvPr id="7" name="Picture 6" descr="h03-03-hkd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19" y="1325880"/>
            <a:ext cx="10816457" cy="42783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713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Farklı </a:t>
            </a:r>
            <a:r>
              <a:rPr sz="2000" b="0">
                <a:solidFill>
                  <a:srgbClr val="A1123F"/>
                </a:solidFill>
                <a:latin typeface="Consolas"/>
              </a:rPr>
              <a:t>info</a:t>
            </a:r>
            <a:r>
              <a:rPr sz="2000" b="0">
                <a:solidFill>
                  <a:srgbClr val="1F2D3A"/>
                </a:solidFill>
              </a:rPr>
              <a:t> → farklı anahtar. Bir amacın anahtarı başka amaca kullanılmaz.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İleri gizlilik (forward secrecy)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İleri gizlilik:</a:t>
            </a:r>
            <a:r>
              <a:rPr sz="2000" b="0">
                <a:solidFill>
                  <a:srgbClr val="1F2D3A"/>
                </a:solidFill>
              </a:rPr>
              <a:t> bugünkü anahtar sızsa bile </a:t>
            </a:r>
            <a:r>
              <a:rPr sz="2000" b="1">
                <a:solidFill>
                  <a:srgbClr val="1F2D3A"/>
                </a:solidFill>
              </a:rPr>
              <a:t>eski oturumlar</a:t>
            </a:r>
            <a:r>
              <a:rPr sz="2000" b="0">
                <a:solidFill>
                  <a:srgbClr val="1F2D3A"/>
                </a:solidFill>
              </a:rPr>
              <a:t> çözülemez.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yönlü zincir: </a:t>
            </a:r>
            <a:r>
              <a:rPr sz="2000" b="0">
                <a:solidFill>
                  <a:srgbClr val="A1123F"/>
                </a:solidFill>
                <a:latin typeface="Consolas"/>
              </a:rPr>
              <a:t>K0 = ana sır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Kᵢ = HKDF(Kᵢ₋₁)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adımda </a:t>
            </a:r>
            <a:r>
              <a:rPr sz="2000" b="1">
                <a:solidFill>
                  <a:srgbClr val="1F2D3A"/>
                </a:solidFill>
              </a:rPr>
              <a:t>eskisini sil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İleri gizlilik — şema</a:t>
            </a:r>
          </a:p>
        </p:txBody>
      </p:sp>
      <p:pic>
        <p:nvPicPr>
          <p:cNvPr id="7" name="Picture 6" descr="h03-11-ileri-gizlili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649" y="1325880"/>
            <a:ext cx="9324397" cy="378358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0080" y="5219192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Bugünkü anahtar sızsa bile </a:t>
            </a:r>
            <a:r>
              <a:rPr sz="2000" b="1">
                <a:solidFill>
                  <a:srgbClr val="1F2D3A"/>
                </a:solidFill>
              </a:rPr>
              <a:t>eski oturumlar</a:t>
            </a:r>
            <a:r>
              <a:rPr sz="2000" b="0">
                <a:solidFill>
                  <a:srgbClr val="1F2D3A"/>
                </a:solidFill>
              </a:rPr>
              <a:t> güvende. TLS 1.3'te varsayılan (geçici ECDHE ile).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5 — HKDF çıktısı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info='...encryption...' -&gt; 5a5ed417c87e3566...0d37002cb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info='...MAC...'        -&gt; 4c63a348654a076c...0ce1750e6   (different)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FORWARD SECRECY chain: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K1=cbbe8fdd0b6ca8be  K2=1113abf7352881e0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K3=a99c7ad8e0e6fb6b  K4=4974f0e86d9dcb37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^ the old key is wiped at every step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5 — açıklama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ana sırdan farklı </a:t>
            </a:r>
            <a:r>
              <a:rPr sz="2000" b="0">
                <a:solidFill>
                  <a:srgbClr val="A1123F"/>
                </a:solidFill>
                <a:latin typeface="Consolas"/>
              </a:rPr>
              <a:t>info</a:t>
            </a:r>
            <a:r>
              <a:rPr sz="2000" b="0">
                <a:solidFill>
                  <a:srgbClr val="1F2D3A"/>
                </a:solidFill>
              </a:rPr>
              <a:t> ile </a:t>
            </a:r>
            <a:r>
              <a:rPr sz="2000" b="1">
                <a:solidFill>
                  <a:srgbClr val="1F2D3A"/>
                </a:solidFill>
              </a:rPr>
              <a:t>farklı</a:t>
            </a:r>
            <a:r>
              <a:rPr sz="2000" b="0">
                <a:solidFill>
                  <a:srgbClr val="1F2D3A"/>
                </a:solidFill>
              </a:rPr>
              <a:t> anahtarlar çıktı; bir amacın anahtarı başka amaca kullanılamaz.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İleri gizlilik zincirinde her adımda eski anahtar </a:t>
            </a:r>
            <a:r>
              <a:rPr sz="2000" b="1">
                <a:solidFill>
                  <a:srgbClr val="1F2D3A"/>
                </a:solidFill>
              </a:rPr>
              <a:t>silindi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Elde yalnız </a:t>
            </a:r>
            <a:r>
              <a:rPr sz="2000" b="1">
                <a:solidFill>
                  <a:srgbClr val="1F2D3A"/>
                </a:solidFill>
              </a:rPr>
              <a:t>K4</a:t>
            </a:r>
            <a:r>
              <a:rPr sz="2000" b="0">
                <a:solidFill>
                  <a:srgbClr val="1F2D3A"/>
                </a:solidFill>
              </a:rPr>
              <a:t> var; zincir tek yönlü olduğu için K4'ten </a:t>
            </a:r>
            <a:r>
              <a:rPr sz="2000" b="1">
                <a:solidFill>
                  <a:srgbClr val="1F2D3A"/>
                </a:solidFill>
              </a:rPr>
              <a:t>K3, K2, K1 geri hesaplanamaz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5 — kural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✅ Amaca/oturuma göre ayrı anahtar · her türetmeye benzersiz </a:t>
            </a:r>
            <a:r>
              <a:rPr sz="2000" b="0">
                <a:solidFill>
                  <a:srgbClr val="A1123F"/>
                </a:solidFill>
                <a:latin typeface="Consolas"/>
              </a:rPr>
              <a:t>info</a:t>
            </a:r>
            <a:r>
              <a:rPr sz="2000" b="0">
                <a:solidFill>
                  <a:srgbClr val="1F2D3A"/>
                </a:solidFill>
              </a:rPr>
              <a:t> · kullanınca sil.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 sırdan </a:t>
            </a:r>
            <a:r>
              <a:rPr sz="2000" b="1">
                <a:solidFill>
                  <a:srgbClr val="1F2D3A"/>
                </a:solidFill>
              </a:rPr>
              <a:t>amaca ve oturuma göre</a:t>
            </a:r>
            <a:r>
              <a:rPr sz="2000" b="0">
                <a:solidFill>
                  <a:srgbClr val="1F2D3A"/>
                </a:solidFill>
              </a:rPr>
              <a:t> ayrı anahtarlar türetin.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türetmeye </a:t>
            </a:r>
            <a:r>
              <a:rPr sz="2000" b="1">
                <a:solidFill>
                  <a:srgbClr val="1F2D3A"/>
                </a:solidFill>
              </a:rPr>
              <a:t>benzersiz</a:t>
            </a:r>
            <a:r>
              <a:rPr sz="2000" b="0">
                <a:solidFill>
                  <a:srgbClr val="1F2D3A"/>
                </a:solidFill>
              </a:rPr>
              <a:t>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info</a:t>
            </a:r>
            <a:r>
              <a:rPr sz="2000" b="0">
                <a:solidFill>
                  <a:srgbClr val="1F2D3A"/>
                </a:solidFill>
              </a:rPr>
              <a:t>/label koyun.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Kısa ömürlü oturum anahtarlarını </a:t>
            </a:r>
            <a:r>
              <a:rPr sz="2000" b="1">
                <a:solidFill>
                  <a:srgbClr val="1F2D3A"/>
                </a:solidFill>
              </a:rPr>
              <a:t>kullanınca silin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HKDF: Extract/Expand ve ileri gizlilik (animasyon)</a:t>
            </a:r>
          </a:p>
        </p:txBody>
      </p:sp>
      <p:pic>
        <p:nvPicPr>
          <p:cNvPr id="7" name="Picture 6" descr="hkdf-extract-expan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81034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HKDF — uç durum: tek adımlık zincir</a:t>
            </a:r>
          </a:p>
        </p:txBody>
      </p:sp>
      <p:pic>
        <p:nvPicPr>
          <p:cNvPr id="7" name="Picture 6" descr="hkdf-extract-expand--edge-one-step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764" y="1325880"/>
            <a:ext cx="981216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Dinamik anahtar yönetimi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Algoritma mı kırıldı, anahtar mı kötü yönetildi?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"Algoritma kırıldı" diye haber yapılan olayların çok küçük bir kısmı gerçekten algoritmanın kırılmasıdır.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Büyük çoğunluk </a:t>
            </a:r>
            <a:r>
              <a:rPr sz="2000" b="1">
                <a:solidFill>
                  <a:srgbClr val="1F2D3A"/>
                </a:solidFill>
              </a:rPr>
              <a:t>anahtar yönetimi</a:t>
            </a:r>
            <a:r>
              <a:rPr sz="2000" b="0">
                <a:solidFill>
                  <a:srgbClr val="1F2D3A"/>
                </a:solidFill>
              </a:rPr>
              <a:t> hatasıdır: koda gömülü anahtar, hiç değişmeyen anahtar, tek anahtarla her iş.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bölüm bu hataları önlemek için var.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Bir anahtarın hayatı (NIST SP 800-57)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Üretim → Dağıtım → Saklama → Kullanım → Yenileme → İptal → İmha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42515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448"/>
                <a:gridCol w="9254086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Aşama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Tipik hata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Üretim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rand()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sabit anahtar, istemcide üretilmemesi gereken anahtar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Dağıtım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Düz metin; yalnız TLS'e güven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Saklama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Kaynak kodda / yapılandırma dosyasında düz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Kullanım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Aynı anahtarla şifreleme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ve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MAC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Yenileme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Hiç değişmemesi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İmha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Yedekte, günlükte, bellekte kalan kopya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Kripto-periyot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anahtarın </a:t>
            </a:r>
            <a:r>
              <a:rPr sz="2000" b="1">
                <a:solidFill>
                  <a:srgbClr val="1F2D3A"/>
                </a:solidFill>
              </a:rPr>
              <a:t>kullanılmasına izin verilen süre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Süre dolunca anahtar yeni veriyi </a:t>
            </a:r>
            <a:r>
              <a:rPr sz="2000" b="1">
                <a:solidFill>
                  <a:srgbClr val="1F2D3A"/>
                </a:solidFill>
              </a:rPr>
              <a:t>şifrelemek</a:t>
            </a:r>
            <a:r>
              <a:rPr sz="2000" b="0">
                <a:solidFill>
                  <a:srgbClr val="1F2D3A"/>
                </a:solidFill>
              </a:rPr>
              <a:t> için kullanılmaz.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Eski veriyi </a:t>
            </a:r>
            <a:r>
              <a:rPr sz="2000" b="1">
                <a:solidFill>
                  <a:srgbClr val="1F2D3A"/>
                </a:solidFill>
              </a:rPr>
              <a:t>çözmek</a:t>
            </a:r>
            <a:r>
              <a:rPr sz="2000" b="0">
                <a:solidFill>
                  <a:srgbClr val="1F2D3A"/>
                </a:solidFill>
              </a:rPr>
              <a:t> için bir süre daha tutulabilir.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Etkenler: korunan verinin miktarı, gizli kalması gereken süre, anahtarın ne kadar açıkta durduğu.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Anahtarın hayatı — şema</a:t>
            </a:r>
          </a:p>
        </p:txBody>
      </p:sp>
      <p:pic>
        <p:nvPicPr>
          <p:cNvPr id="7" name="Picture 6" descr="h03-04-anahtar-yasam-dongus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578" y="1325880"/>
            <a:ext cx="1049053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Anahtar hiyerarşisi: iki temel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Anahtar ayrımı:</a:t>
            </a:r>
            <a:r>
              <a:rPr sz="2000" b="0">
                <a:solidFill>
                  <a:srgbClr val="1F2D3A"/>
                </a:solidFill>
              </a:rPr>
              <a:t> farklı amaçlar için farklı anahtarlar (HKDF </a:t>
            </a:r>
            <a:r>
              <a:rPr sz="2000" b="0">
                <a:solidFill>
                  <a:srgbClr val="A1123F"/>
                </a:solidFill>
                <a:latin typeface="Consolas"/>
              </a:rPr>
              <a:t>info</a:t>
            </a:r>
            <a:r>
              <a:rPr sz="2000" b="0">
                <a:solidFill>
                  <a:srgbClr val="1F2D3A"/>
                </a:solidFill>
              </a:rPr>
              <a:t> ile).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Zararın sınırlanması:</a:t>
            </a:r>
            <a:r>
              <a:rPr sz="2000" b="0">
                <a:solidFill>
                  <a:srgbClr val="1F2D3A"/>
                </a:solidFill>
              </a:rPr>
              <a:t> alt düzeydeki bir anahtarın ele geçirilmesi yalnız </a:t>
            </a:r>
            <a:r>
              <a:rPr sz="2000" b="1">
                <a:solidFill>
                  <a:srgbClr val="1F2D3A"/>
                </a:solidFill>
              </a:rPr>
              <a:t>o dalı</a:t>
            </a:r>
            <a:r>
              <a:rPr sz="2000" b="0">
                <a:solidFill>
                  <a:srgbClr val="1F2D3A"/>
                </a:solidFill>
              </a:rPr>
              <a:t> etkiler.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Anahtar hiyerarşisi</a:t>
            </a:r>
          </a:p>
        </p:txBody>
      </p:sp>
      <p:pic>
        <p:nvPicPr>
          <p:cNvPr id="7" name="Picture 6" descr="h03-05-anahtar-hiyerarsi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888" y="1325880"/>
            <a:ext cx="5041918" cy="38750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310632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Anahtar ayrımı:</a:t>
            </a:r>
            <a:r>
              <a:rPr sz="2000" b="0">
                <a:solidFill>
                  <a:srgbClr val="1F2D3A"/>
                </a:solidFill>
              </a:rPr>
              <a:t> her amaca ayrı anahtar (HKDF </a:t>
            </a:r>
            <a:r>
              <a:rPr sz="2000" b="0">
                <a:solidFill>
                  <a:srgbClr val="A1123F"/>
                </a:solidFill>
                <a:latin typeface="Consolas"/>
              </a:rPr>
              <a:t>info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Zarar sınırlama:</a:t>
            </a:r>
            <a:r>
              <a:rPr sz="2000" b="0">
                <a:solidFill>
                  <a:srgbClr val="1F2D3A"/>
                </a:solidFill>
              </a:rPr>
              <a:t> tek kullanımlık anahtar çalınırsa kaybedilen = </a:t>
            </a:r>
            <a:r>
              <a:rPr sz="2000" b="1">
                <a:solidFill>
                  <a:srgbClr val="1F2D3A"/>
                </a:solidFill>
              </a:rPr>
              <a:t>tek işlem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Ödemede hiyerarşi ve anahtar yenileme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EMV tarzı zincir: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Kurum ana anahtarı</a:t>
            </a:r>
            <a:r>
              <a:rPr sz="2000" b="0">
                <a:solidFill>
                  <a:srgbClr val="1F2D3A"/>
                </a:solidFill>
              </a:rPr>
              <a:t> (HSM) → </a:t>
            </a:r>
            <a:r>
              <a:rPr sz="2000" b="1">
                <a:solidFill>
                  <a:srgbClr val="1F2D3A"/>
                </a:solidFill>
              </a:rPr>
              <a:t>kart ana anahtarı</a:t>
            </a:r>
            <a:r>
              <a:rPr sz="2000" b="0">
                <a:solidFill>
                  <a:srgbClr val="1F2D3A"/>
                </a:solidFill>
              </a:rPr>
              <a:t> (kart no + sıra no) → </a:t>
            </a:r>
            <a:r>
              <a:rPr sz="2000" b="1">
                <a:solidFill>
                  <a:srgbClr val="1F2D3A"/>
                </a:solidFill>
              </a:rPr>
              <a:t>oturum anahtarı</a:t>
            </a:r>
            <a:r>
              <a:rPr sz="2000" b="0">
                <a:solidFill>
                  <a:srgbClr val="1F2D3A"/>
                </a:solidFill>
              </a:rPr>
              <a:t> (işlem sayacı) → </a:t>
            </a:r>
            <a:r>
              <a:rPr sz="2000" b="1">
                <a:solidFill>
                  <a:srgbClr val="1F2D3A"/>
                </a:solidFill>
              </a:rPr>
              <a:t>tek kullanımlık anahtar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Telefona yalnız en alttaki </a:t>
            </a:r>
            <a:r>
              <a:rPr sz="2000" b="1">
                <a:solidFill>
                  <a:srgbClr val="1F2D3A"/>
                </a:solidFill>
              </a:rPr>
              <a:t>sınırlı kullanım</a:t>
            </a:r>
            <a:r>
              <a:rPr sz="2000" b="0">
                <a:solidFill>
                  <a:srgbClr val="1F2D3A"/>
                </a:solidFill>
              </a:rPr>
              <a:t> anahtarları iner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Tükenince sunucudan yenileri istenir (</a:t>
            </a:r>
            <a:r>
              <a:rPr sz="2000" b="1">
                <a:solidFill>
                  <a:srgbClr val="1F2D3A"/>
                </a:solidFill>
              </a:rPr>
              <a:t>replenishment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Telefon ele geçse bile: birkaç işlemlik anahtar, sunucuda kolayca iptal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Zarflama (envelope encryption) — neden?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Büyük veriyi doğrudan ana anahtarla şifrelemek iki sorun yaratır: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 anahtar </a:t>
            </a:r>
            <a:r>
              <a:rPr sz="2000" b="1">
                <a:solidFill>
                  <a:srgbClr val="1F2D3A"/>
                </a:solidFill>
              </a:rPr>
              <a:t>sık kullanılır</a:t>
            </a:r>
            <a:r>
              <a:rPr sz="2000" b="0">
                <a:solidFill>
                  <a:srgbClr val="1F2D3A"/>
                </a:solidFill>
              </a:rPr>
              <a:t> → açıkta kalma süresi artar.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değişince </a:t>
            </a:r>
            <a:r>
              <a:rPr sz="2000" b="1">
                <a:solidFill>
                  <a:srgbClr val="1F2D3A"/>
                </a:solidFill>
              </a:rPr>
              <a:t>bütün veri</a:t>
            </a:r>
            <a:r>
              <a:rPr sz="2000" b="0">
                <a:solidFill>
                  <a:srgbClr val="1F2D3A"/>
                </a:solidFill>
              </a:rPr>
              <a:t> yeniden şifrelenmelidir.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Zarflama — dört adım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Her kayıt için rastgele bir </a:t>
            </a:r>
            <a:r>
              <a:rPr sz="2000" b="1">
                <a:solidFill>
                  <a:srgbClr val="1F2D3A"/>
                </a:solidFill>
              </a:rPr>
              <a:t>veri anahtarı (DEK)</a:t>
            </a:r>
            <a:r>
              <a:rPr sz="2000" b="0">
                <a:solidFill>
                  <a:srgbClr val="1F2D3A"/>
                </a:solidFill>
              </a:rPr>
              <a:t> üretilir; veri onunla şifrelenir.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DEK, bir </a:t>
            </a:r>
            <a:r>
              <a:rPr sz="2000" b="1">
                <a:solidFill>
                  <a:srgbClr val="1F2D3A"/>
                </a:solidFill>
              </a:rPr>
              <a:t>anahtar şifreleme anahtarıyla (KEK)</a:t>
            </a:r>
            <a:r>
              <a:rPr sz="2000" b="0">
                <a:solidFill>
                  <a:srgbClr val="1F2D3A"/>
                </a:solidFill>
              </a:rPr>
              <a:t> sarılır.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KEK güvenli bir yerde durur: TPM, HSM, bulut KMS.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KEK yenilendiğinde yalnız küçük </a:t>
            </a:r>
            <a:r>
              <a:rPr sz="2000" b="1">
                <a:solidFill>
                  <a:srgbClr val="1F2D3A"/>
                </a:solidFill>
              </a:rPr>
              <a:t>DEK'ler</a:t>
            </a:r>
            <a:r>
              <a:rPr sz="2000" b="0">
                <a:solidFill>
                  <a:srgbClr val="1F2D3A"/>
                </a:solidFill>
              </a:rPr>
              <a:t> yeniden sarılır — veri değil.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Zarflama ve anahtar sürümü</a:t>
            </a:r>
          </a:p>
        </p:txBody>
      </p:sp>
      <p:pic>
        <p:nvPicPr>
          <p:cNvPr id="7" name="Picture 6" descr="h03-09-zarf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9818" y="1325880"/>
            <a:ext cx="6392058" cy="39410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376672"/>
            <a:ext cx="10911535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Okuyucu sürüme bakar → doğru anahtarı bulur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Sürüm alanı AAD → saldırgan eski/zayıf anahtara </a:t>
            </a:r>
            <a:r>
              <a:rPr sz="1800" b="1">
                <a:solidFill>
                  <a:srgbClr val="1F2D3A"/>
                </a:solidFill>
              </a:rPr>
              <a:t>yönlendiremez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Kayıt biçimi ve AAD — şema</a:t>
            </a:r>
          </a:p>
        </p:txBody>
      </p:sp>
      <p:pic>
        <p:nvPicPr>
          <p:cNvPr id="7" name="Picture 6" descr="h03-10-kayit-bicim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68113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Anahtar nerede saklanır?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4172"/>
                <a:gridCol w="4657362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Seçenek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Koruma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Kaynak kod · yapılandırma · ortam değişkeni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Yok / zayıf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DPAPI (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CryptProtectData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Kullanıcı/makine hesabına bağlı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Anahtarlık · Android Keystore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OS, bazen donanım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TPM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Donanım; anahtar çıkarılamaz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HSM / bulut KMS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 HSM'den hiç çıkmaz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1495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İstemciye yalnız </a:t>
            </a:r>
            <a:r>
              <a:rPr sz="1800" b="1">
                <a:solidFill>
                  <a:srgbClr val="1F2D3A"/>
                </a:solidFill>
              </a:rPr>
              <a:t>zararı sınırlı, kısa ömürlü</a:t>
            </a:r>
            <a:r>
              <a:rPr sz="1800" b="0">
                <a:solidFill>
                  <a:srgbClr val="1F2D3A"/>
                </a:solidFill>
              </a:rPr>
              <a:t> anahtarlar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Sahadan: şema gereksinimleri ve dört anahtar grubu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5226"/>
                <a:gridCol w="3196308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Gereksinim (Şema-A / Şema-B)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Karşılığı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Standart algoritma,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güvenli yapılandırma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Doğru API kullanımı, TLS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 anahtar: hiyerarşi, kullanım,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kripto-periyot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;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tek amaç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Hiyerarşi, anahtar ayrımı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Kur, güncelle, iş bitince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sil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Yaşam döngüsü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Rastgele sayı çağrısı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kancalanamamalı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6. hafta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Anahtarlar cihaza ve uygulamaya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bağlı, farklı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Cihaz/sürüm bağlama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14953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Gruplar: dinamik cihaz anahtarları (whitebox) · dinamik ödeme anahtarları · </a:t>
            </a:r>
            <a:r>
              <a:rPr sz="1800" b="1">
                <a:solidFill>
                  <a:srgbClr val="1F2D3A"/>
                </a:solidFill>
              </a:rPr>
              <a:t>tek</a:t>
            </a:r>
            <a:r>
              <a:rPr sz="1800" b="0">
                <a:solidFill>
                  <a:srgbClr val="1F2D3A"/>
                </a:solidFill>
              </a:rPr>
              <a:t> statik anahtar (dize gizleme) · sunucu sertifikası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Oturum anahtarı: sahadan akış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059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Sunucu 32 B oturum kimliği → yapılandırma anahtarıyla şifreli → bildirimle gelir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İstemci whitebox AES ile çözer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Kimlik doğrulama kodu</a:t>
            </a:r>
            <a:r>
              <a:rPr sz="1800" b="0">
                <a:solidFill>
                  <a:srgbClr val="1F2D3A"/>
                </a:solidFill>
              </a:rPr>
              <a:t> = SHA-256(oturum kimliği parçası + cüzdan kimliği + parmak izi)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1">
                <a:solidFill>
                  <a:srgbClr val="1F2D3A"/>
                </a:solidFill>
              </a:rPr>
              <a:t>Oturum anahtarı</a:t>
            </a:r>
            <a:r>
              <a:rPr sz="1800" b="0">
                <a:solidFill>
                  <a:srgbClr val="1F2D3A"/>
                </a:solidFill>
              </a:rPr>
              <a:t> = HMAC(yapılandırma anahtarının özeti, oturum kimliği) → 16 B AES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1F2D3A"/>
                </a:solidFill>
              </a:rPr>
              <a:t>Mesaj: AES-CTR + 256 bit MAC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Oturum anahtarı: bugünkü öneri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5218"/>
                <a:gridCol w="7326316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Tasarımda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Bugün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CTR + ayrı MAC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AEAD (GCM / CCM / ChaCha20-Poly1305)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Özel HMAC türetmesi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HKDF + ayrı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info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SHA-1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SHA-256 · ileri gizlilik için geçici (EC)DH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Anahtarları bir </a:t>
            </a:r>
            <a:r>
              <a:rPr sz="2000" b="1">
                <a:solidFill>
                  <a:srgbClr val="1F2D3A"/>
                </a:solidFill>
              </a:rPr>
              <a:t>hiyerarşi</a:t>
            </a:r>
            <a:r>
              <a:rPr sz="2000" b="0">
                <a:solidFill>
                  <a:srgbClr val="1F2D3A"/>
                </a:solidFill>
              </a:rPr>
              <a:t> içinde düzenleyin; her anahtarın </a:t>
            </a:r>
            <a:r>
              <a:rPr sz="2000" b="1">
                <a:solidFill>
                  <a:srgbClr val="1F2D3A"/>
                </a:solidFill>
              </a:rPr>
              <a:t>tek amacı</a:t>
            </a:r>
            <a:r>
              <a:rPr sz="2000" b="0">
                <a:solidFill>
                  <a:srgbClr val="1F2D3A"/>
                </a:solidFill>
              </a:rPr>
              <a:t> ve bir kripto-periyodu olsun.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Veriyi </a:t>
            </a:r>
            <a:r>
              <a:rPr sz="2000" b="1">
                <a:solidFill>
                  <a:srgbClr val="1F2D3A"/>
                </a:solidFill>
              </a:rPr>
              <a:t>zarflayın</a:t>
            </a:r>
            <a:r>
              <a:rPr sz="2000" b="0">
                <a:solidFill>
                  <a:srgbClr val="1F2D3A"/>
                </a:solidFill>
              </a:rPr>
              <a:t>; anahtar sürümünü AAD ile koruyun.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İstemci cihazına yalnız </a:t>
            </a:r>
            <a:r>
              <a:rPr sz="2000" b="1">
                <a:solidFill>
                  <a:srgbClr val="1F2D3A"/>
                </a:solidFill>
              </a:rPr>
              <a:t>zararı sınırlı, kısa ömürlü</a:t>
            </a:r>
            <a:r>
              <a:rPr sz="2000" b="0">
                <a:solidFill>
                  <a:srgbClr val="1F2D3A"/>
                </a:solidFill>
              </a:rPr>
              <a:t> anahtarlar indirin.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Aktarımda veri: TLS 1.3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TLS 1.3 el sıkışması</a:t>
            </a:r>
          </a:p>
        </p:txBody>
      </p:sp>
      <p:pic>
        <p:nvPicPr>
          <p:cNvPr id="7" name="Picture 6" descr="h03-06-tls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5648" y="1325880"/>
            <a:ext cx="5280399" cy="42783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713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 gidiş-dönüş · her zaman geçici ECDHE → </a:t>
            </a:r>
            <a:r>
              <a:rPr sz="2000" b="1">
                <a:solidFill>
                  <a:srgbClr val="1F2D3A"/>
                </a:solidFill>
              </a:rPr>
              <a:t>ileri gizlilik varsayılan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TLS 1.3 el sıkışması: mesaj sırası (animasyon)</a:t>
            </a:r>
          </a:p>
        </p:txBody>
      </p:sp>
      <p:pic>
        <p:nvPicPr>
          <p:cNvPr id="7" name="Picture 6" descr="tls13-handshak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633045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El sıkışma — uç durum: yarıda kesilen</a:t>
            </a:r>
          </a:p>
        </p:txBody>
      </p:sp>
      <p:pic>
        <p:nvPicPr>
          <p:cNvPr id="7" name="Picture 6" descr="tls13-handshake--edge-abort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633045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Doğrulamanın üç katmanı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0202"/>
                <a:gridCol w="7381332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Katman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Soru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Zincir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Güvenilir CA mı imzaladı, süresi/iptali?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Ana makine adı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Sertifika gerçekten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bu sunucu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için mi?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Sabitleme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Beklediğim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belirli anahtar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mı?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</a:t>
            </a:r>
            <a:r>
              <a:rPr sz="2000" b="1">
                <a:solidFill>
                  <a:srgbClr val="1F2D3A"/>
                </a:solidFill>
              </a:rPr>
              <a:t>OpenSSL varsayılanı: doğrulamaz!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SSL_VERIFY_PEER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0">
                <a:solidFill>
                  <a:srgbClr val="A1123F"/>
                </a:solidFill>
                <a:latin typeface="Consolas"/>
              </a:rPr>
              <a:t>SSL_set1_host</a:t>
            </a:r>
            <a:r>
              <a:rPr sz="2000" b="0">
                <a:solidFill>
                  <a:srgbClr val="1F2D3A"/>
                </a:solidFill>
              </a:rPr>
              <a:t> şart.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Sabitleme (pinning) ve TOFU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Pinning:</a:t>
            </a:r>
            <a:r>
              <a:rPr sz="2000" b="0">
                <a:solidFill>
                  <a:srgbClr val="1F2D3A"/>
                </a:solidFill>
              </a:rPr>
              <a:t> sunucunun </a:t>
            </a:r>
            <a:r>
              <a:rPr sz="2000" b="1">
                <a:solidFill>
                  <a:srgbClr val="1F2D3A"/>
                </a:solidFill>
              </a:rPr>
              <a:t>açık anahtarının (SPKI)</a:t>
            </a:r>
            <a:r>
              <a:rPr sz="2000" b="0">
                <a:solidFill>
                  <a:srgbClr val="1F2D3A"/>
                </a:solidFill>
              </a:rPr>
              <a:t> SHA-256'sını göm. Zincir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geçerli olsa bile anahtar tutmuyorsa </a:t>
            </a:r>
            <a:r>
              <a:rPr sz="2000" b="1">
                <a:solidFill>
                  <a:srgbClr val="1F2D3A"/>
                </a:solidFill>
              </a:rPr>
              <a:t>REDDET</a:t>
            </a:r>
            <a:r>
              <a:rPr sz="2000" b="0">
                <a:solidFill>
                  <a:srgbClr val="1F2D3A"/>
                </a:solidFill>
              </a:rPr>
              <a:t>. (Mobilde yaygın.)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TOFU:</a:t>
            </a:r>
            <a:r>
              <a:rPr sz="2000" b="0">
                <a:solidFill>
                  <a:srgbClr val="1F2D3A"/>
                </a:solidFill>
              </a:rPr>
              <a:t> PKI yoksa ilk anahtarı hatırla, değişirse uyar (SSH modeli).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2971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TLS 1.2 → 1.3:</a:t>
            </a:r>
            <a:r>
              <a:rPr sz="2000" b="0">
                <a:solidFill>
                  <a:srgbClr val="1F2D3A"/>
                </a:solidFill>
              </a:rPr>
              <a:t> tek RTT · yalnız güçlü AEAD takımları · zayıf özellikler kaldırıldı · downgrade'e karşı minimum sürüm zorla.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Sertifika sabitleme: birincil, yedek, uyuşmazlık (animasyon)</a:t>
            </a:r>
          </a:p>
        </p:txBody>
      </p:sp>
      <p:pic>
        <p:nvPicPr>
          <p:cNvPr id="7" name="Picture 6" descr="certificate-pinn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146" y="1325880"/>
            <a:ext cx="1041340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Sabitleme — uç durum: hiçbir pinle eşleşme yok</a:t>
            </a:r>
          </a:p>
        </p:txBody>
      </p:sp>
      <p:pic>
        <p:nvPicPr>
          <p:cNvPr id="7" name="Picture 6" descr="certificate-pinning--edge-mismat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146" y="1325880"/>
            <a:ext cx="1041340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6 — MITM → hostname + pinning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1 Insecure  -&gt; ATTACKER: ACCEPTED (DANGEROUS, MITM would work)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2 Verify    -&gt; REAL     : VERIFIED, ACCEPTED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3 Verify    -&gt; ATTACKER : REJECTED (self-signed)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4 Pin       -&gt; REAL     : pin MATCHED, ACCEPTED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5 Pin       -&gt; ATTACKER : pin did NOT match, REJECTED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Yalnız 127.0.0.1, kendi ürettiğimiz sertifikalar. (Windows: WSL'de çalıştırın.)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"Yalnız TLS'e güvenmeme"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TLS kanalı korur ama </a:t>
            </a:r>
            <a:r>
              <a:rPr sz="2000" b="1">
                <a:solidFill>
                  <a:srgbClr val="1F2D3A"/>
                </a:solidFill>
              </a:rPr>
              <a:t>uç noktalar</a:t>
            </a:r>
            <a:r>
              <a:rPr sz="2000" b="0">
                <a:solidFill>
                  <a:srgbClr val="1F2D3A"/>
                </a:solidFill>
              </a:rPr>
              <a:t> güvenilmez olabilir (kök alınmış telefon,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hatalı pinning)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Yüksek güvenlikte TLS'in </a:t>
            </a:r>
            <a:r>
              <a:rPr sz="2000" b="1">
                <a:solidFill>
                  <a:srgbClr val="1F2D3A"/>
                </a:solidFill>
              </a:rPr>
              <a:t>içine</a:t>
            </a:r>
            <a:r>
              <a:rPr sz="2000" b="0">
                <a:solidFill>
                  <a:srgbClr val="1F2D3A"/>
                </a:solidFill>
              </a:rPr>
              <a:t> bir kat daha: mesaj düzeyi AEAD + MAC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Böylece TLS aşılsa bile gövde hâlâ şifreli → güvenlik kabuğunun en dış 2 katmanı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73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✅ Sertifika hatasını </a:t>
            </a:r>
            <a:r>
              <a:rPr sz="2000" b="1">
                <a:solidFill>
                  <a:srgbClr val="1F2D3A"/>
                </a:solidFill>
              </a:rPr>
              <a:t>yutma</a:t>
            </a:r>
            <a:r>
              <a:rPr sz="2000" b="0">
                <a:solidFill>
                  <a:srgbClr val="1F2D3A"/>
                </a:solidFill>
              </a:rPr>
              <a:t>, güven deposuna düşme (fail-closed).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TLS istemcisi: adım 1–4 (Tarif 9.1, 10.7, 10.8)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5463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SSL_CTX *ctx = SSL_CTX_new(TLS_client_method());          /* 1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SSL_CTX_set_min_proto_version(ctx, TLS1_2_VERSION);      /* 2 against downgrade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SSL_CTX_set_verify(ctx, SSL_VERIFY_PEER, NULL);           /* 3 VALIDATE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SSL_CTX_set_default_verify_paths(ctx);                    /* 4 the root store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90241"/>
            <a:ext cx="10911535" cy="17602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Sürümden bağımsız istemci bağlamı.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En düşük sürümü </a:t>
            </a:r>
            <a:r>
              <a:rPr sz="1800" b="1">
                <a:solidFill>
                  <a:srgbClr val="1F2D3A"/>
                </a:solidFill>
              </a:rPr>
              <a:t>TLS 1.2</a:t>
            </a:r>
            <a:r>
              <a:rPr sz="1800" b="0">
                <a:solidFill>
                  <a:srgbClr val="1F2D3A"/>
                </a:solidFill>
              </a:rPr>
              <a:t> yapar — atlanırsa sürüm düşürme saldırısına açık.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Karşı tarafın sertifikasını </a:t>
            </a:r>
            <a:r>
              <a:rPr sz="1800" b="1">
                <a:solidFill>
                  <a:srgbClr val="1F2D3A"/>
                </a:solidFill>
              </a:rPr>
              <a:t>doğrula</a:t>
            </a:r>
            <a:r>
              <a:rPr sz="1800" b="0">
                <a:solidFill>
                  <a:srgbClr val="1F2D3A"/>
                </a:solidFill>
              </a:rPr>
              <a:t> — atlanırsa OpenSSL herhangi bir sertifikayı kabul eder.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İşletim sisteminin güvenilir kök deposunu yükler.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TLS istemcisinin adımları — şema</a:t>
            </a:r>
          </a:p>
        </p:txBody>
      </p:sp>
      <p:pic>
        <p:nvPicPr>
          <p:cNvPr id="7" name="Picture 6" descr="h03-16-tls-istemci-adim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132" y="1325880"/>
            <a:ext cx="944343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TLS istemcisi: adım 5–7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5463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SSL_set_tlsext_host_name(ssl, host);                      /* 5 SNI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SSL_set1_host(ssl, host);                                 /* 6 hostname check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/* connect + handshake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SSL_get_verify_result(ssl) == X509_V_OK;                  /* 7 belt + suspenders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90241"/>
            <a:ext cx="10911535" cy="17145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Sunucuya hangi adı istediğini söyler (SNI) — atlanırsa aynı IP'de yanlış sertifika gelebilir.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Sertifikadaki adın </a:t>
            </a:r>
            <a:r>
              <a:rPr sz="1800" b="1">
                <a:solidFill>
                  <a:srgbClr val="1F2D3A"/>
                </a:solidFill>
              </a:rPr>
              <a:t>bu</a:t>
            </a:r>
            <a:r>
              <a:rPr sz="1800" b="0">
                <a:solidFill>
                  <a:srgbClr val="1F2D3A"/>
                </a:solidFill>
              </a:rPr>
              <a:t> sunucu olduğunu denetler.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Doğrulama sonucunu açıkça sorar — bir yapılandırma hatası sessizce geçmesin (kemer + askı).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214469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Kitap: OpenSSL'in doğrulamayan varsayılanı "</a:t>
            </a:r>
            <a:r>
              <a:rPr sz="1800" b="1">
                <a:solidFill>
                  <a:srgbClr val="1F2D3A"/>
                </a:solidFill>
              </a:rPr>
              <a:t>olabilecek en kötü varsayılan</a:t>
            </a:r>
            <a:r>
              <a:rPr sz="1800" b="0">
                <a:solidFill>
                  <a:srgbClr val="1F2D3A"/>
                </a:solidFill>
              </a:rPr>
              <a:t>"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6 neden hayati?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Zincir doğrulaması yalnız "güvenilir CA mı imzaladı?" diye sorar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</a:t>
            </a:r>
            <a:r>
              <a:rPr sz="2000" b="1">
                <a:solidFill>
                  <a:srgbClr val="1F2D3A"/>
                </a:solidFill>
              </a:rPr>
              <a:t>kendi</a:t>
            </a:r>
            <a:r>
              <a:rPr sz="2000" b="0">
                <a:solidFill>
                  <a:srgbClr val="1F2D3A"/>
                </a:solidFill>
              </a:rPr>
              <a:t> alan adı için tamamen </a:t>
            </a:r>
            <a:r>
              <a:rPr sz="2000" b="1">
                <a:solidFill>
                  <a:srgbClr val="1F2D3A"/>
                </a:solidFill>
              </a:rPr>
              <a:t>geçerli</a:t>
            </a:r>
            <a:r>
              <a:rPr sz="2000" b="0">
                <a:solidFill>
                  <a:srgbClr val="1F2D3A"/>
                </a:solidFill>
              </a:rPr>
              <a:t> bir sertifika alabilir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 denetimi yoksa </a:t>
            </a:r>
            <a:r>
              <a:rPr sz="2000" b="0">
                <a:solidFill>
                  <a:srgbClr val="A1123F"/>
                </a:solidFill>
                <a:latin typeface="Consolas"/>
              </a:rPr>
              <a:t>bank.example</a:t>
            </a:r>
            <a:r>
              <a:rPr sz="2000" b="0">
                <a:solidFill>
                  <a:srgbClr val="1F2D3A"/>
                </a:solidFill>
              </a:rPr>
              <a:t> yerine </a:t>
            </a:r>
            <a:r>
              <a:rPr sz="2000" b="0">
                <a:solidFill>
                  <a:srgbClr val="A1123F"/>
                </a:solidFill>
                <a:latin typeface="Consolas"/>
              </a:rPr>
              <a:t>attacker.example</a:t>
            </a:r>
            <a:r>
              <a:rPr sz="2000" b="0">
                <a:solidFill>
                  <a:srgbClr val="1F2D3A"/>
                </a:solidFill>
              </a:rPr>
              <a:t> sertifikası kabul edilir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2012 "dünyanın en tehlikeli kodu" çalışması: çok sayıda uygulama ve kütüphane bu adımı atlıyordu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SPKI sabitleme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9479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X509 *cert = SSL_get_peer_certificate(ssl);         /* 3.x: SSL_get1_...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int n = i2d_X509_PUBKEY(X509_get_X509_PUBKEY(cert), NULL);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/* convert to DER -&gt; SHA256 -&gt; compare with the pin list via CRYPTO_memcmp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for (i = 0; i &lt; PIN_COUNT; i++)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if (CRYPTO_memcmp(digest, TRUSTED_PINS[i], 32) == 0) return 1;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return 0;                                            /* no match: CUT */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730398"/>
            <a:ext cx="10911535" cy="78455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openssl s_client -connect server.example:443 -servername server.example &lt;/dev/null \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| openssl x509 -pubkey -noout | openssl pkey -pubin -outform der \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| openssl dgst -sha256 -binary | base64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Sabitlemeyi sürdürmek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1528"/>
                <a:gridCol w="5070006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Kural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Neden?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Sertifikayı değil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SPKI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'yi sabitle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Aynı anahtarla yenilenen sertifika çalışır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 zaman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yedek pin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Birincil kaybolursa uygulama "tuğlalaşmaz"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Yedek anahtar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çevrimdışı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Birlikte ele geçmesin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Yeni pin, eskisi kaldırılmadan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önce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dağıtılır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Güncelleme penceresi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Pin hatasını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raporla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Saldırı mı, yapılandırma mı?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Bayrakla kapatılamaz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Saldırgan önce bayrağı değiştirir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838651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Tarayıcılar HPKP'yi 2018'de bıraktı; mobil/masaüstünde sabitleme sürüyor (MASVS-NETWORK)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Windows: WinHTTP / Schannel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WinHTTP sertifikayı ve adı </a:t>
            </a:r>
            <a:r>
              <a:rPr sz="2000" b="1">
                <a:solidFill>
                  <a:srgbClr val="1F2D3A"/>
                </a:solidFill>
              </a:rPr>
              <a:t>varsayılan olarak doğrular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Tehlike: doğrulamayı kapatan bayraklar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78888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DWORD flags = SECURITY_FLAG_IGNORE_UNKNOWN_CA |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SECURITY_FLAG_IGNORE_CERT_CN_INVALID |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SECURITY_FLAG_IGNORE_CERT_DATE_INVALID;   /* NEVER in a release build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WinHttpSetOption(request, WINHTTP_OPTION_SECURITY_FLAGS, &amp;flags, sizeof flags);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1884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✅ Test sunucusunun CA'sını geliştirme makinesinin güven deposuna ekle; kod aynı kalsın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Eleştirel okuma: sessizce açılan kapı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6349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defaultValidator.checkServerTrusted(chain, authType);          // 1 chain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try {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PublicKey expected = keyStore.getCertificate("ca").getPublicKey();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if (!Arrays.equals(expected.getEncoded(), chain[0].getPublicKey().getEncoded()))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    throw new CertificateException("pin did not match");    // 2 pin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} catch (KeyStoreException e) {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e.printStackTrace();                                        // 3 ??? -&gt; connection ACCEPTED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70555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Hata yutuldu → sabitleme </a:t>
            </a:r>
            <a:r>
              <a:rPr sz="1800" b="1">
                <a:solidFill>
                  <a:srgbClr val="1F2D3A"/>
                </a:solidFill>
              </a:rPr>
              <a:t>atlandı</a:t>
            </a:r>
            <a:r>
              <a:rPr sz="1800" b="0">
                <a:solidFill>
                  <a:srgbClr val="1F2D3A"/>
                </a:solidFill>
              </a:rPr>
              <a:t> = </a:t>
            </a:r>
            <a:r>
              <a:rPr sz="1800" b="1">
                <a:solidFill>
                  <a:srgbClr val="1F2D3A"/>
                </a:solidFill>
              </a:rPr>
              <a:t>fail-open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Ayrıca: yedek doğrulamada iptal denetimi kapalı · dosya yoksa "devam" · tek pin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✅ </a:t>
            </a:r>
            <a:r>
              <a:rPr sz="1800" b="1">
                <a:solidFill>
                  <a:srgbClr val="1F2D3A"/>
                </a:solidFill>
              </a:rPr>
              <a:t>Fail-closed:</a:t>
            </a:r>
            <a:r>
              <a:rPr sz="1800" b="0">
                <a:solidFill>
                  <a:srgbClr val="1F2D3A"/>
                </a:solidFill>
              </a:rPr>
              <a:t> sonucu belirleyemiyorsan → </a:t>
            </a:r>
            <a:r>
              <a:rPr sz="1800" b="1">
                <a:solidFill>
                  <a:srgbClr val="1F2D3A"/>
                </a:solidFill>
              </a:rPr>
              <a:t>reddet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En sık TLS hataları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617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28779"/>
                <a:gridCol w="4182755"/>
              </a:tblGrid>
              <a:tr h="373858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Sonuç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Doğrulama geri çağrısı hep "geçerli" / her şeye güvenen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TrustManager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 sertifika kabul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 denetimi kapalı (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HostnameVerifier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hep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true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Başka sitenin sertifikası kabul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Sertifika hatasında "devam et" (web görünümü)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Araya giren fark edilmez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Hata ayıklama bayrağı sürümde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Saldırgan açar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Yedeksiz uç sertifika pini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Yenilemede uygulama çöker → pin kaldırılır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"Nasılsa TLS var"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Sunucuda/istemcide açık veri korunmaz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 bağlantını test et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s_client -connect server.example:443 -servername server.example -verify_return_error -brief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s_client -connect server.example:443 -tls1_1      # should be rejected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Kendi imzalı sertifika → </a:t>
            </a:r>
            <a:r>
              <a:rPr sz="2000" b="1">
                <a:solidFill>
                  <a:srgbClr val="1F2D3A"/>
                </a:solidFill>
              </a:rPr>
              <a:t>reddet</a:t>
            </a:r>
            <a:r>
              <a:rPr sz="2000" b="0">
                <a:solidFill>
                  <a:srgbClr val="1F2D3A"/>
                </a:solidFill>
              </a:rPr>
              <a:t> (Demo 6)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Başka ad için geçerli sertifika → </a:t>
            </a:r>
            <a:r>
              <a:rPr sz="2000" b="1">
                <a:solidFill>
                  <a:srgbClr val="1F2D3A"/>
                </a:solidFill>
              </a:rPr>
              <a:t>reddet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Cihaza kendi CA'nı kur + proxy → sabitleme yapan uygulama </a:t>
            </a:r>
            <a:r>
              <a:rPr sz="2000" b="1">
                <a:solidFill>
                  <a:srgbClr val="1F2D3A"/>
                </a:solidFill>
              </a:rPr>
              <a:t>reddetmeli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Pin hatası raporlanıyor mu?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İstemcide doğrulamayı </a:t>
            </a:r>
            <a:r>
              <a:rPr sz="2000" b="1">
                <a:solidFill>
                  <a:srgbClr val="1F2D3A"/>
                </a:solidFill>
              </a:rPr>
              <a:t>elle açın</a:t>
            </a:r>
            <a:r>
              <a:rPr sz="2000" b="0">
                <a:solidFill>
                  <a:srgbClr val="1F2D3A"/>
                </a:solidFill>
              </a:rPr>
              <a:t>: CA deposu + </a:t>
            </a:r>
            <a:r>
              <a:rPr sz="2000" b="0">
                <a:solidFill>
                  <a:srgbClr val="A1123F"/>
                </a:solidFill>
                <a:latin typeface="Consolas"/>
              </a:rPr>
              <a:t>SSL_VERIFY_PEER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0">
                <a:solidFill>
                  <a:srgbClr val="A1123F"/>
                </a:solidFill>
                <a:latin typeface="Consolas"/>
              </a:rPr>
              <a:t>SSL_set1_host</a:t>
            </a:r>
            <a:r>
              <a:rPr sz="2000" b="0">
                <a:solidFill>
                  <a:srgbClr val="1F2D3A"/>
                </a:solidFill>
              </a:rPr>
              <a:t> + min. TLS 1.2.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Yüksek riskte </a:t>
            </a:r>
            <a:r>
              <a:rPr sz="2000" b="1">
                <a:solidFill>
                  <a:srgbClr val="1F2D3A"/>
                </a:solidFill>
              </a:rPr>
              <a:t>SPKI sabitleme</a:t>
            </a:r>
            <a:r>
              <a:rPr sz="2000" b="0">
                <a:solidFill>
                  <a:srgbClr val="1F2D3A"/>
                </a:solidFill>
              </a:rPr>
              <a:t> ekleyin, her zaman </a:t>
            </a:r>
            <a:r>
              <a:rPr sz="2000" b="1">
                <a:solidFill>
                  <a:srgbClr val="1F2D3A"/>
                </a:solidFill>
              </a:rPr>
              <a:t>yedek pin</a:t>
            </a:r>
            <a:r>
              <a:rPr sz="2000" b="0">
                <a:solidFill>
                  <a:srgbClr val="1F2D3A"/>
                </a:solidFill>
              </a:rPr>
              <a:t> bulundurun.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 durumunda </a:t>
            </a:r>
            <a:r>
              <a:rPr sz="2000" b="1">
                <a:solidFill>
                  <a:srgbClr val="1F2D3A"/>
                </a:solidFill>
              </a:rPr>
              <a:t>kapalı kalın</a:t>
            </a:r>
            <a:r>
              <a:rPr sz="2000" b="0">
                <a:solidFill>
                  <a:srgbClr val="1F2D3A"/>
                </a:solidFill>
              </a:rPr>
              <a:t> (fail-closed): istisnayı yutup güven deposuna düşmeyin.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Beklemede ve kullanımda veri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Kullanımda veri katmanları — şema</a:t>
            </a:r>
          </a:p>
        </p:txBody>
      </p:sp>
      <p:pic>
        <p:nvPicPr>
          <p:cNvPr id="7" name="Picture 6" descr="h03-18-kullanimda-veri-katman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533" y="1325880"/>
            <a:ext cx="891862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Beklemede veri: iki düzey — şema</a:t>
            </a:r>
          </a:p>
        </p:txBody>
      </p:sp>
      <p:pic>
        <p:nvPicPr>
          <p:cNvPr id="7" name="Picture 6" descr="h03-17-beklemede-iki-duz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378" y="1325880"/>
            <a:ext cx="939293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Beklemede veri: dosya/alan şifreleme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Tüm disk/dosya:</a:t>
            </a:r>
            <a:r>
              <a:rPr sz="2000" b="0">
                <a:solidFill>
                  <a:srgbClr val="1F2D3A"/>
                </a:solidFill>
              </a:rPr>
              <a:t> LUKS, BitLocker, XTS-AES ya da uygulama AEAD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Alan/sütun:</a:t>
            </a:r>
            <a:r>
              <a:rPr sz="2000" b="0">
                <a:solidFill>
                  <a:srgbClr val="1F2D3A"/>
                </a:solidFill>
              </a:rPr>
              <a:t> yalnız hassas alanları uygulama katmanında AEAD ile şifrele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Maskeleme: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**** **** **** 4242</a:t>
            </a:r>
            <a:r>
              <a:rPr sz="2000" b="0">
                <a:solidFill>
                  <a:srgbClr val="1F2D3A"/>
                </a:solidFill>
              </a:rPr>
              <a:t> — şifreleme DEĞİL, maruz kalmayı azaltır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(log, ekran, test, tokenizasyon)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Maskeleme şifrelemenin yerine geçmez, tamamlar (farklı tehditler).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7 — SQLite'ta alanı AES-GCM ile şifrele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Attacker opens the DB: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1|Jane Doe|C6EA7420...   &lt;- card field ENCRYPTED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Correct key: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1|Jane Doe|4242-4242-4242-4242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Wrong key: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1|Jane Doe|(COULD NOT DECRYPT - wrong key?)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4378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name</a:t>
            </a:r>
            <a:r>
              <a:rPr sz="2000" b="0">
                <a:solidFill>
                  <a:srgbClr val="1F2D3A"/>
                </a:solidFill>
              </a:rPr>
              <a:t> açık, </a:t>
            </a:r>
            <a:r>
              <a:rPr sz="2000" b="0">
                <a:solidFill>
                  <a:srgbClr val="A1123F"/>
                </a:solidFill>
                <a:latin typeface="Consolas"/>
              </a:rPr>
              <a:t>card_encrypted</a:t>
            </a:r>
            <a:r>
              <a:rPr sz="2000" b="0">
                <a:solidFill>
                  <a:srgbClr val="1F2D3A"/>
                </a:solidFill>
              </a:rPr>
              <a:t> şifreli. Anahtar koda gömülü değil (cihaza bağlı KDF). Linux </a:t>
            </a:r>
            <a:r>
              <a:rPr sz="2000" b="0">
                <a:solidFill>
                  <a:srgbClr val="A1123F"/>
                </a:solidFill>
                <a:latin typeface="Consolas"/>
              </a:rPr>
              <a:t>sqlite3</a:t>
            </a:r>
            <a:r>
              <a:rPr sz="2000" b="0">
                <a:solidFill>
                  <a:srgbClr val="1F2D3A"/>
                </a:solidFill>
              </a:rPr>
              <a:t>, Windows yerleşik </a:t>
            </a:r>
            <a:r>
              <a:rPr sz="2000" b="0">
                <a:solidFill>
                  <a:srgbClr val="A1123F"/>
                </a:solidFill>
                <a:latin typeface="Consolas"/>
              </a:rPr>
              <a:t>winsqlite3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SQLite alan şifreleme: doğru ve yanlış anahtar (animasyon)</a:t>
            </a:r>
          </a:p>
        </p:txBody>
      </p:sp>
      <p:pic>
        <p:nvPicPr>
          <p:cNvPr id="7" name="Picture 6" descr="sqlite-field-encryp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880" y="1325880"/>
            <a:ext cx="1070193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SQLite alan şifreleme — uç durum: yanlış anahtar</a:t>
            </a:r>
          </a:p>
        </p:txBody>
      </p:sp>
      <p:pic>
        <p:nvPicPr>
          <p:cNvPr id="7" name="Picture 6" descr="sqlite-field-encryption--edge-wrong-ke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880" y="1325880"/>
            <a:ext cx="1070193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Veri maskeleme: dört teknik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7379"/>
                <a:gridCol w="3867379"/>
                <a:gridCol w="3176776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Teknik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Geri dönülür mü?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Kullanım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Gösterimde maskeleme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Hayır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Ekran, fiş, günlük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Tokenizasyon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Yalnız kasaya erişen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Kart saklama, ödeme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Takma adlandırma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Anahtarı olan eşleştirir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Analiz, test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Anonimleştirme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Hayır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Açık veri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191256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Takma adlı veri hâlâ </a:t>
            </a:r>
            <a:r>
              <a:rPr sz="1800" b="1">
                <a:solidFill>
                  <a:srgbClr val="1F2D3A"/>
                </a:solidFill>
              </a:rPr>
              <a:t>kişisel veri</a:t>
            </a:r>
            <a:r>
              <a:rPr sz="1800" b="0">
                <a:solidFill>
                  <a:srgbClr val="1F2D3A"/>
                </a:solidFill>
              </a:rPr>
              <a:t> (KVKK, GDPR) · "anonim" demek çok daha güçlü bir iddia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Gösterimde maskeleme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6349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/* "1234567812345678" -&gt; "************5678"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void mask_pan(const char *pan, char *out, size_t out_size) {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size_t n = strnlen(pan, 19);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if (out_size &lt; n + 1) { if (out_size) out[0] = '\0'; return; }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for (size_t i = 0; i &lt; n; i++)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    out[i] = (i + 4 &lt; n) ? '*' : pan[i];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out[n] = '\0';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70555"/>
            <a:ext cx="10911535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PCI DSS: en fazla ilk 6 (yeni sürümlerde 8) + son 4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Maskeleme </a:t>
            </a:r>
            <a:r>
              <a:rPr sz="1800" b="1">
                <a:solidFill>
                  <a:srgbClr val="1F2D3A"/>
                </a:solidFill>
              </a:rPr>
              <a:t>kaynağa yakın:</a:t>
            </a:r>
            <a:r>
              <a:rPr sz="1800" b="0">
                <a:solidFill>
                  <a:srgbClr val="1F2D3A"/>
                </a:solidFill>
              </a:rPr>
              <a:t> istemciye zaten maskeli gönder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Tokenizasyon</a:t>
            </a:r>
          </a:p>
        </p:txBody>
      </p:sp>
      <p:pic>
        <p:nvPicPr>
          <p:cNvPr id="7" name="Picture 6" descr="h03-07-tokenizasy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979" y="1325880"/>
            <a:ext cx="4195736" cy="31231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558792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Veritabanı, raporlar, günlükler çalınsa bile </a:t>
            </a:r>
            <a:r>
              <a:rPr sz="2000" b="1">
                <a:solidFill>
                  <a:srgbClr val="1F2D3A"/>
                </a:solidFill>
              </a:rPr>
              <a:t>kart numarası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PCI DSS kapsamı küçülür = 1. haftadaki "</a:t>
            </a:r>
            <a:r>
              <a:rPr sz="2000" b="1">
                <a:solidFill>
                  <a:srgbClr val="1F2D3A"/>
                </a:solidFill>
              </a:rPr>
              <a:t>aktar</a:t>
            </a:r>
            <a:r>
              <a:rPr sz="2000" b="0">
                <a:solidFill>
                  <a:srgbClr val="1F2D3A"/>
                </a:solidFill>
              </a:rPr>
              <a:t>" yanıtı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Mobil ödemede telefona inen = cihaza özgü </a:t>
            </a:r>
            <a:r>
              <a:rPr sz="2000" b="1">
                <a:solidFill>
                  <a:srgbClr val="1F2D3A"/>
                </a:solidFill>
              </a:rPr>
              <a:t>belirteç numarası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Biçim korunabilir: FF1 (NIST SP 800-38G)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Takma ad ve test verisi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crypto_hmac_sha256(pseudonym_key, 32, id_number, strlen(id_number), pseudonym);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❌ Düz SHA-256: 11 haneli kimlik no → hepsi denenebilir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✅ </a:t>
            </a:r>
            <a:r>
              <a:rPr sz="2000" b="1">
                <a:solidFill>
                  <a:srgbClr val="1F2D3A"/>
                </a:solidFill>
              </a:rPr>
              <a:t>Anahtarlı</a:t>
            </a:r>
            <a:r>
              <a:rPr sz="2000" b="0">
                <a:solidFill>
                  <a:srgbClr val="1F2D3A"/>
                </a:solidFill>
              </a:rPr>
              <a:t> HMAC; anahtar veri kümesinden ayrı · anahtar imha = fiilen anonim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51911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Test verisi tercihi: </a:t>
            </a:r>
            <a:r>
              <a:rPr sz="2000" b="1">
                <a:solidFill>
                  <a:srgbClr val="1F2D3A"/>
                </a:solidFill>
              </a:rPr>
              <a:t>1. sentetik</a:t>
            </a:r>
            <a:r>
              <a:rPr sz="2000" b="0">
                <a:solidFill>
                  <a:srgbClr val="1F2D3A"/>
                </a:solidFill>
              </a:rPr>
              <a:t> → 2. statik maskeleme → 3. dinamik maskeleme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Günlükte maskeleme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Kaynakta önleme:</a:t>
            </a:r>
            <a:r>
              <a:rPr sz="1800" b="0">
                <a:solidFill>
                  <a:srgbClr val="1F2D3A"/>
                </a:solidFill>
              </a:rPr>
              <a:t> hassas tür, yazdırması hep maskeli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Çıkışta süzme:</a:t>
            </a:r>
            <a:r>
              <a:rPr sz="1800" b="0">
                <a:solidFill>
                  <a:srgbClr val="1F2D3A"/>
                </a:solidFill>
              </a:rPr>
              <a:t> 13–19 hane + Luhn, </a:t>
            </a:r>
            <a:r>
              <a:rPr sz="1800" b="0">
                <a:solidFill>
                  <a:srgbClr val="A1123F"/>
                </a:solidFill>
                <a:latin typeface="Consolas"/>
              </a:rPr>
              <a:t>password=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0">
                <a:solidFill>
                  <a:srgbClr val="A1123F"/>
                </a:solidFill>
                <a:latin typeface="Consolas"/>
              </a:rPr>
              <a:t>token=</a:t>
            </a:r>
            <a:r>
              <a:rPr sz="1800" b="0">
                <a:solidFill>
                  <a:srgbClr val="1F2D3A"/>
                </a:solidFill>
              </a:rPr>
              <a:t> → </a:t>
            </a:r>
            <a:r>
              <a:rPr sz="1800" b="0">
                <a:solidFill>
                  <a:srgbClr val="A1123F"/>
                </a:solidFill>
                <a:latin typeface="Consolas"/>
              </a:rPr>
              <a:t>****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12848"/>
            <a:ext cx="10911535" cy="95463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while ((p = strstr(p, "password=")) != NULL) {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p += strlen("password=");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while (*p &amp;&amp; !isspace((unsigned char)*p)) *p++ = '*';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77209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⚠️ Süzgeç </a:t>
            </a:r>
            <a:r>
              <a:rPr sz="1800" b="1">
                <a:solidFill>
                  <a:srgbClr val="1F2D3A"/>
                </a:solidFill>
              </a:rPr>
              <a:t>ikinci</a:t>
            </a:r>
            <a:r>
              <a:rPr sz="1800" b="0">
                <a:solidFill>
                  <a:srgbClr val="1F2D3A"/>
                </a:solidFill>
              </a:rPr>
              <a:t> hat: JSON'u tanımaz, veri zaten bellekte · sahada sürümde günlük </a:t>
            </a:r>
            <a:r>
              <a:rPr sz="1800" b="1">
                <a:solidFill>
                  <a:srgbClr val="1F2D3A"/>
                </a:solidFill>
              </a:rPr>
              <a:t>tamamen kaldırılır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Veri maskeleme: 3 teknik bir arada (animasyon)</a:t>
            </a:r>
          </a:p>
        </p:txBody>
      </p:sp>
      <p:pic>
        <p:nvPicPr>
          <p:cNvPr id="7" name="Picture 6" descr="mask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46248"/>
          </a:xfrm>
          <a:prstGeom prst="rect">
            <a:avLst/>
          </a:prstGeom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Maskeleme — uç durum: çok kısa bir değer</a:t>
            </a:r>
          </a:p>
        </p:txBody>
      </p:sp>
      <p:pic>
        <p:nvPicPr>
          <p:cNvPr id="7" name="Picture 6" descr="masking--edge-too-shor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38" y="1325880"/>
            <a:ext cx="1014001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Kullanımda veri: 3 katman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3857"/>
                <a:gridCol w="3695842"/>
                <a:gridCol w="3871835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Katman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Linux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Windows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Döküm engelle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RLIMIT_CORE=0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SetErrorMode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Belleği kilitle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mlock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VirtualLock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Güvenli sil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OPENSSL_cleanse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SecureZeroMemory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+ </a:t>
            </a:r>
            <a:r>
              <a:rPr sz="2000" b="1">
                <a:solidFill>
                  <a:srgbClr val="1F2D3A"/>
                </a:solidFill>
              </a:rPr>
              <a:t>kısa ömür</a:t>
            </a:r>
            <a:r>
              <a:rPr sz="2000" b="0">
                <a:solidFill>
                  <a:srgbClr val="1F2D3A"/>
                </a:solidFill>
              </a:rPr>
              <a:t>, kopyalama.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memset</a:t>
            </a:r>
            <a:r>
              <a:rPr sz="2000" b="0">
                <a:solidFill>
                  <a:srgbClr val="1F2D3A"/>
                </a:solidFill>
              </a:rPr>
              <a:t> -O2'de silinebilir; cleanse </a:t>
            </a:r>
            <a:r>
              <a:rPr sz="2000" b="1">
                <a:solidFill>
                  <a:srgbClr val="1F2D3A"/>
                </a:solidFill>
              </a:rPr>
              <a:t>silinemez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8 — mlock + güvenli silme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Layer 1 - crash dump turned off: OK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Layer 2 - mlock blocked writing to swap: OK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Secret in use: non-zero bytes = 23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Layer 3 - non-zero bytes after secure wipe = 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OPENSSL_cleanse call stays in machine code (unlike memset, cannot be removed)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Cihaz bağlama:</a:t>
            </a:r>
            <a:r>
              <a:rPr sz="2000" b="0">
                <a:solidFill>
                  <a:srgbClr val="1F2D3A"/>
                </a:solidFill>
              </a:rPr>
              <a:t> anahtarı cihaz parmak izinden </a:t>
            </a:r>
            <a:r>
              <a:rPr sz="2000" b="1">
                <a:solidFill>
                  <a:srgbClr val="1F2D3A"/>
                </a:solidFill>
              </a:rPr>
              <a:t>HKDF + AEAD</a:t>
            </a:r>
            <a:r>
              <a:rPr sz="2000" b="0">
                <a:solidFill>
                  <a:srgbClr val="1F2D3A"/>
                </a:solidFill>
              </a:rPr>
              <a:t> ile sar → başka cihazda açılamaz (Demo 9).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Beklemede: hassas alanları </a:t>
            </a:r>
            <a:r>
              <a:rPr sz="2000" b="1">
                <a:solidFill>
                  <a:srgbClr val="1F2D3A"/>
                </a:solidFill>
              </a:rPr>
              <a:t>AEAD</a:t>
            </a:r>
            <a:r>
              <a:rPr sz="2000" b="0">
                <a:solidFill>
                  <a:srgbClr val="1F2D3A"/>
                </a:solidFill>
              </a:rPr>
              <a:t> ile şifrele, anahtarı koda gömme.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Maskeleme şifrelemenin </a:t>
            </a:r>
            <a:r>
              <a:rPr sz="2000" b="1">
                <a:solidFill>
                  <a:srgbClr val="1F2D3A"/>
                </a:solidFill>
              </a:rPr>
              <a:t>yerine geçmez</a:t>
            </a:r>
            <a:r>
              <a:rPr sz="2000" b="0">
                <a:solidFill>
                  <a:srgbClr val="1F2D3A"/>
                </a:solidFill>
              </a:rPr>
              <a:t>, tamamlar (log, ekran, test).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Kullanımda: sırrı </a:t>
            </a:r>
            <a:r>
              <a:rPr sz="2000" b="1">
                <a:solidFill>
                  <a:srgbClr val="1F2D3A"/>
                </a:solidFill>
              </a:rPr>
              <a:t>en son anda</a:t>
            </a:r>
            <a:r>
              <a:rPr sz="2000" b="0">
                <a:solidFill>
                  <a:srgbClr val="1F2D3A"/>
                </a:solidFill>
              </a:rPr>
              <a:t> aç, </a:t>
            </a:r>
            <a:r>
              <a:rPr sz="2000" b="1">
                <a:solidFill>
                  <a:srgbClr val="1F2D3A"/>
                </a:solidFill>
              </a:rPr>
              <a:t>en kısa süre</a:t>
            </a:r>
            <a:r>
              <a:rPr sz="2000" b="0">
                <a:solidFill>
                  <a:srgbClr val="1F2D3A"/>
                </a:solidFill>
              </a:rPr>
              <a:t> tut, kaldırılamaz biçimde </a:t>
            </a:r>
            <a:r>
              <a:rPr sz="2000" b="1">
                <a:solidFill>
                  <a:srgbClr val="1F2D3A"/>
                </a:solidFill>
              </a:rPr>
              <a:t>sil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Bellekte güvenli silme (animasyon)</a:t>
            </a:r>
          </a:p>
        </p:txBody>
      </p:sp>
      <p:pic>
        <p:nvPicPr>
          <p:cNvPr id="7" name="Picture 6" descr="memory-wip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29024"/>
          </a:xfrm>
          <a:prstGeom prst="rect">
            <a:avLst/>
          </a:prstGeom>
        </p:spPr>
      </p:pic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Bellek silme — uç durum: özel karakterler</a:t>
            </a:r>
          </a:p>
        </p:txBody>
      </p:sp>
      <p:pic>
        <p:nvPicPr>
          <p:cNvPr id="7" name="Picture 6" descr="memory-wipe--edge-symbol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29024"/>
          </a:xfrm>
          <a:prstGeom prst="rect">
            <a:avLst/>
          </a:prstGeom>
        </p:spPr>
      </p:pic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Güvenlik kabukları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9 — 4 kabukla sar, ters sırada aç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WRAP:   secret -&gt; K1(device) -&gt; K2(storage) -&gt; K3(session) -&gt; K4(channel)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Layer 4 = 128 bytes  &lt;- transmitted packet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UNWRAP: K4 -&gt; K3 -&gt; K2 -&gt; K1 -&gt; secret   (all OK, secret CORRECT)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Attack 1: tamper 1 bit -&gt; Layer 4 REJECTED (tag did not hold)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Attack 2: copy to another device -&gt; outer 3 layers open,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Layer 1 (device) REJECTED -&gt; secret CANNOT be opened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27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✅ "Hangi tek önlem?" değil, "hangi </a:t>
            </a:r>
            <a:r>
              <a:rPr sz="2000" b="1">
                <a:solidFill>
                  <a:srgbClr val="1F2D3A"/>
                </a:solidFill>
              </a:rPr>
              <a:t>katmanlar</a:t>
            </a:r>
            <a:r>
              <a:rPr sz="2000" b="0">
                <a:solidFill>
                  <a:srgbClr val="1F2D3A"/>
                </a:solidFill>
              </a:rPr>
              <a:t>?" · bağımsız anahtarlar.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Sahadaki kabuk matrisi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93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267"/>
                <a:gridCol w="9967267"/>
              </a:tblGrid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Kabuk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İçerik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Ödeme anahtarı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whitebox DES biçiminde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— hiç açık değil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Cüzdan anahtarıyla WB-AES-CBC + cihaz + uygulama bağlama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Beklemede: WB-AES-CBC + SHA-256 MAC + cihaz + sürüm · Aktarımda: oturum anahtarlı AES + MAC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TLS + açık anahtar sabitleme + sunucu sertifikası denetimi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2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Dış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Kimlik doğrulama kodu (oturum anahtarı + bağlama)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Bir varlık, beş aşama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547815" cy="2617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5767"/>
                <a:gridCol w="1273012"/>
                <a:gridCol w="1273012"/>
                <a:gridCol w="1273012"/>
                <a:gridCol w="1273012"/>
              </a:tblGrid>
              <a:tr h="373858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Aşama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K1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K2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K3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K4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---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Sunucudan aktarım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Veritabanında saklama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Java tarafında çözme / API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Ödemede Java tarafı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Ödemede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native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taraf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052620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En içte bile </a:t>
            </a:r>
            <a:r>
              <a:rPr sz="1800" b="1">
                <a:solidFill>
                  <a:srgbClr val="1F2D3A"/>
                </a:solidFill>
              </a:rPr>
              <a:t>bir kabuk kalır</a:t>
            </a:r>
            <a:r>
              <a:rPr sz="1800" b="0">
                <a:solidFill>
                  <a:srgbClr val="1F2D3A"/>
                </a:solidFill>
              </a:rPr>
              <a:t> · o anki açıklığı </a:t>
            </a:r>
            <a:r>
              <a:rPr sz="1800" b="1">
                <a:solidFill>
                  <a:srgbClr val="1F2D3A"/>
                </a:solidFill>
              </a:rPr>
              <a:t>RASP</a:t>
            </a:r>
            <a:r>
              <a:rPr sz="1800" b="0">
                <a:solidFill>
                  <a:srgbClr val="1F2D3A"/>
                </a:solidFill>
              </a:rPr>
              <a:t> korur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"Normal" varlık: beklemede 1, aktarımda 2 kabuk → maliyet dengesi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Saldırı algılanınca yerel veritabanı </a:t>
            </a:r>
            <a:r>
              <a:rPr sz="1800" b="1">
                <a:solidFill>
                  <a:srgbClr val="1F2D3A"/>
                </a:solidFill>
              </a:rPr>
              <a:t>tamamen silinir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Kritik bir varlığı korurken "hangi tek önlem?" değil, "hangi </a:t>
            </a:r>
            <a:r>
              <a:rPr sz="2000" b="1">
                <a:solidFill>
                  <a:srgbClr val="1F2D3A"/>
                </a:solidFill>
              </a:rPr>
              <a:t>katmanlar</a:t>
            </a:r>
            <a:r>
              <a:rPr sz="2000" b="0">
                <a:solidFill>
                  <a:srgbClr val="1F2D3A"/>
                </a:solidFill>
              </a:rPr>
              <a:t>?" diye sorun.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aşamaya (taşıma, depolama, kullanım) bir kabuk koyun.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Kabukları </a:t>
            </a:r>
            <a:r>
              <a:rPr sz="2000" b="1">
                <a:solidFill>
                  <a:srgbClr val="1F2D3A"/>
                </a:solidFill>
              </a:rPr>
              <a:t>birbirinden bağımsız anahtarlarla</a:t>
            </a:r>
            <a:r>
              <a:rPr sz="2000" b="0">
                <a:solidFill>
                  <a:srgbClr val="1F2D3A"/>
                </a:solidFill>
              </a:rPr>
              <a:t> kurun; birinin kırılması diğerini vermesin.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Güvenlik kabukları: dört katmanlı savunma (animasyon)</a:t>
            </a:r>
          </a:p>
        </p:txBody>
      </p:sp>
      <p:pic>
        <p:nvPicPr>
          <p:cNvPr id="7" name="Picture 6" descr="security-layer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04225"/>
          </a:xfrm>
          <a:prstGeom prst="rect">
            <a:avLst/>
          </a:prstGeom>
        </p:spPr>
      </p:pic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Güvenlik kabukları — uç durum: başka cihaz</a:t>
            </a:r>
          </a:p>
        </p:txBody>
      </p:sp>
      <p:pic>
        <p:nvPicPr>
          <p:cNvPr id="7" name="Picture 6" descr="security-layers--edge-wrong-devic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76209"/>
          </a:xfrm>
          <a:prstGeom prst="rect">
            <a:avLst/>
          </a:prstGeom>
        </p:spPr>
      </p:pic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Whitebox kriptografiye giriş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Whitebox'a giden yol — şema</a:t>
            </a:r>
          </a:p>
        </p:txBody>
      </p:sp>
      <p:pic>
        <p:nvPicPr>
          <p:cNvPr id="7" name="Picture 6" descr="h03-19-whitebox-motivasy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55298"/>
          </a:xfrm>
          <a:prstGeom prst="rect">
            <a:avLst/>
          </a:prstGeom>
        </p:spPr>
      </p:pic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whitebox?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haftanın gizli varsayımı: anahtar kullanılırken </a:t>
            </a:r>
            <a:r>
              <a:rPr sz="2000" b="1">
                <a:solidFill>
                  <a:srgbClr val="1F2D3A"/>
                </a:solidFill>
              </a:rPr>
              <a:t>bellekte açık durur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"Cihazın sahibi saldırgan" belleği okuyabilir → o anı yakalar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Güvenli silme pencereyi </a:t>
            </a:r>
            <a:r>
              <a:rPr sz="2000" b="1">
                <a:solidFill>
                  <a:srgbClr val="1F2D3A"/>
                </a:solidFill>
              </a:rPr>
              <a:t>daraltır</a:t>
            </a:r>
            <a:r>
              <a:rPr sz="2000" b="0">
                <a:solidFill>
                  <a:srgbClr val="1F2D3A"/>
                </a:solidFill>
              </a:rPr>
              <a:t>, kapatmaz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Whitebox:</a:t>
            </a:r>
            <a:r>
              <a:rPr sz="2000" b="0">
                <a:solidFill>
                  <a:srgbClr val="1F2D3A"/>
                </a:solidFill>
              </a:rPr>
              <a:t> anahtarı tablolara gömer, ham hâli </a:t>
            </a:r>
            <a:r>
              <a:rPr sz="2000" b="1">
                <a:solidFill>
                  <a:srgbClr val="1F2D3A"/>
                </a:solidFill>
              </a:rPr>
              <a:t>hiç</a:t>
            </a:r>
            <a:r>
              <a:rPr sz="2000" b="0">
                <a:solidFill>
                  <a:srgbClr val="1F2D3A"/>
                </a:solidFill>
              </a:rPr>
              <a:t> bellekte görünmez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Sihirli değnek değil: oracle/code-lifting'e açık → diğer kabuklarla birlikte. </a:t>
            </a:r>
            <a:r>
              <a:rPr sz="2000" b="1">
                <a:solidFill>
                  <a:srgbClr val="1F2D3A"/>
                </a:solidFill>
              </a:rPr>
              <a:t>Ayrıntı: Hafta 11.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Yaygın yanlış anlamalar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059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❌ "Şifreledim, güvendeyim" → şifreleme yalnız gizlilik; bütünlük için AEAD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❌ "TLS var, MITM imkânsız" → doğrulama yapılmazsa mümkün (Demo 6)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❌ "SHA-256 ile parola sakladım" → tuzsuz/hızlı; Argon2id + tuz gerekir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❌ "Nonce gizli olmalı" → hayır, </a:t>
            </a:r>
            <a:r>
              <a:rPr sz="1800" b="1">
                <a:solidFill>
                  <a:srgbClr val="1F2D3A"/>
                </a:solidFill>
              </a:rPr>
              <a:t>benzersiz</a:t>
            </a:r>
            <a:r>
              <a:rPr sz="1800" b="0">
                <a:solidFill>
                  <a:srgbClr val="1F2D3A"/>
                </a:solidFill>
              </a:rPr>
              <a:t> olmalı; gizli olan anahtar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❌ "Kendi şifremi yazarım" → Kerckhoffs: güvenlik anahtarda, algoritmada değil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Uçtan uca: bir notu üç hâlde de korumak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uygulama kullanıcının "notunu" korur: sunucudan </a:t>
            </a:r>
            <a:r>
              <a:rPr sz="2000" b="1">
                <a:solidFill>
                  <a:srgbClr val="1F2D3A"/>
                </a:solidFill>
              </a:rPr>
              <a:t>gelir</a:t>
            </a:r>
            <a:r>
              <a:rPr sz="2000" b="0">
                <a:solidFill>
                  <a:srgbClr val="1F2D3A"/>
                </a:solidFill>
              </a:rPr>
              <a:t> (aktarımda), diskte </a:t>
            </a:r>
            <a:r>
              <a:rPr sz="2000" b="1">
                <a:solidFill>
                  <a:srgbClr val="1F2D3A"/>
                </a:solidFill>
              </a:rPr>
              <a:t>durur</a:t>
            </a:r>
            <a:r>
              <a:rPr sz="2000" b="0">
                <a:solidFill>
                  <a:srgbClr val="1F2D3A"/>
                </a:solidFill>
              </a:rPr>
              <a:t> (beklemede), ekranda </a:t>
            </a:r>
            <a:r>
              <a:rPr sz="2000" b="1">
                <a:solidFill>
                  <a:srgbClr val="1F2D3A"/>
                </a:solidFill>
              </a:rPr>
              <a:t>gösterilir</a:t>
            </a:r>
            <a:r>
              <a:rPr sz="2000" b="0">
                <a:solidFill>
                  <a:srgbClr val="1F2D3A"/>
                </a:solidFill>
              </a:rPr>
              <a:t> (kullanımda).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205736"/>
          <a:ext cx="10911533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3689"/>
                <a:gridCol w="7734758"/>
                <a:gridCol w="1243086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Hâl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Koruma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Aktarımda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TLS 1.3 + zincir/SAN + (varsa) SPKI pin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Beklemede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AES-256-GCM (AEAD), benzersiz nonce, anahtar KDF'den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5, 9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Kullanımda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 kısa süre bellekte tut, iş bitince sil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45557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Anahtar zinciri: parola → </a:t>
            </a:r>
            <a:r>
              <a:rPr sz="2000" b="1">
                <a:solidFill>
                  <a:srgbClr val="1F2D3A"/>
                </a:solidFill>
              </a:rPr>
              <a:t>KDF</a:t>
            </a:r>
            <a:r>
              <a:rPr sz="2000" b="0">
                <a:solidFill>
                  <a:srgbClr val="1F2D3A"/>
                </a:solidFill>
              </a:rPr>
              <a:t> → ana anahtar → </a:t>
            </a:r>
            <a:r>
              <a:rPr sz="2000" b="1">
                <a:solidFill>
                  <a:srgbClr val="1F2D3A"/>
                </a:solidFill>
              </a:rPr>
              <a:t>HKDF</a:t>
            </a:r>
            <a:r>
              <a:rPr sz="2000" b="0">
                <a:solidFill>
                  <a:srgbClr val="1F2D3A"/>
                </a:solidFill>
              </a:rPr>
              <a:t> → veri/oturum anahtarı; her aşamada </a:t>
            </a:r>
            <a:r>
              <a:rPr sz="2000" b="1">
                <a:solidFill>
                  <a:srgbClr val="1F2D3A"/>
                </a:solidFill>
              </a:rPr>
              <a:t>AEAD bütünlüğü</a:t>
            </a:r>
            <a:r>
              <a:rPr sz="2000" b="0">
                <a:solidFill>
                  <a:srgbClr val="1F2D3A"/>
                </a:solidFill>
              </a:rPr>
              <a:t> de gelir.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Klasik kripto hataları — özet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830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178"/>
                <a:gridCol w="839348"/>
                <a:gridCol w="6435007"/>
              </a:tblGrid>
              <a:tr h="404426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Kural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Nonce tekrarı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Anahtarla asla tekrar etmesin; sayaç ya da yeterli rastgele nonce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Zayıf rastgelelik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rand()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değil,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CSPRNG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getrandom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BCryptGenRandom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Parolayı doğrudan anahtar yapmak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KDF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ile türet (tuzlu, yavaş)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ECB kipi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Desen sızdırır ("penguen");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AEAD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kullan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Şifreleme var, bütünlük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AEAD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ya da encrypt-then-MAC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Sabit zamanlı olmayan karşılaştırma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memcmp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değil, sabit zamanlı karşılaştır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26659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Altı hatanın hepsi bu destede işlendi; burada tek bakışta toparlıyoruz.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Proje: bu hafta (S5, S7)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S5 — Varlık listesi (taslak):</a:t>
            </a:r>
            <a:r>
              <a:rPr sz="2000" b="0">
                <a:solidFill>
                  <a:srgbClr val="1F2D3A"/>
                </a:solidFill>
              </a:rPr>
              <a:t> her hassas varlık; konum, ömür, C/I/I+, koruma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S7 — Veri güvenliği + kabuk matrisi:</a:t>
            </a:r>
            <a:r>
              <a:rPr sz="2000" b="0">
                <a:solidFill>
                  <a:srgbClr val="1F2D3A"/>
                </a:solidFill>
              </a:rPr>
              <a:t> her varlık × üç hâl × kabuklar; güvenli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silme politikası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Gereksinim aileleri: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CEN429-DT/DR/DU</a:t>
            </a:r>
            <a:r>
              <a:rPr sz="2000" b="0">
                <a:solidFill>
                  <a:srgbClr val="1F2D3A"/>
                </a:solidFill>
              </a:rPr>
              <a:t> (aktarım/beklemede/kullanımda), </a:t>
            </a:r>
            <a:r>
              <a:rPr sz="2000" b="0">
                <a:solidFill>
                  <a:srgbClr val="A1123F"/>
                </a:solidFill>
                <a:latin typeface="Consolas"/>
              </a:rPr>
              <a:t>AS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CR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337820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S17 uyum matrisine her gereksinim için satır ekleyin.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Sınıf etkinlikleri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MITM'i durdur:</a:t>
            </a:r>
            <a:r>
              <a:rPr sz="2000" b="0">
                <a:solidFill>
                  <a:srgbClr val="1F2D3A"/>
                </a:solidFill>
              </a:rPr>
              <a:t> Demo 6'da </a:t>
            </a:r>
            <a:r>
              <a:rPr sz="2000" b="0">
                <a:solidFill>
                  <a:srgbClr val="A1123F"/>
                </a:solidFill>
                <a:latin typeface="Consolas"/>
              </a:rPr>
              <a:t>SSL_set1_host</a:t>
            </a:r>
            <a:r>
              <a:rPr sz="2000" b="0">
                <a:solidFill>
                  <a:srgbClr val="1F2D3A"/>
                </a:solidFill>
              </a:rPr>
              <a:t>'u kapat → hangi saldırgan kaçar?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Nonce'u tekrarlat:</a:t>
            </a:r>
            <a:r>
              <a:rPr sz="2000" b="0">
                <a:solidFill>
                  <a:srgbClr val="1F2D3A"/>
                </a:solidFill>
              </a:rPr>
              <a:t> Demo 1'de sabit nonce → iki şifreli metni XOR'la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Üç veri hâli haritası:</a:t>
            </a:r>
            <a:r>
              <a:rPr sz="2000" b="0">
                <a:solidFill>
                  <a:srgbClr val="1F2D3A"/>
                </a:solidFill>
              </a:rPr>
              <a:t> sağlık uygulaması için tehdit/önlem tablosu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KDF maliyeti:</a:t>
            </a:r>
            <a:r>
              <a:rPr sz="2000" b="0">
                <a:solidFill>
                  <a:srgbClr val="1F2D3A"/>
                </a:solidFill>
              </a:rPr>
              <a:t> 100 ms veren tur sayısını bul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sınama (örnek)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AEAD ile AES-CTR farkı?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Nonce tekrarı neden felaket?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ECB neden kullanılmaz?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OpenSSL istemcisinin en tehlikeli varsayılanı?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Pinning neyi, hostname doğrulama neyi yakalar?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0">
                <a:solidFill>
                  <a:srgbClr val="1F2D3A"/>
                </a:solidFill>
              </a:rPr>
              <a:t>Güvenlik kabuğu nedir, bir örnek?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78256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Tam liste (20 soru) ve cevaplar ders sitesinde. Quiz-1 bu tarz + kod okuma.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sınama — cevaplar (örnek 1–6)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58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AES-CTR</a:t>
            </a:r>
            <a:r>
              <a:rPr sz="2000" b="0">
                <a:solidFill>
                  <a:srgbClr val="1F2D3A"/>
                </a:solidFill>
              </a:rPr>
              <a:t> yalnız gizlilik verir; </a:t>
            </a:r>
            <a:r>
              <a:rPr sz="2000" b="1">
                <a:solidFill>
                  <a:srgbClr val="1F2D3A"/>
                </a:solidFill>
              </a:rPr>
              <a:t>AEAD (AES-GCM)</a:t>
            </a:r>
            <a:r>
              <a:rPr sz="2000" b="0">
                <a:solidFill>
                  <a:srgbClr val="1F2D3A"/>
                </a:solidFill>
              </a:rPr>
              <a:t> gizlilik </a:t>
            </a:r>
            <a:r>
              <a:rPr sz="2000" b="1">
                <a:solidFill>
                  <a:srgbClr val="1F2D3A"/>
                </a:solidFill>
              </a:rPr>
              <a:t>+ bütünlük/kimlik</a:t>
            </a:r>
            <a:r>
              <a:rPr sz="2000" b="0">
                <a:solidFill>
                  <a:srgbClr val="1F2D3A"/>
                </a:solidFill>
              </a:rPr>
              <a:t> doğrulamayı bir </a:t>
            </a:r>
            <a:r>
              <a:rPr sz="2000" b="1">
                <a:solidFill>
                  <a:srgbClr val="1F2D3A"/>
                </a:solidFill>
              </a:rPr>
              <a:t>etiketle</a:t>
            </a:r>
            <a:r>
              <a:rPr sz="2000" b="0">
                <a:solidFill>
                  <a:srgbClr val="1F2D3A"/>
                </a:solidFill>
              </a:rPr>
              <a:t> birlikte verir. CTR'de değişiklik fark edilmez.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Aynı anahtar+nonce </a:t>
            </a:r>
            <a:r>
              <a:rPr sz="2000" b="1">
                <a:solidFill>
                  <a:srgbClr val="1F2D3A"/>
                </a:solidFill>
              </a:rPr>
              <a:t>anahtar akışını tekrarlar</a:t>
            </a:r>
            <a:r>
              <a:rPr sz="2000" b="0">
                <a:solidFill>
                  <a:srgbClr val="1F2D3A"/>
                </a:solidFill>
              </a:rPr>
              <a:t>; iki şifreli metnin XOR'u açık metni sızdırır, GCM'de </a:t>
            </a:r>
            <a:r>
              <a:rPr sz="2000" b="1">
                <a:solidFill>
                  <a:srgbClr val="1F2D3A"/>
                </a:solidFill>
              </a:rPr>
              <a:t>kimlik anahtarı</a:t>
            </a:r>
            <a:r>
              <a:rPr sz="2000" b="0">
                <a:solidFill>
                  <a:srgbClr val="1F2D3A"/>
                </a:solidFill>
              </a:rPr>
              <a:t> riske girer.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ECB</a:t>
            </a:r>
            <a:r>
              <a:rPr sz="2000" b="0">
                <a:solidFill>
                  <a:srgbClr val="1F2D3A"/>
                </a:solidFill>
              </a:rPr>
              <a:t> aynı bloğu aynı şifreli bloğa çevirir → </a:t>
            </a:r>
            <a:r>
              <a:rPr sz="2000" b="1">
                <a:solidFill>
                  <a:srgbClr val="1F2D3A"/>
                </a:solidFill>
              </a:rPr>
              <a:t>desenler görünür</a:t>
            </a:r>
            <a:r>
              <a:rPr sz="2000" b="0">
                <a:solidFill>
                  <a:srgbClr val="1F2D3A"/>
                </a:solidFill>
              </a:rPr>
              <a:t>; anlamsal güvenlik yok.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İstemcinin </a:t>
            </a:r>
            <a:r>
              <a:rPr sz="2000" b="1">
                <a:solidFill>
                  <a:srgbClr val="1F2D3A"/>
                </a:solidFill>
              </a:rPr>
              <a:t>sertifika/hostname doğrulamasını kendiliğinden yapmaması</a:t>
            </a:r>
            <a:r>
              <a:rPr sz="2000" b="0">
                <a:solidFill>
                  <a:srgbClr val="1F2D3A"/>
                </a:solidFill>
              </a:rPr>
              <a:t>; elle açılmazsa </a:t>
            </a:r>
            <a:r>
              <a:rPr sz="2000" b="1">
                <a:solidFill>
                  <a:srgbClr val="1F2D3A"/>
                </a:solidFill>
              </a:rPr>
              <a:t>MITM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1">
                <a:solidFill>
                  <a:srgbClr val="1F2D3A"/>
                </a:solidFill>
              </a:rPr>
              <a:t>Pinning:</a:t>
            </a:r>
            <a:r>
              <a:rPr sz="2000" b="0">
                <a:solidFill>
                  <a:srgbClr val="1F2D3A"/>
                </a:solidFill>
              </a:rPr>
              <a:t> beklenen sunucu anahtarını (SPKI) sabitler → sahte-ama-"geçerli" sertifikayı yakalar. </a:t>
            </a:r>
            <a:r>
              <a:rPr sz="2000" b="1">
                <a:solidFill>
                  <a:srgbClr val="1F2D3A"/>
                </a:solidFill>
              </a:rPr>
              <a:t>Hostname doğrulama:</a:t>
            </a:r>
            <a:r>
              <a:rPr sz="2000" b="0">
                <a:solidFill>
                  <a:srgbClr val="1F2D3A"/>
                </a:solidFill>
              </a:rPr>
              <a:t> sertifikanın doğru </a:t>
            </a:r>
            <a:r>
              <a:rPr sz="2000" b="1">
                <a:solidFill>
                  <a:srgbClr val="1F2D3A"/>
                </a:solidFill>
              </a:rPr>
              <a:t>alan adına</a:t>
            </a:r>
            <a:r>
              <a:rPr sz="2000" b="0">
                <a:solidFill>
                  <a:srgbClr val="1F2D3A"/>
                </a:solidFill>
              </a:rPr>
              <a:t> ait olduğunu yakalar.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1">
                <a:solidFill>
                  <a:srgbClr val="1F2D3A"/>
                </a:solidFill>
              </a:rPr>
              <a:t>Güvenlik kabuğu:</a:t>
            </a:r>
            <a:r>
              <a:rPr sz="2000" b="0">
                <a:solidFill>
                  <a:srgbClr val="1F2D3A"/>
                </a:solidFill>
              </a:rPr>
              <a:t> varlığı saran koruma (C=gizlilik, I=bütünlük). Örn. anahtar dosyası = AES-GCM (C) + etiket/HMAC (I).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sınama (devam)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A1123F"/>
                </a:solidFill>
                <a:latin typeface="Consolas"/>
              </a:rPr>
              <a:t>rand()</a:t>
            </a:r>
            <a:r>
              <a:rPr sz="2000" b="0">
                <a:solidFill>
                  <a:srgbClr val="1F2D3A"/>
                </a:solidFill>
              </a:rPr>
              <a:t> neden güvenlik için kullanılamaz? Yerine?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A1123F"/>
                </a:solidFill>
                <a:latin typeface="Consolas"/>
              </a:rPr>
              <a:t>EVP_DecryptFinal_ex</a:t>
            </a:r>
            <a:r>
              <a:rPr sz="2000" b="0">
                <a:solidFill>
                  <a:srgbClr val="1F2D3A"/>
                </a:solidFill>
              </a:rPr>
              <a:t> başarısız döndü; tampondaki açık metne ne yaparsınız?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MAC karşılaştırmasında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memcmp</a:t>
            </a:r>
            <a:r>
              <a:rPr sz="2000" b="0">
                <a:solidFill>
                  <a:srgbClr val="1F2D3A"/>
                </a:solidFill>
              </a:rPr>
              <a:t> neden sakıncalı?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Kripto-periyodu dolan anahtar hemen silinir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Zarflamada KEK yenilenince neden veri yeniden şifrelenmez?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sınama — cevaplar (7–11)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622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A1123F"/>
                </a:solidFill>
                <a:latin typeface="Consolas"/>
              </a:rPr>
              <a:t>rand()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istatistikseldir, tahmin edilebilir</a:t>
            </a:r>
            <a:r>
              <a:rPr sz="2000" b="0">
                <a:solidFill>
                  <a:srgbClr val="1F2D3A"/>
                </a:solidFill>
              </a:rPr>
              <a:t> → CSPRNG kullanın (</a:t>
            </a:r>
            <a:r>
              <a:rPr sz="2000" b="0">
                <a:solidFill>
                  <a:srgbClr val="A1123F"/>
                </a:solidFill>
                <a:latin typeface="Consolas"/>
              </a:rPr>
              <a:t>RAND_bytes</a:t>
            </a:r>
            <a:r>
              <a:rPr sz="2000" b="0">
                <a:solidFill>
                  <a:srgbClr val="1F2D3A"/>
                </a:solidFill>
              </a:rPr>
              <a:t> / </a:t>
            </a:r>
            <a:r>
              <a:rPr sz="2000" b="0">
                <a:solidFill>
                  <a:srgbClr val="A1123F"/>
                </a:solidFill>
                <a:latin typeface="Consolas"/>
              </a:rPr>
              <a:t>getrandom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Çözme başarısızsa tampondaki açık metni </a:t>
            </a:r>
            <a:r>
              <a:rPr sz="2000" b="1">
                <a:solidFill>
                  <a:srgbClr val="1F2D3A"/>
                </a:solidFill>
              </a:rPr>
              <a:t>güvenli silin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memset_s</a:t>
            </a:r>
            <a:r>
              <a:rPr sz="2000" b="0">
                <a:solidFill>
                  <a:srgbClr val="1F2D3A"/>
                </a:solidFill>
              </a:rPr>
              <a:t>) ve </a:t>
            </a:r>
            <a:r>
              <a:rPr sz="2000" b="1">
                <a:solidFill>
                  <a:srgbClr val="1F2D3A"/>
                </a:solidFill>
              </a:rPr>
              <a:t>reddedin</a:t>
            </a:r>
            <a:r>
              <a:rPr sz="2000" b="0">
                <a:solidFill>
                  <a:srgbClr val="1F2D3A"/>
                </a:solidFill>
              </a:rPr>
              <a:t> — bütünlük doğrulanmadı, kullanmayın.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memcmp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erken çıkar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1">
                <a:solidFill>
                  <a:srgbClr val="1F2D3A"/>
                </a:solidFill>
              </a:rPr>
              <a:t>zamanlama sızıntısı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0">
                <a:solidFill>
                  <a:srgbClr val="A1123F"/>
                </a:solidFill>
                <a:latin typeface="Consolas"/>
              </a:rPr>
              <a:t>CRYPTO_memcmp</a:t>
            </a:r>
            <a:r>
              <a:rPr sz="2000" b="0">
                <a:solidFill>
                  <a:srgbClr val="1F2D3A"/>
                </a:solidFill>
              </a:rPr>
              <a:t> / sabit zamanlı karşılaştırma kullanın.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Hayır.</a:t>
            </a:r>
            <a:r>
              <a:rPr sz="2000" b="0">
                <a:solidFill>
                  <a:srgbClr val="1F2D3A"/>
                </a:solidFill>
              </a:rPr>
              <a:t> Yeni şifrelemede kullanılmaz ama eski veri yeniden şifrelenene dek </a:t>
            </a:r>
            <a:r>
              <a:rPr sz="2000" b="1">
                <a:solidFill>
                  <a:srgbClr val="1F2D3A"/>
                </a:solidFill>
              </a:rPr>
              <a:t>yalnız çözmede</a:t>
            </a:r>
            <a:r>
              <a:rPr sz="2000" b="0">
                <a:solidFill>
                  <a:srgbClr val="1F2D3A"/>
                </a:solidFill>
              </a:rPr>
              <a:t> tutulur.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Veri </a:t>
            </a:r>
            <a:r>
              <a:rPr sz="2000" b="1">
                <a:solidFill>
                  <a:srgbClr val="1F2D3A"/>
                </a:solidFill>
              </a:rPr>
              <a:t>DEK</a:t>
            </a:r>
            <a:r>
              <a:rPr sz="2000" b="0">
                <a:solidFill>
                  <a:srgbClr val="1F2D3A"/>
                </a:solidFill>
              </a:rPr>
              <a:t> ile şifrelidir; KEK yenilenince yalnızca </a:t>
            </a:r>
            <a:r>
              <a:rPr sz="2000" b="1">
                <a:solidFill>
                  <a:srgbClr val="1F2D3A"/>
                </a:solidFill>
              </a:rPr>
              <a:t>DEK'ler yeniden sarılır</a:t>
            </a:r>
            <a:r>
              <a:rPr sz="2000" b="0">
                <a:solidFill>
                  <a:srgbClr val="1F2D3A"/>
                </a:solidFill>
              </a:rPr>
              <a:t> (rewrap), veri değil.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sınama (devam)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A1123F"/>
                </a:solidFill>
                <a:latin typeface="Consolas"/>
              </a:rPr>
              <a:t>SSL_set1_host</a:t>
            </a:r>
            <a:r>
              <a:rPr sz="2000" b="0">
                <a:solidFill>
                  <a:srgbClr val="1F2D3A"/>
                </a:solidFill>
              </a:rPr>
              <a:t> çağrılmazsa ne olur?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Sabitlemede neden SPKI ve neden yedek pin?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"Fail-open" nedir? Bir örnek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Kimlik numarasının düz SHA-256'sı neden takma ad olamaz?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Tokenizasyon PCI DSS kapsamını neden küçültür?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sınama — cevaplar (12–16)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622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A1123F"/>
                </a:solidFill>
                <a:latin typeface="Consolas"/>
              </a:rPr>
              <a:t>SSL_set1_host</a:t>
            </a:r>
            <a:r>
              <a:rPr sz="2000" b="0">
                <a:solidFill>
                  <a:srgbClr val="1F2D3A"/>
                </a:solidFill>
              </a:rPr>
              <a:t> yoksa </a:t>
            </a:r>
            <a:r>
              <a:rPr sz="2000" b="1">
                <a:solidFill>
                  <a:srgbClr val="1F2D3A"/>
                </a:solidFill>
              </a:rPr>
              <a:t>hostname doğrulanmaz</a:t>
            </a:r>
            <a:r>
              <a:rPr sz="2000" b="0">
                <a:solidFill>
                  <a:srgbClr val="1F2D3A"/>
                </a:solidFill>
              </a:rPr>
              <a:t>; başka ada ait </a:t>
            </a:r>
            <a:r>
              <a:rPr sz="2000" b="1">
                <a:solidFill>
                  <a:srgbClr val="1F2D3A"/>
                </a:solidFill>
              </a:rPr>
              <a:t>geçerli</a:t>
            </a:r>
            <a:r>
              <a:rPr sz="2000" b="0">
                <a:solidFill>
                  <a:srgbClr val="1F2D3A"/>
                </a:solidFill>
              </a:rPr>
              <a:t> sertifika kabul edilir → MITM.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SPKI</a:t>
            </a:r>
            <a:r>
              <a:rPr sz="2000" b="0">
                <a:solidFill>
                  <a:srgbClr val="1F2D3A"/>
                </a:solidFill>
              </a:rPr>
              <a:t> sertifika yenilense de (anahtar aynıysa) </a:t>
            </a:r>
            <a:r>
              <a:rPr sz="2000" b="1">
                <a:solidFill>
                  <a:srgbClr val="1F2D3A"/>
                </a:solidFill>
              </a:rPr>
              <a:t>değişmez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1">
                <a:solidFill>
                  <a:srgbClr val="1F2D3A"/>
                </a:solidFill>
              </a:rPr>
              <a:t>yedek pin</a:t>
            </a:r>
            <a:r>
              <a:rPr sz="2000" b="0">
                <a:solidFill>
                  <a:srgbClr val="1F2D3A"/>
                </a:solidFill>
              </a:rPr>
              <a:t> anahtar değişiminde uygulamanın </a:t>
            </a:r>
            <a:r>
              <a:rPr sz="2000" b="1">
                <a:solidFill>
                  <a:srgbClr val="1F2D3A"/>
                </a:solidFill>
              </a:rPr>
              <a:t>"tuğlalaşmasını"</a:t>
            </a:r>
            <a:r>
              <a:rPr sz="2000" b="0">
                <a:solidFill>
                  <a:srgbClr val="1F2D3A"/>
                </a:solidFill>
              </a:rPr>
              <a:t> önler.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Fail-open:</a:t>
            </a:r>
            <a:r>
              <a:rPr sz="2000" b="0">
                <a:solidFill>
                  <a:srgbClr val="1F2D3A"/>
                </a:solidFill>
              </a:rPr>
              <a:t> hata durumunda "geçti/izin ver" sayılması; örn. </a:t>
            </a:r>
            <a:r>
              <a:rPr sz="2000" b="1">
                <a:solidFill>
                  <a:srgbClr val="1F2D3A"/>
                </a:solidFill>
              </a:rPr>
              <a:t>yutulan `KeyStoreException`</a:t>
            </a:r>
            <a:r>
              <a:rPr sz="2000" b="0">
                <a:solidFill>
                  <a:srgbClr val="1F2D3A"/>
                </a:solidFill>
              </a:rPr>
              <a:t> ile doğrulamanın atlanması.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Kimlik no'nun değer uzayı </a:t>
            </a:r>
            <a:r>
              <a:rPr sz="2000" b="1">
                <a:solidFill>
                  <a:srgbClr val="1F2D3A"/>
                </a:solidFill>
              </a:rPr>
              <a:t>küçük/tahmin edilebilir</a:t>
            </a:r>
            <a:r>
              <a:rPr sz="2000" b="0">
                <a:solidFill>
                  <a:srgbClr val="1F2D3A"/>
                </a:solidFill>
              </a:rPr>
              <a:t> → düz SHA-256 </a:t>
            </a:r>
            <a:r>
              <a:rPr sz="2000" b="1">
                <a:solidFill>
                  <a:srgbClr val="1F2D3A"/>
                </a:solidFill>
              </a:rPr>
              <a:t>kaba kuvvetle</a:t>
            </a:r>
            <a:r>
              <a:rPr sz="2000" b="0">
                <a:solidFill>
                  <a:srgbClr val="1F2D3A"/>
                </a:solidFill>
              </a:rPr>
              <a:t> geri döner; </a:t>
            </a:r>
            <a:r>
              <a:rPr sz="2000" b="1">
                <a:solidFill>
                  <a:srgbClr val="1F2D3A"/>
                </a:solidFill>
              </a:rPr>
              <a:t>anahtarlı HMAC</a:t>
            </a:r>
            <a:r>
              <a:rPr sz="2000" b="0">
                <a:solidFill>
                  <a:srgbClr val="1F2D3A"/>
                </a:solidFill>
              </a:rPr>
              <a:t> gerekir.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1">
                <a:solidFill>
                  <a:srgbClr val="1F2D3A"/>
                </a:solidFill>
              </a:rPr>
              <a:t>Tokenizasyon:</a:t>
            </a:r>
            <a:r>
              <a:rPr sz="2000" b="0">
                <a:solidFill>
                  <a:srgbClr val="1F2D3A"/>
                </a:solidFill>
              </a:rPr>
              <a:t> gerçek PAN yalnız </a:t>
            </a:r>
            <a:r>
              <a:rPr sz="2000" b="1">
                <a:solidFill>
                  <a:srgbClr val="1F2D3A"/>
                </a:solidFill>
              </a:rPr>
              <a:t>kasada</a:t>
            </a:r>
            <a:r>
              <a:rPr sz="2000" b="0">
                <a:solidFill>
                  <a:srgbClr val="1F2D3A"/>
                </a:solidFill>
              </a:rPr>
              <a:t> kalır; sistemin kalanı token tutar → </a:t>
            </a:r>
            <a:r>
              <a:rPr sz="2000" b="1">
                <a:solidFill>
                  <a:srgbClr val="1F2D3A"/>
                </a:solidFill>
              </a:rPr>
              <a:t>PCI DSS denetim kapsamı</a:t>
            </a:r>
            <a:r>
              <a:rPr sz="2000" b="0">
                <a:solidFill>
                  <a:srgbClr val="1F2D3A"/>
                </a:solidFill>
              </a:rPr>
              <a:t> daralır.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sınama (devam)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722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Verinin üç hâli ve her birinin koruması?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Parola neden doğrudan anahtar olamaz?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AEAD ne sağlar, hangi ayrı adımların yerine geçer?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İleri gizlilik ne demek?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IV/nonce/tuz gizli mi? Kuralı ne?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0">
                <a:solidFill>
                  <a:srgbClr val="1F2D3A"/>
                </a:solidFill>
              </a:rPr>
              <a:t>CSPRNG neden gerekli?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7. </a:t>
            </a:r>
            <a:r>
              <a:rPr sz="2000" b="0">
                <a:solidFill>
                  <a:srgbClr val="1F2D3A"/>
                </a:solidFill>
              </a:rPr>
              <a:t>Anahtar hiyerarşisi neden var?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sınama — cevaplar (17–23)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73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Aktarımda</a:t>
            </a:r>
            <a:r>
              <a:rPr sz="2000" b="0">
                <a:solidFill>
                  <a:srgbClr val="1F2D3A"/>
                </a:solidFill>
              </a:rPr>
              <a:t> (TLS), </a:t>
            </a:r>
            <a:r>
              <a:rPr sz="2000" b="1">
                <a:solidFill>
                  <a:srgbClr val="1F2D3A"/>
                </a:solidFill>
              </a:rPr>
              <a:t>beklemede</a:t>
            </a:r>
            <a:r>
              <a:rPr sz="2000" b="0">
                <a:solidFill>
                  <a:srgbClr val="1F2D3A"/>
                </a:solidFill>
              </a:rPr>
              <a:t> (AEAD şifreleme), </a:t>
            </a:r>
            <a:r>
              <a:rPr sz="2000" b="1">
                <a:solidFill>
                  <a:srgbClr val="1F2D3A"/>
                </a:solidFill>
              </a:rPr>
              <a:t>kullanımda</a:t>
            </a:r>
            <a:r>
              <a:rPr sz="2000" b="0">
                <a:solidFill>
                  <a:srgbClr val="1F2D3A"/>
                </a:solidFill>
              </a:rPr>
              <a:t> (kısa ömür + silme).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Düşük entropili ve tahmin edilebilir; </a:t>
            </a:r>
            <a:r>
              <a:rPr sz="2000" b="1">
                <a:solidFill>
                  <a:srgbClr val="1F2D3A"/>
                </a:solidFill>
              </a:rPr>
              <a:t>KDF</a:t>
            </a:r>
            <a:r>
              <a:rPr sz="2000" b="0">
                <a:solidFill>
                  <a:srgbClr val="1F2D3A"/>
                </a:solidFill>
              </a:rPr>
              <a:t> (PBKDF2/Argon2) ile tuzlu, yavaş türetilir.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Gizlilik + bütünlüğü</a:t>
            </a:r>
            <a:r>
              <a:rPr sz="2000" b="0">
                <a:solidFill>
                  <a:srgbClr val="1F2D3A"/>
                </a:solidFill>
              </a:rPr>
              <a:t> birlikte verir; ayrı şifreleme + MAC adımlarının yerine geçer.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Her oturum için </a:t>
            </a:r>
            <a:r>
              <a:rPr sz="2000" b="1">
                <a:solidFill>
                  <a:srgbClr val="1F2D3A"/>
                </a:solidFill>
              </a:rPr>
              <a:t>yeni anahtar</a:t>
            </a:r>
            <a:r>
              <a:rPr sz="2000" b="0">
                <a:solidFill>
                  <a:srgbClr val="1F2D3A"/>
                </a:solidFill>
              </a:rPr>
              <a:t>; uzun vadeli anahtar sızsa bile eski oturumlar çözülemez.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1">
                <a:solidFill>
                  <a:srgbClr val="1F2D3A"/>
                </a:solidFill>
              </a:rPr>
              <a:t>Gizli değildir</a:t>
            </a:r>
            <a:r>
              <a:rPr sz="2000" b="0">
                <a:solidFill>
                  <a:srgbClr val="1F2D3A"/>
                </a:solidFill>
              </a:rPr>
              <a:t> ama </a:t>
            </a:r>
            <a:r>
              <a:rPr sz="2000" b="1">
                <a:solidFill>
                  <a:srgbClr val="1F2D3A"/>
                </a:solidFill>
              </a:rPr>
              <a:t>benzersiz/tekrarsız</a:t>
            </a:r>
            <a:r>
              <a:rPr sz="2000" b="0">
                <a:solidFill>
                  <a:srgbClr val="1F2D3A"/>
                </a:solidFill>
              </a:rPr>
              <a:t> olmalı; nonce tekrarı ve sabit tuz tehlikelidir.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0">
                <a:solidFill>
                  <a:srgbClr val="A1123F"/>
                </a:solidFill>
                <a:latin typeface="Consolas"/>
              </a:rPr>
              <a:t>rand()</a:t>
            </a:r>
            <a:r>
              <a:rPr sz="2000" b="0">
                <a:solidFill>
                  <a:srgbClr val="1F2D3A"/>
                </a:solidFill>
              </a:rPr>
              <a:t> tahmin edilebilir; anahtar/nonce/tuz için </a:t>
            </a:r>
            <a:r>
              <a:rPr sz="2000" b="1">
                <a:solidFill>
                  <a:srgbClr val="1F2D3A"/>
                </a:solidFill>
              </a:rPr>
              <a:t>CSPRNG</a:t>
            </a:r>
            <a:r>
              <a:rPr sz="2000" b="0">
                <a:solidFill>
                  <a:srgbClr val="1F2D3A"/>
                </a:solidFill>
              </a:rPr>
              <a:t> (OS) gerekir.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7. </a:t>
            </a:r>
            <a:r>
              <a:rPr sz="2000" b="0">
                <a:solidFill>
                  <a:srgbClr val="1F2D3A"/>
                </a:solidFill>
              </a:rPr>
              <a:t>Tek anahtar her işte kullanılmaz; ana anahtardan türev anahtarlar gelir, her birinin ayrı görevi ve ömrü olur.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Sözlük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002239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3460"/>
                <a:gridCol w="6728779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Üç hâl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Aktarımda/beklemede/kullanımda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AEAD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Şifreleme + bütünlük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CSPRNG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 rastgele üreteç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KDF/HKDF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 türetme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Nonce/tuz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Benzersiz/rastgele yardımcı değer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İleri gizlilik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Eski oturumlar sonra çözülemez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Bir sonraki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4. hafta — Kod Sağlamlaştırma (hardening): C/C++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1430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Bu hafta veriyi (anahtarı, açık metni) doğru şifreleme ve anahtar yönetimiyle korumayı öğrendik; ama şifreleme kodunun kendisi de bir C/C++ programıdır — bir arabellek taşması, biçim dizesi (format string) açığı ya da tamsayı hatası, özenle korunan anahtarı ve açık metni belleğe sızdırabilir.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52805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4. haftada </a:t>
            </a:r>
            <a:r>
              <a:rPr sz="2000" b="1">
                <a:solidFill>
                  <a:srgbClr val="1F2D3A"/>
                </a:solidFill>
              </a:rPr>
              <a:t>SEI CERT C/C++</a:t>
            </a:r>
            <a:r>
              <a:rPr sz="2000" b="0">
                <a:solidFill>
                  <a:srgbClr val="1F2D3A"/>
                </a:solidFill>
              </a:rPr>
              <a:t> kurallarıyla tam olarak bu tür hataları önlemeyi, statik analiz ve sanitizer'larla yakalamayı işleyeceğiz.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634390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10. haftada PKI ve sertifikalarla derinleşeceğiz.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Hafta 3 — Veri Güvenliği: Aktarımda, Beklemede, Kullanımda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