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6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7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Geçen hafta güvenliğin dilini kurduk (varlık, tehdit, STRIDE, saldırı ağacı). Bu hafta üç sütunu dolduruyoruz: tehdit (zararlı yazılım), savunma (güvenlik modelleri), ortak dil (CWE/CVE/CVSS). Altı demo var; laboratuvarı WSL veya Visual Studio'da açık tutun.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Demoları önceden bir kez derleyin (code/ içinde build.ps1 ya da build.sh). Derste bekleme olmasın diye ilk üç demoyu açık bırakın.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Öğrencilere sorun: "Telefonunuza bulaşan bir şey duyduğunuzda ona ne dersiniz?" Çoğu "virüs" der. Bu haftadan sonra doğru terimi kullanacaklar.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Tarihleri doğru verin. WannaCry, yama çıktıktan SONRA güncellememiş makinelere yayıldı; bu "yama boşluğu"na dersin sonunda döneceğiz.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"Makroları etkinleştir" uyarısı hâlâ bir saldırı yoludur. Öğrencilere hiç tanımadıkları bir belgede makro etkinleştirmemelerini söyleyin.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formülü sözle anlatın: her enfekte makine rastgele adres tarar, duyarlıya denk gelirse bulaştırır. Sonra Code Red ve Slammer sayılarını verin.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harfleri tahtaya yazın: S, I, N. Sonra "her enfekte makine ne yapar?" diye sorun; cevap bu slaytta.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beta değerini yarıya indirip yeniden çalıştırın; doygunluk süresinin nasıl uzadığını gösterin. Asıl nokta: ilk bulaşmayı mümkün kılan tek bir taşma hatası.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 fark denklemini her adımda hesaplayın; büyümenin %50 dolayında en hızlı olduğunu, sonra kalan hedef azaldıkça yavaşladığını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Saldırgan açılış evresini bir hitlist ile atlarsa doygunluğa çok daha hızlı ulaşılır; savunmacının fırsat penceresi neredeyse hiç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poly_1 ve poly_2 aynı algoritma (xs32) farklı tohum; poly_3 farklı algoritma (lcg8) + cop komut. Desen imzasi ALGO=xs32'yi ariyordu, poly_3'te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Hash'in tek baytta nasıl atlatıldığını, desenin çözücüyü nasıl yakaladığını, emülasyonun neden hepsini yakaladığını sırayla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Desen eşleştirme son olası konumda da doğru çalışmalı; sınır (off-by-one) hataları burada ortaya çıkar.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Histogramın her pencerede nasıl biriktiğini, H = -Σ p(b) log2 p(b) formülünün adım adım nasıl hesaplandığını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 pencerenin boyutu diğerlerinden farklı olduğunda hesaplamanın hâlâ doğru çalıştığını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Dar kural kaçırır, geniş kural yanlış alarm verir. Kural yalnız bilineni yakalar; bu yüzden sezgisel ve davranış tabanlı yöntemlerle birlikte kullanılır.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expr() -&gt; and_expr() -&gt; not_expr() -&gt; primary(), her önceliğe bir gramer seviyesi. and/or'un HER ZAMAN iki tarafı da değerlendirdiğini vurgulayın -- kısa devre yok.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"$a and"ın sağ tarafı yok -- ayrıştırıcı bunu tespit edip -1 (CONDITION ERROR) döndürür, asla çökmez ya da sessizce eşleşmez.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Tripwire, AppLocker/WDAC ve kod imzalama denetimleri hep bu fikre dayanır.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Değerlendirici önce dosyayı, sonra beklenen değeri değiştirir. İkinci test geçilemiyorsa denetim yalnız kazaya karşı korur.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Tabloyu zararlının ne yaptığıyla değil, içeri nasıl girdiğiyle okuyun. 1988-2008 çoğunlukla tek bir taşma; 2017 sonrası güncelleme ve derleme süreçleri.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Tartışma sorusu: Office'in 2022'den beri internetten gelen belgelerde makroları varsayılan engellemesi hangi eski salgınların kapısını kapattı?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VE dugumleri saldirgani birden cok katmani birlikte kirmaya zorlar; derinlemesine savunmanin niceliksel hali.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 VE/VEYA düğümünün maliyetinin aşağıdan yukarı nasıl hesaplandığını gösterin; en ucuz dalı bulun.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Dallanma olmayan en basit ağaçta bile hesaplamanın doğru çalıştığını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Kullanıcı adına gömülü tek bir satır sonu, hiç yaşanmamış bir yönetici girişini günlüğe yazdırdı. Biçim dizgesi tuzağını 4. haftaya köprü olarak anın.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Kaçışlama döngüsünün her baytı nasıl işlediğini, satır sonunun neden tek satır olarak kaldığını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Ekranı silen ESC dizisinin de aynı kaçışlama ile zararsız hale geldiğini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Schneier–Kelsey 1999. Doğrulayıcı başlangıç anahtarını çevrimdışı tutar. En güçlü kanıt, saldırganın ulaşamadığı uzak kopyadır.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 kaydın özetinin bir öncekinin özetini nasıl içerdiğini gösterin; bir kaydın mesajını değiştirmenin yalnız o kaydın kendi kontrolünü nasıl bozduğunu vurgulayın — sonraki kayıtlar kendi değişmemiş saklanan özetlerine karşı yine doğrulanır.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Aynı saldırı, statik anahtarla neden yakalanmadan geçtiğini gösterin — ileriye güvenliğin (forward security) neden önemli olduğunu buraya bağlayın.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Askeri kokenli (1973). "Asagi yazma yok" ilk bakista tuhaf gelir; amac cok gizli bilgiyi memurun gorebilecegi bir yere yazmayi engellemek.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dominates() fonksiyonunun BLP ve Biba için aynı karşılaştırmayı ters yönde kullandığını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İki taraf da aynı seviyedeyse hem BLP hem Biba'nın neden her zaman izin verdiğini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Saldırganın sembolik bağı tam olarak lstat() ile fopen() arasında nasıl değiştirdiğini zaman çizelgesinde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Saldırgan olmadığında SAFE sürümün normal şekilde çalıştığını, ekstra maliyet getirmediğini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1a ve 1b'de ACE'ler aynı, yalnız sıra farklı. Son adımda icacls ile demonun kendi dosyasının gerçek ACL'ini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 ACE'nin belirteçteki SID'lerle nasıl karşılaştırıldığını, ilk eşleşen DENY'nin listeyi neden hemen durdurduğunu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Kurallı sırada DENY'nin listenin başında olmasının neden en güvenli düzen olduğunu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Benzetimdir; gerçek setuid dosyası oluşturulmaz, sudo gerekmez. Sistemdeki setuid programlar yalnız listelenir.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root/owner/group/other sınıfının nasıl seçildiğini, istenen &amp; ~umask bit işlemini adım adım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umask 000 ile açılan bir dosyanın neden herkese yazılabilir hale geldiğini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E1-E4 kapılarını sırayla gösterin: rol var mı, TP sertifikalı mı, oturum açık mı, CDI yalnız TP ile mi değişiyor.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E3 kimlik doğrulama kapısının, rol/TP kapılarından önce geldiğini ve isteği en baştan durdurduğunu gösterin.</a:t>
            </a:r>
          </a:p>
          <a:p/>
          <a:p>
            <a:r>
              <a:t>Sahada karşılığı: dört göz ilkesi, bölünmüş bilgi ve çift denetim, günlük mutabakat.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Impact ve Exploitability alt puanlarının sekiz metrikten nasıl hesaplandığını, kapsam değişince formülün nasıl değiştiğini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C/I/A hepsi None ise Impact alt puanının 0 çıktığını ve taban puanın da 0.0 olduğunu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Grupları 3-4 kişi yapın; süre notu için ders notundaki etkinlik kutularına bakın.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iki cevap slaytını aç.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cevap slaytını aç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10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1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1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1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15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8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24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25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pn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2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gif"/><Relationship Id="rId4" Type="http://schemas.openxmlformats.org/officeDocument/2006/relationships/notesSlide" Target="../notesSlides/notesSlide28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gif"/><Relationship Id="rId4" Type="http://schemas.openxmlformats.org/officeDocument/2006/relationships/notesSlide" Target="../notesSlides/notesSlide30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gif"/><Relationship Id="rId4" Type="http://schemas.openxmlformats.org/officeDocument/2006/relationships/notesSlide" Target="../notesSlides/notesSlide31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png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pn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gif"/><Relationship Id="rId4" Type="http://schemas.openxmlformats.org/officeDocument/2006/relationships/notesSlide" Target="../notesSlides/notesSlide33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9.gif"/><Relationship Id="rId4" Type="http://schemas.openxmlformats.org/officeDocument/2006/relationships/notesSlide" Target="../notesSlides/notesSlide34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0.pn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1.gif"/><Relationship Id="rId4" Type="http://schemas.openxmlformats.org/officeDocument/2006/relationships/notesSlide" Target="../notesSlides/notesSlide35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2.gif"/><Relationship Id="rId4" Type="http://schemas.openxmlformats.org/officeDocument/2006/relationships/notesSlide" Target="../notesSlides/notesSlide36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3.gif"/><Relationship Id="rId4" Type="http://schemas.openxmlformats.org/officeDocument/2006/relationships/notesSlide" Target="../notesSlides/notesSlide38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4.gif"/><Relationship Id="rId4" Type="http://schemas.openxmlformats.org/officeDocument/2006/relationships/notesSlide" Target="../notesSlides/notesSlide39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5.gif"/><Relationship Id="rId4" Type="http://schemas.openxmlformats.org/officeDocument/2006/relationships/notesSlide" Target="../notesSlides/notesSlide41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6.gif"/><Relationship Id="rId4" Type="http://schemas.openxmlformats.org/officeDocument/2006/relationships/notesSlide" Target="../notesSlides/notesSlide42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7.gif"/><Relationship Id="rId4" Type="http://schemas.openxmlformats.org/officeDocument/2006/relationships/notesSlide" Target="../notesSlides/notesSlide4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8.gif"/><Relationship Id="rId4" Type="http://schemas.openxmlformats.org/officeDocument/2006/relationships/notesSlide" Target="../notesSlides/notesSlide4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9.pn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0.pn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1.gif"/><Relationship Id="rId4" Type="http://schemas.openxmlformats.org/officeDocument/2006/relationships/notesSlide" Target="../notesSlides/notesSlide45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2.gif"/><Relationship Id="rId4" Type="http://schemas.openxmlformats.org/officeDocument/2006/relationships/notesSlide" Target="../notesSlides/notesSlide46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3.pn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4.pn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Bilgisayar Virüsleri ve Güvenlik Modelleri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25.09.2026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5815"/>
                <a:gridCol w="10095719"/>
              </a:tblGrid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Zararlı yazılım: tarih, anatomi, türler · gizlenme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1–2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karşı önlemler · saldırı ağacı (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4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) · erişim ve modeller (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3, 6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120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 · OWASP · CVE · CVSS (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Demo 5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) · yaşam döngüsü · proje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00399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çıktısı:</a:t>
            </a:r>
            <a:r>
              <a:rPr sz="2000" b="0">
                <a:solidFill>
                  <a:srgbClr val="1F2D3A"/>
                </a:solidFill>
              </a:rPr>
              <a:t> ÖÇ.1 (yaygın yazılım güvenlik açıklarını tanımlar ve sınıflandırır)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Önceki haftalardan gelenler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Varlık, tehdit, zafiyet, risk ve saldırgan modeli</a:t>
            </a:r>
            <a:r>
              <a:rPr sz="2000" b="0">
                <a:solidFill>
                  <a:srgbClr val="1F2D3A"/>
                </a:solidFill>
              </a:rPr>
              <a:t> — bir varlığın değerini, ona yönelik tehdidi, zafiyeti 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331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olasılık × etki olan riski ayırt etme dili </a:t>
            </a:r>
            <a:r>
              <a:rPr sz="2000" b="1">
                <a:solidFill>
                  <a:srgbClr val="1F2D3A"/>
                </a:solidFill>
              </a:rPr>
              <a:t>(Hafta 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STRIDE ve saldırı ağacı</a:t>
            </a:r>
            <a:r>
              <a:rPr sz="2000" b="0">
                <a:solidFill>
                  <a:srgbClr val="1F2D3A"/>
                </a:solidFill>
              </a:rPr>
              <a:t> — bir arayüzdeki tehditleri STRIDE'ın altı harfiyle sorup kök hedeften dallara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6901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VE/VEYA mantığıyla ayrıştırma yöntemi </a:t>
            </a:r>
            <a:r>
              <a:rPr sz="2000" b="1">
                <a:solidFill>
                  <a:srgbClr val="1F2D3A"/>
                </a:solidFill>
              </a:rPr>
              <a:t>(Hafta 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239768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hafta: bu dili zararlı yazılım (tehdit) ve erişim modelleri (savunma) üzerinden somutlaştırıyoruz; saldırı ağacına </a:t>
            </a:r>
            <a:r>
              <a:rPr sz="2000" b="1">
                <a:solidFill>
                  <a:srgbClr val="1F2D3A"/>
                </a:solidFill>
              </a:rPr>
              <a:t>maliyet</a:t>
            </a:r>
            <a:r>
              <a:rPr sz="2000" b="0">
                <a:solidFill>
                  <a:srgbClr val="1F2D3A"/>
                </a:solidFill>
              </a:rPr>
              <a:t> ekleyip en ucuz saldırı yolunu hesaplıyoruz (Demo 04).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Bu haftanın kavramları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408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400" b="0">
                <a:solidFill>
                  <a:srgbClr val="1F2D3A"/>
                </a:solidFill>
              </a:rPr>
              <a:t>Her terim, gövdede ilk geçtiği yerde tanımlanır; burada yalnız </a:t>
            </a:r>
            <a:r>
              <a:rPr sz="1400" b="1">
                <a:solidFill>
                  <a:srgbClr val="1F2D3A"/>
                </a:solidFill>
              </a:rPr>
              <a:t>nerede</a:t>
            </a:r>
            <a:r>
              <a:rPr sz="1400" b="0">
                <a:solidFill>
                  <a:srgbClr val="1F2D3A"/>
                </a:solidFill>
              </a:rPr>
              <a:t> olduğunu işaretliyoruz.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776476"/>
          <a:ext cx="8729227" cy="4279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28779"/>
                <a:gridCol w="2000448"/>
              </a:tblGrid>
              <a:tr h="285292">
                <a:tc>
                  <a:txBody>
                    <a:bodyPr wrap="square"/>
                    <a:lstStyle/>
                    <a:p>
                      <a:r>
                        <a:rPr sz="1008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285292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Zararlı yazılım (malware)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285292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Bir virüsün üç parçası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285292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Zararlı yazılım türleri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285292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Gizlenme: polimorfik/metamorfik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285292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Tespit yöntemleri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285292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Entropi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285292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Denetim kaydı (audit log)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285292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Erişim denetimi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285292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DAC / MAC / RBAC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285292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Bell–LaPadula, Biba, Clark–Wilson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285292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CWE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285292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CVE ve CVSS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285292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OWASP Top 10 ve MASVS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285304"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Zafiyet yaşam döngüsü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8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Demolar nasıl çalışıyor?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371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Tek kaynak, iki platform: </a:t>
            </a:r>
            <a:r>
              <a:rPr sz="1800" b="1">
                <a:solidFill>
                  <a:srgbClr val="1F2D3A"/>
                </a:solidFill>
              </a:rPr>
              <a:t>Windows (Visual Studio 2022 Community, MSVC)</a:t>
            </a:r>
            <a:r>
              <a:rPr sz="1800" b="0">
                <a:solidFill>
                  <a:srgbClr val="1F2D3A"/>
                </a:solidFill>
              </a:rPr>
              <a:t> ve </a:t>
            </a:r>
            <a:r>
              <a:rPr sz="1800" b="1">
                <a:solidFill>
                  <a:srgbClr val="1F2D3A"/>
                </a:solidFill>
              </a:rPr>
              <a:t>WSL/Linux (GCC)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Özet/şifreleme gerektiren demolarda Windows'ta işletim sisteminin </a:t>
            </a:r>
            <a:r>
              <a:rPr sz="1800" b="1">
                <a:solidFill>
                  <a:srgbClr val="1F2D3A"/>
                </a:solidFill>
              </a:rPr>
              <a:t>BCrypt</a:t>
            </a:r>
            <a:r>
              <a:rPr sz="1800" b="0">
                <a:solidFill>
                  <a:srgbClr val="1F2D3A"/>
                </a:solidFill>
              </a:rPr>
              <a:t> kütüphanesi, Linux'ta </a:t>
            </a:r>
            <a:r>
              <a:rPr sz="1800" b="1">
                <a:solidFill>
                  <a:srgbClr val="1F2D3A"/>
                </a:solidFill>
              </a:rPr>
              <a:t>OpenSSL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0720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kullanılır (</a:t>
            </a:r>
            <a:r>
              <a:rPr sz="1800" b="0">
                <a:solidFill>
                  <a:srgbClr val="A1123F"/>
                </a:solidFill>
                <a:latin typeface="Consolas"/>
              </a:rPr>
              <a:t>code/common/cen429_crypto.h</a:t>
            </a:r>
            <a:r>
              <a:rPr sz="1800" b="0">
                <a:solidFill>
                  <a:srgbClr val="1F2D3A"/>
                </a:solidFill>
              </a:rPr>
              <a:t>) — Windows'ta ayrıca OpenSSL kurmanız gerekmez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23843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Derle: Windows </a:t>
            </a:r>
            <a:r>
              <a:rPr sz="1800" b="0">
                <a:solidFill>
                  <a:srgbClr val="A1123F"/>
                </a:solidFill>
                <a:latin typeface="Consolas"/>
              </a:rPr>
              <a:t>.build.ps1</a:t>
            </a:r>
            <a:r>
              <a:rPr sz="1800" b="0">
                <a:solidFill>
                  <a:srgbClr val="1F2D3A"/>
                </a:solidFill>
              </a:rPr>
              <a:t> · WSL/Linux </a:t>
            </a:r>
            <a:r>
              <a:rPr sz="1800" b="0">
                <a:solidFill>
                  <a:srgbClr val="A1123F"/>
                </a:solidFill>
                <a:latin typeface="Consolas"/>
              </a:rPr>
              <a:t>./build.sh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Çalıştır: her demo klasöründe Windows </a:t>
            </a:r>
            <a:r>
              <a:rPr sz="1800" b="0">
                <a:solidFill>
                  <a:srgbClr val="A1123F"/>
                </a:solidFill>
                <a:latin typeface="Consolas"/>
              </a:rPr>
              <a:t>.demo.ps1</a:t>
            </a:r>
            <a:r>
              <a:rPr sz="1800" b="0">
                <a:solidFill>
                  <a:srgbClr val="1F2D3A"/>
                </a:solidFill>
              </a:rPr>
              <a:t> · WSL/Linux </a:t>
            </a:r>
            <a:r>
              <a:rPr sz="1800" b="0">
                <a:solidFill>
                  <a:srgbClr val="A1123F"/>
                </a:solidFill>
                <a:latin typeface="Consolas"/>
              </a:rPr>
              <a:t>sh demo.sh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Demo 6</a:t>
            </a:r>
            <a:r>
              <a:rPr sz="1800" b="0">
                <a:solidFill>
                  <a:srgbClr val="1F2D3A"/>
                </a:solidFill>
              </a:rPr>
              <a:t> (TOCTOU) yalnız WSL/Linux'ta çalışır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4553711"/>
            <a:ext cx="10911535" cy="116586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⚠️ </a:t>
            </a:r>
            <a:r>
              <a:rPr sz="1800" b="1">
                <a:solidFill>
                  <a:srgbClr val="1F2D3A"/>
                </a:solidFill>
              </a:rPr>
              <a:t>Etik:</a:t>
            </a:r>
            <a:r>
              <a:rPr sz="1800" b="0">
                <a:solidFill>
                  <a:srgbClr val="1F2D3A"/>
                </a:solidFill>
              </a:rPr>
              <a:t> Hiçbir demoda gerçek zararlı yazılım, kendini çoğaltan kod, dosya silme/şifreleme ya da ağ saldırısı yoktur. Hepsi kendi klasöründe, yönetici yetkisi olmadan çalışan </a:t>
            </a:r>
            <a:r>
              <a:rPr sz="1800" b="1">
                <a:solidFill>
                  <a:srgbClr val="1F2D3A"/>
                </a:solidFill>
              </a:rPr>
              <a:t>güvenli benzetimlerdir</a:t>
            </a:r>
            <a:r>
              <a:rPr sz="1800" b="0">
                <a:solidFill>
                  <a:srgbClr val="1F2D3A"/>
                </a:solidFill>
              </a:rPr>
              <a:t>; öğrendiklerinizi yalnız kendi bilgisayarınızda deneyin.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Zararlı yazılım: türler ve tarih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"Virüs" her şey değildir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Zararlı yazılım (malware):</a:t>
            </a:r>
            <a:r>
              <a:rPr sz="2000" b="0">
                <a:solidFill>
                  <a:srgbClr val="1F2D3A"/>
                </a:solidFill>
              </a:rPr>
              <a:t> sahibinin izni dışında zarar veren her program.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Virüs, zararlı yazılımın </a:t>
            </a:r>
            <a:r>
              <a:rPr sz="2000" b="1">
                <a:solidFill>
                  <a:srgbClr val="1F2D3A"/>
                </a:solidFill>
              </a:rPr>
              <a:t>yalnızca bir türüdür.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Ayrım </a:t>
            </a:r>
            <a:r>
              <a:rPr sz="2000" b="1">
                <a:solidFill>
                  <a:srgbClr val="1F2D3A"/>
                </a:solidFill>
              </a:rPr>
              <a:t>nasıl yayıldığına</a:t>
            </a:r>
            <a:r>
              <a:rPr sz="2000" b="0">
                <a:solidFill>
                  <a:srgbClr val="1F2D3A"/>
                </a:solidFill>
              </a:rPr>
              <a:t> göre yapılır: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Virüs:</a:t>
            </a:r>
            <a:r>
              <a:rPr sz="2000" b="0">
                <a:solidFill>
                  <a:srgbClr val="1F2D3A"/>
                </a:solidFill>
              </a:rPr>
              <a:t> başka dosyaya iliştirilir, taşıyıcı çalışınca yayılır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Solucan:</a:t>
            </a:r>
            <a:r>
              <a:rPr sz="2000" b="0">
                <a:solidFill>
                  <a:srgbClr val="1F2D3A"/>
                </a:solidFill>
              </a:rPr>
              <a:t> kendi başına, ağ üzerinden yayılır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Truva atı:</a:t>
            </a:r>
            <a:r>
              <a:rPr sz="2000" b="0">
                <a:solidFill>
                  <a:srgbClr val="1F2D3A"/>
                </a:solidFill>
              </a:rPr>
              <a:t> masum görünür, kendini kopyalamaz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1">
                <a:solidFill>
                  <a:srgbClr val="1F2D3A"/>
                </a:solidFill>
              </a:rPr>
              <a:t>Fidye / rootkit / bot / silici:</a:t>
            </a:r>
            <a:r>
              <a:rPr sz="2000" b="0">
                <a:solidFill>
                  <a:srgbClr val="1F2D3A"/>
                </a:solidFill>
              </a:rPr>
              <a:t> yük ya da davranış türleri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Haftanın üç parçası — şema</a:t>
            </a:r>
          </a:p>
        </p:txBody>
      </p:sp>
      <p:pic>
        <p:nvPicPr>
          <p:cNvPr id="7" name="Picture 6" descr="h02-01-haftanin-resm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879" y="1325880"/>
            <a:ext cx="10611937" cy="34991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93471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Tehdit:</a:t>
            </a:r>
            <a:r>
              <a:rPr sz="2000" b="0">
                <a:solidFill>
                  <a:srgbClr val="1F2D3A"/>
                </a:solidFill>
              </a:rPr>
              <a:t> zararlı yazılım türleri ve gizlenmesi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Savunma:</a:t>
            </a:r>
            <a:r>
              <a:rPr sz="2000" b="0">
                <a:solidFill>
                  <a:srgbClr val="1F2D3A"/>
                </a:solidFill>
              </a:rPr>
              <a:t> erişim denetimi ve biçimsel modeller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Ortak dil:</a:t>
            </a:r>
            <a:r>
              <a:rPr sz="2000" b="0">
                <a:solidFill>
                  <a:srgbClr val="1F2D3A"/>
                </a:solidFill>
              </a:rPr>
              <a:t> CWE · CVE · CVSS · OWASP · MASVS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 tarihçe — zararlı yazılım ve güvenlik modelleri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1949</a:t>
            </a:r>
            <a:r>
              <a:rPr sz="1800" b="0">
                <a:solidFill>
                  <a:srgbClr val="1F2D3A"/>
                </a:solidFill>
              </a:rPr>
              <a:t> — von Neumann: </a:t>
            </a:r>
            <a:r>
              <a:rPr sz="1800" b="1">
                <a:solidFill>
                  <a:srgbClr val="1F2D3A"/>
                </a:solidFill>
              </a:rPr>
              <a:t>kendini çoğaltan</a:t>
            </a:r>
            <a:r>
              <a:rPr sz="1800" b="0">
                <a:solidFill>
                  <a:srgbClr val="1F2D3A"/>
                </a:solidFill>
              </a:rPr>
              <a:t> otomata (virüsün matematiksel kökü)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1971</a:t>
            </a:r>
            <a:r>
              <a:rPr sz="1800" b="0">
                <a:solidFill>
                  <a:srgbClr val="1F2D3A"/>
                </a:solidFill>
              </a:rPr>
              <a:t> Creeper · </a:t>
            </a:r>
            <a:r>
              <a:rPr sz="1800" b="1">
                <a:solidFill>
                  <a:srgbClr val="1F2D3A"/>
                </a:solidFill>
              </a:rPr>
              <a:t>1986</a:t>
            </a:r>
            <a:r>
              <a:rPr sz="1800" b="0">
                <a:solidFill>
                  <a:srgbClr val="1F2D3A"/>
                </a:solidFill>
              </a:rPr>
              <a:t> Brain (ilk PC virüsü) · </a:t>
            </a:r>
            <a:r>
              <a:rPr sz="1800" b="1">
                <a:solidFill>
                  <a:srgbClr val="1F2D3A"/>
                </a:solidFill>
              </a:rPr>
              <a:t>1988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Morris Worm</a:t>
            </a:r>
            <a:r>
              <a:rPr sz="1800" b="0">
                <a:solidFill>
                  <a:srgbClr val="1F2D3A"/>
                </a:solidFill>
              </a:rPr>
              <a:t> interneti durdurur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1973–77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Bell–LaPadula</a:t>
            </a:r>
            <a:r>
              <a:rPr sz="1800" b="0">
                <a:solidFill>
                  <a:srgbClr val="1F2D3A"/>
                </a:solidFill>
              </a:rPr>
              <a:t> (gizlilik), </a:t>
            </a:r>
            <a:r>
              <a:rPr sz="1800" b="1">
                <a:solidFill>
                  <a:srgbClr val="1F2D3A"/>
                </a:solidFill>
              </a:rPr>
              <a:t>Biba</a:t>
            </a:r>
            <a:r>
              <a:rPr sz="1800" b="0">
                <a:solidFill>
                  <a:srgbClr val="1F2D3A"/>
                </a:solidFill>
              </a:rPr>
              <a:t> (bütünlük); </a:t>
            </a:r>
            <a:r>
              <a:rPr sz="1800" b="1">
                <a:solidFill>
                  <a:srgbClr val="1F2D3A"/>
                </a:solidFill>
              </a:rPr>
              <a:t>1987</a:t>
            </a:r>
            <a:r>
              <a:rPr sz="1800" b="0">
                <a:solidFill>
                  <a:srgbClr val="1F2D3A"/>
                </a:solidFill>
              </a:rPr>
              <a:t> Clark–Wilson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1999 → 2006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CVE</a:t>
            </a:r>
            <a:r>
              <a:rPr sz="1800" b="0">
                <a:solidFill>
                  <a:srgbClr val="1F2D3A"/>
                </a:solidFill>
              </a:rPr>
              <a:t> · </a:t>
            </a:r>
            <a:r>
              <a:rPr sz="1800" b="1">
                <a:solidFill>
                  <a:srgbClr val="1F2D3A"/>
                </a:solidFill>
              </a:rPr>
              <a:t>CWE</a:t>
            </a:r>
            <a:r>
              <a:rPr sz="1800" b="0">
                <a:solidFill>
                  <a:srgbClr val="1F2D3A"/>
                </a:solidFill>
              </a:rPr>
              <a:t> · </a:t>
            </a:r>
            <a:r>
              <a:rPr sz="1800" b="1">
                <a:solidFill>
                  <a:srgbClr val="1F2D3A"/>
                </a:solidFill>
              </a:rPr>
              <a:t>CVSS</a:t>
            </a:r>
            <a:r>
              <a:rPr sz="1800" b="0">
                <a:solidFill>
                  <a:srgbClr val="1F2D3A"/>
                </a:solidFill>
              </a:rPr>
              <a:t>: ortak sınıflandırma dili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986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İki ayrı kol: </a:t>
            </a:r>
            <a:r>
              <a:rPr sz="1800" b="1">
                <a:solidFill>
                  <a:srgbClr val="1F2D3A"/>
                </a:solidFill>
              </a:rPr>
              <a:t>zararlıyı tanıma</a:t>
            </a:r>
            <a:r>
              <a:rPr sz="1800" b="0">
                <a:solidFill>
                  <a:srgbClr val="1F2D3A"/>
                </a:solidFill>
              </a:rPr>
              <a:t> + </a:t>
            </a:r>
            <a:r>
              <a:rPr sz="1800" b="1">
                <a:solidFill>
                  <a:srgbClr val="1F2D3A"/>
                </a:solidFill>
              </a:rPr>
              <a:t>erişimi modelleme</a:t>
            </a:r>
            <a:r>
              <a:rPr sz="1800" b="0">
                <a:solidFill>
                  <a:srgbClr val="1F2D3A"/>
                </a:solidFill>
              </a:rPr>
              <a:t>. Bugün ikisini birden görüyoruz.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Zararlı yazılımın kısa tarihi — şema</a:t>
            </a:r>
          </a:p>
        </p:txBody>
      </p:sp>
      <p:pic>
        <p:nvPicPr>
          <p:cNvPr id="7" name="Picture 6" descr="h02-09-zararli-tarih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202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 tarih: dönüm noktaları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4773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9877"/>
                <a:gridCol w="2661350"/>
                <a:gridCol w="6520307"/>
              </a:tblGrid>
              <a:tr h="36716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Yıl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Olay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Türü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7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1984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Cohen'in tanımı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Kuram: "tam tespit imkânsız"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1986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Brain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İlk yaygın PC virüsü (önyükleme sektörü)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1988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Morris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İnternette yayılan ilk büyük solucan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1989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Brewer–Nash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Chinese Wall: çıkar çatışması modeli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1999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Schneier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Saldırı ağaçları (Attack Trees)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2000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ILOVEYOU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E-posta ekiyle milyonlar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2001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Red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Ağ açığıyla bellekte yayılan solucan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2003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SQL Slammer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 dakikada yarısı — en hızlı yayılan solucan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Stuxnet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Endüstriyel denetleyiciyi hedef alan solucan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WannaCry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Kendi kendine yayılan fidye yazılımı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7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NotPetya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Fidye gibi görünen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silici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(yıkıcı)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717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2019/2023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CVSS v3.1 / v4.0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Ciddiyet puanlama standardı, iki nesil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Cohen 1984: tespitin sınırı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Bir virüs, kendini (belki değiştirerek) başka programlara </a:t>
            </a:r>
            <a:r>
              <a:rPr sz="2000" b="1">
                <a:solidFill>
                  <a:srgbClr val="1F2D3A"/>
                </a:solidFill>
              </a:rPr>
              <a:t>kopyalayabilen</a:t>
            </a:r>
            <a:r>
              <a:rPr sz="2000" b="0">
                <a:solidFill>
                  <a:srgbClr val="1F2D3A"/>
                </a:solidFill>
              </a:rPr>
              <a:t> programdır.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Cohen kanıtladı: </a:t>
            </a:r>
            <a:r>
              <a:rPr sz="2000" b="1">
                <a:solidFill>
                  <a:srgbClr val="1F2D3A"/>
                </a:solidFill>
              </a:rPr>
              <a:t>"Bu program virüs mü?"</a:t>
            </a:r>
            <a:r>
              <a:rPr sz="2000" b="0">
                <a:solidFill>
                  <a:srgbClr val="1F2D3A"/>
                </a:solidFill>
              </a:rPr>
              <a:t> sorusunu her durumda doğru yanıtlayan genel bir algoritma </a:t>
            </a:r>
            <a:r>
              <a:rPr sz="2000" b="1">
                <a:solidFill>
                  <a:srgbClr val="1F2D3A"/>
                </a:solidFill>
              </a:rPr>
              <a:t>yoktur</a:t>
            </a:r>
            <a:r>
              <a:rPr sz="2000" b="0">
                <a:solidFill>
                  <a:srgbClr val="1F2D3A"/>
                </a:solidFill>
              </a:rPr>
              <a:t> (durma probleminden indirgenir).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Pratik sonuç: hiçbir antivirüs %100 tespit edemez.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✅ </a:t>
            </a:r>
            <a:r>
              <a:rPr sz="2000" b="1">
                <a:solidFill>
                  <a:srgbClr val="1F2D3A"/>
                </a:solidFill>
              </a:rPr>
              <a:t>Yanlış pozitif:</a:t>
            </a:r>
            <a:r>
              <a:rPr sz="2000" b="0">
                <a:solidFill>
                  <a:srgbClr val="1F2D3A"/>
                </a:solidFill>
              </a:rPr>
              <a:t> temiz dosyayı yakalar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❌ </a:t>
            </a:r>
            <a:r>
              <a:rPr sz="2000" b="1">
                <a:solidFill>
                  <a:srgbClr val="1F2D3A"/>
                </a:solidFill>
              </a:rPr>
              <a:t>Yanlış negatif:</a:t>
            </a:r>
            <a:r>
              <a:rPr sz="2000" b="0">
                <a:solidFill>
                  <a:srgbClr val="1F2D3A"/>
                </a:solidFill>
              </a:rPr>
              <a:t> zararlıyı kaçırır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40537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Bunu Demo 01'de kendi gözümüzle göreceğiz.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Bir virüsün üç parçası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1199"/>
                <a:gridCol w="3637178"/>
                <a:gridCol w="4133157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Parça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İşi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Hastalık benzetmesi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Bulaştırıcı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Kendini kopyalar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Hücreye girip çoğalma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Tetikleyici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"Ne zaman?" koşulu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Kuluçka süresi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Yük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Asıl zarar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Semptomlar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Tetikleyici koşulu bekleyip patlayan koda </a:t>
            </a:r>
            <a:r>
              <a:rPr sz="2000" b="1">
                <a:solidFill>
                  <a:srgbClr val="1F2D3A"/>
                </a:solidFill>
              </a:rPr>
              <a:t>mantık bombası</a:t>
            </a:r>
            <a:r>
              <a:rPr sz="2000" b="0">
                <a:solidFill>
                  <a:srgbClr val="1F2D3A"/>
                </a:solidFill>
              </a:rPr>
              <a:t> denir.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parça zorunlu değildir: yalnız yayılan, yüksüz bir virüs de vardır (yine de zafiyettir).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Virüsün üç parçası — şema</a:t>
            </a:r>
          </a:p>
        </p:txBody>
      </p:sp>
      <p:pic>
        <p:nvPicPr>
          <p:cNvPr id="7" name="Picture 6" descr="h02-02-virus-uc-parc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899" y="1325880"/>
            <a:ext cx="824589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Virüs alt türleri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Program (dosya) virüsü:</a:t>
            </a:r>
            <a:r>
              <a:rPr sz="2000" b="0">
                <a:solidFill>
                  <a:srgbClr val="1F2D3A"/>
                </a:solidFill>
              </a:rPr>
              <a:t> çalıştırılabilir dosyaya bulaşır; dosya çalışınca virüs de çalışır.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Makro virüsü:</a:t>
            </a:r>
            <a:r>
              <a:rPr sz="2000" b="0">
                <a:solidFill>
                  <a:srgbClr val="1F2D3A"/>
                </a:solidFill>
              </a:rPr>
              <a:t> ofis belgesinin makro diline yazılır; belge açılınca çalışır (Melissa, 1999).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Önyükleme sektörü virüsü:</a:t>
            </a:r>
            <a:r>
              <a:rPr sz="2000" b="0">
                <a:solidFill>
                  <a:srgbClr val="1F2D3A"/>
                </a:solidFill>
              </a:rPr>
              <a:t> diskin ilk sektörüne bulaşır, işletim sisteminden </a:t>
            </a:r>
            <a:r>
              <a:rPr sz="2000" b="1">
                <a:solidFill>
                  <a:srgbClr val="1F2D3A"/>
                </a:solidFill>
              </a:rPr>
              <a:t>önce</a:t>
            </a:r>
            <a:r>
              <a:rPr sz="2000" b="0">
                <a:solidFill>
                  <a:srgbClr val="1F2D3A"/>
                </a:solidFill>
              </a:rPr>
              <a:t> çalışır (Brain, 1986).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Modern </a:t>
            </a:r>
            <a:r>
              <a:rPr sz="2000" b="1">
                <a:solidFill>
                  <a:srgbClr val="1F2D3A"/>
                </a:solidFill>
              </a:rPr>
              <a:t>UEFI Secure Boot</a:t>
            </a:r>
            <a:r>
              <a:rPr sz="2000" b="0">
                <a:solidFill>
                  <a:srgbClr val="1F2D3A"/>
                </a:solidFill>
              </a:rPr>
              <a:t> bu sınıfı büyük ölçüde zorlaştırdı.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Solucan, truva atı, fidye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00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2328"/>
                <a:gridCol w="5205502"/>
                <a:gridCol w="3503703"/>
              </a:tblGrid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Tür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Yayılma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Solucan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Kendi başına, ağdan; kullanıcı gerekmez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Morris, Code Red, WannaCry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Truva atı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Masum görünür; kullanıcı çalıştırır; kopyalanmaz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"Bedava oyun", sahte güncelleme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Fidye yazılımı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Dosyaları şifreler, para ister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CryptoLocker, WannaCry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381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Solucanın tehlikesi hızdır:</a:t>
            </a:r>
            <a:r>
              <a:rPr sz="2000" b="0">
                <a:solidFill>
                  <a:srgbClr val="1F2D3A"/>
                </a:solidFill>
              </a:rPr>
              <a:t> dakikalar içinde yüz binlerce makine.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Diğer türler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Rootkit:</a:t>
            </a:r>
            <a:r>
              <a:rPr sz="2000" b="0">
                <a:solidFill>
                  <a:srgbClr val="1F2D3A"/>
                </a:solidFill>
              </a:rPr>
              <a:t> kendini ve diğer zararlıları işletim sisteminden </a:t>
            </a:r>
            <a:r>
              <a:rPr sz="2000" b="1">
                <a:solidFill>
                  <a:srgbClr val="1F2D3A"/>
                </a:solidFill>
              </a:rPr>
              <a:t>gizler</a:t>
            </a:r>
            <a:r>
              <a:rPr sz="2000" b="0">
                <a:solidFill>
                  <a:srgbClr val="1F2D3A"/>
                </a:solidFill>
              </a:rPr>
              <a:t> (dosya/süreç/ağ listesinden siler). Tespiti en zor sınıf.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Bot / botnet:</a:t>
            </a:r>
            <a:r>
              <a:rPr sz="2000" b="0">
                <a:solidFill>
                  <a:srgbClr val="1F2D3A"/>
                </a:solidFill>
              </a:rPr>
              <a:t> uzaktan komut alan makineler ağı (DDoS, spam, madencilik).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Casus / reklam yazılımı:</a:t>
            </a:r>
            <a:r>
              <a:rPr sz="2000" b="0">
                <a:solidFill>
                  <a:srgbClr val="1F2D3A"/>
                </a:solidFill>
              </a:rPr>
              <a:t> veri toplar ya da reklam gösterir.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Silici (wiper):</a:t>
            </a:r>
            <a:r>
              <a:rPr sz="2000" b="0">
                <a:solidFill>
                  <a:srgbClr val="1F2D3A"/>
                </a:solidFill>
              </a:rPr>
              <a:t> fidye gibi görünür ama veriyi </a:t>
            </a:r>
            <a:r>
              <a:rPr sz="2000" b="1">
                <a:solidFill>
                  <a:srgbClr val="1F2D3A"/>
                </a:solidFill>
              </a:rPr>
              <a:t>kalıcı yok eder</a:t>
            </a:r>
            <a:r>
              <a:rPr sz="2000" b="0">
                <a:solidFill>
                  <a:srgbClr val="1F2D3A"/>
                </a:solidFill>
              </a:rPr>
              <a:t> (NotPetya). Amaç para değil, yıkım.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69112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Arka kapı (backdoor):</a:t>
            </a:r>
            <a:r>
              <a:rPr sz="2000" b="0">
                <a:solidFill>
                  <a:srgbClr val="1F2D3A"/>
                </a:solidFill>
              </a:rPr>
              <a:t> gizli erişim bırakır.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Solucan ne kadar hızlı yayılır?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SI modeli</a:t>
            </a:r>
            <a:r>
              <a:rPr sz="2000" b="0">
                <a:solidFill>
                  <a:srgbClr val="1F2D3A"/>
                </a:solidFill>
              </a:rPr>
              <a:t> — duyarlı (S) ve enfekte (I) makineler: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i(t+dt) = i(t) + beta * i(t) * (1 - i(t)/N) * dt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beta * i</a:t>
            </a:r>
            <a:r>
              <a:rPr sz="2000" b="0">
                <a:solidFill>
                  <a:srgbClr val="1F2D3A"/>
                </a:solidFill>
              </a:rPr>
              <a:t>: enfekte çoğaldıkça tarama hızlanır → </a:t>
            </a:r>
            <a:r>
              <a:rPr sz="2000" b="1">
                <a:solidFill>
                  <a:srgbClr val="1F2D3A"/>
                </a:solidFill>
              </a:rPr>
              <a:t>üstel</a:t>
            </a:r>
            <a:r>
              <a:rPr sz="2000" b="0">
                <a:solidFill>
                  <a:srgbClr val="1F2D3A"/>
                </a:solidFill>
              </a:rPr>
              <a:t> büyüme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(1 - i/N)</a:t>
            </a:r>
            <a:r>
              <a:rPr sz="2000" b="0">
                <a:solidFill>
                  <a:srgbClr val="1F2D3A"/>
                </a:solidFill>
              </a:rPr>
              <a:t>: duyarlı azaldıkça isabet düşer → </a:t>
            </a:r>
            <a:r>
              <a:rPr sz="2000" b="1">
                <a:solidFill>
                  <a:srgbClr val="1F2D3A"/>
                </a:solidFill>
              </a:rPr>
              <a:t>doygunluk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Sonuç: sessiz açılış → ani patlama → doygunluk (S eğrisi)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77748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Savunmacının tek penceresi </a:t>
            </a:r>
            <a:r>
              <a:rPr sz="2000" b="1">
                <a:solidFill>
                  <a:srgbClr val="1F2D3A"/>
                </a:solidFill>
              </a:rPr>
              <a:t>açılış evresi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 modeli: adım adım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 (duyarlı):</a:t>
            </a:r>
            <a:r>
              <a:rPr sz="2000" b="0">
                <a:solidFill>
                  <a:srgbClr val="1F2D3A"/>
                </a:solidFill>
              </a:rPr>
              <a:t> henüz bulaşmamış, savunmasız makine.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 (enfekte):</a:t>
            </a:r>
            <a:r>
              <a:rPr sz="2000" b="0">
                <a:solidFill>
                  <a:srgbClr val="1F2D3A"/>
                </a:solidFill>
              </a:rPr>
              <a:t> zaten bulaşmış, kendisi de tarayan makine.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N:</a:t>
            </a:r>
            <a:r>
              <a:rPr sz="2000" b="0">
                <a:solidFill>
                  <a:srgbClr val="1F2D3A"/>
                </a:solidFill>
              </a:rPr>
              <a:t> toplam savunmasız makine sayısı (S + 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enfekte makine birim zamanda </a:t>
            </a:r>
            <a:r>
              <a:rPr sz="2000" b="1">
                <a:solidFill>
                  <a:srgbClr val="1F2D3A"/>
                </a:solidFill>
              </a:rPr>
              <a:t>rastgele adres tarar</a:t>
            </a:r>
            <a:r>
              <a:rPr sz="2000" b="0">
                <a:solidFill>
                  <a:srgbClr val="1F2D3A"/>
                </a:solidFill>
              </a:rPr>
              <a:t>; adres duyarlıya denk gelirse onu da enfekte eder.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Salgın modeli — şema</a:t>
            </a:r>
          </a:p>
        </p:txBody>
      </p:sp>
      <p:pic>
        <p:nvPicPr>
          <p:cNvPr id="7" name="Picture 6" descr="h02-03-salgin-model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7990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09 — Salgın simülasyonu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code/week-02/09-outbreak-simulation</a:t>
            </a:r>
            <a:r>
              <a:rPr sz="1800" b="0">
                <a:solidFill>
                  <a:srgbClr val="1F2D3A"/>
                </a:solidFill>
              </a:rPr>
              <a:t> · yalnız hesaplama, ağ yok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129479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Senaryo: Slammer benzeri (rastgele tarama, hizli UDP)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 54 s        78    0.1% |..............................|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1.5 dk     1430    1.9% |#.............................|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2.4 dk    45601   60.8% |##################............|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 3.3 dk    74429   99.2% |##############################|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%90 doygunluk:  Code Red ~13.3 sa · Slammer ~2.7 dk · Hitlist ~50 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47033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Code Red (2001): ~359.000 sunucu · ikiye katlanma ~37 dk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Slammer (2003): tek 404 baytlık UDP paketi · ~8,5 s'de ikiye katlanma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✅ Ders: insan hızında tepki yetişmez → </a:t>
            </a:r>
            <a:r>
              <a:rPr sz="1800" b="1">
                <a:solidFill>
                  <a:srgbClr val="1F2D3A"/>
                </a:solidFill>
              </a:rPr>
              <a:t>önceden yama, kapalı port, otomatik savunma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Gerçek sayılar: Code Red vs Slammer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322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8697"/>
                <a:gridCol w="5875441"/>
                <a:gridCol w="3357395"/>
              </a:tblGrid>
              <a:tr h="44074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Olay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Giriş yolu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Hız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074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Red (2001)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IIS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.ida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taşması (CVE-2001-0500)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~359.000 sunucu; ikiye katlanma ~37 dk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07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SQL Slammer (2003)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SQL Server ayrıştırma hizmeti, tek 404 baytlık UDP paketi (CVE-2002-0649)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~8,5 sn'de ikiye katlandı; ~10 dk'da %90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757830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Slammer'ı hızlandıran iki şey: </a:t>
            </a:r>
            <a:r>
              <a:rPr sz="1800" b="1">
                <a:solidFill>
                  <a:srgbClr val="1F2D3A"/>
                </a:solidFill>
              </a:rPr>
              <a:t>tek paket</a:t>
            </a:r>
            <a:r>
              <a:rPr sz="1800" b="0">
                <a:solidFill>
                  <a:srgbClr val="1F2D3A"/>
                </a:solidFill>
              </a:rPr>
              <a:t> yeterliydi (bağlantı kurma yok), hedefi </a:t>
            </a:r>
            <a:r>
              <a:rPr sz="1800" b="1">
                <a:solidFill>
                  <a:srgbClr val="1F2D3A"/>
                </a:solidFill>
              </a:rPr>
              <a:t>olabildiğince hızlı</a:t>
            </a:r>
            <a:r>
              <a:rPr sz="1800" b="0">
                <a:solidFill>
                  <a:srgbClr val="1F2D3A"/>
                </a:solidFill>
              </a:rPr>
              <a:t> taradı.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Slammer neden yavaşladı?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İlk dakikadan sonra yayılma hızı düştü.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Neden? </a:t>
            </a:r>
            <a:r>
              <a:rPr sz="2000" b="1">
                <a:solidFill>
                  <a:srgbClr val="1F2D3A"/>
                </a:solidFill>
              </a:rPr>
              <a:t>Savunma değil</a:t>
            </a:r>
            <a:r>
              <a:rPr sz="2000" b="0">
                <a:solidFill>
                  <a:srgbClr val="1F2D3A"/>
                </a:solidFill>
              </a:rPr>
              <a:t> — ağın </a:t>
            </a:r>
            <a:r>
              <a:rPr sz="2000" b="1">
                <a:solidFill>
                  <a:srgbClr val="1F2D3A"/>
                </a:solidFill>
              </a:rPr>
              <a:t>bant genişliği doldu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Solucan kendi trafiğiyle kendi yayılma kanalını tıkadı.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Ders: bazen saldırganın kendi başarısı, kendi sınırını yaratır.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İkiye katlanma süresi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Enfekte sayısının </a:t>
            </a:r>
            <a:r>
              <a:rPr sz="2000" b="1">
                <a:solidFill>
                  <a:srgbClr val="1F2D3A"/>
                </a:solidFill>
              </a:rPr>
              <a:t>iki katına çıkması</a:t>
            </a:r>
            <a:r>
              <a:rPr sz="2000" b="0">
                <a:solidFill>
                  <a:srgbClr val="1F2D3A"/>
                </a:solidFill>
              </a:rPr>
              <a:t> için geçen süre, bir salgının hızının en sezgisel ölçüsüdür.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Code Red: ikiye katlanma ~</a:t>
            </a:r>
            <a:r>
              <a:rPr sz="2000" b="1">
                <a:solidFill>
                  <a:srgbClr val="1F2D3A"/>
                </a:solidFill>
              </a:rPr>
              <a:t>37 dakika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Slammer: ikiye katlanma ~</a:t>
            </a:r>
            <a:r>
              <a:rPr sz="2000" b="1">
                <a:solidFill>
                  <a:srgbClr val="1F2D3A"/>
                </a:solidFill>
              </a:rPr>
              <a:t>8,5 saniye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Aradaki fark ~260 kat — ikisi de "solucan" olsa da savunma penceresi </a:t>
            </a:r>
            <a:r>
              <a:rPr sz="2000" b="1">
                <a:solidFill>
                  <a:srgbClr val="1F2D3A"/>
                </a:solidFill>
              </a:rPr>
              <a:t>tamamen farklıdır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09 çıktısını okurken: açılış evresi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İlk 54 saniyede yalnız </a:t>
            </a:r>
            <a:r>
              <a:rPr sz="2000" b="1">
                <a:solidFill>
                  <a:srgbClr val="1F2D3A"/>
                </a:solidFill>
              </a:rPr>
              <a:t>78 makine</a:t>
            </a:r>
            <a:r>
              <a:rPr sz="2000" b="0">
                <a:solidFill>
                  <a:srgbClr val="1F2D3A"/>
                </a:solidFill>
              </a:rPr>
              <a:t> enfekte (%0.1).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Grafikte neredeyse hiçbir şey görünmüyor.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1,5 dakika sonra patlama </a:t>
            </a:r>
            <a:r>
              <a:rPr sz="2000" b="1">
                <a:solidFill>
                  <a:srgbClr val="1F2D3A"/>
                </a:solidFill>
              </a:rPr>
              <a:t>başlıyor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"Şimdilik az" demek, üstel büyümede </a:t>
            </a:r>
            <a:r>
              <a:rPr sz="2000" b="1">
                <a:solidFill>
                  <a:srgbClr val="1F2D3A"/>
                </a:solidFill>
              </a:rPr>
              <a:t>en pahalı yanılgıdır.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09 çıktısını okurken: hız ve hitlist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Hız (beta):</a:t>
            </a:r>
            <a:r>
              <a:rPr sz="2000" b="0">
                <a:solidFill>
                  <a:srgbClr val="1F2D3A"/>
                </a:solidFill>
              </a:rPr>
              <a:t> tarama hızını artırmak, doygunluğu </a:t>
            </a:r>
            <a:r>
              <a:rPr sz="2000" b="1">
                <a:solidFill>
                  <a:srgbClr val="1F2D3A"/>
                </a:solidFill>
              </a:rPr>
              <a:t>saatlerden dakikalara</a:t>
            </a:r>
            <a:r>
              <a:rPr sz="2000" b="0">
                <a:solidFill>
                  <a:srgbClr val="1F2D3A"/>
                </a:solidFill>
              </a:rPr>
              <a:t> indirir.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savunma </a:t>
            </a:r>
            <a:r>
              <a:rPr sz="2000" b="1">
                <a:solidFill>
                  <a:srgbClr val="1F2D3A"/>
                </a:solidFill>
              </a:rPr>
              <a:t>otomatik</a:t>
            </a:r>
            <a:r>
              <a:rPr sz="2000" b="0">
                <a:solidFill>
                  <a:srgbClr val="1F2D3A"/>
                </a:solidFill>
              </a:rPr>
              <a:t> olmalı: güvenlik duvarı kuralı, ağ bölümleme, önceden yama.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Hitlist:</a:t>
            </a:r>
            <a:r>
              <a:rPr sz="2000" b="0">
                <a:solidFill>
                  <a:srgbClr val="1F2D3A"/>
                </a:solidFill>
              </a:rPr>
              <a:t> saldırgan hazır hedef listesiyle başlarsa açılış evresi </a:t>
            </a:r>
            <a:r>
              <a:rPr sz="2000" b="1">
                <a:solidFill>
                  <a:srgbClr val="1F2D3A"/>
                </a:solidFill>
              </a:rPr>
              <a:t>atlanır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Savunmacının zaten dar penceresi tamamen </a:t>
            </a:r>
            <a:r>
              <a:rPr sz="2000" b="1">
                <a:solidFill>
                  <a:srgbClr val="1F2D3A"/>
                </a:solidFill>
              </a:rPr>
              <a:t>kapanır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SI salgın modeli: yayılma adım adım (animasyon)</a:t>
            </a:r>
          </a:p>
        </p:txBody>
      </p:sp>
      <p:pic>
        <p:nvPicPr>
          <p:cNvPr id="7" name="Picture 6" descr="epidemic-sprea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43465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Salgın — uç durum: başlangıçta zaten yarısı bulaşmış</a:t>
            </a:r>
          </a:p>
        </p:txBody>
      </p:sp>
      <p:pic>
        <p:nvPicPr>
          <p:cNvPr id="7" name="Picture 6" descr="epidemic-spread--edge-already-half-infec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43465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Programcıya ders (salgın)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Yayılma hızını programcı belirlemez.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</a:t>
            </a:r>
            <a:r>
              <a:rPr sz="2000" b="1">
                <a:solidFill>
                  <a:srgbClr val="1F2D3A"/>
                </a:solidFill>
              </a:rPr>
              <a:t>ilk bulaşmayı mümkün kılan hatayı</a:t>
            </a:r>
            <a:r>
              <a:rPr sz="2000" b="0">
                <a:solidFill>
                  <a:srgbClr val="1F2D3A"/>
                </a:solidFill>
              </a:rPr>
              <a:t> programcı yapar.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Code Red, Slammer, Blaster — hepsi </a:t>
            </a:r>
            <a:r>
              <a:rPr sz="2000" b="1">
                <a:solidFill>
                  <a:srgbClr val="1F2D3A"/>
                </a:solidFill>
              </a:rPr>
              <a:t>sınır denetimsiz</a:t>
            </a:r>
            <a:r>
              <a:rPr sz="2000" b="0">
                <a:solidFill>
                  <a:srgbClr val="1F2D3A"/>
                </a:solidFill>
              </a:rPr>
              <a:t> bir taşma ile yayıldı.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dinlenen ağ portu bir </a:t>
            </a:r>
            <a:r>
              <a:rPr sz="2000" b="1">
                <a:solidFill>
                  <a:srgbClr val="1F2D3A"/>
                </a:solidFill>
              </a:rPr>
              <a:t>saldırı yüzeyidir</a:t>
            </a:r>
            <a:r>
              <a:rPr sz="2000" b="0">
                <a:solidFill>
                  <a:srgbClr val="1F2D3A"/>
                </a:solidFill>
              </a:rPr>
              <a:t>; kullanılmayan hizmeti hiç açmayın.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Kendiniz deneyin: beta yarıya inerse?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outbreak.c</a:t>
            </a:r>
            <a:r>
              <a:rPr sz="2000" b="0">
                <a:solidFill>
                  <a:srgbClr val="1F2D3A"/>
                </a:solidFill>
              </a:rPr>
              <a:t> içindeki </a:t>
            </a:r>
            <a:r>
              <a:rPr sz="2000" b="0">
                <a:solidFill>
                  <a:srgbClr val="A1123F"/>
                </a:solidFill>
                <a:latin typeface="Consolas"/>
              </a:rPr>
              <a:t>beta</a:t>
            </a:r>
            <a:r>
              <a:rPr sz="2000" b="0">
                <a:solidFill>
                  <a:srgbClr val="1F2D3A"/>
                </a:solidFill>
              </a:rPr>
              <a:t> değerini yarıya indirip yeniden çalıştırın.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Doygunluk süresi nasıl değişir? Hitlist senaryosunda </a:t>
            </a:r>
            <a:r>
              <a:rPr sz="2000" b="0">
                <a:solidFill>
                  <a:srgbClr val="A1123F"/>
                </a:solidFill>
                <a:latin typeface="Consolas"/>
              </a:rPr>
              <a:t>i0</a:t>
            </a:r>
            <a:r>
              <a:rPr sz="2000" b="0">
                <a:solidFill>
                  <a:srgbClr val="1F2D3A"/>
                </a:solidFill>
              </a:rPr>
              <a:t>'ı 100'e çıkarınca fark ne kadar kalır?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Beta yarıya inince büyüme yavaşlar, doygunluk süresi </a:t>
            </a:r>
            <a:r>
              <a:rPr sz="2000" b="1">
                <a:solidFill>
                  <a:srgbClr val="1F2D3A"/>
                </a:solidFill>
              </a:rPr>
              <a:t>uzar</a:t>
            </a:r>
            <a:r>
              <a:rPr sz="2000" b="0">
                <a:solidFill>
                  <a:srgbClr val="1F2D3A"/>
                </a:solidFill>
              </a:rPr>
              <a:t>. Hitlist senaryosunda açılış evresi zaten atlandığı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i0</a:t>
            </a:r>
            <a:r>
              <a:rPr sz="2000" b="0">
                <a:solidFill>
                  <a:srgbClr val="1F2D3A"/>
                </a:solidFill>
              </a:rPr>
              <a:t> artışının etkisi </a:t>
            </a:r>
            <a:r>
              <a:rPr sz="2000" b="1">
                <a:solidFill>
                  <a:srgbClr val="1F2D3A"/>
                </a:solidFill>
              </a:rPr>
              <a:t>daha küçüktür</a:t>
            </a:r>
            <a:r>
              <a:rPr sz="2000" b="0">
                <a:solidFill>
                  <a:srgbClr val="1F2D3A"/>
                </a:solidFill>
              </a:rPr>
              <a:t> — hitlist'in asıl gücü açılışı atlaması, başlangıç sayısı değil.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Yayılma ve gizlenme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Gizlenme merdiveni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96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4785"/>
                <a:gridCol w="6183203"/>
                <a:gridCol w="2303546"/>
              </a:tblGrid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Yöntem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değişir?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Savunma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Şifreleme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Gövde şifreli,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çözücü sabit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Çözücüyü imzala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Oligomorfizm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Çözücünün birkaç biçimi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Hepsini imzala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Polimorfizm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Çözücü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her kopyada yeniden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üretilir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Emülasyonla çöz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5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Metamorfizm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Şifreleme yok,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kodun tamamı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yeniden yazılır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Davranışa bak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05225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Anahtar fikir:</a:t>
            </a:r>
            <a:r>
              <a:rPr sz="1800" b="0">
                <a:solidFill>
                  <a:srgbClr val="1F2D3A"/>
                </a:solidFill>
              </a:rPr>
              <a:t> şifreli gövde her kopyada farklı görünür, </a:t>
            </a:r>
            <a:r>
              <a:rPr sz="1800" b="1">
                <a:solidFill>
                  <a:srgbClr val="1F2D3A"/>
                </a:solidFill>
              </a:rPr>
              <a:t>çözülünce hep aynıdır.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Şifreli / polimorfik virüsün yapısı</a:t>
            </a:r>
          </a:p>
        </p:txBody>
      </p:sp>
      <p:pic>
        <p:nvPicPr>
          <p:cNvPr id="7" name="Picture 6" descr="h02-04-polimorfi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962" y="1325880"/>
            <a:ext cx="8763770" cy="42783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5713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Emülasyon</a:t>
            </a:r>
            <a:r>
              <a:rPr sz="2000" b="0">
                <a:solidFill>
                  <a:srgbClr val="1F2D3A"/>
                </a:solidFill>
              </a:rPr>
              <a:t> tam da bu son kutuyu görmek için çözücüyü çalıştırır.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01 — Oyuncak antivirüs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code/week-02/01-signature-scanner</a:t>
            </a:r>
            <a:r>
              <a:rPr sz="2000" b="0">
                <a:solidFill>
                  <a:srgbClr val="1F2D3A"/>
                </a:solidFill>
              </a:rPr>
              <a:t> · Kitap: Tarif 12.1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Zararsız, çalıştırılamayan bir </a:t>
            </a:r>
            <a:r>
              <a:rPr sz="2000" b="1">
                <a:solidFill>
                  <a:srgbClr val="1F2D3A"/>
                </a:solidFill>
              </a:rPr>
              <a:t>"KAPSÜL"</a:t>
            </a:r>
            <a:r>
              <a:rPr sz="2000" b="0">
                <a:solidFill>
                  <a:srgbClr val="1F2D3A"/>
                </a:solidFill>
              </a:rPr>
              <a:t> biçimi: başlık + çözücü + gövde.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Dört yöntem, dört sınır: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2828544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1042"/>
                <a:gridCol w="3288407"/>
                <a:gridCol w="5082084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Yöntem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Yakalar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Atlatılır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Hash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Birebir aynı dosya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Tek bayt değişince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Desen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Küçük değişiklik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Çözücü değişince (polimorfizm)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Sezgisel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İmzasız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Yanlış pozitif/negatif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Emülasyon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Hepsi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Anti-emülasyon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01 — Hash kırılgan, desen dayanıklı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2 (hash):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sample_a.bin        CAUGHT  Sample.BlueCat.A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sample_a_1byte.bin  CLEAN   &lt;- one byte changed, digest is different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3 (pattern):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poly_1.bin  CAUGHT  Sample.Decoder.xs32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poly_2.bin  CAUGHT  Sample.Decoder.xs32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poly_3.bin  CLEAN   &lt;- the decoder changed too (polymorphism)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21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Hash</a:t>
            </a:r>
            <a:r>
              <a:rPr sz="2000" b="0">
                <a:solidFill>
                  <a:srgbClr val="1F2D3A"/>
                </a:solidFill>
              </a:rPr>
              <a:t> çığ etkisiyle tek baytta kırılır; </a:t>
            </a:r>
            <a:r>
              <a:rPr sz="2000" b="1">
                <a:solidFill>
                  <a:srgbClr val="1F2D3A"/>
                </a:solidFill>
              </a:rPr>
              <a:t>desen</a:t>
            </a:r>
            <a:r>
              <a:rPr sz="2000" b="0">
                <a:solidFill>
                  <a:srgbClr val="1F2D3A"/>
                </a:solidFill>
              </a:rPr>
              <a:t> çözücüyü yakalar ama polimorfizm onu da atlatır.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01 — Sezgisel: iki tür hata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5 (heuristic):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sample_a.bin  CLEAN       score=  0   &lt;- FALSE NEGATIVE (missed it)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poly_1.bin    SUSPICIOUS  score= 80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archive.bin   SUSPICIOUS  score= 50   &lt;- FALSE POSITIVE (harmless)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İmza olmadan polimorfiği yakaladı ✅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zararsız yüksek-entropili dosyayı şüpheli sandı ❌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 düz gövdeli örneği kaçırdı 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7947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Cohen'in belirsizliği tam burada.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01 — Emülasyon hepsini çözer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STEP 6 (emulation):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poly_1.bin  CAUGHT  ... | 5 commands, 0 NOP, xs32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poly_2.bin  CAUGHT  ... | 5 commands, 0 NOP, xs32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poly_3.bin  CAUGHT  ... | 8 commands, 4 NOP, lcg8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Çözücüyü </a:t>
            </a:r>
            <a:r>
              <a:rPr sz="2000" b="1">
                <a:solidFill>
                  <a:srgbClr val="1F2D3A"/>
                </a:solidFill>
              </a:rPr>
              <a:t>güvenli sanal makinede</a:t>
            </a:r>
            <a:r>
              <a:rPr sz="2000" b="0">
                <a:solidFill>
                  <a:srgbClr val="1F2D3A"/>
                </a:solidFill>
              </a:rPr>
              <a:t> çalıştırır, açılan gövdeyi tarar.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Üç polimorfik kopya da </a:t>
            </a:r>
            <a:r>
              <a:rPr sz="2000" b="1">
                <a:solidFill>
                  <a:srgbClr val="1F2D3A"/>
                </a:solidFill>
              </a:rPr>
              <a:t>aynı imzaya</a:t>
            </a:r>
            <a:r>
              <a:rPr sz="2000" b="0">
                <a:solidFill>
                  <a:srgbClr val="1F2D3A"/>
                </a:solidFill>
              </a:rPr>
              <a:t> döndü.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Güçlü ama </a:t>
            </a:r>
            <a:r>
              <a:rPr sz="2000" b="1">
                <a:solidFill>
                  <a:srgbClr val="1F2D3A"/>
                </a:solidFill>
              </a:rPr>
              <a:t>pahalı</a:t>
            </a:r>
            <a:r>
              <a:rPr sz="2000" b="0">
                <a:solidFill>
                  <a:srgbClr val="1F2D3A"/>
                </a:solidFill>
              </a:rPr>
              <a:t>; zararlı "sanal makinedeyim" derse gizlenebilir.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7947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Sonuç: tek yöntem yetmez → katmanlı savunma.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İmza taraması: hash + desen + emülasyon (animasyon)</a:t>
            </a:r>
          </a:p>
        </p:txBody>
      </p:sp>
      <p:pic>
        <p:nvPicPr>
          <p:cNvPr id="7" name="Picture 6" descr="signature-sca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40985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İmza taraması — uç durum: imza dosyanın son konumunda</a:t>
            </a:r>
          </a:p>
        </p:txBody>
      </p:sp>
      <p:pic>
        <p:nvPicPr>
          <p:cNvPr id="7" name="Picture 6" descr="signature-scan--edge-found-en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13071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Entropi: rastgelelik ölçüsü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$$ H = -sum_{b=0}^{255} p(b),log_2 p(b) quad (0 dots 8 text{ bit/bayt}) $$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 ~ 0:</a:t>
            </a:r>
            <a:r>
              <a:rPr sz="2000" b="0">
                <a:solidFill>
                  <a:srgbClr val="1F2D3A"/>
                </a:solidFill>
              </a:rPr>
              <a:t> hep aynı bayt · </a:t>
            </a:r>
            <a:r>
              <a:rPr sz="2000" b="1">
                <a:solidFill>
                  <a:srgbClr val="1F2D3A"/>
                </a:solidFill>
              </a:rPr>
              <a:t>H ~ 4–5:</a:t>
            </a:r>
            <a:r>
              <a:rPr sz="2000" b="0">
                <a:solidFill>
                  <a:srgbClr val="1F2D3A"/>
                </a:solidFill>
              </a:rPr>
              <a:t> metin/kod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 ~ 6:</a:t>
            </a:r>
            <a:r>
              <a:rPr sz="2000" b="0">
                <a:solidFill>
                  <a:srgbClr val="1F2D3A"/>
                </a:solidFill>
              </a:rPr>
              <a:t> derlenmiş program · </a:t>
            </a:r>
            <a:r>
              <a:rPr sz="2000" b="1">
                <a:solidFill>
                  <a:srgbClr val="1F2D3A"/>
                </a:solidFill>
              </a:rPr>
              <a:t>H ~ 8:</a:t>
            </a:r>
            <a:r>
              <a:rPr sz="2000" b="0">
                <a:solidFill>
                  <a:srgbClr val="1F2D3A"/>
                </a:solidFill>
              </a:rPr>
              <a:t> şifreli/sıkışık/rastgele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Antivirüs: "paketli/şifreli kod?" · EDR: "dosyaları hızla şifreleyen süreç?" (fidye)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02 — Entropi ölçer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code/week-02/02-entropy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tekduze.txt   0.00  |........................| tekduze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belge.txt     4.17  |#############...........| dusuk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kod.bin       6.23  |###################.....| orta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sifreli.bin   7.95  |########################| YUKSEK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rastgele.bin  7.95  |########################| YUKSEK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3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Entropi tek başına "zararlı mı?" demez: </a:t>
            </a:r>
            <a:r>
              <a:rPr sz="2000" b="0">
                <a:solidFill>
                  <a:srgbClr val="A1123F"/>
                </a:solidFill>
                <a:latin typeface="Consolas"/>
              </a:rPr>
              <a:t>.zip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.png</a:t>
            </a:r>
            <a:r>
              <a:rPr sz="2000" b="0">
                <a:solidFill>
                  <a:srgbClr val="1F2D3A"/>
                </a:solidFill>
              </a:rPr>
              <a:t> de yüksektir. </a:t>
            </a:r>
            <a:r>
              <a:rPr sz="2000" b="1">
                <a:solidFill>
                  <a:srgbClr val="1F2D3A"/>
                </a:solidFill>
              </a:rPr>
              <a:t>Beklenmedik yerde</a:t>
            </a:r>
            <a:r>
              <a:rPr sz="2000" b="0">
                <a:solidFill>
                  <a:srgbClr val="1F2D3A"/>
                </a:solidFill>
              </a:rPr>
              <a:t> yüksekse ipucudur.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02 — Sıcak bölge ve fidye izi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Mixed file (window 512):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1024-1535  4.04  low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1536-2047  7.54  HIGH  &lt;- hidden encrypted section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2048-2559  7.57  HIGH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Ransomware trace: document.txt 4.06 --&gt; encrypted.bin 7.94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Paketlenmiş programın deseni: </a:t>
            </a:r>
            <a:r>
              <a:rPr sz="2000" b="1">
                <a:solidFill>
                  <a:srgbClr val="1F2D3A"/>
                </a:solidFill>
              </a:rPr>
              <a:t>küçük açıcı + yüksek entropili gövde.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süreç kısa sürede çok dosyada bu sıçramayı yapıyorsa </a:t>
            </a:r>
            <a:r>
              <a:rPr sz="2000" b="1">
                <a:solidFill>
                  <a:srgbClr val="1F2D3A"/>
                </a:solidFill>
              </a:rPr>
              <a:t>davranış tabanlı</a:t>
            </a:r>
            <a:r>
              <a:rPr sz="2000" b="0">
                <a:solidFill>
                  <a:srgbClr val="1F2D3A"/>
                </a:solidFill>
              </a:rPr>
              <a:t> koruma alarm verir.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Entropi: pencereli tarama (animasyon)</a:t>
            </a:r>
          </a:p>
        </p:txBody>
      </p:sp>
      <p:pic>
        <p:nvPicPr>
          <p:cNvPr id="7" name="Picture 6" descr="entrop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8023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Entropi — uç durum: pencere dosyayı bölmüyor</a:t>
            </a:r>
          </a:p>
        </p:txBody>
      </p:sp>
      <p:pic>
        <p:nvPicPr>
          <p:cNvPr id="7" name="Picture 6" descr="entropy--edge-window-does-not-divide-evenl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8023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Karşı önlemler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566"/>
                <a:gridCol w="3933227"/>
                <a:gridCol w="4440740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Yöntem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Güçlü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Zayıf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İmza tabanlı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Hızlı, düşük yanlış pozitif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Bilinmeyeni/polimorfiği kaçırır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Sezgisel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İmzasız yeni örnek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Yanlış pozitif/negatif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Davranış tabanlı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Gizlenmeye dirençli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Zarar başlamış olabilir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Kum havuzu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Gerçek davranışı görür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Yavaş; anti-VM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Emülasyon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Çözücüyü açar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Anti-emülasyon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İtibar / bulut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Hızlı yayılan tehdide iyi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Gizlilik, bağlantı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838651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Modern EDR hepsini birleştirir, davranışa ağırlık verir.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Karşı önlem katmanları — şema</a:t>
            </a:r>
          </a:p>
        </p:txBody>
      </p:sp>
      <p:pic>
        <p:nvPicPr>
          <p:cNvPr id="7" name="Picture 6" descr="h02-10-karsi-onlem-katman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096" y="1325880"/>
            <a:ext cx="106975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EDR örneğinde davranış izi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Süreç, kısa sürede </a:t>
            </a:r>
            <a:r>
              <a:rPr sz="2000" b="1">
                <a:solidFill>
                  <a:srgbClr val="1F2D3A"/>
                </a:solidFill>
              </a:rPr>
              <a:t>yüzlerce dosyayı</a:t>
            </a:r>
            <a:r>
              <a:rPr sz="2000" b="0">
                <a:solidFill>
                  <a:srgbClr val="1F2D3A"/>
                </a:solidFill>
              </a:rPr>
              <a:t> okuyup yüksek entropili haliyle geri yazıyor.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İçeriğe hiç </a:t>
            </a:r>
            <a:r>
              <a:rPr sz="2000" b="1">
                <a:solidFill>
                  <a:srgbClr val="1F2D3A"/>
                </a:solidFill>
              </a:rPr>
              <a:t>bakmadan</a:t>
            </a:r>
            <a:r>
              <a:rPr sz="2000" b="0">
                <a:solidFill>
                  <a:srgbClr val="1F2D3A"/>
                </a:solidFill>
              </a:rPr>
              <a:t>, yalnız bu davranış neredeyse kesin bir </a:t>
            </a:r>
            <a:r>
              <a:rPr sz="2000" b="1">
                <a:solidFill>
                  <a:srgbClr val="1F2D3A"/>
                </a:solidFill>
              </a:rPr>
              <a:t>fidye yazılımı</a:t>
            </a:r>
            <a:r>
              <a:rPr sz="2000" b="0">
                <a:solidFill>
                  <a:srgbClr val="1F2D3A"/>
                </a:solidFill>
              </a:rPr>
              <a:t> belirtisidir.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Davranış tabanlı koruma dosyanın "ne olduğuna" değil, "ne yaptığına" bakar.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ipucu Demo 02'deki entropi sıçramasıyla </a:t>
            </a:r>
            <a:r>
              <a:rPr sz="2000" b="1">
                <a:solidFill>
                  <a:srgbClr val="1F2D3A"/>
                </a:solidFill>
              </a:rPr>
              <a:t>aynı fikrin</a:t>
            </a:r>
            <a:r>
              <a:rPr sz="2000" b="0">
                <a:solidFill>
                  <a:srgbClr val="1F2D3A"/>
                </a:solidFill>
              </a:rPr>
              <a:t> çalışma zamanı hâlidir.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Aynı alet kutusu: saldırgan ve savunmacı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zararlının </a:t>
            </a:r>
            <a:r>
              <a:rPr sz="2000" b="1">
                <a:solidFill>
                  <a:srgbClr val="1F2D3A"/>
                </a:solidFill>
              </a:rPr>
              <a:t>gizlenmek</a:t>
            </a:r>
            <a:r>
              <a:rPr sz="2000" b="0">
                <a:solidFill>
                  <a:srgbClr val="1F2D3A"/>
                </a:solidFill>
              </a:rPr>
              <a:t> için kullandığı teknik ile meşru yazılımın </a:t>
            </a:r>
            <a:r>
              <a:rPr sz="2000" b="1">
                <a:solidFill>
                  <a:srgbClr val="1F2D3A"/>
                </a:solidFill>
              </a:rPr>
              <a:t>kendini korumak</a:t>
            </a:r>
            <a:r>
              <a:rPr sz="2000" b="0">
                <a:solidFill>
                  <a:srgbClr val="1F2D3A"/>
                </a:solidFill>
              </a:rPr>
              <a:t> için kullandığı teknik çoğu zaman </a:t>
            </a:r>
            <a:r>
              <a:rPr sz="2000" b="1">
                <a:solidFill>
                  <a:srgbClr val="1F2D3A"/>
                </a:solidFill>
              </a:rPr>
              <a:t>aynıdır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 </a:t>
            </a:r>
            <a:r>
              <a:rPr sz="2000" b="1">
                <a:solidFill>
                  <a:srgbClr val="1F2D3A"/>
                </a:solidFill>
              </a:rPr>
              <a:t>niyet ve bağlamdadır</a:t>
            </a:r>
            <a:r>
              <a:rPr sz="2000" b="0">
                <a:solidFill>
                  <a:srgbClr val="1F2D3A"/>
                </a:solidFill>
              </a:rPr>
              <a:t>: biri sizin varlığınızı korur, diğeri imzadan kaçar.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Şifreli gövde + çözücü deseni: polimorfik virüste de, korumalı mobil uygulamada da var.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simetri dönem boyunca (9., 11. hafta) tekrar karşımıza çıkacak.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Örnek: mobil ödeme neden şifreli sabit tutar?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677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Tersine mühendisliği </a:t>
            </a:r>
            <a:r>
              <a:rPr sz="2000" b="1">
                <a:solidFill>
                  <a:srgbClr val="1F2D3A"/>
                </a:solidFill>
              </a:rPr>
              <a:t>yavaşlatmak</a:t>
            </a:r>
            <a:r>
              <a:rPr sz="2000" b="0">
                <a:solidFill>
                  <a:srgbClr val="1F2D3A"/>
                </a:solidFill>
              </a:rPr>
              <a:t> için hassas dizeler/sabitler şifreli tutulur, kullanım anında çözülür.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değerlendirici binary dosyada </a:t>
            </a:r>
            <a:r>
              <a:rPr sz="2000" b="1">
                <a:solidFill>
                  <a:srgbClr val="1F2D3A"/>
                </a:solidFill>
              </a:rPr>
              <a:t>yüksek entropili bölge</a:t>
            </a:r>
            <a:r>
              <a:rPr sz="2000" b="0">
                <a:solidFill>
                  <a:srgbClr val="1F2D3A"/>
                </a:solidFill>
              </a:rPr>
              <a:t> görünce sorar: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Çözücü nerede?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Anahtarı nasıl buluyor?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Anahtar bellekte ne kadar açık kalıyor?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entropi ölçümü hem antivirüsün hem değerlendiricinin </a:t>
            </a:r>
            <a:r>
              <a:rPr sz="2000" b="1">
                <a:solidFill>
                  <a:srgbClr val="1F2D3A"/>
                </a:solidFill>
              </a:rPr>
              <a:t>ortak aracıdır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İtibar / bulut tabanlı tespit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Dosyanın </a:t>
            </a:r>
            <a:r>
              <a:rPr sz="2000" b="1">
                <a:solidFill>
                  <a:srgbClr val="1F2D3A"/>
                </a:solidFill>
              </a:rPr>
              <a:t>yaygınlığı, kaynağı, dijital imzası</a:t>
            </a:r>
            <a:r>
              <a:rPr sz="2000" b="0">
                <a:solidFill>
                  <a:srgbClr val="1F2D3A"/>
                </a:solidFill>
              </a:rPr>
              <a:t> bulutta sorgulanır.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"Milyonlarca kullanıcıda görülmüş ve temiz" ise güvenilir sayılır; "hiç görülmemiş, imzasız" ise şüphelidir.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Güçlü yanı: </a:t>
            </a:r>
            <a:r>
              <a:rPr sz="2000" b="1">
                <a:solidFill>
                  <a:srgbClr val="1F2D3A"/>
                </a:solidFill>
              </a:rPr>
              <a:t>hızlı yayılan</a:t>
            </a:r>
            <a:r>
              <a:rPr sz="2000" b="0">
                <a:solidFill>
                  <a:srgbClr val="1F2D3A"/>
                </a:solidFill>
              </a:rPr>
              <a:t> tehdide karşı anında güncellenir.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Zayıf yanı: </a:t>
            </a:r>
            <a:r>
              <a:rPr sz="2000" b="1">
                <a:solidFill>
                  <a:srgbClr val="1F2D3A"/>
                </a:solidFill>
              </a:rPr>
              <a:t>gizlilik</a:t>
            </a:r>
            <a:r>
              <a:rPr sz="2000" b="0">
                <a:solidFill>
                  <a:srgbClr val="1F2D3A"/>
                </a:solidFill>
              </a:rPr>
              <a:t> (dosya bilgisi buluta gider) ve internet </a:t>
            </a:r>
            <a:r>
              <a:rPr sz="2000" b="1">
                <a:solidFill>
                  <a:srgbClr val="1F2D3A"/>
                </a:solidFill>
              </a:rPr>
              <a:t>bağlantısı</a:t>
            </a:r>
            <a:r>
              <a:rPr sz="2000" b="0">
                <a:solidFill>
                  <a:srgbClr val="1F2D3A"/>
                </a:solidFill>
              </a:rPr>
              <a:t> gerektirir.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07 — Kural tabanlı tespit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code/week-02/07-rule-engine</a:t>
            </a:r>
            <a:r>
              <a:rPr sz="1800" b="0">
                <a:solidFill>
                  <a:srgbClr val="1F2D3A"/>
                </a:solidFill>
              </a:rPr>
              <a:t> · YARA benzeri mini motor, </a:t>
            </a:r>
            <a:r>
              <a:rPr sz="1800" b="1">
                <a:solidFill>
                  <a:srgbClr val="1F2D3A"/>
                </a:solidFill>
              </a:rPr>
              <a:t>kendi zararsız desenlerimiz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129479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rule Word_Context {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string $a     = "download"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string $b     = "run"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string $magic = "CAPSULE/1"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condition ($a and $b) and $magic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40080" y="3247033"/>
          <a:ext cx="10911533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6556"/>
                <a:gridCol w="4025614"/>
                <a:gridCol w="4449363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Adım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Sonuç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Ders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Zararsız kılavuz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Word_Pair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eşleşti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❌ Bağlamsız kural →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yanlış pozitif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Değişmiş varyant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yalnız joker (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??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) desen yakaladı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Değişmeyen iskeleti hedefle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Bozuk kural dosyası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REDDEDİLDİ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Tespit aracı da bir ayrıştırıcıdır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Kural motoru: koşul ayrıştırıcı (animasyon)</a:t>
            </a:r>
          </a:p>
        </p:txBody>
      </p:sp>
      <p:pic>
        <p:nvPicPr>
          <p:cNvPr id="7" name="Picture 6" descr="rule-condition-eva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83447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Koşul ayrıştırıcı — uç durum: kırık bir koşul</a:t>
            </a:r>
          </a:p>
        </p:txBody>
      </p:sp>
      <p:pic>
        <p:nvPicPr>
          <p:cNvPr id="7" name="Picture 6" descr="rule-condition-eval--edge-syntax-error-incomplete-an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770" y="1325880"/>
            <a:ext cx="970015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Kara liste vs beyaz liste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Kara liste:</a:t>
            </a:r>
            <a:r>
              <a:rPr sz="2000" b="0">
                <a:solidFill>
                  <a:srgbClr val="1F2D3A"/>
                </a:solidFill>
              </a:rPr>
              <a:t> "kötü olanı tanı" — bilinen zararlıyı listele, geri kalanına izin ver.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Beyaz liste:</a:t>
            </a:r>
            <a:r>
              <a:rPr sz="2000" b="0">
                <a:solidFill>
                  <a:srgbClr val="1F2D3A"/>
                </a:solidFill>
              </a:rPr>
              <a:t> "iyi olanı tanı" — bilinen iyiyi listele, </a:t>
            </a:r>
            <a:r>
              <a:rPr sz="2000" b="1">
                <a:solidFill>
                  <a:srgbClr val="1F2D3A"/>
                </a:solidFill>
              </a:rPr>
              <a:t>geri kalan her şeyden şüphelen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Bütünlük izleme, beyaz listenin </a:t>
            </a:r>
            <a:r>
              <a:rPr sz="2000" b="1">
                <a:solidFill>
                  <a:srgbClr val="1F2D3A"/>
                </a:solidFill>
              </a:rPr>
              <a:t>dosya düzeyindeki</a:t>
            </a:r>
            <a:r>
              <a:rPr sz="2000" b="0">
                <a:solidFill>
                  <a:srgbClr val="1F2D3A"/>
                </a:solidFill>
              </a:rPr>
              <a:t> biçimidir.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Sistem iyiyken her dosyanın özeti bir </a:t>
            </a:r>
            <a:r>
              <a:rPr sz="2000" b="1">
                <a:solidFill>
                  <a:srgbClr val="1F2D3A"/>
                </a:solidFill>
              </a:rPr>
              <a:t>manifeste</a:t>
            </a:r>
            <a:r>
              <a:rPr sz="2000" b="0">
                <a:solidFill>
                  <a:srgbClr val="1F2D3A"/>
                </a:solidFill>
              </a:rPr>
              <a:t> yazılır, sonra düzenli karşılaştırılır.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— hangi tür, hangi katman?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E-posta ekindeki </a:t>
            </a:r>
            <a:r>
              <a:rPr sz="2000" b="1">
                <a:solidFill>
                  <a:srgbClr val="1F2D3A"/>
                </a:solidFill>
              </a:rPr>
              <a:t>"fatura.pdf.exe"</a:t>
            </a:r>
            <a:r>
              <a:rPr sz="2000" b="0">
                <a:solidFill>
                  <a:srgbClr val="1F2D3A"/>
                </a:solidFill>
              </a:rPr>
              <a:t> açılınca çalışıp adres defterindeki herkese kendini yolluyor.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Bu hangi tür zararlı? İlk yakalayacak katman ne olurdu?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Solucan/truva karışımı — kullanıcı </a:t>
            </a:r>
            <a:r>
              <a:rPr sz="2000" b="1">
                <a:solidFill>
                  <a:srgbClr val="1F2D3A"/>
                </a:solidFill>
              </a:rPr>
              <a:t>açar</a:t>
            </a:r>
            <a:r>
              <a:rPr sz="2000" b="0">
                <a:solidFill>
                  <a:srgbClr val="1F2D3A"/>
                </a:solidFill>
              </a:rPr>
              <a:t> (truva atı gibi başlar), sonra </a:t>
            </a:r>
            <a:r>
              <a:rPr sz="2000" b="1">
                <a:solidFill>
                  <a:srgbClr val="1F2D3A"/>
                </a:solidFill>
              </a:rPr>
              <a:t>kendi kendine yayılır</a:t>
            </a:r>
            <a:r>
              <a:rPr sz="2000" b="0">
                <a:solidFill>
                  <a:srgbClr val="1F2D3A"/>
                </a:solidFill>
              </a:rPr>
              <a:t> (solucan gibi). İlk yakalayacak katman: </a:t>
            </a:r>
            <a:r>
              <a:rPr sz="2000" b="1">
                <a:solidFill>
                  <a:srgbClr val="1F2D3A"/>
                </a:solidFill>
              </a:rPr>
              <a:t>imza/desen</a:t>
            </a:r>
            <a:r>
              <a:rPr sz="2000" b="0">
                <a:solidFill>
                  <a:srgbClr val="1F2D3A"/>
                </a:solidFill>
              </a:rPr>
              <a:t> (bilinen bir örnekse) ya da </a:t>
            </a:r>
            <a:r>
              <a:rPr sz="2000" b="1">
                <a:solidFill>
                  <a:srgbClr val="1F2D3A"/>
                </a:solidFill>
              </a:rPr>
              <a:t>sezgisel</a:t>
            </a:r>
            <a:r>
              <a:rPr sz="2000" b="0">
                <a:solidFill>
                  <a:srgbClr val="1F2D3A"/>
                </a:solidFill>
              </a:rPr>
              <a:t> (yeniyse).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— tedarik zinciri saldırısı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yazılımın </a:t>
            </a:r>
            <a:r>
              <a:rPr sz="2000" b="1">
                <a:solidFill>
                  <a:srgbClr val="1F2D3A"/>
                </a:solidFill>
              </a:rPr>
              <a:t>resmî güncellemesine</a:t>
            </a:r>
            <a:r>
              <a:rPr sz="2000" b="0">
                <a:solidFill>
                  <a:srgbClr val="1F2D3A"/>
                </a:solidFill>
              </a:rPr>
              <a:t>, derleme sırasında arka kapı ekleniyor (SUNBURST benzeri).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İmza tabanlı tespit ve izin listesi (whitelisting) bunu yakalar mı?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Hayır, ikisi de başarısız olur.</a:t>
            </a:r>
            <a:r>
              <a:rPr sz="2000" b="0">
                <a:solidFill>
                  <a:srgbClr val="1F2D3A"/>
                </a:solidFill>
              </a:rPr>
              <a:t> Dosya </a:t>
            </a:r>
            <a:r>
              <a:rPr sz="2000" b="1">
                <a:solidFill>
                  <a:srgbClr val="1F2D3A"/>
                </a:solidFill>
              </a:rPr>
              <a:t>geçerli imzalıdır</a:t>
            </a:r>
            <a:r>
              <a:rPr sz="2000" b="0">
                <a:solidFill>
                  <a:srgbClr val="1F2D3A"/>
                </a:solidFill>
              </a:rPr>
              <a:t> ve izin listesinde zaten vardır (güncelleme resmî kaynaktan geliyor). Tedarik zinciri saldırısının korkutucu yanı tam budur: güvendiğiniz kaynağın kendisi ele geçirilmiştir.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08 — Bütünlük izleme (beyaz liste)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code/week-02/08-integrity-monitoring</a:t>
            </a:r>
            <a:r>
              <a:rPr sz="2000" b="0">
                <a:solidFill>
                  <a:srgbClr val="1F2D3A"/>
                </a:solidFill>
              </a:rPr>
              <a:t> · SHA-256 manifesti + </a:t>
            </a:r>
            <a:r>
              <a:rPr sz="2000" b="1">
                <a:solidFill>
                  <a:srgbClr val="1F2D3A"/>
                </a:solidFill>
              </a:rPr>
              <a:t>HMAC mühür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CHANGED  library.bin  5ab02b71... -&gt; 12c5803f... (48-&gt;62 B)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DELETED  data.txt     (in the manifest, not in the folder)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NEW      hidden.bin   (not in the baseline)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-- attacker rewrites the manifest --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RESULT: integrity preserved    &lt;- monitor FOOLED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SEAL INVALID -&gt; DO NOT TRUST the manifest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9344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✅ Özet değişikliği yakalar · ⚠️ </a:t>
            </a:r>
            <a:r>
              <a:rPr sz="2000" b="1">
                <a:solidFill>
                  <a:srgbClr val="1F2D3A"/>
                </a:solidFill>
              </a:rPr>
              <a:t>beklenen değerler de korunmalı</a:t>
            </a:r>
            <a:r>
              <a:rPr sz="2000" b="0">
                <a:solidFill>
                  <a:srgbClr val="1F2D3A"/>
                </a:solidFill>
              </a:rPr>
              <a:t> (HMAC/imza, anahtar ayrı yerde)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27329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Tarif 12.2: CRC32 → SHA-256/HMAC · 6. haftada çalışma zamanı bütünlük denetimi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Değerlendirici: bütünlük denetimini nasıl kırar?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 adımlı test: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Önce izlenen bir </a:t>
            </a:r>
            <a:r>
              <a:rPr sz="2000" b="1">
                <a:solidFill>
                  <a:srgbClr val="1F2D3A"/>
                </a:solidFill>
              </a:rPr>
              <a:t>dosyayı</a:t>
            </a:r>
            <a:r>
              <a:rPr sz="2000" b="0">
                <a:solidFill>
                  <a:srgbClr val="1F2D3A"/>
                </a:solidFill>
              </a:rPr>
              <a:t> değiştirir → tespit edildi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Sonra </a:t>
            </a:r>
            <a:r>
              <a:rPr sz="2000" b="1">
                <a:solidFill>
                  <a:srgbClr val="1F2D3A"/>
                </a:solidFill>
              </a:rPr>
              <a:t>beklenen değerleri</a:t>
            </a:r>
            <a:r>
              <a:rPr sz="2000" b="0">
                <a:solidFill>
                  <a:srgbClr val="1F2D3A"/>
                </a:solidFill>
              </a:rPr>
              <a:t> (manifest, gömülü özet) de değiştirmeye çalışır.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İkinci test geçilemiyorsa denetim yalnız </a:t>
            </a:r>
            <a:r>
              <a:rPr sz="2000" b="1">
                <a:solidFill>
                  <a:srgbClr val="1F2D3A"/>
                </a:solidFill>
              </a:rPr>
              <a:t>kazaya</a:t>
            </a:r>
            <a:r>
              <a:rPr sz="2000" b="0">
                <a:solidFill>
                  <a:srgbClr val="1F2D3A"/>
                </a:solidFill>
              </a:rPr>
              <a:t> karşı korur, </a:t>
            </a:r>
            <a:r>
              <a:rPr sz="2000" b="1">
                <a:solidFill>
                  <a:srgbClr val="1F2D3A"/>
                </a:solidFill>
              </a:rPr>
              <a:t>saldırgana</a:t>
            </a:r>
            <a:r>
              <a:rPr sz="2000" b="0">
                <a:solidFill>
                  <a:srgbClr val="1F2D3A"/>
                </a:solidFill>
              </a:rPr>
              <a:t> karşı değil.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Sabit zamanlı karşılaştırma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özeti karşılaştırırken </a:t>
            </a:r>
            <a:r>
              <a:rPr sz="2000" b="1">
                <a:solidFill>
                  <a:srgbClr val="1F2D3A"/>
                </a:solidFill>
              </a:rPr>
              <a:t>ilk farklı bayta</a:t>
            </a:r>
            <a:r>
              <a:rPr sz="2000" b="0">
                <a:solidFill>
                  <a:srgbClr val="1F2D3A"/>
                </a:solidFill>
              </a:rPr>
              <a:t> kadar mı, yoksa </a:t>
            </a:r>
            <a:r>
              <a:rPr sz="2000" b="1">
                <a:solidFill>
                  <a:srgbClr val="1F2D3A"/>
                </a:solidFill>
              </a:rPr>
              <a:t>hep aynı sürede</a:t>
            </a:r>
            <a:r>
              <a:rPr sz="2000" b="0">
                <a:solidFill>
                  <a:srgbClr val="1F2D3A"/>
                </a:solidFill>
              </a:rPr>
              <a:t> mi bakılıyor?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Süre farkı, doğru baytların </a:t>
            </a:r>
            <a:r>
              <a:rPr sz="2000" b="1">
                <a:solidFill>
                  <a:srgbClr val="1F2D3A"/>
                </a:solidFill>
              </a:rPr>
              <a:t>sayısını sızdırabilir</a:t>
            </a:r>
            <a:r>
              <a:rPr sz="2000" b="0">
                <a:solidFill>
                  <a:srgbClr val="1F2D3A"/>
                </a:solidFill>
              </a:rPr>
              <a:t> (zamanlama yan kanalı).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Bütünlük ve HMAC karşılaştırmaları </a:t>
            </a:r>
            <a:r>
              <a:rPr sz="2000" b="1">
                <a:solidFill>
                  <a:srgbClr val="1F2D3A"/>
                </a:solidFill>
              </a:rPr>
              <a:t>sabit zamanlı</a:t>
            </a:r>
            <a:r>
              <a:rPr sz="2000" b="0">
                <a:solidFill>
                  <a:srgbClr val="1F2D3A"/>
                </a:solidFill>
              </a:rPr>
              <a:t> yapılmalı.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Demo 08'in HMAC mührü bu yüzden özel bir karşılaştırma kullanır.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CRC32 yeterli değil?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CRC32</a:t>
            </a:r>
            <a:r>
              <a:rPr sz="2000" b="0">
                <a:solidFill>
                  <a:srgbClr val="1F2D3A"/>
                </a:solidFill>
              </a:rPr>
              <a:t> hata tespiti için tasarlandı, </a:t>
            </a:r>
            <a:r>
              <a:rPr sz="2000" b="1">
                <a:solidFill>
                  <a:srgbClr val="1F2D3A"/>
                </a:solidFill>
              </a:rPr>
              <a:t>saldırgana karşı değil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CRC32 değerini veren </a:t>
            </a:r>
            <a:r>
              <a:rPr sz="2000" b="1">
                <a:solidFill>
                  <a:srgbClr val="1F2D3A"/>
                </a:solidFill>
              </a:rPr>
              <a:t>farklı içerik</a:t>
            </a:r>
            <a:r>
              <a:rPr sz="2000" b="0">
                <a:solidFill>
                  <a:srgbClr val="1F2D3A"/>
                </a:solidFill>
              </a:rPr>
              <a:t> bulmak kolaydır (çakışma ucuz).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dosyayı değiştirip CRC'yi </a:t>
            </a:r>
            <a:r>
              <a:rPr sz="2000" b="1">
                <a:solidFill>
                  <a:srgbClr val="1F2D3A"/>
                </a:solidFill>
              </a:rPr>
              <a:t>eski değere döndürebilir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bütünlük denetiminde </a:t>
            </a:r>
            <a:r>
              <a:rPr sz="2000" b="1">
                <a:solidFill>
                  <a:srgbClr val="1F2D3A"/>
                </a:solidFill>
              </a:rPr>
              <a:t>kriptografik özet</a:t>
            </a:r>
            <a:r>
              <a:rPr sz="2000" b="0">
                <a:solidFill>
                  <a:srgbClr val="1F2D3A"/>
                </a:solidFill>
              </a:rPr>
              <a:t> (SHA-256) ya da </a:t>
            </a:r>
            <a:r>
              <a:rPr sz="2000" b="1">
                <a:solidFill>
                  <a:srgbClr val="1F2D3A"/>
                </a:solidFill>
              </a:rPr>
              <a:t>imza</a:t>
            </a:r>
            <a:r>
              <a:rPr sz="2000" b="0">
                <a:solidFill>
                  <a:srgbClr val="1F2D3A"/>
                </a:solidFill>
              </a:rPr>
              <a:t> gerekir.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Olaylar: içeri nasıl girdiler?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906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6042"/>
                <a:gridCol w="6291335"/>
                <a:gridCol w="2654157"/>
              </a:tblGrid>
              <a:tr h="434035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Olay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Giriş yolu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Hata sınıfı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Morris (1988)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fingerd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gets()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taşması ·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sendmail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DEBUG ·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rsh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güveni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CWE-120/242 · 489 · 287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Red (2001)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IIS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.ida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taşması (CVE-2001-0500)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CWE-120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Slammer (2003)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SQL çözümleme hizmeti, tek UDP paketi (CVE-2002-0649)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CWE-121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Blaster (2003)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RPC/DCOM taşması (CVE-2003-0352)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CWE-120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Conficker (2008)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Server hizmeti yol işleme (CVE-2008-4250) · zayıf parola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CWE-119 · 521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WannaCry (2017)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SMBv1 (CVE-2017-0144) · yama 2 ay önce çıkmıştı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bellek güvenliği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NotPetya (2017)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güncelleme sunucusu üzerinden dağıtım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CWE-494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03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SUNBURST (2020)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derleme ortamına arka kapı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tedarik zinciri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Olay incelemelerinin iskeleti — şema</a:t>
            </a:r>
          </a:p>
        </p:txBody>
      </p:sp>
      <p:pic>
        <p:nvPicPr>
          <p:cNvPr id="7" name="Picture 6" descr="h02-11-olay-iskelet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242899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Olaylardan programcıya dersler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677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Sınır denetimi:</a:t>
            </a:r>
            <a:r>
              <a:rPr sz="2000" b="0">
                <a:solidFill>
                  <a:srgbClr val="1F2D3A"/>
                </a:solidFill>
              </a:rPr>
              <a:t> 1988–2008 salgınlarının çoğu tek bir arabellek taşması (1. ve 4. hafta)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Sürümde hata ayıklama kodu bırakma</a:t>
            </a:r>
            <a:r>
              <a:rPr sz="2000" b="0">
                <a:solidFill>
                  <a:srgbClr val="1F2D3A"/>
                </a:solidFill>
              </a:rPr>
              <a:t> (Morris / </a:t>
            </a:r>
            <a:r>
              <a:rPr sz="2000" b="0">
                <a:solidFill>
                  <a:srgbClr val="A1123F"/>
                </a:solidFill>
                <a:latin typeface="Consolas"/>
              </a:rPr>
              <a:t>sendmail</a:t>
            </a:r>
            <a:r>
              <a:rPr sz="2000" b="0">
                <a:solidFill>
                  <a:srgbClr val="1F2D3A"/>
                </a:solidFill>
              </a:rPr>
              <a:t> DEBUG)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Gereksiz hizmeti açma:</a:t>
            </a:r>
            <a:r>
              <a:rPr sz="2000" b="0">
                <a:solidFill>
                  <a:srgbClr val="1F2D3A"/>
                </a:solidFill>
              </a:rPr>
              <a:t> her port bir saldırı yüzeyi (Slammer, Blaster)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İmzalı güncelleme + istemcide doğrulama</a:t>
            </a:r>
            <a:r>
              <a:rPr sz="2000" b="0">
                <a:solidFill>
                  <a:srgbClr val="1F2D3A"/>
                </a:solidFill>
              </a:rPr>
              <a:t> (NotPetya) — 3. ve 10. hafta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Derleme ortamı ve tedarik zinciri güvenliği</a:t>
            </a:r>
            <a:r>
              <a:rPr sz="2000" b="0">
                <a:solidFill>
                  <a:srgbClr val="1F2D3A"/>
                </a:solidFill>
              </a:rPr>
              <a:t> (SUNBURST) — 5. hafta SBOM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1">
                <a:solidFill>
                  <a:srgbClr val="1F2D3A"/>
                </a:solidFill>
              </a:rPr>
              <a:t>Güncelleme mekanizması güvenlik özelliğidir:</a:t>
            </a:r>
            <a:r>
              <a:rPr sz="2000" b="0">
                <a:solidFill>
                  <a:srgbClr val="1F2D3A"/>
                </a:solidFill>
              </a:rPr>
              <a:t> yama gecikmesi = açık kapı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Stuxnet (2010): devlet düzeyinde saldırı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57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Hedef: endüstriyel denetleyiciler (</a:t>
            </a:r>
            <a:r>
              <a:rPr sz="1800" b="1">
                <a:solidFill>
                  <a:srgbClr val="1F2D3A"/>
                </a:solidFill>
              </a:rPr>
              <a:t>PLC</a:t>
            </a:r>
            <a:r>
              <a:rPr sz="1800" b="0">
                <a:solidFill>
                  <a:srgbClr val="1F2D3A"/>
                </a:solidFill>
              </a:rPr>
              <a:t>) — bir uranyum zenginleştirme tesisi.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Giriş: bir </a:t>
            </a:r>
            <a:r>
              <a:rPr sz="1800" b="1">
                <a:solidFill>
                  <a:srgbClr val="1F2D3A"/>
                </a:solidFill>
              </a:rPr>
              <a:t>kısayol (.lnk)</a:t>
            </a:r>
            <a:r>
              <a:rPr sz="1800" b="0">
                <a:solidFill>
                  <a:srgbClr val="1F2D3A"/>
                </a:solidFill>
              </a:rPr>
              <a:t> dosyasının görüntülenmesiyle kod yükleme + </a:t>
            </a:r>
            <a:r>
              <a:rPr sz="1800" b="1">
                <a:solidFill>
                  <a:srgbClr val="1F2D3A"/>
                </a:solidFill>
              </a:rPr>
              <a:t>dört</a:t>
            </a:r>
            <a:r>
              <a:rPr sz="1800" b="0">
                <a:solidFill>
                  <a:srgbClr val="1F2D3A"/>
                </a:solidFill>
              </a:rPr>
              <a:t> sıfırıncı gün açığı.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Çalınmış sürücü imzaları</a:t>
            </a:r>
            <a:r>
              <a:rPr sz="1800" b="0">
                <a:solidFill>
                  <a:srgbClr val="1F2D3A"/>
                </a:solidFill>
              </a:rPr>
              <a:t> kullanıldı — imzalı olduğu için güvenilir göründü.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Programcıya ders: görüntüleme sırasında kod çalıştırmayın; imza anahtarlarını donanımda (HSM) koruyun.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Eğilim: 1988–2008 vs 2017 sonrası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1988–2008:</a:t>
            </a:r>
            <a:r>
              <a:rPr sz="2000" b="0">
                <a:solidFill>
                  <a:srgbClr val="1F2D3A"/>
                </a:solidFill>
              </a:rPr>
              <a:t> salgınların çoğu </a:t>
            </a:r>
            <a:r>
              <a:rPr sz="2000" b="1">
                <a:solidFill>
                  <a:srgbClr val="1F2D3A"/>
                </a:solidFill>
              </a:rPr>
              <a:t>tek bir arabellek taşmasıyla</a:t>
            </a:r>
            <a:r>
              <a:rPr sz="2000" b="0">
                <a:solidFill>
                  <a:srgbClr val="1F2D3A"/>
                </a:solidFill>
              </a:rPr>
              <a:t> yayıldı (Morris → Conficker).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2017 sonrası:</a:t>
            </a:r>
            <a:r>
              <a:rPr sz="2000" b="0">
                <a:solidFill>
                  <a:srgbClr val="1F2D3A"/>
                </a:solidFill>
              </a:rPr>
              <a:t> giriş kapısı </a:t>
            </a:r>
            <a:r>
              <a:rPr sz="2000" b="1">
                <a:solidFill>
                  <a:srgbClr val="1F2D3A"/>
                </a:solidFill>
              </a:rPr>
              <a:t>güncelleme ve derleme süreçlerine</a:t>
            </a:r>
            <a:r>
              <a:rPr sz="2000" b="0">
                <a:solidFill>
                  <a:srgbClr val="1F2D3A"/>
                </a:solidFill>
              </a:rPr>
              <a:t> kaydı (NotPetya, SUNBURST).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artık kodu kırmak yerine, kodun </a:t>
            </a:r>
            <a:r>
              <a:rPr sz="2000" b="1">
                <a:solidFill>
                  <a:srgbClr val="1F2D3A"/>
                </a:solidFill>
              </a:rPr>
              <a:t>size ulaştığı yolu</a:t>
            </a:r>
            <a:r>
              <a:rPr sz="2000" b="0">
                <a:solidFill>
                  <a:srgbClr val="1F2D3A"/>
                </a:solidFill>
              </a:rPr>
              <a:t> ele geçiriyor.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savunma ucu: sınır denetimi (1., 4. hafta) + imzalı güncelleme/tedarik zinciri (3., 5., 10. hafta).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WannaCry: üç ders bir olayda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645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4637"/>
                <a:gridCol w="6579013"/>
                <a:gridCol w="2727883"/>
              </a:tblGrid>
              <a:tr h="41147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WannaCry'da ne oldu?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Bu haftaki bağlantı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147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Yayılma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SMB açığı (EternalBlue) ile kullanıcı hiçbir şey yapmadan solucan gibi yayıldı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Solucan tanımı, salgın modeli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147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Yük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Dosyaları şifreleyip fidye istedi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Entropi sıçraması (Demo 02)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148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Yama boşluğu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Yama saldırıdan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haftalar önce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çıkmıştı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Güncelleme = güvenlik özelliği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08152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Tek bir olay, bu haftanın üç ana konusunu birleştiriyor.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Yama gecikmesi bir güvenlik açığıdır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WannaCry'ın açığının yaması, saldırıdan </a:t>
            </a:r>
            <a:r>
              <a:rPr sz="2000" b="1">
                <a:solidFill>
                  <a:srgbClr val="1F2D3A"/>
                </a:solidFill>
              </a:rPr>
              <a:t>iki ay önce</a:t>
            </a:r>
            <a:r>
              <a:rPr sz="2000" b="0">
                <a:solidFill>
                  <a:srgbClr val="1F2D3A"/>
                </a:solidFill>
              </a:rPr>
              <a:t> yayımlanmıştı.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Slammer'ınki de </a:t>
            </a:r>
            <a:r>
              <a:rPr sz="2000" b="1">
                <a:solidFill>
                  <a:srgbClr val="1F2D3A"/>
                </a:solidFill>
              </a:rPr>
              <a:t>aylar önceden</a:t>
            </a:r>
            <a:r>
              <a:rPr sz="2000" b="0">
                <a:solidFill>
                  <a:srgbClr val="1F2D3A"/>
                </a:solidFill>
              </a:rPr>
              <a:t> vardı.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Sonuç: güncelleme mekanizması </a:t>
            </a:r>
            <a:r>
              <a:rPr sz="2000" b="1">
                <a:solidFill>
                  <a:srgbClr val="1F2D3A"/>
                </a:solidFill>
              </a:rPr>
              <a:t>güvenlik özelliğinin bir parçasıdır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Güncellemesi zor/yavaş bir ürün, düzeltilmiş hataları bile </a:t>
            </a:r>
            <a:r>
              <a:rPr sz="2000" b="1">
                <a:solidFill>
                  <a:srgbClr val="1F2D3A"/>
                </a:solidFill>
              </a:rPr>
              <a:t>aylarca açık tutar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Tartışma: makrolar neden varsayılan kapalı?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Office, 2022'den beri internetten gelen belgelerdeki makroları varsayılan engelliyor. Bu, Melissa ve ILOVEYOU gibi eski salgınların hangi zayıflığını kapatıyor?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359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Kullanıcının "makroları etkinleştir" tuzağına düşmesine dayanan yayılma yolunu kapatıyor. </a:t>
            </a:r>
            <a:r>
              <a:rPr sz="2000" b="1">
                <a:solidFill>
                  <a:srgbClr val="1F2D3A"/>
                </a:solidFill>
              </a:rPr>
              <a:t>Varsayılan ayar</a:t>
            </a:r>
            <a:r>
              <a:rPr sz="2000" b="0">
                <a:solidFill>
                  <a:srgbClr val="1F2D3A"/>
                </a:solidFill>
              </a:rPr>
              <a:t>, kullanıcı eğitiminden daha güçlüdür: eğitim her kullanıcıda işe yaramayabilir, ama güvenli varsayılan </a:t>
            </a:r>
            <a:r>
              <a:rPr sz="2000" b="1">
                <a:solidFill>
                  <a:srgbClr val="1F2D3A"/>
                </a:solidFill>
              </a:rPr>
              <a:t>herkesi</a:t>
            </a:r>
            <a:r>
              <a:rPr sz="2000" b="0">
                <a:solidFill>
                  <a:srgbClr val="1F2D3A"/>
                </a:solidFill>
              </a:rPr>
              <a:t> aynı anda korur.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Tedarik zinciri: SUNBURST'ten NotPetya'ya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85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NotPetya (2017):</a:t>
            </a:r>
            <a:r>
              <a:rPr sz="2000" b="0">
                <a:solidFill>
                  <a:srgbClr val="1F2D3A"/>
                </a:solidFill>
              </a:rPr>
              <a:t> bir muhasebe yazılımının güncelleme sunucusu ele geçirildi, on binlerce makineye yayıldı.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SUNBURST (2020):</a:t>
            </a:r>
            <a:r>
              <a:rPr sz="2000" b="0">
                <a:solidFill>
                  <a:srgbClr val="1F2D3A"/>
                </a:solidFill>
              </a:rPr>
              <a:t> bir izleme yazılımının </a:t>
            </a:r>
            <a:r>
              <a:rPr sz="2000" b="1">
                <a:solidFill>
                  <a:srgbClr val="1F2D3A"/>
                </a:solidFill>
              </a:rPr>
              <a:t>derleme ortamına</a:t>
            </a:r>
            <a:r>
              <a:rPr sz="2000" b="0">
                <a:solidFill>
                  <a:srgbClr val="1F2D3A"/>
                </a:solidFill>
              </a:rPr>
              <a:t> sızılıp imzalı kütüphaneye arka kapı eklendi.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Ortak nokta: saldırgan </a:t>
            </a:r>
            <a:r>
              <a:rPr sz="2000" b="1">
                <a:solidFill>
                  <a:srgbClr val="1F2D3A"/>
                </a:solidFill>
              </a:rPr>
              <a:t>sizin güvendiğiniz kaynağı</a:t>
            </a:r>
            <a:r>
              <a:rPr sz="2000" b="0">
                <a:solidFill>
                  <a:srgbClr val="1F2D3A"/>
                </a:solidFill>
              </a:rPr>
              <a:t> hedef alıyor, sizi değil.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Savunma: güncellemeleri imzala + istemcide doğrula, derleme ortamını koru (5. hafta SBOM).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Olaylardan çıkan tek satırlık dersler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3386"/>
                <a:gridCol w="7708148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Olay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Programcı ne yapmalıydı?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Morris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Sınır denetimli okuma, hata ayıklama kodunu sürümde bırakmama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Red / Slammer / Blaster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Ağ girdisinin uzunluğunu doğrulama, gereksiz hizmeti kapatma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WannaCry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Ayrıştırıcıda sınır denetimi, eski protokolü kapatma, yamayı geciktirmeme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NotPetya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Güncellemeleri imzalama ve istemcide doğrulama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SUNBURST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Derleme ortamını koruma, tekrarlanabilir derleme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Yanılgı: "Her zararlı bir virüstür"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Yanılgı:</a:t>
            </a:r>
            <a:r>
              <a:rPr sz="1800" b="0">
                <a:solidFill>
                  <a:srgbClr val="1F2D3A"/>
                </a:solidFill>
              </a:rPr>
              <a:t> Bulaşan her şeye "virüs" denir.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Gerçek:</a:t>
            </a:r>
            <a:r>
              <a:rPr sz="1800" b="0">
                <a:solidFill>
                  <a:srgbClr val="1F2D3A"/>
                </a:solidFill>
              </a:rPr>
              <a:t> Virüs yalnız </a:t>
            </a:r>
            <a:r>
              <a:rPr sz="1800" b="1">
                <a:solidFill>
                  <a:srgbClr val="1F2D3A"/>
                </a:solidFill>
              </a:rPr>
              <a:t>bir türdür</a:t>
            </a:r>
            <a:r>
              <a:rPr sz="1800" b="0">
                <a:solidFill>
                  <a:srgbClr val="1F2D3A"/>
                </a:solidFill>
              </a:rPr>
              <a:t> — taşıyıcıya iliştirilir, taşıyıcı çalışınca çalışır. Solucan taşıyıcı gerektirmez; truva atı kendini kopyalamaz.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56331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Türü yanlış koymak, yanlış savunmayı seçtirir: solucana karşı </a:t>
            </a:r>
            <a:r>
              <a:rPr sz="1800" b="1">
                <a:solidFill>
                  <a:srgbClr val="1F2D3A"/>
                </a:solidFill>
              </a:rPr>
              <a:t>ağ yaması</a:t>
            </a:r>
            <a:r>
              <a:rPr sz="1800" b="0">
                <a:solidFill>
                  <a:srgbClr val="1F2D3A"/>
                </a:solidFill>
              </a:rPr>
              <a:t> gerekirken truva atına karşı </a:t>
            </a:r>
            <a:r>
              <a:rPr sz="1800" b="1">
                <a:solidFill>
                  <a:srgbClr val="1F2D3A"/>
                </a:solidFill>
              </a:rPr>
              <a:t>kullanıcı eğitimi</a:t>
            </a:r>
            <a:r>
              <a:rPr sz="1800" b="0">
                <a:solidFill>
                  <a:srgbClr val="1F2D3A"/>
                </a:solidFill>
              </a:rPr>
              <a:t> gerekir.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"İmza veritabanım güncel, güvendeyim"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Güncel imza veritabanı yeterli korumadır.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İmza yalnız </a:t>
            </a:r>
            <a:r>
              <a:rPr sz="2000" b="1">
                <a:solidFill>
                  <a:srgbClr val="1F2D3A"/>
                </a:solidFill>
              </a:rPr>
              <a:t>bilineni</a:t>
            </a:r>
            <a:r>
              <a:rPr sz="2000" b="0">
                <a:solidFill>
                  <a:srgbClr val="1F2D3A"/>
                </a:solidFill>
              </a:rPr>
              <a:t> yakalar. Tek baytlık değişiklik özet imzasını, çözücüsü değişen polimorfik kopya </a:t>
            </a:r>
            <a:r>
              <a:rPr sz="2000" b="1">
                <a:solidFill>
                  <a:srgbClr val="1F2D3A"/>
                </a:solidFill>
              </a:rPr>
              <a:t>desen</a:t>
            </a:r>
            <a:r>
              <a:rPr sz="2000" b="0">
                <a:solidFill>
                  <a:srgbClr val="1F2D3A"/>
                </a:solidFill>
              </a:rPr>
              <a:t> imzasını atlatır (Demo 01).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İmza, savunmanın </a:t>
            </a:r>
            <a:r>
              <a:rPr sz="2000" b="1">
                <a:solidFill>
                  <a:srgbClr val="1F2D3A"/>
                </a:solidFill>
              </a:rPr>
              <a:t>başlangıcıdır</a:t>
            </a:r>
            <a:r>
              <a:rPr sz="2000" b="0">
                <a:solidFill>
                  <a:srgbClr val="1F2D3A"/>
                </a:solidFill>
              </a:rPr>
              <a:t>, bitmez.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"Yüksek entropi = zararlı"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Yüksek entropili her dosya şüphelidir.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Şifreli, sıkıştırılmış ve rastgele veri hep </a:t>
            </a:r>
            <a:r>
              <a:rPr sz="2000" b="1">
                <a:solidFill>
                  <a:srgbClr val="1F2D3A"/>
                </a:solidFill>
              </a:rPr>
              <a:t>8'e yakındır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0">
                <a:solidFill>
                  <a:srgbClr val="A1123F"/>
                </a:solidFill>
                <a:latin typeface="Consolas"/>
              </a:rPr>
              <a:t>.zip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.png</a:t>
            </a:r>
            <a:r>
              <a:rPr sz="2000" b="0">
                <a:solidFill>
                  <a:srgbClr val="1F2D3A"/>
                </a:solidFill>
              </a:rPr>
              <a:t>, şifreli yedek de öyle.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Entropi yalnız </a:t>
            </a:r>
            <a:r>
              <a:rPr sz="2000" b="1">
                <a:solidFill>
                  <a:srgbClr val="1F2D3A"/>
                </a:solidFill>
              </a:rPr>
              <a:t>beklenmedik yerde</a:t>
            </a:r>
            <a:r>
              <a:rPr sz="2000" b="0">
                <a:solidFill>
                  <a:srgbClr val="1F2D3A"/>
                </a:solidFill>
              </a:rPr>
              <a:t> anlamlı bir ipucudur (Demo 02).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kum havuzu ve emülasyonun sınırı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"Kum havuzunda temiz çıktı, o hâlde temiz."</a:t>
            </a:r>
            <a:r>
              <a:rPr sz="2000" b="0">
                <a:solidFill>
                  <a:srgbClr val="1F2D3A"/>
                </a:solidFill>
              </a:rPr>
              <a:t> Zararlı sanal ortamı </a:t>
            </a:r>
            <a:r>
              <a:rPr sz="2000" b="1">
                <a:solidFill>
                  <a:srgbClr val="1F2D3A"/>
                </a:solidFill>
              </a:rPr>
              <a:t>sezip uyuyabilir</a:t>
            </a:r>
            <a:r>
              <a:rPr sz="2000" b="0">
                <a:solidFill>
                  <a:srgbClr val="1F2D3A"/>
                </a:solidFill>
              </a:rPr>
              <a:t>; sonuç "bu koşullarda bir şey yapmadı" demektir, "zararsızdır" değil.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"Emülasyon metamorfik zararlıyı da çözer."</a:t>
            </a:r>
            <a:r>
              <a:rPr sz="2000" b="0">
                <a:solidFill>
                  <a:srgbClr val="1F2D3A"/>
                </a:solidFill>
              </a:rPr>
              <a:t> Emülasyon şifreli gövdenin çözüldüğü anı yakalar; metamorfik kodda </a:t>
            </a:r>
            <a:r>
              <a:rPr sz="2000" b="1">
                <a:solidFill>
                  <a:srgbClr val="1F2D3A"/>
                </a:solidFill>
              </a:rPr>
              <a:t>sabit bir gövde yoktur</a:t>
            </a:r>
            <a:r>
              <a:rPr sz="2000" b="0">
                <a:solidFill>
                  <a:srgbClr val="1F2D3A"/>
                </a:solidFill>
              </a:rPr>
              <a:t>. Burada davranış tabanlı tespit gerekir.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"%100 tespit eden ürün alırız"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Doğru ürünü seçersek hiçbir zararlı kaçmaz.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Cohen'in (1984) kanıtladığı gibi, "bu program virüs mü?" sorusunu </a:t>
            </a:r>
            <a:r>
              <a:rPr sz="2000" b="1">
                <a:solidFill>
                  <a:srgbClr val="1F2D3A"/>
                </a:solidFill>
              </a:rPr>
              <a:t>her durumda doğru</a:t>
            </a:r>
            <a:r>
              <a:rPr sz="2000" b="0">
                <a:solidFill>
                  <a:srgbClr val="1F2D3A"/>
                </a:solidFill>
              </a:rPr>
              <a:t> yanıtlayan genel bir algoritma </a:t>
            </a:r>
            <a:r>
              <a:rPr sz="2000" b="1">
                <a:solidFill>
                  <a:srgbClr val="1F2D3A"/>
                </a:solidFill>
              </a:rPr>
              <a:t>yoktur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tespit yöntemi yanlış pozitif ile yanlış negatif arasında bir </a:t>
            </a:r>
            <a:r>
              <a:rPr sz="2000" b="1">
                <a:solidFill>
                  <a:srgbClr val="1F2D3A"/>
                </a:solidFill>
              </a:rPr>
              <a:t>denge</a:t>
            </a:r>
            <a:r>
              <a:rPr sz="2000" b="0">
                <a:solidFill>
                  <a:srgbClr val="1F2D3A"/>
                </a:solidFill>
              </a:rPr>
              <a:t> kurar.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"Bütünlük izlemesini düz SHA-256 listesiyle yaptım"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Bir dosya listesi + özetleri yeterli bütünlük denetimidir.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Saldırgan dosyayı değiştirdiği gibi </a:t>
            </a:r>
            <a:r>
              <a:rPr sz="2000" b="1">
                <a:solidFill>
                  <a:srgbClr val="1F2D3A"/>
                </a:solidFill>
              </a:rPr>
              <a:t>listeyi de</a:t>
            </a:r>
            <a:r>
              <a:rPr sz="2000" b="0">
                <a:solidFill>
                  <a:srgbClr val="1F2D3A"/>
                </a:solidFill>
              </a:rPr>
              <a:t> güncelleyebilir.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Beklenen değerler </a:t>
            </a:r>
            <a:r>
              <a:rPr sz="2000" b="1">
                <a:solidFill>
                  <a:srgbClr val="1F2D3A"/>
                </a:solidFill>
              </a:rPr>
              <a:t>anahtarlı</a:t>
            </a:r>
            <a:r>
              <a:rPr sz="2000" b="0">
                <a:solidFill>
                  <a:srgbClr val="1F2D3A"/>
                </a:solidFill>
              </a:rPr>
              <a:t> (HMAC) ya da </a:t>
            </a:r>
            <a:r>
              <a:rPr sz="2000" b="1">
                <a:solidFill>
                  <a:srgbClr val="1F2D3A"/>
                </a:solidFill>
              </a:rPr>
              <a:t>imzalı</a:t>
            </a:r>
            <a:r>
              <a:rPr sz="2000" b="0">
                <a:solidFill>
                  <a:srgbClr val="1F2D3A"/>
                </a:solidFill>
              </a:rPr>
              <a:t> olmalı ve saldırganın erişemeyeceği yerde durmalıdır (Demo 08).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"Yama yayımlandı, iş bitti"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Yama çıktığı an risk biter.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WannaCry'ın kullandığı açığın yaması saldırıdan </a:t>
            </a:r>
            <a:r>
              <a:rPr sz="2000" b="1">
                <a:solidFill>
                  <a:srgbClr val="1F2D3A"/>
                </a:solidFill>
              </a:rPr>
              <a:t>yaklaşık iki ay önce</a:t>
            </a:r>
            <a:r>
              <a:rPr sz="2000" b="0">
                <a:solidFill>
                  <a:srgbClr val="1F2D3A"/>
                </a:solidFill>
              </a:rPr>
              <a:t> çıkmıştı.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Yama </a:t>
            </a:r>
            <a:r>
              <a:rPr sz="2000" b="1">
                <a:solidFill>
                  <a:srgbClr val="1F2D3A"/>
                </a:solidFill>
              </a:rPr>
              <a:t>uygulanana kadar</a:t>
            </a:r>
            <a:r>
              <a:rPr sz="2000" b="0">
                <a:solidFill>
                  <a:srgbClr val="1F2D3A"/>
                </a:solidFill>
              </a:rPr>
              <a:t> risk sürer; yayımlanan yama saldırgana da </a:t>
            </a:r>
            <a:r>
              <a:rPr sz="2000" b="1">
                <a:solidFill>
                  <a:srgbClr val="1F2D3A"/>
                </a:solidFill>
              </a:rPr>
              <a:t>yol gösterir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Kontrol listesi — zararlı yazılım ve tespit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931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yayılma</a:t>
            </a:r>
            <a:r>
              <a:rPr sz="1800" b="0">
                <a:solidFill>
                  <a:srgbClr val="1F2D3A"/>
                </a:solidFill>
              </a:rPr>
              <a:t> ve </a:t>
            </a:r>
            <a:r>
              <a:rPr sz="1800" b="1">
                <a:solidFill>
                  <a:srgbClr val="1F2D3A"/>
                </a:solidFill>
              </a:rPr>
              <a:t>amaç</a:t>
            </a:r>
            <a:r>
              <a:rPr sz="1800" b="0">
                <a:solidFill>
                  <a:srgbClr val="1F2D3A"/>
                </a:solidFill>
              </a:rPr>
              <a:t> ile ayırabiliyorum.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güçlü/zayıf</a:t>
            </a:r>
            <a:r>
              <a:rPr sz="1800" b="0">
                <a:solidFill>
                  <a:srgbClr val="1F2D3A"/>
                </a:solidFill>
              </a:rPr>
              <a:t> yanını söyleyebiliyorum.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birer dersini</a:t>
            </a:r>
            <a:r>
              <a:rPr sz="1800" b="0">
                <a:solidFill>
                  <a:srgbClr val="1F2D3A"/>
                </a:solidFill>
              </a:rPr>
              <a:t> söyleyebiliyorum.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Saldırı ağaçları ve denetim kaydı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ağacı = niceliksel tehdit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Kök: saldırganın </a:t>
            </a:r>
            <a:r>
              <a:rPr sz="2000" b="1">
                <a:solidFill>
                  <a:srgbClr val="1F2D3A"/>
                </a:solidFill>
              </a:rPr>
              <a:t>hedefi</a:t>
            </a:r>
            <a:r>
              <a:rPr sz="2000" b="0">
                <a:solidFill>
                  <a:srgbClr val="1F2D3A"/>
                </a:solidFill>
              </a:rPr>
              <a:t> · Dallar: ona ulaşma yolları.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VEYA:</a:t>
            </a:r>
            <a:r>
              <a:rPr sz="2000" b="0">
                <a:solidFill>
                  <a:srgbClr val="1F2D3A"/>
                </a:solidFill>
              </a:rPr>
              <a:t> en ucuz çocuk yeter · </a:t>
            </a:r>
            <a:r>
              <a:rPr sz="2000" b="1">
                <a:solidFill>
                  <a:srgbClr val="1F2D3A"/>
                </a:solidFill>
              </a:rPr>
              <a:t>VE:</a:t>
            </a:r>
            <a:r>
              <a:rPr sz="2000" b="0">
                <a:solidFill>
                  <a:srgbClr val="1F2D3A"/>
                </a:solidFill>
              </a:rPr>
              <a:t> çocukların toplamı gerekir.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Yapraklara </a:t>
            </a:r>
            <a:r>
              <a:rPr sz="2000" b="1">
                <a:solidFill>
                  <a:srgbClr val="1F2D3A"/>
                </a:solidFill>
              </a:rPr>
              <a:t>maliyet</a:t>
            </a:r>
            <a:r>
              <a:rPr sz="2000" b="0">
                <a:solidFill>
                  <a:srgbClr val="1F2D3A"/>
                </a:solidFill>
              </a:rPr>
              <a:t> yazarsak en ucuz saldırıyı buluruz.</a:t>
            </a:r>
          </a:p>
        </p:txBody>
      </p:sp>
      <p:pic>
        <p:nvPicPr>
          <p:cNvPr id="8" name="Picture 7" descr="h02-07-saldiri-agac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815" y="2654808"/>
            <a:ext cx="6110065" cy="3499104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ağacı kurma adımları — şema</a:t>
            </a:r>
          </a:p>
        </p:txBody>
      </p:sp>
      <p:pic>
        <p:nvPicPr>
          <p:cNvPr id="7" name="Picture 6" descr="h02-12-saldiri-agaci-kurul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4404" y="1325880"/>
            <a:ext cx="940288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04 — Savunma maliyeti artırır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code/week-02/04-attack-tree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BEFORE:  CHEAPEST ATTACK = 2  (read from memory)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AFTER:   CHEAPEST ATTACK = 8  (RASP added)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"Bellekten oku" dalına </a:t>
            </a:r>
            <a:r>
              <a:rPr sz="2000" b="1">
                <a:solidFill>
                  <a:srgbClr val="1F2D3A"/>
                </a:solidFill>
              </a:rPr>
              <a:t>RASP</a:t>
            </a:r>
            <a:r>
              <a:rPr sz="2000" b="0">
                <a:solidFill>
                  <a:srgbClr val="1F2D3A"/>
                </a:solidFill>
              </a:rPr>
              <a:t> (anti-debug, anti-hook) eklendi.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ucuz saldırı </a:t>
            </a:r>
            <a:r>
              <a:rPr sz="2000" b="1">
                <a:solidFill>
                  <a:srgbClr val="1F2D3A"/>
                </a:solidFill>
              </a:rPr>
              <a:t>2 → 8</a:t>
            </a:r>
            <a:r>
              <a:rPr sz="2000" b="0">
                <a:solidFill>
                  <a:srgbClr val="1F2D3A"/>
                </a:solidFill>
              </a:rPr>
              <a:t> birime çıktı; en zayıf nokta </a:t>
            </a:r>
            <a:r>
              <a:rPr sz="2000" b="1">
                <a:solidFill>
                  <a:srgbClr val="1F2D3A"/>
                </a:solidFill>
              </a:rPr>
              <a:t>değişti.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Güvenlik yatırımını </a:t>
            </a:r>
            <a:r>
              <a:rPr sz="2000" b="1">
                <a:solidFill>
                  <a:srgbClr val="1F2D3A"/>
                </a:solidFill>
              </a:rPr>
              <a:t>sayıyla</a:t>
            </a:r>
            <a:r>
              <a:rPr sz="2000" b="0">
                <a:solidFill>
                  <a:srgbClr val="1F2D3A"/>
                </a:solidFill>
              </a:rPr>
              <a:t> gerekçelendirmenin yolu budur.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ağacı: en ucuz yol (animasyon)</a:t>
            </a:r>
          </a:p>
        </p:txBody>
      </p:sp>
      <p:pic>
        <p:nvPicPr>
          <p:cNvPr id="7" name="Picture 6" descr="attack-tree-eva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1971515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ağacı — uç durum: kök tek bir yaprak</a:t>
            </a:r>
          </a:p>
        </p:txBody>
      </p:sp>
      <p:pic>
        <p:nvPicPr>
          <p:cNvPr id="7" name="Picture 6" descr="attack-tree-eval--edge-single-leaf-roo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606" y="1325880"/>
            <a:ext cx="868848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"VE ile VEYA fark etmez"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Saldırı ağacında düğüm türü önemli değil.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VEYA</a:t>
            </a:r>
            <a:r>
              <a:rPr sz="2000" b="0">
                <a:solidFill>
                  <a:srgbClr val="1F2D3A"/>
                </a:solidFill>
              </a:rPr>
              <a:t> düğümünde en ucuz çocuk yeter; </a:t>
            </a:r>
            <a:r>
              <a:rPr sz="2000" b="1">
                <a:solidFill>
                  <a:srgbClr val="1F2D3A"/>
                </a:solidFill>
              </a:rPr>
              <a:t>VE</a:t>
            </a:r>
            <a:r>
              <a:rPr sz="2000" b="0">
                <a:solidFill>
                  <a:srgbClr val="1F2D3A"/>
                </a:solidFill>
              </a:rPr>
              <a:t> düğümünde çocukların </a:t>
            </a:r>
            <a:r>
              <a:rPr sz="2000" b="1">
                <a:solidFill>
                  <a:srgbClr val="1F2D3A"/>
                </a:solidFill>
              </a:rPr>
              <a:t>toplamı</a:t>
            </a:r>
            <a:r>
              <a:rPr sz="2000" b="0">
                <a:solidFill>
                  <a:srgbClr val="1F2D3A"/>
                </a:solidFill>
              </a:rPr>
              <a:t> gerekir.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Karıştırmak en ucuz yolu </a:t>
            </a:r>
            <a:r>
              <a:rPr sz="2000" b="1">
                <a:solidFill>
                  <a:srgbClr val="1F2D3A"/>
                </a:solidFill>
              </a:rPr>
              <a:t>yanlış buldurur</a:t>
            </a:r>
            <a:r>
              <a:rPr sz="2000" b="0">
                <a:solidFill>
                  <a:srgbClr val="1F2D3A"/>
                </a:solidFill>
              </a:rPr>
              <a:t> ve savunma parası </a:t>
            </a:r>
            <a:r>
              <a:rPr sz="2000" b="1">
                <a:solidFill>
                  <a:srgbClr val="1F2D3A"/>
                </a:solidFill>
              </a:rPr>
              <a:t>yanlış dala</a:t>
            </a:r>
            <a:r>
              <a:rPr sz="2000" b="0">
                <a:solidFill>
                  <a:srgbClr val="1F2D3A"/>
                </a:solidFill>
              </a:rPr>
              <a:t> gider.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"En pahalı dalı güçlendirelim"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Görünüşte en tehlikeli/karmaşık saldırı yolunu güçlendirmek en iyisidir.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Saldırgan her zaman </a:t>
            </a:r>
            <a:r>
              <a:rPr sz="2000" b="1">
                <a:solidFill>
                  <a:srgbClr val="1F2D3A"/>
                </a:solidFill>
              </a:rPr>
              <a:t>en ucuz</a:t>
            </a:r>
            <a:r>
              <a:rPr sz="2000" b="0">
                <a:solidFill>
                  <a:srgbClr val="1F2D3A"/>
                </a:solidFill>
              </a:rPr>
              <a:t> yolu seçer. Savunma köke giden </a:t>
            </a:r>
            <a:r>
              <a:rPr sz="2000" b="1">
                <a:solidFill>
                  <a:srgbClr val="1F2D3A"/>
                </a:solidFill>
              </a:rPr>
              <a:t>en ucuz yolu</a:t>
            </a:r>
            <a:r>
              <a:rPr sz="2000" b="0">
                <a:solidFill>
                  <a:srgbClr val="1F2D3A"/>
                </a:solidFill>
              </a:rPr>
              <a:t> pahalılaştırmıyorsa, en ucuz saldırının maliyeti hiç </a:t>
            </a:r>
            <a:r>
              <a:rPr sz="2000" b="1">
                <a:solidFill>
                  <a:srgbClr val="1F2D3A"/>
                </a:solidFill>
              </a:rPr>
              <a:t>değişmez</a:t>
            </a:r>
            <a:r>
              <a:rPr sz="2000" b="0">
                <a:solidFill>
                  <a:srgbClr val="1F2D3A"/>
                </a:solidFill>
              </a:rPr>
              <a:t> (Demo 04).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"Önlem eklemek yeter"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Ağaca bir savunma düğümü eklemek riski kapatır.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Her önlemin kendisi de </a:t>
            </a:r>
            <a:r>
              <a:rPr sz="2000" b="1">
                <a:solidFill>
                  <a:srgbClr val="1F2D3A"/>
                </a:solidFill>
              </a:rPr>
              <a:t>atlatılabilir</a:t>
            </a:r>
            <a:r>
              <a:rPr sz="2000" b="0">
                <a:solidFill>
                  <a:srgbClr val="1F2D3A"/>
                </a:solidFill>
              </a:rPr>
              <a:t>. Önlem düğümünün altına onu aşma yollarını (</a:t>
            </a:r>
            <a:r>
              <a:rPr sz="2000" b="1">
                <a:solidFill>
                  <a:srgbClr val="1F2D3A"/>
                </a:solidFill>
              </a:rPr>
              <a:t>karşı-karşı önlem</a:t>
            </a:r>
            <a:r>
              <a:rPr sz="2000" b="0">
                <a:solidFill>
                  <a:srgbClr val="1F2D3A"/>
                </a:solidFill>
              </a:rPr>
              <a:t>) yazmadan hesap </a:t>
            </a:r>
            <a:r>
              <a:rPr sz="2000" b="1">
                <a:solidFill>
                  <a:srgbClr val="1F2D3A"/>
                </a:solidFill>
              </a:rPr>
              <a:t>iyimser</a:t>
            </a:r>
            <a:r>
              <a:rPr sz="2000" b="0">
                <a:solidFill>
                  <a:srgbClr val="1F2D3A"/>
                </a:solidFill>
              </a:rPr>
              <a:t> çıkar.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ağacı vs denetim kaydı: iki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Saldırı ağacı:</a:t>
            </a:r>
            <a:r>
              <a:rPr sz="2000" b="0">
                <a:solidFill>
                  <a:srgbClr val="1F2D3A"/>
                </a:solidFill>
              </a:rPr>
              <a:t> "Saldırgan </a:t>
            </a:r>
            <a:r>
              <a:rPr sz="2000" b="1">
                <a:solidFill>
                  <a:srgbClr val="1F2D3A"/>
                </a:solidFill>
              </a:rPr>
              <a:t>nereden</a:t>
            </a:r>
            <a:r>
              <a:rPr sz="2000" b="0">
                <a:solidFill>
                  <a:srgbClr val="1F2D3A"/>
                </a:solidFill>
              </a:rPr>
              <a:t> gelir?" — önceden, planlama sorusu.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Denetim kaydı (audit log):</a:t>
            </a:r>
            <a:r>
              <a:rPr sz="2000" b="0">
                <a:solidFill>
                  <a:srgbClr val="1F2D3A"/>
                </a:solidFill>
              </a:rPr>
              <a:t> "</a:t>
            </a:r>
            <a:r>
              <a:rPr sz="2000" b="1">
                <a:solidFill>
                  <a:srgbClr val="1F2D3A"/>
                </a:solidFill>
              </a:rPr>
              <a:t>Geldi mi</a:t>
            </a:r>
            <a:r>
              <a:rPr sz="2000" b="0">
                <a:solidFill>
                  <a:srgbClr val="1F2D3A"/>
                </a:solidFill>
              </a:rPr>
              <a:t>, ne yaptı?" — sonradan, kanıt sorusu.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olaydan sonra ne olduğunu anlamanın, sorumluyu bulmanın tek yolu </a:t>
            </a:r>
            <a:r>
              <a:rPr sz="2000" b="1">
                <a:solidFill>
                  <a:srgbClr val="1F2D3A"/>
                </a:solidFill>
              </a:rPr>
              <a:t>güvenilir kayıttır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Kitap bunu Tarif 13.11'de işler; öneriler bugün de geçerli, yalnız araçlar güncellendi.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Denetim kaydı: ne yazılır, ne yazılmaz?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7751"/>
                <a:gridCol w="5083783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✅ Kaydet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❌ Asla kaydetme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Giriş denemeleri (kim, ne zaman, nereden)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Parola, PIN, belirteç, özel anahtar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Yetki ve ayar değişiklikleri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Kart numarasının tamamı, kişisel veri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Hassas işlemler (onay, dışa aktarma, silme)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Çözülmüş gizli veri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Güvenlik denetimi sonuçları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Sürümde hata ayıklama çıktısı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31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Tarif 13.11 · günlüğü </a:t>
            </a:r>
            <a:r>
              <a:rPr sz="2000" b="1">
                <a:solidFill>
                  <a:srgbClr val="1F2D3A"/>
                </a:solidFill>
              </a:rPr>
              <a:t>saldırganın da okuyacağını</a:t>
            </a:r>
            <a:r>
              <a:rPr sz="2000" b="0">
                <a:solidFill>
                  <a:srgbClr val="1F2D3A"/>
                </a:solidFill>
              </a:rPr>
              <a:t> varsayarak tasarla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Denetim kaydı — şema</a:t>
            </a:r>
          </a:p>
        </p:txBody>
      </p:sp>
      <p:pic>
        <p:nvPicPr>
          <p:cNvPr id="7" name="Picture 6" descr="h02-13-denetim-kayd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69487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10 — Günlük enjeksiyonu (CWE-117)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code/week-02/10-log-injection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146486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UNSAFE: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AUDIT login user=bob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AUDIT login user=admin result=SUCCESS ...  &lt;- FORGED line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AUDIT login user=carol^[[2K^Mhidden ...    &lt;- erases screen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SAFE: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AUDIT login user=bob\x0A2026-... (single line)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  forged 'admin SUCCESS' line(s):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17111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✅ Kaçışla (</a:t>
            </a:r>
            <a:r>
              <a:rPr sz="1800" b="0">
                <a:solidFill>
                  <a:srgbClr val="A1123F"/>
                </a:solidFill>
                <a:latin typeface="Consolas"/>
              </a:rPr>
              <a:t>xNN</a:t>
            </a:r>
            <a:r>
              <a:rPr sz="1800" b="0">
                <a:solidFill>
                  <a:srgbClr val="1F2D3A"/>
                </a:solidFill>
              </a:rPr>
              <a:t>) · ✅ uzunluğu sınırla · ✅ </a:t>
            </a:r>
            <a:r>
              <a:rPr sz="1800" b="0">
                <a:solidFill>
                  <a:srgbClr val="A1123F"/>
                </a:solidFill>
                <a:latin typeface="Consolas"/>
              </a:rPr>
              <a:t>syslog(LOG_INFO, "%s", input)</a:t>
            </a:r>
            <a:r>
              <a:rPr sz="1800" b="0">
                <a:solidFill>
                  <a:srgbClr val="1F2D3A"/>
                </a:solidFill>
              </a:rPr>
              <a:t> — girdi asla biçim dizesi (format string) değil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Günlük enjeksiyonu: güvensiz vs güvenli (animasyon)</a:t>
            </a:r>
          </a:p>
        </p:txBody>
      </p:sp>
      <p:pic>
        <p:nvPicPr>
          <p:cNvPr id="7" name="Picture 6" descr="log-injec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590" y="1325880"/>
            <a:ext cx="817051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Günlük enjeksiyonu — uç durum: ANSI kaçış dizisi</a:t>
            </a:r>
          </a:p>
        </p:txBody>
      </p:sp>
      <p:pic>
        <p:nvPicPr>
          <p:cNvPr id="7" name="Picture 6" descr="log-injection--edge-control-character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638" y="1325880"/>
            <a:ext cx="831441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Zafiyetli kod: günlük enjeksiyonu ve biçim dizesi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fprintf(log, "giris: %s\n", kullanici_adi);  /* CWE-117 */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98903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syslog(LOG_INFO, kullanici_girdisi);  /* CWE-134 */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7192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Kullanıcıdan gelen veri günlükte </a:t>
            </a:r>
            <a:r>
              <a:rPr sz="2000" b="1">
                <a:solidFill>
                  <a:srgbClr val="1F2D3A"/>
                </a:solidFill>
              </a:rPr>
              <a:t>kaçışsız satır sonu</a:t>
            </a:r>
            <a:r>
              <a:rPr sz="2000" b="0">
                <a:solidFill>
                  <a:srgbClr val="1F2D3A"/>
                </a:solidFill>
              </a:rPr>
              <a:t> ya da </a:t>
            </a:r>
            <a:r>
              <a:rPr sz="2000" b="1">
                <a:solidFill>
                  <a:srgbClr val="1F2D3A"/>
                </a:solidFill>
              </a:rPr>
              <a:t>doğrudan biçim dizesi</a:t>
            </a:r>
            <a:r>
              <a:rPr sz="2000" b="0">
                <a:solidFill>
                  <a:srgbClr val="1F2D3A"/>
                </a:solidFill>
              </a:rPr>
              <a:t> olarak kullanılmamalı: </a:t>
            </a:r>
            <a:r>
              <a:rPr sz="2000" b="0">
                <a:solidFill>
                  <a:srgbClr val="A1123F"/>
                </a:solidFill>
                <a:latin typeface="Consolas"/>
              </a:rPr>
              <a:t>syslog(LOG_INFO, "%s", girdi)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Özet zinciri: basit ama kırılabilir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Fikir: her kayıt, </a:t>
            </a:r>
            <a:r>
              <a:rPr sz="2000" b="1">
                <a:solidFill>
                  <a:srgbClr val="1F2D3A"/>
                </a:solidFill>
              </a:rPr>
              <a:t>bir önceki kaydın özetini</a:t>
            </a:r>
            <a:r>
              <a:rPr sz="2000" b="0">
                <a:solidFill>
                  <a:srgbClr val="1F2D3A"/>
                </a:solidFill>
              </a:rPr>
              <a:t> içerir.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kaydı değiştirmek yalnız </a:t>
            </a:r>
            <a:r>
              <a:rPr sz="2000" b="1">
                <a:solidFill>
                  <a:srgbClr val="1F2D3A"/>
                </a:solidFill>
              </a:rPr>
              <a:t>o kaydın kendi özetini</a:t>
            </a:r>
            <a:r>
              <a:rPr sz="2000" b="0">
                <a:solidFill>
                  <a:srgbClr val="1F2D3A"/>
                </a:solidFill>
              </a:rPr>
              <a:t> bozar (doğrulayıcı her zaman saklanan zinciri kontrol eder, yeniden hesaplanmışı değil).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Sorun: özet </a:t>
            </a:r>
            <a:r>
              <a:rPr sz="2000" b="1">
                <a:solidFill>
                  <a:srgbClr val="1F2D3A"/>
                </a:solidFill>
              </a:rPr>
              <a:t>anahtarsız</a:t>
            </a:r>
            <a:r>
              <a:rPr sz="2000" b="0">
                <a:solidFill>
                  <a:srgbClr val="1F2D3A"/>
                </a:solidFill>
              </a:rPr>
              <a:t> — yetenekli bir saldırgan </a:t>
            </a:r>
            <a:r>
              <a:rPr sz="2000" b="1">
                <a:solidFill>
                  <a:srgbClr val="1F2D3A"/>
                </a:solidFill>
              </a:rPr>
              <a:t>sonraki tüm özetleri</a:t>
            </a:r>
            <a:r>
              <a:rPr sz="2000" b="0">
                <a:solidFill>
                  <a:srgbClr val="1F2D3A"/>
                </a:solidFill>
              </a:rPr>
              <a:t> de yeniden hesaplayıp kurcalamayı tamamen gizleyebilir.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Çözüm: özeti </a:t>
            </a:r>
            <a:r>
              <a:rPr sz="2000" b="1">
                <a:solidFill>
                  <a:srgbClr val="1F2D3A"/>
                </a:solidFill>
              </a:rPr>
              <a:t>anahtarlı</a:t>
            </a:r>
            <a:r>
              <a:rPr sz="2000" b="0">
                <a:solidFill>
                  <a:srgbClr val="1F2D3A"/>
                </a:solidFill>
              </a:rPr>
              <a:t> yapmak → HMAC zinciri (bir sonraki slayt).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Sürüm derlemesinde günlük neden kaldırılır?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Kayıt, bir </a:t>
            </a:r>
            <a:r>
              <a:rPr sz="2000" b="1">
                <a:solidFill>
                  <a:srgbClr val="1F2D3A"/>
                </a:solidFill>
              </a:rPr>
              <a:t>saldırganın da okuyabileceği</a:t>
            </a:r>
            <a:r>
              <a:rPr sz="2000" b="0">
                <a:solidFill>
                  <a:srgbClr val="1F2D3A"/>
                </a:solidFill>
              </a:rPr>
              <a:t> varsayılarak tasarlanır.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Günlüğe yazılan her sır, günlük dosyasına erişen </a:t>
            </a:r>
            <a:r>
              <a:rPr sz="2000" b="1">
                <a:solidFill>
                  <a:srgbClr val="1F2D3A"/>
                </a:solidFill>
              </a:rPr>
              <a:t>herkese</a:t>
            </a:r>
            <a:r>
              <a:rPr sz="2000" b="0">
                <a:solidFill>
                  <a:srgbClr val="1F2D3A"/>
                </a:solidFill>
              </a:rPr>
              <a:t> verilmiş demektir.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Kapalı bir bayrakla </a:t>
            </a:r>
            <a:r>
              <a:rPr sz="2000" b="1">
                <a:solidFill>
                  <a:srgbClr val="1F2D3A"/>
                </a:solidFill>
              </a:rPr>
              <a:t>susturulmuş</a:t>
            </a:r>
            <a:r>
              <a:rPr sz="2000" b="0">
                <a:solidFill>
                  <a:srgbClr val="1F2D3A"/>
                </a:solidFill>
              </a:rPr>
              <a:t> hata ayıklama kodu, binary dosyada </a:t>
            </a:r>
            <a:r>
              <a:rPr sz="2000" b="1">
                <a:solidFill>
                  <a:srgbClr val="1F2D3A"/>
                </a:solidFill>
              </a:rPr>
              <a:t>kalır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Hem dizeleriyle (string) bilgi sızdırır hem de </a:t>
            </a:r>
            <a:r>
              <a:rPr sz="2000" b="1">
                <a:solidFill>
                  <a:srgbClr val="1F2D3A"/>
                </a:solidFill>
              </a:rPr>
              <a:t>yeniden açılabilir</a:t>
            </a:r>
            <a:r>
              <a:rPr sz="2000" b="0">
                <a:solidFill>
                  <a:srgbClr val="1F2D3A"/>
                </a:solidFill>
              </a:rPr>
              <a:t> — bu yüzden sürüm derlemesinde tamamen </a:t>
            </a:r>
            <a:r>
              <a:rPr sz="2000" b="1">
                <a:solidFill>
                  <a:srgbClr val="1F2D3A"/>
                </a:solidFill>
              </a:rPr>
              <a:t>çıkarılmalıdır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11 — Kurcalamaya dayanıklı günlük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code/week-02/11-tamper-evident-log</a:t>
            </a:r>
            <a:r>
              <a:rPr sz="1800" b="0">
                <a:solidFill>
                  <a:srgbClr val="1F2D3A"/>
                </a:solidFill>
              </a:rPr>
              <a:t> · HMAC zinciri + </a:t>
            </a:r>
            <a:r>
              <a:rPr sz="1800" b="1">
                <a:solidFill>
                  <a:srgbClr val="1F2D3A"/>
                </a:solidFill>
              </a:rPr>
              <a:t>anahtar evrimi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42515"/>
          <a:ext cx="10911534" cy="16459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1578"/>
                <a:gridCol w="2253469"/>
                <a:gridCol w="2846487"/>
              </a:tblGrid>
              <a:tr h="41147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Saldırı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Anahtar evrimli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Statik anahtar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147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Kayıt değiştirme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MAC:BROKEN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yakalanır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147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Kayıt silme / sıra değiştirme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ORDER:BROKEN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yakalanır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148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Ele geçirilen anahtarla geçmişi yeniden yazma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✅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TAMPERED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❌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INTACT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görünür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3598163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Anahtar her kayıtta tek yönlü evrilir, eski anahtar silinir → ele geçirmeden </a:t>
            </a:r>
            <a:r>
              <a:rPr sz="1800" b="1">
                <a:solidFill>
                  <a:srgbClr val="1F2D3A"/>
                </a:solidFill>
              </a:rPr>
              <a:t>önceki</a:t>
            </a:r>
            <a:r>
              <a:rPr sz="1800" b="0">
                <a:solidFill>
                  <a:srgbClr val="1F2D3A"/>
                </a:solidFill>
              </a:rPr>
              <a:t> kayıtlar korunur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Kurcalamaya dayanıklı günlük: HMAC zinciri (animasyon)</a:t>
            </a:r>
          </a:p>
        </p:txBody>
      </p:sp>
      <p:pic>
        <p:nvPicPr>
          <p:cNvPr id="7" name="Picture 6" descr="tamper-evident-log-chai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095510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HMAC zinciri — uç durum: statik anahtar (evrim yok)</a:t>
            </a:r>
          </a:p>
        </p:txBody>
      </p:sp>
      <p:pic>
        <p:nvPicPr>
          <p:cNvPr id="7" name="Picture 6" descr="tamper-evident-log-chain--edge-static-key-same-tamp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1971515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İleriye güvenlik: anahtar neden evrilir?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kayıttan sonra anahtar </a:t>
            </a:r>
            <a:r>
              <a:rPr sz="2000" b="1">
                <a:solidFill>
                  <a:srgbClr val="1F2D3A"/>
                </a:solidFill>
              </a:rPr>
              <a:t>tek yönlü</a:t>
            </a:r>
            <a:r>
              <a:rPr sz="2000" b="0">
                <a:solidFill>
                  <a:srgbClr val="1F2D3A"/>
                </a:solidFill>
              </a:rPr>
              <a:t> bir fonksiyonla değişir; eski anahtar </a:t>
            </a:r>
            <a:r>
              <a:rPr sz="2000" b="1">
                <a:solidFill>
                  <a:srgbClr val="1F2D3A"/>
                </a:solidFill>
              </a:rPr>
              <a:t>silinir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makineyi ele geçirdiğinde yalnız </a:t>
            </a:r>
            <a:r>
              <a:rPr sz="2000" b="1">
                <a:solidFill>
                  <a:srgbClr val="1F2D3A"/>
                </a:solidFill>
              </a:rPr>
              <a:t>o anki</a:t>
            </a:r>
            <a:r>
              <a:rPr sz="2000" b="0">
                <a:solidFill>
                  <a:srgbClr val="1F2D3A"/>
                </a:solidFill>
              </a:rPr>
              <a:t> anahtarı bulur.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andan </a:t>
            </a:r>
            <a:r>
              <a:rPr sz="2000" b="1">
                <a:solidFill>
                  <a:srgbClr val="1F2D3A"/>
                </a:solidFill>
              </a:rPr>
              <a:t>geriye</a:t>
            </a:r>
            <a:r>
              <a:rPr sz="2000" b="0">
                <a:solidFill>
                  <a:srgbClr val="1F2D3A"/>
                </a:solidFill>
              </a:rPr>
              <a:t>, önceki kayıtları mühürleyen anahtarlara </a:t>
            </a:r>
            <a:r>
              <a:rPr sz="2000" b="1">
                <a:solidFill>
                  <a:srgbClr val="1F2D3A"/>
                </a:solidFill>
              </a:rPr>
              <a:t>dönemez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Sonuç: ele geçirmeden </a:t>
            </a:r>
            <a:r>
              <a:rPr sz="2000" b="1">
                <a:solidFill>
                  <a:srgbClr val="1F2D3A"/>
                </a:solidFill>
              </a:rPr>
              <a:t>önceki</a:t>
            </a:r>
            <a:r>
              <a:rPr sz="2000" b="0">
                <a:solidFill>
                  <a:srgbClr val="1F2D3A"/>
                </a:solidFill>
              </a:rPr>
              <a:t> kayıtlar korunur (Schneier–Kelsey, 1999).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— sondan kesme yakalanır mı?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Demo 11'in ürettiği zincirden </a:t>
            </a:r>
            <a:r>
              <a:rPr sz="2000" b="1">
                <a:solidFill>
                  <a:srgbClr val="1F2D3A"/>
                </a:solidFill>
              </a:rPr>
              <a:t>son üç satırı silin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Doğrulayıcı bunu fark eder mi? Neden?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430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Yalnızca zincirin </a:t>
            </a:r>
            <a:r>
              <a:rPr sz="2000" b="1">
                <a:solidFill>
                  <a:srgbClr val="1F2D3A"/>
                </a:solidFill>
              </a:rPr>
              <a:t>son değeri</a:t>
            </a:r>
            <a:r>
              <a:rPr sz="2000" b="0">
                <a:solidFill>
                  <a:srgbClr val="1F2D3A"/>
                </a:solidFill>
              </a:rPr>
              <a:t> ya da </a:t>
            </a:r>
            <a:r>
              <a:rPr sz="2000" b="1">
                <a:solidFill>
                  <a:srgbClr val="1F2D3A"/>
                </a:solidFill>
              </a:rPr>
              <a:t>kayıt sayısı</a:t>
            </a:r>
            <a:r>
              <a:rPr sz="2000" b="0">
                <a:solidFill>
                  <a:srgbClr val="1F2D3A"/>
                </a:solidFill>
              </a:rPr>
              <a:t> ayrıca (uzak bir sunucuda) tutuluyorsa fark eder. Zincirin kendisi yalnız dosyada tutulursa, sondan kesme </a:t>
            </a:r>
            <a:r>
              <a:rPr sz="2000" b="1">
                <a:solidFill>
                  <a:srgbClr val="1F2D3A"/>
                </a:solidFill>
              </a:rPr>
              <a:t>iç tutarlılığı bozmaz</a:t>
            </a:r>
            <a:r>
              <a:rPr sz="2000" b="0">
                <a:solidFill>
                  <a:srgbClr val="1F2D3A"/>
                </a:solidFill>
              </a:rPr>
              <a:t> — çünkü silinen kayıtlardan sonra gelen hiçbir kayıt yoktur ki tutarsızlık göstersin.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Kural (özet): denetim kaydı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Kullanıcı verisini </a:t>
            </a:r>
            <a:r>
              <a:rPr sz="2000" b="1">
                <a:solidFill>
                  <a:srgbClr val="1F2D3A"/>
                </a:solidFill>
              </a:rPr>
              <a:t>kaçışlayarak ve sınırlayarak</a:t>
            </a:r>
            <a:r>
              <a:rPr sz="2000" b="0">
                <a:solidFill>
                  <a:srgbClr val="1F2D3A"/>
                </a:solidFill>
              </a:rPr>
              <a:t> yazın.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Sırları (parola, anahtar) </a:t>
            </a:r>
            <a:r>
              <a:rPr sz="2000" b="1">
                <a:solidFill>
                  <a:srgbClr val="1F2D3A"/>
                </a:solidFill>
              </a:rPr>
              <a:t>asla</a:t>
            </a:r>
            <a:r>
              <a:rPr sz="2000" b="0">
                <a:solidFill>
                  <a:srgbClr val="1F2D3A"/>
                </a:solidFill>
              </a:rPr>
              <a:t> yazmayın.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Günlüğü </a:t>
            </a:r>
            <a:r>
              <a:rPr sz="2000" b="1">
                <a:solidFill>
                  <a:srgbClr val="1F2D3A"/>
                </a:solidFill>
              </a:rPr>
              <a:t>anahtarlı bir zincirle</a:t>
            </a:r>
            <a:r>
              <a:rPr sz="2000" b="0">
                <a:solidFill>
                  <a:srgbClr val="1F2D3A"/>
                </a:solidFill>
              </a:rPr>
              <a:t> mühürleyin; anahtarı her kayıtta </a:t>
            </a:r>
            <a:r>
              <a:rPr sz="2000" b="1">
                <a:solidFill>
                  <a:srgbClr val="1F2D3A"/>
                </a:solidFill>
              </a:rPr>
              <a:t>evriltin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Doğrulama anahtarını günlüğün bulunduğu </a:t>
            </a:r>
            <a:r>
              <a:rPr sz="2000" b="1">
                <a:solidFill>
                  <a:srgbClr val="1F2D3A"/>
                </a:solidFill>
              </a:rPr>
              <a:t>makinede tutmayın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Mümkünse kayıtları </a:t>
            </a:r>
            <a:r>
              <a:rPr sz="2000" b="1">
                <a:solidFill>
                  <a:srgbClr val="1F2D3A"/>
                </a:solidFill>
              </a:rPr>
              <a:t>anında</a:t>
            </a:r>
            <a:r>
              <a:rPr sz="2000" b="0">
                <a:solidFill>
                  <a:srgbClr val="1F2D3A"/>
                </a:solidFill>
              </a:rPr>
              <a:t> ayrı bir sunucuya gönderin.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Sahada nasıl uygulanır? — mobil günlük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Mobil uygulamalarda </a:t>
            </a:r>
            <a:r>
              <a:rPr sz="2000" b="1">
                <a:solidFill>
                  <a:srgbClr val="1F2D3A"/>
                </a:solidFill>
              </a:rPr>
              <a:t>cihaz üzerindeki</a:t>
            </a:r>
            <a:r>
              <a:rPr sz="2000" b="0">
                <a:solidFill>
                  <a:srgbClr val="1F2D3A"/>
                </a:solidFill>
              </a:rPr>
              <a:t> günlük en az tutulur, hassas alan içermez.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Güvenlik olayları (bütünlük hatası, hata ayıklayıcı algılama) </a:t>
            </a:r>
            <a:r>
              <a:rPr sz="2000" b="1">
                <a:solidFill>
                  <a:srgbClr val="1F2D3A"/>
                </a:solidFill>
              </a:rPr>
              <a:t>sunucuya raporlanır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Bu, 6. haftada göreceğimiz </a:t>
            </a:r>
            <a:r>
              <a:rPr sz="2000" b="1">
                <a:solidFill>
                  <a:srgbClr val="1F2D3A"/>
                </a:solidFill>
              </a:rPr>
              <a:t>RASP</a:t>
            </a:r>
            <a:r>
              <a:rPr sz="2000" b="0">
                <a:solidFill>
                  <a:srgbClr val="1F2D3A"/>
                </a:solidFill>
              </a:rPr>
              <a:t> önlemlerinin "raporlama" ayağıdır.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Cihazdaki günlük saldırganın elindedir; asıl kanıt </a:t>
            </a:r>
            <a:r>
              <a:rPr sz="2000" b="1">
                <a:solidFill>
                  <a:srgbClr val="1F2D3A"/>
                </a:solidFill>
              </a:rPr>
              <a:t>uzaktaki</a:t>
            </a:r>
            <a:r>
              <a:rPr sz="2000" b="0">
                <a:solidFill>
                  <a:srgbClr val="1F2D3A"/>
                </a:solidFill>
              </a:rPr>
              <a:t> kopyadır.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"Denetim kaydına her şeyi yazalım"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Daha çok bilgi, daha iyi kanıt demektir.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Parola, PIN, anahtar ve </a:t>
            </a:r>
            <a:r>
              <a:rPr sz="2000" b="1">
                <a:solidFill>
                  <a:srgbClr val="1F2D3A"/>
                </a:solidFill>
              </a:rPr>
              <a:t>tam kart numarası</a:t>
            </a:r>
            <a:r>
              <a:rPr sz="2000" b="0">
                <a:solidFill>
                  <a:srgbClr val="1F2D3A"/>
                </a:solidFill>
              </a:rPr>
              <a:t> kayda </a:t>
            </a:r>
            <a:r>
              <a:rPr sz="2000" b="1">
                <a:solidFill>
                  <a:srgbClr val="1F2D3A"/>
                </a:solidFill>
              </a:rPr>
              <a:t>asla</a:t>
            </a:r>
            <a:r>
              <a:rPr sz="2000" b="0">
                <a:solidFill>
                  <a:srgbClr val="1F2D3A"/>
                </a:solidFill>
              </a:rPr>
              <a:t> girmez (CWE-532).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Kayıt, olayı yeniden kurmaya </a:t>
            </a:r>
            <a:r>
              <a:rPr sz="2000" b="1">
                <a:solidFill>
                  <a:srgbClr val="1F2D3A"/>
                </a:solidFill>
              </a:rPr>
              <a:t>yetecek kadar</a:t>
            </a:r>
            <a:r>
              <a:rPr sz="2000" b="0">
                <a:solidFill>
                  <a:srgbClr val="1F2D3A"/>
                </a:solidFill>
              </a:rPr>
              <a:t> bilgi taşır: kim, ne, ne zaman, nerede, sonuç.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"Kullanıcı adını olduğu gibi yazdım"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Kullanıcıdan gelen alan doğrudan günlüğe yazılabilir.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İçinde satır sonu olan bir girdi </a:t>
            </a:r>
            <a:r>
              <a:rPr sz="2000" b="1">
                <a:solidFill>
                  <a:srgbClr val="1F2D3A"/>
                </a:solidFill>
              </a:rPr>
              <a:t>sahte kayıt satırı</a:t>
            </a:r>
            <a:r>
              <a:rPr sz="2000" b="0">
                <a:solidFill>
                  <a:srgbClr val="1F2D3A"/>
                </a:solidFill>
              </a:rPr>
              <a:t> üretir (CWE-117, Demo 10).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Denetim karakterleri </a:t>
            </a:r>
            <a:r>
              <a:rPr sz="2000" b="1">
                <a:solidFill>
                  <a:srgbClr val="1F2D3A"/>
                </a:solidFill>
              </a:rPr>
              <a:t>kaçışlanmalı</a:t>
            </a:r>
            <a:r>
              <a:rPr sz="2000" b="0">
                <a:solidFill>
                  <a:srgbClr val="1F2D3A"/>
                </a:solidFill>
              </a:rPr>
              <a:t> ya da yapılandırılmış (alan alan) kayıt kullanılmalıdır.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"Kayıt sonuna özet ekledim, kurcalama anlaşılır"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Dosyanın sonuna bir özet eklemek yeterli korumadır.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Anahtarsız özeti saldırgan </a:t>
            </a:r>
            <a:r>
              <a:rPr sz="2000" b="1">
                <a:solidFill>
                  <a:srgbClr val="1F2D3A"/>
                </a:solidFill>
              </a:rPr>
              <a:t>yeniden hesaplar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HMAC zinciri araya ekleme/değiştirmeyi yakalar; </a:t>
            </a:r>
            <a:r>
              <a:rPr sz="2000" b="1">
                <a:solidFill>
                  <a:srgbClr val="1F2D3A"/>
                </a:solidFill>
              </a:rPr>
              <a:t>sondan kesmeyi</a:t>
            </a:r>
            <a:r>
              <a:rPr sz="2000" b="0">
                <a:solidFill>
                  <a:srgbClr val="1F2D3A"/>
                </a:solidFill>
              </a:rPr>
              <a:t> yakalamak için son zincir değeri ayrıca (</a:t>
            </a:r>
            <a:r>
              <a:rPr sz="2000" b="1">
                <a:solidFill>
                  <a:srgbClr val="1F2D3A"/>
                </a:solidFill>
              </a:rPr>
              <a:t>uzak sunucuda</a:t>
            </a:r>
            <a:r>
              <a:rPr sz="2000" b="0">
                <a:solidFill>
                  <a:srgbClr val="1F2D3A"/>
                </a:solidFill>
              </a:rPr>
              <a:t>) tutulmalıdır (Demo 11).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Kontrol listesi — saldırı ağacı ve denetim kaydı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4003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VE/VEYA</a:t>
            </a:r>
            <a:r>
              <a:rPr sz="1800" b="0">
                <a:solidFill>
                  <a:srgbClr val="1F2D3A"/>
                </a:solidFill>
              </a:rPr>
              <a:t> kurallarıyla aşağıdan yukarı çözüp en ucuz yolu bulabiliyorum.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nasıl değiştirdiğini</a:t>
            </a:r>
            <a:r>
              <a:rPr sz="1800" b="0">
                <a:solidFill>
                  <a:srgbClr val="1F2D3A"/>
                </a:solidFill>
              </a:rPr>
              <a:t> sayıyla gösterebiliyorum (Demo 04).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olması ve olmaması</a:t>
            </a:r>
            <a:r>
              <a:rPr sz="1800" b="0">
                <a:solidFill>
                  <a:srgbClr val="1F2D3A"/>
                </a:solidFill>
              </a:rPr>
              <a:t> gerekenleri sayabiliyorum.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neyi yakalayamadığını</a:t>
            </a:r>
            <a:r>
              <a:rPr sz="1800" b="0">
                <a:solidFill>
                  <a:srgbClr val="1F2D3A"/>
                </a:solidFill>
              </a:rPr>
              <a:t> söyleyebiliyorum.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Erişim denetimi ve modeller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Özne, nesne, hak — ve matris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Özne</a:t>
            </a:r>
            <a:r>
              <a:rPr sz="2000" b="0">
                <a:solidFill>
                  <a:srgbClr val="1F2D3A"/>
                </a:solidFill>
              </a:rPr>
              <a:t> (kullanıcı/süreç) · </a:t>
            </a:r>
            <a:r>
              <a:rPr sz="2000" b="1">
                <a:solidFill>
                  <a:srgbClr val="1F2D3A"/>
                </a:solidFill>
              </a:rPr>
              <a:t>Nesne</a:t>
            </a:r>
            <a:r>
              <a:rPr sz="2000" b="0">
                <a:solidFill>
                  <a:srgbClr val="1F2D3A"/>
                </a:solidFill>
              </a:rPr>
              <a:t> (dosya/kayıt) · </a:t>
            </a:r>
            <a:r>
              <a:rPr sz="2000" b="1">
                <a:solidFill>
                  <a:srgbClr val="1F2D3A"/>
                </a:solidFill>
              </a:rPr>
              <a:t>Hak</a:t>
            </a:r>
            <a:r>
              <a:rPr sz="2000" b="0">
                <a:solidFill>
                  <a:srgbClr val="1F2D3A"/>
                </a:solidFill>
              </a:rPr>
              <a:t> (oku/yaz/çalıştır).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902968"/>
          <a:ext cx="7819932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601"/>
                <a:gridCol w="3091601"/>
                <a:gridCol w="1636730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  <a:latin typeface="Consolas"/>
                        </a:rPr>
                        <a:t>payment_key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  <a:latin typeface="Consolas"/>
                        </a:rPr>
                        <a:t>log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uygulama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yaz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kutuphane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oku, yaz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yaz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saldirgan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35397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Matris iki biçimde saklanır: </a:t>
            </a:r>
            <a:r>
              <a:rPr sz="2000" b="1">
                <a:solidFill>
                  <a:srgbClr val="1F2D3A"/>
                </a:solidFill>
              </a:rPr>
              <a:t>ACL</a:t>
            </a:r>
            <a:r>
              <a:rPr sz="2000" b="0">
                <a:solidFill>
                  <a:srgbClr val="1F2D3A"/>
                </a:solidFill>
              </a:rPr>
              <a:t> (sütun: nesne kimin erişeceğini tutar) · </a:t>
            </a:r>
            <a:r>
              <a:rPr sz="2000" b="1">
                <a:solidFill>
                  <a:srgbClr val="1F2D3A"/>
                </a:solidFill>
              </a:rPr>
              <a:t>Yetenek</a:t>
            </a:r>
            <a:r>
              <a:rPr sz="2000" b="0">
                <a:solidFill>
                  <a:srgbClr val="1F2D3A"/>
                </a:solidFill>
              </a:rPr>
              <a:t> (satır: özne biletleri).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DAC · MAC · RBAC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936"/>
                <a:gridCol w="5703756"/>
                <a:gridCol w="3719841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Model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Kararı kim verir?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Örnek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DAC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Nesnenin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sahibi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Unix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chmod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Windows DACL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MAC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Sistem/politika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(sahip değiştiremez)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Bell–LaPadula, SELinux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RBAC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İzinler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rollere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kullanıcı role atanır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"Muhasebeci" rolü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86755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Gerçek sistemler üçünü </a:t>
            </a:r>
            <a:r>
              <a:rPr sz="1800" b="1">
                <a:solidFill>
                  <a:srgbClr val="1F2D3A"/>
                </a:solidFill>
              </a:rPr>
              <a:t>birlikte</a:t>
            </a:r>
            <a:r>
              <a:rPr sz="1800" b="0">
                <a:solidFill>
                  <a:srgbClr val="1F2D3A"/>
                </a:solidFill>
              </a:rPr>
              <a:t> kullanır; etkin karar çoğu zaman </a:t>
            </a:r>
            <a:r>
              <a:rPr sz="1800" b="1">
                <a:solidFill>
                  <a:srgbClr val="1F2D3A"/>
                </a:solidFill>
              </a:rPr>
              <a:t>kesişimdir.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84193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DAC </a:t>
            </a:r>
            <a:r>
              <a:rPr sz="1800" b="1">
                <a:solidFill>
                  <a:srgbClr val="1F2D3A"/>
                </a:solidFill>
              </a:rPr>
              <a:t>esnek</a:t>
            </a:r>
            <a:r>
              <a:rPr sz="1800" b="0">
                <a:solidFill>
                  <a:srgbClr val="1F2D3A"/>
                </a:solidFill>
              </a:rPr>
              <a:t> ama sızıntıya açık; MAC </a:t>
            </a:r>
            <a:r>
              <a:rPr sz="1800" b="1">
                <a:solidFill>
                  <a:srgbClr val="1F2D3A"/>
                </a:solidFill>
              </a:rPr>
              <a:t>katı</a:t>
            </a:r>
            <a:r>
              <a:rPr sz="1800" b="0">
                <a:solidFill>
                  <a:srgbClr val="1F2D3A"/>
                </a:solidFill>
              </a:rPr>
              <a:t> (askeri/etiketli); RBAC </a:t>
            </a:r>
            <a:r>
              <a:rPr sz="1800" b="1">
                <a:solidFill>
                  <a:srgbClr val="1F2D3A"/>
                </a:solidFill>
              </a:rPr>
              <a:t>kurumsal</a:t>
            </a:r>
            <a:r>
              <a:rPr sz="1800" b="0">
                <a:solidFill>
                  <a:srgbClr val="1F2D3A"/>
                </a:solidFill>
              </a:rPr>
              <a:t>, rol bazlı ve yönetimi kolaydır.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DAC ve MAC — şema</a:t>
            </a:r>
          </a:p>
        </p:txBody>
      </p:sp>
      <p:pic>
        <p:nvPicPr>
          <p:cNvPr id="7" name="Picture 6" descr="h02-14-dac-ma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54233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03 — Salt DAC (matris)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code/week-02/03-access-model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library(D   ) R   payment_key (D   ) DAC:YES =&gt; ALLOW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app    (D   ) R   payment_key (D   ) DAC:no  =&gt; DENY  (matriste yok)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attacker(D   ) R   payment_key (D   ) DAC:no  =&gt; DENY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65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Uygulamanın bile ödeme anahtarına </a:t>
            </a:r>
            <a:r>
              <a:rPr sz="2000" b="1">
                <a:solidFill>
                  <a:srgbClr val="1F2D3A"/>
                </a:solidFill>
              </a:rPr>
              <a:t>doğrudan erişimi yok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en az ayrıcalık.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Bell–LaPadula: gizlilik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Seviyeler: Genel &lt; Gizli &lt; Çok Gizli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Yukarı okuma yok:</a:t>
            </a:r>
            <a:r>
              <a:rPr sz="2000" b="0">
                <a:solidFill>
                  <a:srgbClr val="1F2D3A"/>
                </a:solidFill>
              </a:rPr>
              <a:t> kendinden gizli olanı okuyamaz.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*</a:t>
            </a:r>
            <a:r>
              <a:rPr sz="2000" b="0" i="1">
                <a:solidFill>
                  <a:srgbClr val="1F2D3A"/>
                </a:solidFill>
              </a:rPr>
              <a:t>Aşağı yazma yok (</a:t>
            </a:r>
            <a:r>
              <a:rPr sz="2000" b="0">
                <a:solidFill>
                  <a:srgbClr val="1F2D3A"/>
                </a:solidFill>
              </a:rPr>
              <a:t>-özellik):** kendinden az gizli olana yazamaz.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82854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1">
                <a:solidFill>
                  <a:srgbClr val="1F2D3A"/>
                </a:solidFill>
              </a:rPr>
              <a:t>"Read down, write up"</a:t>
            </a:r>
            <a:r>
              <a:rPr sz="2000" b="0">
                <a:solidFill>
                  <a:srgbClr val="1F2D3A"/>
                </a:solidFill>
              </a:rPr>
              <a:t> — gizli bilgi </a:t>
            </a:r>
            <a:r>
              <a:rPr sz="2000" b="1">
                <a:solidFill>
                  <a:srgbClr val="1F2D3A"/>
                </a:solidFill>
              </a:rPr>
              <a:t>aşağı sızamaz.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5427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Örnek: "Gizli" etiketli bir kullanıcı "Çok Gizli" bir belgeyi </a:t>
            </a:r>
            <a:r>
              <a:rPr sz="2000" b="1">
                <a:solidFill>
                  <a:srgbClr val="1F2D3A"/>
                </a:solidFill>
              </a:rPr>
              <a:t>okuyamaz</a:t>
            </a:r>
            <a:r>
              <a:rPr sz="2000" b="0">
                <a:solidFill>
                  <a:srgbClr val="1F2D3A"/>
                </a:solidFill>
              </a:rPr>
              <a:t>; "Çok Gizli" bir süreç "Genel" bir dosyaya </a:t>
            </a:r>
            <a:r>
              <a:rPr sz="2000" b="1">
                <a:solidFill>
                  <a:srgbClr val="1F2D3A"/>
                </a:solidFill>
              </a:rPr>
              <a:t>yazamaz</a:t>
            </a:r>
            <a:r>
              <a:rPr sz="2000" b="0">
                <a:solidFill>
                  <a:srgbClr val="1F2D3A"/>
                </a:solidFill>
              </a:rPr>
              <a:t> (sızıntı böyle önlenir).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Biba: bütünlük (BLP'nin tersi)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Seviyeler: Dış &lt; Uygulama &lt; Çekirdek (güvenilirlik)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Aşağı okuma yok:</a:t>
            </a:r>
            <a:r>
              <a:rPr sz="2000" b="0">
                <a:solidFill>
                  <a:srgbClr val="1F2D3A"/>
                </a:solidFill>
              </a:rPr>
              <a:t> kendinden az güvenilir veriyi okuyamaz.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Yukarı yazma yok:</a:t>
            </a:r>
            <a:r>
              <a:rPr sz="2000" b="0">
                <a:solidFill>
                  <a:srgbClr val="1F2D3A"/>
                </a:solidFill>
              </a:rPr>
              <a:t> kendinden güvenilir veriye yazamaz.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82854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1">
                <a:solidFill>
                  <a:srgbClr val="1F2D3A"/>
                </a:solidFill>
              </a:rPr>
              <a:t>"Read up, write down"</a:t>
            </a:r>
            <a:r>
              <a:rPr sz="2000" b="0">
                <a:solidFill>
                  <a:srgbClr val="1F2D3A"/>
                </a:solidFill>
              </a:rPr>
              <a:t> — kirli bilgi </a:t>
            </a:r>
            <a:r>
              <a:rPr sz="2000" b="1">
                <a:solidFill>
                  <a:srgbClr val="1F2D3A"/>
                </a:solidFill>
              </a:rPr>
              <a:t>yukarı çıkamaz</a:t>
            </a:r>
            <a:r>
              <a:rPr sz="2000" b="0">
                <a:solidFill>
                  <a:srgbClr val="1F2D3A"/>
                </a:solidFill>
              </a:rPr>
              <a:t>, temizi bozamaz.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BLP ve Biba: ters yönler</a:t>
            </a:r>
          </a:p>
        </p:txBody>
      </p:sp>
      <p:pic>
        <p:nvPicPr>
          <p:cNvPr id="7" name="Picture 6" descr="h02-05-blp-bib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120" y="1325880"/>
            <a:ext cx="6811455" cy="33985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834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Ters yönler:</a:t>
            </a:r>
            <a:r>
              <a:rPr sz="2000" b="0">
                <a:solidFill>
                  <a:srgbClr val="1F2D3A"/>
                </a:solidFill>
              </a:rPr>
              <a:t> BLP gizliliği (yukarı okuma + aşağı yazma yok), Biba bütünlüğü (aşağı okuma + yukarı yazma yok) korur.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7139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veri hem gizli hem güvenilir olmalıysa → yalnız </a:t>
            </a:r>
            <a:r>
              <a:rPr sz="2000" b="1">
                <a:solidFill>
                  <a:srgbClr val="1F2D3A"/>
                </a:solidFill>
              </a:rPr>
              <a:t>kendi seviyesinde</a:t>
            </a:r>
            <a:r>
              <a:rPr sz="2000" b="0">
                <a:solidFill>
                  <a:srgbClr val="1F2D3A"/>
                </a:solidFill>
              </a:rPr>
              <a:t> işlenir.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Clark–Wilson: ticari bütünlük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Askeri seviye yerine </a:t>
            </a:r>
            <a:r>
              <a:rPr sz="2000" b="1">
                <a:solidFill>
                  <a:srgbClr val="1F2D3A"/>
                </a:solidFill>
              </a:rPr>
              <a:t>iyi biçimli işlem + görev ayrılığı</a:t>
            </a:r>
            <a:r>
              <a:rPr sz="2000" b="0">
                <a:solidFill>
                  <a:srgbClr val="1F2D3A"/>
                </a:solidFill>
              </a:rPr>
              <a:t> (1987, banka):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CDI:</a:t>
            </a:r>
            <a:r>
              <a:rPr sz="2000" b="0">
                <a:solidFill>
                  <a:srgbClr val="1F2D3A"/>
                </a:solidFill>
              </a:rPr>
              <a:t> bütünlüğü korunacak veri (bakiye).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TP:</a:t>
            </a:r>
            <a:r>
              <a:rPr sz="2000" b="0">
                <a:solidFill>
                  <a:srgbClr val="1F2D3A"/>
                </a:solidFill>
              </a:rPr>
              <a:t> CDI'ye yalnız </a:t>
            </a:r>
            <a:r>
              <a:rPr sz="2000" b="1">
                <a:solidFill>
                  <a:srgbClr val="1F2D3A"/>
                </a:solidFill>
              </a:rPr>
              <a:t>onaylı işlemler</a:t>
            </a:r>
            <a:r>
              <a:rPr sz="2000" b="0">
                <a:solidFill>
                  <a:srgbClr val="1F2D3A"/>
                </a:solidFill>
              </a:rPr>
              <a:t> dokunur (doğrudan yazma yok).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IVP:</a:t>
            </a:r>
            <a:r>
              <a:rPr sz="2000" b="0">
                <a:solidFill>
                  <a:srgbClr val="1F2D3A"/>
                </a:solidFill>
              </a:rPr>
              <a:t> tutarlılığı düzenli denetler ("borç = alacak").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Görev ayrılığı:</a:t>
            </a:r>
            <a:r>
              <a:rPr sz="2000" b="0">
                <a:solidFill>
                  <a:srgbClr val="1F2D3A"/>
                </a:solidFill>
              </a:rPr>
              <a:t> başlatan ≠ onaylayan.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58038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"Veriye doğrudan değil, </a:t>
            </a:r>
            <a:r>
              <a:rPr sz="2000" b="1">
                <a:solidFill>
                  <a:srgbClr val="1F2D3A"/>
                </a:solidFill>
              </a:rPr>
              <a:t>doğrulanmış işlemlerle</a:t>
            </a:r>
            <a:r>
              <a:rPr sz="2000" b="0">
                <a:solidFill>
                  <a:srgbClr val="1F2D3A"/>
                </a:solidFill>
              </a:rPr>
              <a:t> dokun."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03 — BLP ve Biba çıktısı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BLP:  clerk    READ  operation  BLP:DENY =&gt; DENY  (read up)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general  WRITE notice     BLP:DENY =&gt; DENY  (write down)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Biba: listener WRITE record     BIBA:DENY =&gt; DENY  (write up)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processor READ  incoming  BIBA:DENY =&gt; DENY  (read down)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DAC her ikisinde </a:t>
            </a:r>
            <a:r>
              <a:rPr sz="2000" b="1">
                <a:solidFill>
                  <a:srgbClr val="1F2D3A"/>
                </a:solidFill>
              </a:rPr>
              <a:t>YES</a:t>
            </a:r>
            <a:r>
              <a:rPr sz="2000" b="0">
                <a:solidFill>
                  <a:srgbClr val="1F2D3A"/>
                </a:solidFill>
              </a:rPr>
              <a:t>; reddi getiren </a:t>
            </a:r>
            <a:r>
              <a:rPr sz="2000" b="1">
                <a:solidFill>
                  <a:srgbClr val="1F2D3A"/>
                </a:solidFill>
              </a:rPr>
              <a:t>sistem (MAC)</a:t>
            </a:r>
            <a:r>
              <a:rPr sz="2000" b="0">
                <a:solidFill>
                  <a:srgbClr val="1F2D3A"/>
                </a:solidFill>
              </a:rPr>
              <a:t> kuralıdır.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Erişim matrisi: DAC + BLP + Biba + Chinese Wall (animasyon)</a:t>
            </a:r>
          </a:p>
        </p:txBody>
      </p:sp>
      <p:pic>
        <p:nvPicPr>
          <p:cNvPr id="7" name="Picture 6" descr="access-matrix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335457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Erişim matrisi — uç durum: eşit etiketler</a:t>
            </a:r>
          </a:p>
        </p:txBody>
      </p:sp>
      <p:pic>
        <p:nvPicPr>
          <p:cNvPr id="7" name="Picture 6" descr="access-matrix--edge-equal-labels-always-ok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335457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Unix erişim modeli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-rwxr-x---</a:t>
            </a:r>
            <a:r>
              <a:rPr sz="2000" b="0">
                <a:solidFill>
                  <a:srgbClr val="1F2D3A"/>
                </a:solidFill>
              </a:rPr>
              <a:t> → sahip / grup / diğerleri, her biri </a:t>
            </a:r>
            <a:r>
              <a:rPr sz="2000" b="1">
                <a:solidFill>
                  <a:srgbClr val="1F2D3A"/>
                </a:solidFill>
              </a:rPr>
              <a:t>oku-yaz-çalıştır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Üç kimlik: </a:t>
            </a:r>
            <a:r>
              <a:rPr sz="2000" b="1">
                <a:solidFill>
                  <a:srgbClr val="1F2D3A"/>
                </a:solidFill>
              </a:rPr>
              <a:t>effective / real / saved</a:t>
            </a:r>
            <a:r>
              <a:rPr sz="2000" b="0">
                <a:solidFill>
                  <a:srgbClr val="1F2D3A"/>
                </a:solidFill>
              </a:rPr>
              <a:t> UID.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setuid:</a:t>
            </a:r>
            <a:r>
              <a:rPr sz="2000" b="0">
                <a:solidFill>
                  <a:srgbClr val="1F2D3A"/>
                </a:solidFill>
              </a:rPr>
              <a:t> program </a:t>
            </a:r>
            <a:r>
              <a:rPr sz="2000" b="1">
                <a:solidFill>
                  <a:srgbClr val="1F2D3A"/>
                </a:solidFill>
              </a:rPr>
              <a:t>sahibinin</a:t>
            </a:r>
            <a:r>
              <a:rPr sz="2000" b="0">
                <a:solidFill>
                  <a:srgbClr val="1F2D3A"/>
                </a:solidFill>
              </a:rPr>
              <a:t> (çoğu zaman root) yetkisiyle çalışır — güçlü ama tehlikeli.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sticky bit: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/tmp</a:t>
            </a:r>
            <a:r>
              <a:rPr sz="2000" b="0">
                <a:solidFill>
                  <a:srgbClr val="1F2D3A"/>
                </a:solidFill>
              </a:rPr>
              <a:t>'te başkasının dosyasını silememe.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346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Kitap: Tarif 2.1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Unix izin bitleri — şema</a:t>
            </a:r>
          </a:p>
        </p:txBody>
      </p:sp>
      <p:pic>
        <p:nvPicPr>
          <p:cNvPr id="7" name="Picture 6" descr="h02-08-unix-izinl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86133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Windows erişim modeli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5873"/>
                <a:gridCol w="3141199"/>
                <a:gridCol w="4794462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Unix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Windows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Kimlik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UID/GID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SID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İzin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Mod bitleri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DACL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içindeki ACE'ler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Denetim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syslog (harici)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SACL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(yerleşik)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"Herkese açık"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chmod 777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NULL DACL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DACL:</a:t>
            </a:r>
            <a:r>
              <a:rPr sz="1800" b="0">
                <a:solidFill>
                  <a:srgbClr val="1F2D3A"/>
                </a:solidFill>
              </a:rPr>
              <a:t> kim ne yapabilir (ACE = SID + hak + izin/reddet).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Modern Windows: </a:t>
            </a:r>
            <a:r>
              <a:rPr sz="1800" b="1">
                <a:solidFill>
                  <a:srgbClr val="1F2D3A"/>
                </a:solidFill>
              </a:rPr>
              <a:t>MIC</a:t>
            </a:r>
            <a:r>
              <a:rPr sz="1800" b="0">
                <a:solidFill>
                  <a:srgbClr val="1F2D3A"/>
                </a:solidFill>
              </a:rPr>
              <a:t> ve </a:t>
            </a:r>
            <a:r>
              <a:rPr sz="1800" b="1">
                <a:solidFill>
                  <a:srgbClr val="1F2D3A"/>
                </a:solidFill>
              </a:rPr>
              <a:t>AppContainer</a:t>
            </a:r>
            <a:r>
              <a:rPr sz="1800" b="0">
                <a:solidFill>
                  <a:srgbClr val="1F2D3A"/>
                </a:solidFill>
              </a:rPr>
              <a:t> (Biba benzeri). Kitap: Tarif 2.2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06 — TOCTOU yarışı (CWE-367)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code/week-02/06-toctou</a:t>
            </a:r>
            <a:r>
              <a:rPr sz="2000" b="0">
                <a:solidFill>
                  <a:srgbClr val="1F2D3A"/>
                </a:solidFill>
              </a:rPr>
              <a:t> (yalnız WSL/Linux) · Kitap: Tarif 2.3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UNSAFE (lstat first, then fopen):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&gt;&gt;&gt; ATTACK SUCCEEDED: write redirected to secret_target.txt!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SAFE (O_NOFOLLOW, one step):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rejected: the target is a symbolic link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154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Denetim ile kullanım arasındaki boşluk</a:t>
            </a:r>
            <a:r>
              <a:rPr sz="2000" b="0">
                <a:solidFill>
                  <a:srgbClr val="1F2D3A"/>
                </a:solidFill>
              </a:rPr>
              <a:t> bir yarıştır. Çözüm: tek atomik adım (</a:t>
            </a:r>
            <a:r>
              <a:rPr sz="2000" b="0">
                <a:solidFill>
                  <a:srgbClr val="A1123F"/>
                </a:solidFill>
                <a:latin typeface="Consolas"/>
              </a:rPr>
              <a:t>O_NOFOLLOW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O_EXCL</a:t>
            </a:r>
            <a:r>
              <a:rPr sz="2000" b="0">
                <a:solidFill>
                  <a:srgbClr val="1F2D3A"/>
                </a:solidFill>
              </a:rPr>
              <a:t>), fd üzerinden çalış.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TOCTOU yarışı: denetim ile kullanım arasındaki pencere (animasyon)</a:t>
            </a:r>
          </a:p>
        </p:txBody>
      </p:sp>
      <p:pic>
        <p:nvPicPr>
          <p:cNvPr id="7" name="Picture 6" descr="toctou-race-timelin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271" y="1325880"/>
            <a:ext cx="789715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TOCTOU — uç durum: SAFE, saldırgan yok</a:t>
            </a:r>
          </a:p>
        </p:txBody>
      </p:sp>
      <p:pic>
        <p:nvPicPr>
          <p:cNvPr id="7" name="Picture 6" descr="toctou-race-timeline--edge-safe-no-attack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271" y="1325880"/>
            <a:ext cx="789715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12 — ACE değerlendirme algoritması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code/week-02/12-ace-evaluation</a:t>
            </a:r>
            <a:r>
              <a:rPr sz="1800" b="0">
                <a:solidFill>
                  <a:srgbClr val="1F2D3A"/>
                </a:solidFill>
              </a:rPr>
              <a:t> · Tarif 2.2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112471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1a canonical: DENY Everyone FULL | ALLOW Marketing WRITE  =&gt; DENY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1b broken:    ALLOW Marketing WRITE | ... DENY Everyone   =&gt; ALLOW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2a NULL DACL (unrelated account) =&gt; ALLOW (TAKE_OWNER, WRITE_DAC dahil!)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2b EMPTY DACL (same account)     =&gt; DENY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3b inheritance broken            =&gt; DENY (list ended)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76955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Sıra önemli: </a:t>
            </a:r>
            <a:r>
              <a:rPr sz="1800" b="1">
                <a:solidFill>
                  <a:srgbClr val="1F2D3A"/>
                </a:solidFill>
              </a:rPr>
              <a:t>açık DENY → açık ALLOW → miras DENY → miras ALLOW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❌ NULL DACL = herkese </a:t>
            </a:r>
            <a:r>
              <a:rPr sz="1800" b="1">
                <a:solidFill>
                  <a:srgbClr val="1F2D3A"/>
                </a:solidFill>
              </a:rPr>
              <a:t>her</a:t>
            </a:r>
            <a:r>
              <a:rPr sz="1800" b="0">
                <a:solidFill>
                  <a:srgbClr val="1F2D3A"/>
                </a:solidFill>
              </a:rPr>
              <a:t> hak · ✅ gerekli hakları açıkça ver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Sahip, DACL ne derse desin izinleri değiştirebilir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Windows ACE değerlendirme sırası (animasyon)</a:t>
            </a:r>
          </a:p>
        </p:txBody>
      </p:sp>
      <p:pic>
        <p:nvPicPr>
          <p:cNvPr id="7" name="Picture 6" descr="windows-ace-evaluation-ord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781" y="1325880"/>
            <a:ext cx="1004413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ACE sırası — uç durum: kurallı sıra, DENY ilk ACE</a:t>
            </a:r>
          </a:p>
        </p:txBody>
      </p:sp>
      <p:pic>
        <p:nvPicPr>
          <p:cNvPr id="7" name="Picture 6" descr="windows-ace-evaluation-order--edge-canonical-deny-first-stops-earl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781" y="1325880"/>
            <a:ext cx="1004413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13 — Unix izinleri, umask, setuid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code/week-02/13-unix-permissions-umask</a:t>
            </a:r>
            <a:r>
              <a:rPr sz="1800" b="0">
                <a:solidFill>
                  <a:srgbClr val="1F2D3A"/>
                </a:solidFill>
              </a:rPr>
              <a:t> · Tarif 2.1, 2.7, 1.3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alice  read paradox.txt ---rwxrwx  owner -&gt; DENY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zoe    read paradox.txt ---rwxrwx  other -&gt; ALLOW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0666 &amp; ~umask:  000 -&gt; rw-rw-rw-   022 -&gt; rw-r--r--   077 -&gt; rw-------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seteuid(1001)  r/e/s = 1001/1001/0   &lt;- saved UID still 0!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06876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İlk eşleşen sınıf</a:t>
            </a:r>
            <a:r>
              <a:rPr sz="1800" b="0">
                <a:solidFill>
                  <a:srgbClr val="1F2D3A"/>
                </a:solidFill>
              </a:rPr>
              <a:t> karar verir (sahip → grup → diğerleri)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A1123F"/>
                </a:solidFill>
                <a:latin typeface="Consolas"/>
              </a:rPr>
              <a:t>fopen()</a:t>
            </a:r>
            <a:r>
              <a:rPr sz="1800" b="0">
                <a:solidFill>
                  <a:srgbClr val="1F2D3A"/>
                </a:solidFill>
              </a:rPr>
              <a:t> 0666 ister → hassas dosya: </a:t>
            </a:r>
            <a:r>
              <a:rPr sz="1800" b="0">
                <a:solidFill>
                  <a:srgbClr val="A1123F"/>
                </a:solidFill>
                <a:latin typeface="Consolas"/>
              </a:rPr>
              <a:t>open(..., 0600)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Kalıcı bırakma: </a:t>
            </a:r>
            <a:r>
              <a:rPr sz="1800" b="0">
                <a:solidFill>
                  <a:srgbClr val="A1123F"/>
                </a:solidFill>
                <a:latin typeface="Consolas"/>
              </a:rPr>
              <a:t>setresuid()</a:t>
            </a:r>
            <a:r>
              <a:rPr sz="1800" b="0">
                <a:solidFill>
                  <a:srgbClr val="1F2D3A"/>
                </a:solidFill>
              </a:rPr>
              <a:t> + doğrula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Unix izin denetimi ve umask (animasyon)</a:t>
            </a:r>
          </a:p>
        </p:txBody>
      </p:sp>
      <p:pic>
        <p:nvPicPr>
          <p:cNvPr id="7" name="Picture 6" descr="unix-permission-check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75873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Unix izinleri — uç durum: umask 000 tehlikesi</a:t>
            </a:r>
          </a:p>
        </p:txBody>
      </p:sp>
      <p:pic>
        <p:nvPicPr>
          <p:cNvPr id="7" name="Picture 6" descr="unix-permission-check--edge-umask-000-dangerou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563" y="1325880"/>
            <a:ext cx="927656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Demo 14 — RBAC, görev ayrılığı, Clark–Wilson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A1123F"/>
                </a:solidFill>
                <a:latin typeface="Consolas"/>
              </a:rPr>
              <a:t>code/week-02/14-rbac-clark-wilson</a:t>
            </a:r>
            <a:r>
              <a:rPr sz="1800" b="0">
                <a:solidFill>
                  <a:srgbClr val="1F2D3A"/>
                </a:solidFill>
              </a:rPr>
              <a:t> · banka benzetimi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42515"/>
            <a:ext cx="10911535" cy="954633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ASSIGN carl TELLER            SSD(TELLER,APPROVER) -&gt; DENY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SESSION dana TELLER,AUDITOR   DSD(TELLER,AUDITOR)  -&gt; DENY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SESSION dana AUDITOR          -&gt; OK</a:t>
            </a:r>
          </a:p>
          <a:p>
            <a:pPr algn="l"/>
            <a:r>
              <a:rPr sz="1116">
                <a:solidFill>
                  <a:srgbClr val="1F2D3A"/>
                </a:solidFill>
                <a:latin typeface="Consolas"/>
              </a:rPr>
              <a:t>dana IVP: expected 20250, found 20250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06876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SSD:</a:t>
            </a:r>
            <a:r>
              <a:rPr sz="1800" b="0">
                <a:solidFill>
                  <a:srgbClr val="1F2D3A"/>
                </a:solidFill>
              </a:rPr>
              <a:t> çelişen iki role atanamaz · </a:t>
            </a:r>
            <a:r>
              <a:rPr sz="1800" b="1">
                <a:solidFill>
                  <a:srgbClr val="1F2D3A"/>
                </a:solidFill>
              </a:rPr>
              <a:t>DSD:</a:t>
            </a:r>
            <a:r>
              <a:rPr sz="1800" b="0">
                <a:solidFill>
                  <a:srgbClr val="1F2D3A"/>
                </a:solidFill>
              </a:rPr>
              <a:t> aynı oturumda ikisi etkin olamaz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CDI'ya yalnız </a:t>
            </a:r>
            <a:r>
              <a:rPr sz="1800" b="1">
                <a:solidFill>
                  <a:srgbClr val="1F2D3A"/>
                </a:solidFill>
              </a:rPr>
              <a:t>sertifikalı TP</a:t>
            </a:r>
            <a:r>
              <a:rPr sz="1800" b="0">
                <a:solidFill>
                  <a:srgbClr val="1F2D3A"/>
                </a:solidFill>
              </a:rPr>
              <a:t> dokunur; büyük havale → </a:t>
            </a:r>
            <a:r>
              <a:rPr sz="1800" b="1">
                <a:solidFill>
                  <a:srgbClr val="1F2D3A"/>
                </a:solidFill>
              </a:rPr>
              <a:t>ikinci kişi onayı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⚠️ Hatalı TP sertifikalanırsa kurallar görmez, </a:t>
            </a:r>
            <a:r>
              <a:rPr sz="1800" b="1">
                <a:solidFill>
                  <a:srgbClr val="1F2D3A"/>
                </a:solidFill>
              </a:rPr>
              <a:t>IVP yakalar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RBAC + Clark–Wilson: işlem denetim kapıları (animasyon)</a:t>
            </a:r>
          </a:p>
        </p:txBody>
      </p:sp>
      <p:pic>
        <p:nvPicPr>
          <p:cNvPr id="7" name="Picture 6" descr="rbac-clark-wilson-transaction-check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988" y="1325880"/>
            <a:ext cx="622971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RBAC — uç durum: kullanıcı hiç tanınmıyor</a:t>
            </a:r>
          </a:p>
        </p:txBody>
      </p:sp>
      <p:pic>
        <p:nvPicPr>
          <p:cNvPr id="7" name="Picture 6" descr="rbac-clark-wilson-transaction-check--edge-unrecognized-us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988" y="1325880"/>
            <a:ext cx="622971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"Kimliği doğruladık, yetkiyi de doğrulamış olduk"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Giriş yapabilen kullanıcı, her şeyi yapabilir.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Kimlik doğrulama</a:t>
            </a:r>
            <a:r>
              <a:rPr sz="2000" b="0">
                <a:solidFill>
                  <a:srgbClr val="1F2D3A"/>
                </a:solidFill>
              </a:rPr>
              <a:t> "sen kimsin?" sorusudur; </a:t>
            </a:r>
            <a:r>
              <a:rPr sz="2000" b="1">
                <a:solidFill>
                  <a:srgbClr val="1F2D3A"/>
                </a:solidFill>
              </a:rPr>
              <a:t>yetkilendirme</a:t>
            </a:r>
            <a:r>
              <a:rPr sz="2000" b="0">
                <a:solidFill>
                  <a:srgbClr val="1F2D3A"/>
                </a:solidFill>
              </a:rPr>
              <a:t> "bunu yapabilir misin?" sorusudur — ayrı adımlardır.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2025 CWE Top 25'te dördüncü sıradaki </a:t>
            </a:r>
            <a:r>
              <a:rPr sz="2000" b="1">
                <a:solidFill>
                  <a:srgbClr val="1F2D3A"/>
                </a:solidFill>
              </a:rPr>
              <a:t>CWE-862</a:t>
            </a:r>
            <a:r>
              <a:rPr sz="2000" b="0">
                <a:solidFill>
                  <a:srgbClr val="1F2D3A"/>
                </a:solidFill>
              </a:rPr>
              <a:t> (eksik yetkilendirme) tam bu hatadır.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"Hata olursa izin verelim"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Politika okunamıyorsa ya da belirsizse, kullanıcı mağdur olmasın diye </a:t>
            </a:r>
            <a:r>
              <a:rPr sz="2000" b="1">
                <a:solidFill>
                  <a:srgbClr val="1F2D3A"/>
                </a:solidFill>
              </a:rPr>
              <a:t>izin verilmeli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Güvenli varsayılan</a:t>
            </a:r>
            <a:r>
              <a:rPr sz="2000" b="0">
                <a:solidFill>
                  <a:srgbClr val="1F2D3A"/>
                </a:solidFill>
              </a:rPr>
              <a:t> ilkesi tam tersini söyler: politika okunamıyorsa cevap </a:t>
            </a:r>
            <a:r>
              <a:rPr sz="2000" b="1">
                <a:solidFill>
                  <a:srgbClr val="1F2D3A"/>
                </a:solidFill>
              </a:rPr>
              <a:t>ret</a:t>
            </a:r>
            <a:r>
              <a:rPr sz="2000" b="0">
                <a:solidFill>
                  <a:srgbClr val="1F2D3A"/>
                </a:solidFill>
              </a:rPr>
              <a:t> olmalıdır (CWE-636, "fail-open" hatası).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"Fail-closed" (hata olunca kapat) güvenli sistemlerin varsayılanıdır.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"NULL DACL ile boş DACL aynı"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İkisi de "izin yok" gibi görünür.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NULL DACL</a:t>
            </a:r>
            <a:r>
              <a:rPr sz="2000" b="0">
                <a:solidFill>
                  <a:srgbClr val="1F2D3A"/>
                </a:solidFill>
              </a:rPr>
              <a:t> (hiç DACL yok) </a:t>
            </a:r>
            <a:r>
              <a:rPr sz="2000" b="1">
                <a:solidFill>
                  <a:srgbClr val="1F2D3A"/>
                </a:solidFill>
              </a:rPr>
              <a:t>herkese tam erişim</a:t>
            </a:r>
            <a:r>
              <a:rPr sz="2000" b="0">
                <a:solidFill>
                  <a:srgbClr val="1F2D3A"/>
                </a:solidFill>
              </a:rPr>
              <a:t> verir — sahiplik alma dahil. </a:t>
            </a:r>
            <a:r>
              <a:rPr sz="2000" b="1">
                <a:solidFill>
                  <a:srgbClr val="1F2D3A"/>
                </a:solidFill>
              </a:rPr>
              <a:t>Boş DACL</a:t>
            </a:r>
            <a:r>
              <a:rPr sz="2000" b="0">
                <a:solidFill>
                  <a:srgbClr val="1F2D3A"/>
                </a:solidFill>
              </a:rPr>
              <a:t> (ACE'siz liste) ise </a:t>
            </a:r>
            <a:r>
              <a:rPr sz="2000" b="1">
                <a:solidFill>
                  <a:srgbClr val="1F2D3A"/>
                </a:solidFill>
              </a:rPr>
              <a:t>kimseye hiçbir hak vermez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İlki ciddi bir zafiyettir (CWE-732); ikisini karıştırmak tehlikelidir (Demo 12).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"ACE sırası önemli değil"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Aynı ACE'ler farklı sırada yazılsa da sonuç aynıdır.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Windows ACE'leri </a:t>
            </a:r>
            <a:r>
              <a:rPr sz="2000" b="1">
                <a:solidFill>
                  <a:srgbClr val="1F2D3A"/>
                </a:solidFill>
              </a:rPr>
              <a:t>sırayla</a:t>
            </a:r>
            <a:r>
              <a:rPr sz="2000" b="0">
                <a:solidFill>
                  <a:srgbClr val="1F2D3A"/>
                </a:solidFill>
              </a:rPr>
              <a:t> değerlendirir ve </a:t>
            </a:r>
            <a:r>
              <a:rPr sz="2000" b="1">
                <a:solidFill>
                  <a:srgbClr val="1F2D3A"/>
                </a:solidFill>
              </a:rPr>
              <a:t>ilk belirleyici</a:t>
            </a:r>
            <a:r>
              <a:rPr sz="2000" b="0">
                <a:solidFill>
                  <a:srgbClr val="1F2D3A"/>
                </a:solidFill>
              </a:rPr>
              <a:t> girdide durur.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Kanonik sırada açık ret girdileri izinlerden önce gelir; elle yanlış sıralanmış bir DACL, niyet edilen reddi </a:t>
            </a:r>
            <a:r>
              <a:rPr sz="2000" b="1">
                <a:solidFill>
                  <a:srgbClr val="1F2D3A"/>
                </a:solidFill>
              </a:rPr>
              <a:t>etkisiz bırakabilir</a:t>
            </a:r>
            <a:r>
              <a:rPr sz="2000" b="0">
                <a:solidFill>
                  <a:srgbClr val="1F2D3A"/>
                </a:solidFill>
              </a:rPr>
              <a:t> (Demo 12).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"chmod 777 ile sorun çözüldü"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"Erişim reddedildi" hatasını </a:t>
            </a:r>
            <a:r>
              <a:rPr sz="2000" b="0">
                <a:solidFill>
                  <a:srgbClr val="A1123F"/>
                </a:solidFill>
                <a:latin typeface="Consolas"/>
              </a:rPr>
              <a:t>chmod 777</a:t>
            </a:r>
            <a:r>
              <a:rPr sz="2000" b="0">
                <a:solidFill>
                  <a:srgbClr val="1F2D3A"/>
                </a:solidFill>
              </a:rPr>
              <a:t> ile geçiştirmek pratik bir çözümdür.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Sorun izinlerin herkese açılmasıyla </a:t>
            </a:r>
            <a:r>
              <a:rPr sz="2000" b="1">
                <a:solidFill>
                  <a:srgbClr val="1F2D3A"/>
                </a:solidFill>
              </a:rPr>
              <a:t>çözülmez, büyütülür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Sırlar </a:t>
            </a:r>
            <a:r>
              <a:rPr sz="2000" b="0">
                <a:solidFill>
                  <a:srgbClr val="A1123F"/>
                </a:solidFill>
                <a:latin typeface="Consolas"/>
              </a:rPr>
              <a:t>0600</a:t>
            </a:r>
            <a:r>
              <a:rPr sz="2000" b="0">
                <a:solidFill>
                  <a:srgbClr val="1F2D3A"/>
                </a:solidFill>
              </a:rPr>
              <a:t> ile oluşturulmalı, </a:t>
            </a:r>
            <a:r>
              <a:rPr sz="2000" b="0">
                <a:solidFill>
                  <a:srgbClr val="A1123F"/>
                </a:solidFill>
                <a:latin typeface="Consolas"/>
              </a:rPr>
              <a:t>umask</a:t>
            </a:r>
            <a:r>
              <a:rPr sz="2000" b="0">
                <a:solidFill>
                  <a:srgbClr val="1F2D3A"/>
                </a:solidFill>
              </a:rPr>
              <a:t> programın başında </a:t>
            </a:r>
            <a:r>
              <a:rPr sz="2000" b="1">
                <a:solidFill>
                  <a:srgbClr val="1F2D3A"/>
                </a:solidFill>
              </a:rPr>
              <a:t>bilinçli</a:t>
            </a:r>
            <a:r>
              <a:rPr sz="2000" b="0">
                <a:solidFill>
                  <a:srgbClr val="1F2D3A"/>
                </a:solidFill>
              </a:rPr>
              <a:t> ayarlanmalıdır (Demo 13).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"RBAC kurduk, görev ayrılığı kendiliğinden gelir"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Rol tabanlı erişim denetimi kurmak, görev ayrılığını otomatik sağlar.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Aynı kişiye hem "iade başlat" hem "iade onayla" rolü verilirse RBAC görev ayrılığını </a:t>
            </a:r>
            <a:r>
              <a:rPr sz="2000" b="1">
                <a:solidFill>
                  <a:srgbClr val="1F2D3A"/>
                </a:solidFill>
              </a:rPr>
              <a:t>sağlamaz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Statik (</a:t>
            </a:r>
            <a:r>
              <a:rPr sz="2000" b="1">
                <a:solidFill>
                  <a:srgbClr val="1F2D3A"/>
                </a:solidFill>
              </a:rPr>
              <a:t>SSD</a:t>
            </a:r>
            <a:r>
              <a:rPr sz="2000" b="0">
                <a:solidFill>
                  <a:srgbClr val="1F2D3A"/>
                </a:solidFill>
              </a:rPr>
              <a:t>) ya da dinamik (</a:t>
            </a:r>
            <a:r>
              <a:rPr sz="2000" b="1">
                <a:solidFill>
                  <a:srgbClr val="1F2D3A"/>
                </a:solidFill>
              </a:rPr>
              <a:t>DSD</a:t>
            </a:r>
            <a:r>
              <a:rPr sz="2000" b="0">
                <a:solidFill>
                  <a:srgbClr val="1F2D3A"/>
                </a:solidFill>
              </a:rPr>
              <a:t>) görev ayrılığı kısıtı </a:t>
            </a:r>
            <a:r>
              <a:rPr sz="2000" b="1">
                <a:solidFill>
                  <a:srgbClr val="1F2D3A"/>
                </a:solidFill>
              </a:rPr>
              <a:t>ayrıca</a:t>
            </a:r>
            <a:r>
              <a:rPr sz="2000" b="0">
                <a:solidFill>
                  <a:srgbClr val="1F2D3A"/>
                </a:solidFill>
              </a:rPr>
              <a:t> tanımlanmalıdır (Demo 14).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Mobil izin modeli ve en az ayrıcalık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15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uygulama kendi </a:t>
            </a:r>
            <a:r>
              <a:rPr sz="2000" b="1">
                <a:solidFill>
                  <a:srgbClr val="1F2D3A"/>
                </a:solidFill>
              </a:rPr>
              <a:t>kum havuzunda</a:t>
            </a:r>
            <a:r>
              <a:rPr sz="2000" b="0">
                <a:solidFill>
                  <a:srgbClr val="1F2D3A"/>
                </a:solidFill>
              </a:rPr>
              <a:t> çalışır — diğer uygulamaların verisine varsayılan olarak erişemez.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Hassas kaynaklar (kamera, konum, kişiler) </a:t>
            </a:r>
            <a:r>
              <a:rPr sz="2000" b="1">
                <a:solidFill>
                  <a:srgbClr val="1F2D3A"/>
                </a:solidFill>
              </a:rPr>
              <a:t>çalışma anı izni</a:t>
            </a:r>
            <a:r>
              <a:rPr sz="2000" b="0">
                <a:solidFill>
                  <a:srgbClr val="1F2D3A"/>
                </a:solidFill>
              </a:rPr>
              <a:t> ister; kullanıcı onaylamadan erişilmez.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Bu, DAC (kullanıcı onayı) ile MAC'e (sistemin zorunlu kum havuzu sınırı) benzer bir </a:t>
            </a:r>
            <a:r>
              <a:rPr sz="2000" b="1">
                <a:solidFill>
                  <a:srgbClr val="1F2D3A"/>
                </a:solidFill>
              </a:rPr>
              <a:t>karma modeldir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az ayrıcalık ilkesinin (Hafta 1) günümüz mobil işletim sistemlerindeki </a:t>
            </a:r>
            <a:r>
              <a:rPr sz="2000" b="1">
                <a:solidFill>
                  <a:srgbClr val="1F2D3A"/>
                </a:solidFill>
              </a:rPr>
              <a:t>somut hâlidir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Kontrol listesi — erişim denetimi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kararı kim verir?</a:t>
            </a:r>
            <a:r>
              <a:rPr sz="1800" b="0">
                <a:solidFill>
                  <a:srgbClr val="1F2D3A"/>
                </a:solidFill>
              </a:rPr>
              <a:t>" sorusuyla ayırabiliyorum.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farkını</a:t>
            </a:r>
            <a:r>
              <a:rPr sz="1800" b="0">
                <a:solidFill>
                  <a:srgbClr val="1F2D3A"/>
                </a:solidFill>
              </a:rPr>
              <a:t> bir örnekle açıklayabiliyorum.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0">
                <a:solidFill>
                  <a:srgbClr val="A1123F"/>
                </a:solidFill>
                <a:latin typeface="Consolas"/>
              </a:rPr>
              <a:t>ls -l</a:t>
            </a:r>
            <a:r>
              <a:rPr sz="1800" b="0">
                <a:solidFill>
                  <a:srgbClr val="1F2D3A"/>
                </a:solidFill>
              </a:rPr>
              <a:t> çıktısını, setuid/sticky bitlerini ve umask hesabını yorumlayabiliyorum.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kritik</a:t>
            </a:r>
            <a:r>
              <a:rPr sz="1800" b="0">
                <a:solidFill>
                  <a:srgbClr val="1F2D3A"/>
                </a:solidFill>
              </a:rPr>
              <a:t> olduğunu gösterebiliyorum.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ayrıca</a:t>
            </a:r>
            <a:r>
              <a:rPr sz="1800" b="0">
                <a:solidFill>
                  <a:srgbClr val="1F2D3A"/>
                </a:solidFill>
              </a:rPr>
              <a:t> kurulduğunu açıklayabiliyorum.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Zafiyet sınıflandırma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CWE: zayıflık türleri kataloğu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CWE</a:t>
            </a:r>
            <a:r>
              <a:rPr sz="2000" b="0">
                <a:solidFill>
                  <a:srgbClr val="1F2D3A"/>
                </a:solidFill>
              </a:rPr>
              <a:t> = zayıflığın </a:t>
            </a:r>
            <a:r>
              <a:rPr sz="2000" b="1">
                <a:solidFill>
                  <a:srgbClr val="1F2D3A"/>
                </a:solidFill>
              </a:rPr>
              <a:t>türü</a:t>
            </a:r>
            <a:r>
              <a:rPr sz="2000" b="0">
                <a:solidFill>
                  <a:srgbClr val="1F2D3A"/>
                </a:solidFill>
              </a:rPr>
              <a:t> (SQL enjeksiyonu → CWE-89).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CWE Top 25:</a:t>
            </a:r>
            <a:r>
              <a:rPr sz="2000" b="0">
                <a:solidFill>
                  <a:srgbClr val="1F2D3A"/>
                </a:solidFill>
              </a:rPr>
              <a:t> o yıl en çok görülen/tehlikeli 25 zayıflık.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278888"/>
          <a:ext cx="6546920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448"/>
                <a:gridCol w="4546472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CWE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Zayıflık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CWE-787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Sınır dışına yazma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CWE-79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CWE-89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SQL enjeksiyonu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CWE-367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TOCTOU (Demo 06)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CWE-798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Gömülü kimlik/anahtar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46106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Hiyerarşik: pillar → class → base → variant. </a:t>
            </a:r>
            <a:r>
              <a:rPr sz="2000" b="1">
                <a:solidFill>
                  <a:srgbClr val="1F2D3A"/>
                </a:solidFill>
              </a:rPr>
              <a:t>En somut</a:t>
            </a:r>
            <a:r>
              <a:rPr sz="2000" b="0">
                <a:solidFill>
                  <a:srgbClr val="1F2D3A"/>
                </a:solidFill>
              </a:rPr>
              <a:t> CWE'yi seç.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"CWE ile CVE aynı şey"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İkisi de aynı anlama gelir, birbirinin yerine kullanılabilir.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CWE</a:t>
            </a:r>
            <a:r>
              <a:rPr sz="2000" b="0">
                <a:solidFill>
                  <a:srgbClr val="1F2D3A"/>
                </a:solidFill>
              </a:rPr>
              <a:t> zayıflığın </a:t>
            </a:r>
            <a:r>
              <a:rPr sz="2000" b="1">
                <a:solidFill>
                  <a:srgbClr val="1F2D3A"/>
                </a:solidFill>
              </a:rPr>
              <a:t>türüdür</a:t>
            </a:r>
            <a:r>
              <a:rPr sz="2000" b="0">
                <a:solidFill>
                  <a:srgbClr val="1F2D3A"/>
                </a:solidFill>
              </a:rPr>
              <a:t> (SQL enjeksiyonu → CWE-89). </a:t>
            </a:r>
            <a:r>
              <a:rPr sz="2000" b="1">
                <a:solidFill>
                  <a:srgbClr val="1F2D3A"/>
                </a:solidFill>
              </a:rPr>
              <a:t>CVE</a:t>
            </a:r>
            <a:r>
              <a:rPr sz="2000" b="0">
                <a:solidFill>
                  <a:srgbClr val="1F2D3A"/>
                </a:solidFill>
              </a:rPr>
              <a:t> belirli bir üründeki belirli açığın </a:t>
            </a:r>
            <a:r>
              <a:rPr sz="2000" b="1">
                <a:solidFill>
                  <a:srgbClr val="1F2D3A"/>
                </a:solidFill>
              </a:rPr>
              <a:t>kimliğidir</a:t>
            </a:r>
            <a:r>
              <a:rPr sz="2000" b="0">
                <a:solidFill>
                  <a:srgbClr val="1F2D3A"/>
                </a:solidFill>
              </a:rPr>
              <a:t> (Heartbleed → CVE-2014-0160).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CVE, bir ya da birden çok CWE türüne </a:t>
            </a:r>
            <a:r>
              <a:rPr sz="2000" b="1">
                <a:solidFill>
                  <a:srgbClr val="1F2D3A"/>
                </a:solidFill>
              </a:rPr>
              <a:t>aittir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"En genel CWE'yi seçmek güvenlidir"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Emin olmadığımda en üst düzey (genel) CWE'yi yazmak daha güvenlidir.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CWE-20 (girdi doğrulama) gibi üst düzey girdiler </a:t>
            </a:r>
            <a:r>
              <a:rPr sz="2000" b="1">
                <a:solidFill>
                  <a:srgbClr val="1F2D3A"/>
                </a:solidFill>
              </a:rPr>
              <a:t>düzeltmeyi anlatmaz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Kural: mümkün olan </a:t>
            </a:r>
            <a:r>
              <a:rPr sz="2000" b="1">
                <a:solidFill>
                  <a:srgbClr val="1F2D3A"/>
                </a:solidFill>
              </a:rPr>
              <a:t>en somut</a:t>
            </a:r>
            <a:r>
              <a:rPr sz="2000" b="0">
                <a:solidFill>
                  <a:srgbClr val="1F2D3A"/>
                </a:solidFill>
              </a:rPr>
              <a:t> (tercihen base düzeyi) CWE'yi seçin.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OWASP Top 10 ve MASVS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7185"/>
                <a:gridCol w="2442880"/>
                <a:gridCol w="4071468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Belge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Kapsam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Türü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CWE / Top 25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Tüm yazılım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Katalog / öncelik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OWASP Top 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Web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Farkındalık / öncelik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OWASP ASVS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Doğrulama standardı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OWASP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MASVS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+ MASTG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Mobil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Doğrulama + test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31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MASVS-RESILIENCE</a:t>
            </a:r>
            <a:r>
              <a:rPr sz="2000" b="0">
                <a:solidFill>
                  <a:srgbClr val="1F2D3A"/>
                </a:solidFill>
              </a:rPr>
              <a:t> = tersine mühendisliğe direnç → bu dersin kod gizleme (H9, H14), RASP (H6), whitebox (H11) konuları.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OWASP ve MASVS — şema</a:t>
            </a:r>
          </a:p>
        </p:txBody>
      </p:sp>
      <p:pic>
        <p:nvPicPr>
          <p:cNvPr id="7" name="Picture 6" descr="h02-16-owasp-masv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77117"/>
          </a:xfrm>
          <a:prstGeom prst="rect">
            <a:avLst/>
          </a:prstGeom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"OWASP Top 10 bir kontrol listesidir"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Top 10'daki 10 maddeyi karşılıyorsam güvenliyim demektir.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Top 10 bir </a:t>
            </a:r>
            <a:r>
              <a:rPr sz="2000" b="1">
                <a:solidFill>
                  <a:srgbClr val="1F2D3A"/>
                </a:solidFill>
              </a:rPr>
              <a:t>farkındalık</a:t>
            </a:r>
            <a:r>
              <a:rPr sz="2000" b="0">
                <a:solidFill>
                  <a:srgbClr val="1F2D3A"/>
                </a:solidFill>
              </a:rPr>
              <a:t> belgesidir, doğrulama standardı değil.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Doğrulanabilir gereksinimler web için </a:t>
            </a:r>
            <a:r>
              <a:rPr sz="2000" b="1">
                <a:solidFill>
                  <a:srgbClr val="1F2D3A"/>
                </a:solidFill>
              </a:rPr>
              <a:t>ASVS'de</a:t>
            </a:r>
            <a:r>
              <a:rPr sz="2000" b="0">
                <a:solidFill>
                  <a:srgbClr val="1F2D3A"/>
                </a:solidFill>
              </a:rPr>
              <a:t>, mobil için </a:t>
            </a:r>
            <a:r>
              <a:rPr sz="2000" b="1">
                <a:solidFill>
                  <a:srgbClr val="1F2D3A"/>
                </a:solidFill>
              </a:rPr>
              <a:t>MASVS ve MASTG'dedir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CVE ve CVSS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CVE:</a:t>
            </a:r>
            <a:r>
              <a:rPr sz="2000" b="0">
                <a:solidFill>
                  <a:srgbClr val="1F2D3A"/>
                </a:solidFill>
              </a:rPr>
              <a:t> belirli üründeki belirli açığın </a:t>
            </a:r>
            <a:r>
              <a:rPr sz="2000" b="1">
                <a:solidFill>
                  <a:srgbClr val="1F2D3A"/>
                </a:solidFill>
              </a:rPr>
              <a:t>kimliği</a:t>
            </a:r>
            <a:r>
              <a:rPr sz="2000" b="0">
                <a:solidFill>
                  <a:srgbClr val="1F2D3A"/>
                </a:solidFill>
              </a:rPr>
              <a:t> (CVE-2014-0160 = Heartbleed). Bir </a:t>
            </a:r>
            <a:r>
              <a:rPr sz="2000" b="1">
                <a:solidFill>
                  <a:srgbClr val="1F2D3A"/>
                </a:solidFill>
              </a:rPr>
              <a:t>isim</a:t>
            </a:r>
            <a:r>
              <a:rPr sz="2000" b="0">
                <a:solidFill>
                  <a:srgbClr val="1F2D3A"/>
                </a:solidFill>
              </a:rPr>
              <a:t>, ciddiyet değil.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CVSS:</a:t>
            </a:r>
            <a:r>
              <a:rPr sz="2000" b="0">
                <a:solidFill>
                  <a:srgbClr val="1F2D3A"/>
                </a:solidFill>
              </a:rPr>
              <a:t> açığın </a:t>
            </a:r>
            <a:r>
              <a:rPr sz="2000" b="1">
                <a:solidFill>
                  <a:srgbClr val="1F2D3A"/>
                </a:solidFill>
              </a:rPr>
              <a:t>ciddiyeti</a:t>
            </a:r>
            <a:r>
              <a:rPr sz="2000" b="0">
                <a:solidFill>
                  <a:srgbClr val="1F2D3A"/>
                </a:solidFill>
              </a:rPr>
              <a:t> 0.0–10.0. Üç grup: </a:t>
            </a:r>
            <a:r>
              <a:rPr sz="2000" b="1">
                <a:solidFill>
                  <a:srgbClr val="1F2D3A"/>
                </a:solidFill>
              </a:rPr>
              <a:t>Temel</a:t>
            </a:r>
            <a:r>
              <a:rPr sz="2000" b="0">
                <a:solidFill>
                  <a:srgbClr val="1F2D3A"/>
                </a:solidFill>
              </a:rPr>
              <a:t> (değişmez), Zamansal, Çevresel.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CVE bir ya da birden çok </a:t>
            </a:r>
            <a:r>
              <a:rPr sz="2000" b="1">
                <a:solidFill>
                  <a:srgbClr val="1F2D3A"/>
                </a:solidFill>
              </a:rPr>
              <a:t>CWE türüne</a:t>
            </a:r>
            <a:r>
              <a:rPr sz="2000" b="0">
                <a:solidFill>
                  <a:srgbClr val="1F2D3A"/>
                </a:solidFill>
              </a:rPr>
              <a:t> aittir.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CWE, CVE, CVSS — şema</a:t>
            </a:r>
          </a:p>
        </p:txBody>
      </p:sp>
      <p:pic>
        <p:nvPicPr>
          <p:cNvPr id="7" name="Picture 6" descr="h02-15-cwe-cve-cvs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344770"/>
          </a:xfrm>
          <a:prstGeom prst="rect">
            <a:avLst/>
          </a:prstGeom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CVSS v3.1 Temel puan metrikleri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7886"/>
                <a:gridCol w="3534722"/>
                <a:gridCol w="5378925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Metrik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Sorusu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Değerler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AV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Nereden?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Ağ / Bitişik / Yerel / Fiziksel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Ne kadar zor?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Düşük / Yüksek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PR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Yetki gerekir mi?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Yok / Düşük / Yüksek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UI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Kurban gerekir mi?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Yok / Gerekli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Kapsam aşılıyor mu?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Değişmedi / Değişti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C/I/A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Etki?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Yüksek / Düşük / Yok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838651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v4.0:</a:t>
            </a:r>
            <a:r>
              <a:rPr sz="1800" b="0">
                <a:solidFill>
                  <a:srgbClr val="1F2D3A"/>
                </a:solidFill>
              </a:rPr>
              <a:t> kapsam yerine ayrı VC/VI/VA + SC/SI/SA; temel puan = CVSS-B.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 05 — CVSS hesaplayıcı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code/week-02/05-cvss</a:t>
            </a:r>
            <a:r>
              <a:rPr sz="2000" b="0">
                <a:solidFill>
                  <a:srgbClr val="1F2D3A"/>
                </a:solidFill>
              </a:rPr>
              <a:t> (Python)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AV:N/AC:L/PR:N/UI:N/S:U/C:H/I:H/A:H  = 9.8  Kritik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... S:U -&gt; S:C          = 10.0 Kritik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AV:L (yerel) /PR:L/... C:H/I:H/A:H    = 7.8  Yuksek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6512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Uzaktan + kimliksiz</a:t>
            </a:r>
            <a:r>
              <a:rPr sz="2000" b="0">
                <a:solidFill>
                  <a:srgbClr val="1F2D3A"/>
                </a:solidFill>
              </a:rPr>
              <a:t> en yüksek; kapsam değişince 10.0.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⚠️ Temel puan </a:t>
            </a:r>
            <a:r>
              <a:rPr sz="2000" b="1">
                <a:solidFill>
                  <a:srgbClr val="1F2D3A"/>
                </a:solidFill>
              </a:rPr>
              <a:t>bağlamı bilmez</a:t>
            </a:r>
            <a:r>
              <a:rPr sz="2000" b="0">
                <a:solidFill>
                  <a:srgbClr val="1F2D3A"/>
                </a:solidFill>
              </a:rPr>
              <a:t>: 4.0'lık açık tam sizin varlığınızı vuruyorsa sizin için 9.8'den önemli olabilir.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CVSS v3.1 taban puan hesabı (animasyon)</a:t>
            </a:r>
          </a:p>
        </p:txBody>
      </p:sp>
      <p:pic>
        <p:nvPicPr>
          <p:cNvPr id="7" name="Picture 6" descr="cvss-scor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030" y="1325880"/>
            <a:ext cx="94836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CVSS — uç durum: hiç etki yok</a:t>
            </a:r>
          </a:p>
        </p:txBody>
      </p:sp>
      <p:pic>
        <p:nvPicPr>
          <p:cNvPr id="7" name="Picture 6" descr="cvss-score--edge-no-impac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53" y="1325880"/>
            <a:ext cx="1043898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CVSS puanı → ciddiyet bandı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6001343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3460"/>
                <a:gridCol w="2727883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Puan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Bant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0.0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0.1–3.9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Düşük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4.0–6.9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7.0–8.9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Yüksek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9.0–10.0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Kritik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Aynı etki (C:H/I:H/A:H) olsa bile </a:t>
            </a:r>
            <a:r>
              <a:rPr sz="1800" b="1">
                <a:solidFill>
                  <a:srgbClr val="1F2D3A"/>
                </a:solidFill>
              </a:rPr>
              <a:t>uzaktan + kimliksiz</a:t>
            </a:r>
            <a:r>
              <a:rPr sz="1800" b="0">
                <a:solidFill>
                  <a:srgbClr val="1F2D3A"/>
                </a:solidFill>
              </a:rPr>
              <a:t> açık, </a:t>
            </a:r>
            <a:r>
              <a:rPr sz="1800" b="1">
                <a:solidFill>
                  <a:srgbClr val="1F2D3A"/>
                </a:solidFill>
              </a:rPr>
              <a:t>yerel + yetkili</a:t>
            </a:r>
            <a:r>
              <a:rPr sz="1800" b="0">
                <a:solidFill>
                  <a:srgbClr val="1F2D3A"/>
                </a:solidFill>
              </a:rPr>
              <a:t> açıktan daha yüksek bant alır.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CVSS v4.0 kısaca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01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2023'te geldi; v3.1'in bazı zayıflıklarını giderir.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Temel puan artık </a:t>
            </a:r>
            <a:r>
              <a:rPr sz="2000" b="1">
                <a:solidFill>
                  <a:srgbClr val="1F2D3A"/>
                </a:solidFill>
              </a:rPr>
              <a:t>CVSS-B</a:t>
            </a:r>
            <a:r>
              <a:rPr sz="2000" b="0">
                <a:solidFill>
                  <a:srgbClr val="1F2D3A"/>
                </a:solidFill>
              </a:rPr>
              <a:t> olarak anılır.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Kapsam (S)</a:t>
            </a:r>
            <a:r>
              <a:rPr sz="2000" b="0">
                <a:solidFill>
                  <a:srgbClr val="1F2D3A"/>
                </a:solidFill>
              </a:rPr>
              <a:t> metriği kaldırıldı; yerine ayrı </a:t>
            </a:r>
            <a:r>
              <a:rPr sz="2000" b="1">
                <a:solidFill>
                  <a:srgbClr val="1F2D3A"/>
                </a:solidFill>
              </a:rPr>
              <a:t>Zafiyet Etkisi</a:t>
            </a:r>
            <a:r>
              <a:rPr sz="2000" b="0">
                <a:solidFill>
                  <a:srgbClr val="1F2D3A"/>
                </a:solidFill>
              </a:rPr>
              <a:t> (VC/VI/VA) ve </a:t>
            </a:r>
            <a:r>
              <a:rPr sz="2000" b="1">
                <a:solidFill>
                  <a:srgbClr val="1F2D3A"/>
                </a:solidFill>
              </a:rPr>
              <a:t>Sonraki Sistem Etkisi</a:t>
            </a:r>
            <a:r>
              <a:rPr sz="2000" b="0">
                <a:solidFill>
                  <a:srgbClr val="1F2D3A"/>
                </a:solidFill>
              </a:rPr>
              <a:t> (SC/SI/SA).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Sömürü olgunluğu (E) ve tehdit/çevre metrikleriyle </a:t>
            </a:r>
            <a:r>
              <a:rPr sz="2000" b="1">
                <a:solidFill>
                  <a:srgbClr val="1F2D3A"/>
                </a:solidFill>
              </a:rPr>
              <a:t>CVSS-BTE</a:t>
            </a:r>
            <a:r>
              <a:rPr sz="2000" b="0">
                <a:solidFill>
                  <a:srgbClr val="1F2D3A"/>
                </a:solidFill>
              </a:rPr>
              <a:t> hesaplanabiliyor.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derste hesap makinesi v3.1 için yazıldı; sahada hâlâ en yaygın odur.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"v3.1 vektörünü v4.0'a girerim"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CVSS v3.1 vektörü, v4.0 hesap makinesinde de doğrudan çalışır.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v4.0'da </a:t>
            </a:r>
            <a:r>
              <a:rPr sz="2000" b="1">
                <a:solidFill>
                  <a:srgbClr val="1F2D3A"/>
                </a:solidFill>
              </a:rPr>
              <a:t>Kapsam (S)</a:t>
            </a:r>
            <a:r>
              <a:rPr sz="2000" b="0">
                <a:solidFill>
                  <a:srgbClr val="1F2D3A"/>
                </a:solidFill>
              </a:rPr>
              <a:t> yoktur; </a:t>
            </a:r>
            <a:r>
              <a:rPr sz="2000" b="1">
                <a:solidFill>
                  <a:srgbClr val="1F2D3A"/>
                </a:solidFill>
              </a:rPr>
              <a:t>AT, VC/VI/VA, SC/SI/SA</a:t>
            </a:r>
            <a:r>
              <a:rPr sz="2000" b="0">
                <a:solidFill>
                  <a:srgbClr val="1F2D3A"/>
                </a:solidFill>
              </a:rPr>
              <a:t> metrikleri vardır ve UI üç değer alır (N/P/A).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Vektörler birbirine </a:t>
            </a:r>
            <a:r>
              <a:rPr sz="2000" b="1">
                <a:solidFill>
                  <a:srgbClr val="1F2D3A"/>
                </a:solidFill>
              </a:rPr>
              <a:t>çevrilmez</a:t>
            </a:r>
            <a:r>
              <a:rPr sz="2000" b="0">
                <a:solidFill>
                  <a:srgbClr val="1F2D3A"/>
                </a:solidFill>
              </a:rPr>
              <a:t>, yeniden </a:t>
            </a:r>
            <a:r>
              <a:rPr sz="2000" b="1">
                <a:solidFill>
                  <a:srgbClr val="1F2D3A"/>
                </a:solidFill>
              </a:rPr>
              <a:t>kurulur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CVSS'in sık yapılan hatası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"CVSS 9.8, hemen yamalayalım; 4.0, beklesin."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Temel puan </a:t>
            </a:r>
            <a:r>
              <a:rPr sz="2000" b="1">
                <a:solidFill>
                  <a:srgbClr val="1F2D3A"/>
                </a:solidFill>
              </a:rPr>
              <a:t>bağlamı bilmez</a:t>
            </a:r>
            <a:r>
              <a:rPr sz="2000" b="0">
                <a:solidFill>
                  <a:srgbClr val="1F2D3A"/>
                </a:solidFill>
              </a:rPr>
              <a:t>: açığın kendi özelliklerini ölçer.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4.0'lık bir açık, tam sizin </a:t>
            </a:r>
            <a:r>
              <a:rPr sz="2000" b="1">
                <a:solidFill>
                  <a:srgbClr val="1F2D3A"/>
                </a:solidFill>
              </a:rPr>
              <a:t>en değerli varlığınızın</a:t>
            </a:r>
            <a:r>
              <a:rPr sz="2000" b="0">
                <a:solidFill>
                  <a:srgbClr val="1F2D3A"/>
                </a:solidFill>
              </a:rPr>
              <a:t> kapısıysa sizin için 9.8'den önemli olabilir.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Bunun için </a:t>
            </a:r>
            <a:r>
              <a:rPr sz="2000" b="1">
                <a:solidFill>
                  <a:srgbClr val="1F2D3A"/>
                </a:solidFill>
              </a:rPr>
              <a:t>Çevresel</a:t>
            </a:r>
            <a:r>
              <a:rPr sz="2000" b="0">
                <a:solidFill>
                  <a:srgbClr val="1F2D3A"/>
                </a:solidFill>
              </a:rPr>
              <a:t> metrikler ve </a:t>
            </a:r>
            <a:r>
              <a:rPr sz="2000" b="1">
                <a:solidFill>
                  <a:srgbClr val="1F2D3A"/>
                </a:solidFill>
              </a:rPr>
              <a:t>varlık tablonuz</a:t>
            </a:r>
            <a:r>
              <a:rPr sz="2000" b="0">
                <a:solidFill>
                  <a:srgbClr val="1F2D3A"/>
                </a:solidFill>
              </a:rPr>
              <a:t> (S5) vardır.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Puan önceliklendirmeye </a:t>
            </a:r>
            <a:r>
              <a:rPr sz="2000" b="1">
                <a:solidFill>
                  <a:srgbClr val="1F2D3A"/>
                </a:solidFill>
              </a:rPr>
              <a:t>başlangıçtır</a:t>
            </a:r>
            <a:r>
              <a:rPr sz="2000" b="0">
                <a:solidFill>
                  <a:srgbClr val="1F2D3A"/>
                </a:solidFill>
              </a:rPr>
              <a:t>, son söz değildir.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Değerlendirici: bulgudan puana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Bir bulguyu </a:t>
            </a:r>
            <a:r>
              <a:rPr sz="1800" b="1">
                <a:solidFill>
                  <a:srgbClr val="1F2D3A"/>
                </a:solidFill>
              </a:rPr>
              <a:t>tekrarlanabilir</a:t>
            </a:r>
            <a:r>
              <a:rPr sz="1800" b="0">
                <a:solidFill>
                  <a:srgbClr val="1F2D3A"/>
                </a:solidFill>
              </a:rPr>
              <a:t> biçimde derecelendirmenin somut soruları: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Saldırgan bunu </a:t>
            </a:r>
            <a:r>
              <a:rPr sz="1800" b="1">
                <a:solidFill>
                  <a:srgbClr val="1F2D3A"/>
                </a:solidFill>
              </a:rPr>
              <a:t>ağdan</a:t>
            </a:r>
            <a:r>
              <a:rPr sz="1800" b="0">
                <a:solidFill>
                  <a:srgbClr val="1F2D3A"/>
                </a:solidFill>
              </a:rPr>
              <a:t> mı, yoksa yalnız </a:t>
            </a:r>
            <a:r>
              <a:rPr sz="1800" b="1">
                <a:solidFill>
                  <a:srgbClr val="1F2D3A"/>
                </a:solidFill>
              </a:rPr>
              <a:t>cihaz elindeyken</a:t>
            </a:r>
            <a:r>
              <a:rPr sz="1800" b="0">
                <a:solidFill>
                  <a:srgbClr val="1F2D3A"/>
                </a:solidFill>
              </a:rPr>
              <a:t> mi kullanabiliyor (AV)?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Önceden bir </a:t>
            </a:r>
            <a:r>
              <a:rPr sz="1800" b="1">
                <a:solidFill>
                  <a:srgbClr val="1F2D3A"/>
                </a:solidFill>
              </a:rPr>
              <a:t>yetki</a:t>
            </a:r>
            <a:r>
              <a:rPr sz="1800" b="0">
                <a:solidFill>
                  <a:srgbClr val="1F2D3A"/>
                </a:solidFill>
              </a:rPr>
              <a:t> ya da </a:t>
            </a:r>
            <a:r>
              <a:rPr sz="1800" b="1">
                <a:solidFill>
                  <a:srgbClr val="1F2D3A"/>
                </a:solidFill>
              </a:rPr>
              <a:t>kullanıcı etkileşimi</a:t>
            </a:r>
            <a:r>
              <a:rPr sz="1800" b="0">
                <a:solidFill>
                  <a:srgbClr val="1F2D3A"/>
                </a:solidFill>
              </a:rPr>
              <a:t> gerekiyor mu (PR, UI)?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Etki açığın olduğu bileşende mi kalıyor, dışına mı taşıyor (S)?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72383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Bu dersin bağlamında (program saldırganın cihazında) çoğu bulgu </a:t>
            </a:r>
            <a:r>
              <a:rPr sz="1800" b="1">
                <a:solidFill>
                  <a:srgbClr val="1F2D3A"/>
                </a:solidFill>
              </a:rPr>
              <a:t>yerel (AV:L)</a:t>
            </a:r>
            <a:r>
              <a:rPr sz="1800" b="0">
                <a:solidFill>
                  <a:srgbClr val="1F2D3A"/>
                </a:solidFill>
              </a:rPr>
              <a:t> çıkar; puan düşse de risk düşmez.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CVSS'in ötesi: EPSS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EPSS</a:t>
            </a:r>
            <a:r>
              <a:rPr sz="2000" b="0">
                <a:solidFill>
                  <a:srgbClr val="1F2D3A"/>
                </a:solidFill>
              </a:rPr>
              <a:t> (Exploit Prediction Scoring System): bir açığın </a:t>
            </a:r>
            <a:r>
              <a:rPr sz="2000" b="1">
                <a:solidFill>
                  <a:srgbClr val="1F2D3A"/>
                </a:solidFill>
              </a:rPr>
              <a:t>30 gün içinde istismar edilme olasılığı</a:t>
            </a:r>
            <a:r>
              <a:rPr sz="2000" b="0">
                <a:solidFill>
                  <a:srgbClr val="1F2D3A"/>
                </a:solidFill>
              </a:rPr>
              <a:t> (0–1 arası).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CVSS ciddiyeti</a:t>
            </a:r>
            <a:r>
              <a:rPr sz="2000" b="0">
                <a:solidFill>
                  <a:srgbClr val="1F2D3A"/>
                </a:solidFill>
              </a:rPr>
              <a:t> ölçer, </a:t>
            </a:r>
            <a:r>
              <a:rPr sz="2000" b="1">
                <a:solidFill>
                  <a:srgbClr val="1F2D3A"/>
                </a:solidFill>
              </a:rPr>
              <a:t>EPSS olasılığı</a:t>
            </a:r>
            <a:r>
              <a:rPr sz="2000" b="0">
                <a:solidFill>
                  <a:srgbClr val="1F2D3A"/>
                </a:solidFill>
              </a:rPr>
              <a:t> ölçer — ikisi </a:t>
            </a:r>
            <a:r>
              <a:rPr sz="2000" b="1">
                <a:solidFill>
                  <a:srgbClr val="1F2D3A"/>
                </a:solidFill>
              </a:rPr>
              <a:t>farklı sorulara</a:t>
            </a:r>
            <a:r>
              <a:rPr sz="2000" b="0">
                <a:solidFill>
                  <a:srgbClr val="1F2D3A"/>
                </a:solidFill>
              </a:rPr>
              <a:t> cevap verir.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"EPSS yüksek, o hâlde CVSS de yüksektir" </a:t>
            </a:r>
            <a:r>
              <a:rPr sz="2000" b="1">
                <a:solidFill>
                  <a:srgbClr val="1F2D3A"/>
                </a:solidFill>
              </a:rPr>
              <a:t>yanlıştır</a:t>
            </a:r>
            <a:r>
              <a:rPr sz="2000" b="0">
                <a:solidFill>
                  <a:srgbClr val="1F2D3A"/>
                </a:solidFill>
              </a:rPr>
              <a:t>; ikisi birbirinden bağımsız ölçülür.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İkisi </a:t>
            </a:r>
            <a:r>
              <a:rPr sz="2000" b="1">
                <a:solidFill>
                  <a:srgbClr val="1F2D3A"/>
                </a:solidFill>
              </a:rPr>
              <a:t>birlikte</a:t>
            </a:r>
            <a:r>
              <a:rPr sz="2000" b="0">
                <a:solidFill>
                  <a:srgbClr val="1F2D3A"/>
                </a:solidFill>
              </a:rPr>
              <a:t> okunduğunda öncelik sırası netleşir.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CVSS'in ötesi: KEV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KEV</a:t>
            </a:r>
            <a:r>
              <a:rPr sz="2000" b="0">
                <a:solidFill>
                  <a:srgbClr val="1F2D3A"/>
                </a:solidFill>
              </a:rPr>
              <a:t> (Known Exploited Vulnerabilities): </a:t>
            </a:r>
            <a:r>
              <a:rPr sz="2000" b="1">
                <a:solidFill>
                  <a:srgbClr val="1F2D3A"/>
                </a:solidFill>
              </a:rPr>
              <a:t>kanıtlanmış</a:t>
            </a:r>
            <a:r>
              <a:rPr sz="2000" b="0">
                <a:solidFill>
                  <a:srgbClr val="1F2D3A"/>
                </a:solidFill>
              </a:rPr>
              <a:t> biçimde istismar edilen açıkların kataloğu.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kayıt: CVE kimliği, istismar kanıtı, açık düzeltme yönergesi.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"KEV'de yoksa istismar edilmiyordur" </a:t>
            </a:r>
            <a:r>
              <a:rPr sz="2000" b="1">
                <a:solidFill>
                  <a:srgbClr val="1F2D3A"/>
                </a:solidFill>
              </a:rPr>
              <a:t>yanlıştır</a:t>
            </a:r>
            <a:r>
              <a:rPr sz="2000" b="0">
                <a:solidFill>
                  <a:srgbClr val="1F2D3A"/>
                </a:solidFill>
              </a:rPr>
              <a:t> — listede olmamak güvenlik kanıtı değildir.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KEV'deki bir açık, düşük CVSS puanı alsa bile </a:t>
            </a:r>
            <a:r>
              <a:rPr sz="2000" b="1">
                <a:solidFill>
                  <a:srgbClr val="1F2D3A"/>
                </a:solidFill>
              </a:rPr>
              <a:t>öncelikli</a:t>
            </a:r>
            <a:r>
              <a:rPr sz="2000" b="0">
                <a:solidFill>
                  <a:srgbClr val="1F2D3A"/>
                </a:solidFill>
              </a:rPr>
              <a:t> ele alınmalıdır.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SSVC: karar noktaları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Bir bulguyu </a:t>
            </a:r>
            <a:r>
              <a:rPr sz="1800" b="1">
                <a:solidFill>
                  <a:srgbClr val="1F2D3A"/>
                </a:solidFill>
              </a:rPr>
              <a:t>karara</a:t>
            </a:r>
            <a:r>
              <a:rPr sz="1800" b="0">
                <a:solidFill>
                  <a:srgbClr val="1F2D3A"/>
                </a:solidFill>
              </a:rPr>
              <a:t> çeviren beş soru: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İstismar var mı? · Otomatikleştirilebilir mi?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Teknik etki nedir? · Görev ne kadar yaygın etkilenir?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Kamu esenliği nasıl etkilenir?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723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Sonuç dört karardan biri: *</a:t>
            </a:r>
            <a:r>
              <a:rPr sz="1800" b="0" i="1">
                <a:solidFill>
                  <a:srgbClr val="1F2D3A"/>
                </a:solidFill>
              </a:rPr>
              <a:t>Track / Track</a:t>
            </a:r>
            <a:r>
              <a:rPr sz="1800" b="0">
                <a:solidFill>
                  <a:srgbClr val="1F2D3A"/>
                </a:solidFill>
              </a:rPr>
              <a:t> / Attend / Act**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Örnek: beş bulgu, iki sıralama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478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812"/>
                <a:gridCol w="6094731"/>
                <a:gridCol w="2555855"/>
                <a:gridCol w="786416"/>
                <a:gridCol w="884719"/>
              </a:tblGrid>
              <a:tr h="61950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No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Bulgu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Sistem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EPSS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KEV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61950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Ayrıştırıcıda uzunluk denetimi yok, uzaktan kod çalıştırma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İnternete açık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0,62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61950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Sürücüde yerel yetki yükseltme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Çalışan bilgisayarları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0,41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61950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Çerezde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Secure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bayrağı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İnternete açık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0,08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Hayır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91363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Yalnız CVSS'e göre sıralama ile EPSS+KEV eklenmiş sıralama </a:t>
            </a:r>
            <a:r>
              <a:rPr sz="2000" b="1">
                <a:solidFill>
                  <a:srgbClr val="1F2D3A"/>
                </a:solidFill>
              </a:rPr>
              <a:t>farklı</a:t>
            </a:r>
            <a:r>
              <a:rPr sz="2000" b="0">
                <a:solidFill>
                  <a:srgbClr val="1F2D3A"/>
                </a:solidFill>
              </a:rPr>
              <a:t> çıkabilir; B5, CVSS'te ortalarda kalsa da KEV'de olduğu için </a:t>
            </a:r>
            <a:r>
              <a:rPr sz="2000" b="1">
                <a:solidFill>
                  <a:srgbClr val="1F2D3A"/>
                </a:solidFill>
              </a:rPr>
              <a:t>öne çıkar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Yanılgı: "Cihazdaki açıklar düşük puan alıyor, önemsiz"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Yanılgı: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AV:L</a:t>
            </a:r>
            <a:r>
              <a:rPr sz="2000" b="0">
                <a:solidFill>
                  <a:srgbClr val="1F2D3A"/>
                </a:solidFill>
              </a:rPr>
              <a:t> (yerel erişim) çıkan bir açık, düşük puanlıysa göz ardı edilebilir.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Gerçek:</a:t>
            </a:r>
            <a:r>
              <a:rPr sz="2000" b="0">
                <a:solidFill>
                  <a:srgbClr val="1F2D3A"/>
                </a:solidFill>
              </a:rPr>
              <a:t> Bu dersin saldırgan modelinde </a:t>
            </a:r>
            <a:r>
              <a:rPr sz="2000" b="1">
                <a:solidFill>
                  <a:srgbClr val="1F2D3A"/>
                </a:solidFill>
              </a:rPr>
              <a:t>cihaz zaten saldırganın elindedir</a:t>
            </a:r>
            <a:r>
              <a:rPr sz="2000" b="0">
                <a:solidFill>
                  <a:srgbClr val="1F2D3A"/>
                </a:solidFill>
              </a:rPr>
              <a:t> (beyaz kutu).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Puan düşse bile risk </a:t>
            </a:r>
            <a:r>
              <a:rPr sz="2000" b="1">
                <a:solidFill>
                  <a:srgbClr val="1F2D3A"/>
                </a:solidFill>
              </a:rPr>
              <a:t>azalmaz</a:t>
            </a:r>
            <a:r>
              <a:rPr sz="2000" b="0">
                <a:solidFill>
                  <a:srgbClr val="1F2D3A"/>
                </a:solidFill>
              </a:rPr>
              <a:t>; puanın yanına </a:t>
            </a:r>
            <a:r>
              <a:rPr sz="2000" b="1">
                <a:solidFill>
                  <a:srgbClr val="1F2D3A"/>
                </a:solidFill>
              </a:rPr>
              <a:t>saldırı potansiyeli</a:t>
            </a:r>
            <a:r>
              <a:rPr sz="2000" b="0">
                <a:solidFill>
                  <a:srgbClr val="1F2D3A"/>
                </a:solidFill>
              </a:rPr>
              <a:t> (süre, uzmanlık, ekipman) de yazılmalıdır.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Pratik: vektörü siz kurun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Bir saldırgan </a:t>
            </a:r>
            <a:r>
              <a:rPr sz="2000" b="1">
                <a:solidFill>
                  <a:srgbClr val="1F2D3A"/>
                </a:solidFill>
              </a:rPr>
              <a:t>ağdan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kimlik doğrulamadan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kullanıcı etkileşimi olmadan</a:t>
            </a:r>
            <a:r>
              <a:rPr sz="2000" b="0">
                <a:solidFill>
                  <a:srgbClr val="1F2D3A"/>
                </a:solidFill>
              </a:rPr>
              <a:t> bir sistemi tamamen ele geçiriyor (gizlilik, bütünlük, erişilebilirlik hepsi tam bozuluyor). CVSS v3.1 vektörü ve puanı nedir?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359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AV:N/AC:L/PR:N/UI:N/S:U/C:H/I:H/A:H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9.8 (Kritik)</a:t>
            </a:r>
            <a:r>
              <a:rPr sz="2000" b="0">
                <a:solidFill>
                  <a:srgbClr val="1F2D3A"/>
                </a:solidFill>
              </a:rPr>
              <a:t>. Kapsam da değişseydi (S:C) puan </a:t>
            </a:r>
            <a:r>
              <a:rPr sz="2000" b="1">
                <a:solidFill>
                  <a:srgbClr val="1F2D3A"/>
                </a:solidFill>
              </a:rPr>
              <a:t>10.0</a:t>
            </a:r>
            <a:r>
              <a:rPr sz="2000" b="0">
                <a:solidFill>
                  <a:srgbClr val="1F2D3A"/>
                </a:solidFill>
              </a:rPr>
              <a:t>'a çıkardı.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Zafiyet yaşam döngüsü</a:t>
            </a:r>
          </a:p>
        </p:txBody>
      </p:sp>
      <p:pic>
        <p:nvPicPr>
          <p:cNvPr id="7" name="Picture 6" descr="h02-06-zafiyet-yasam-dongus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6263" y="1325880"/>
            <a:ext cx="6179169" cy="31689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604512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Zero-day:</a:t>
            </a:r>
            <a:r>
              <a:rPr sz="2000" b="0">
                <a:solidFill>
                  <a:srgbClr val="1F2D3A"/>
                </a:solidFill>
              </a:rPr>
              <a:t> satıcının bilmediği/yamasının olmadığı açık.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Sorumlu ifşa:</a:t>
            </a:r>
            <a:r>
              <a:rPr sz="2000" b="0">
                <a:solidFill>
                  <a:srgbClr val="1F2D3A"/>
                </a:solidFill>
              </a:rPr>
              <a:t> önce satıcıya bildir, ~90 gün bekle, sonra açıkla.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Yama boşluğu:</a:t>
            </a:r>
            <a:r>
              <a:rPr sz="2000" b="0">
                <a:solidFill>
                  <a:srgbClr val="1F2D3A"/>
                </a:solidFill>
              </a:rPr>
              <a:t> yama çıkınca açık kamuya açılır; güncellemeyen savunmasız (WannaCry).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Yaşam döngüsü: dört aşama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Keşif:</a:t>
            </a:r>
            <a:r>
              <a:rPr sz="2000" b="0">
                <a:solidFill>
                  <a:srgbClr val="1F2D3A"/>
                </a:solidFill>
              </a:rPr>
              <a:t> açık bulunur (araştırmacı, saldırgan ya da satıcı).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Bildirim:</a:t>
            </a:r>
            <a:r>
              <a:rPr sz="2000" b="0">
                <a:solidFill>
                  <a:srgbClr val="1F2D3A"/>
                </a:solidFill>
              </a:rPr>
              <a:t> araştırmacı satıcıya bildirir (ya da saldırgan sessizce kullanır).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Yama:</a:t>
            </a:r>
            <a:r>
              <a:rPr sz="2000" b="0">
                <a:solidFill>
                  <a:srgbClr val="1F2D3A"/>
                </a:solidFill>
              </a:rPr>
              <a:t> satıcı düzeltmeyi yazıp yayımlar.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Yayın:</a:t>
            </a:r>
            <a:r>
              <a:rPr sz="2000" b="0">
                <a:solidFill>
                  <a:srgbClr val="1F2D3A"/>
                </a:solidFill>
              </a:rPr>
              <a:t> yama kullanıcıya ulaşır, </a:t>
            </a:r>
            <a:r>
              <a:rPr sz="2000" b="1">
                <a:solidFill>
                  <a:srgbClr val="1F2D3A"/>
                </a:solidFill>
              </a:rPr>
              <a:t>uygulanırsa</a:t>
            </a:r>
            <a:r>
              <a:rPr sz="2000" b="0">
                <a:solidFill>
                  <a:srgbClr val="1F2D3A"/>
                </a:solidFill>
              </a:rPr>
              <a:t> risk biter.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ok arasında geçen süre, saldırgana verilen </a:t>
            </a:r>
            <a:r>
              <a:rPr sz="2000" b="1">
                <a:solidFill>
                  <a:srgbClr val="1F2D3A"/>
                </a:solidFill>
              </a:rPr>
              <a:t>zaman penceresidir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Açığın yaşam çizgisi — şema</a:t>
            </a:r>
          </a:p>
        </p:txBody>
      </p:sp>
      <p:pic>
        <p:nvPicPr>
          <p:cNvPr id="7" name="Picture 6" descr="h02-17-acik-yasam-cizg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7815" y="1325880"/>
            <a:ext cx="965606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Sorumlu ifşa vs tam ifşa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96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7562"/>
                <a:gridCol w="5200825"/>
                <a:gridCol w="3773147"/>
              </a:tblGrid>
              <a:tr h="393923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Sorumlu ifşa (coordinated)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Tam ifşa (full)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Kim önce bilir?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Satıcı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Herkes aynı anda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Bekleme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~90 gün (yama için)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Yok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Amaç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Kullanıcıyı korurken satıcıyı harekete geçirmek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Satıcıyı zorlamak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Risk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Düşük (yama varken açıklanır)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Yüksek (yama yokken açık bilinir)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05225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Sektörde tartışmalı olan </a:t>
            </a:r>
            <a:r>
              <a:rPr sz="1800" b="1">
                <a:solidFill>
                  <a:srgbClr val="1F2D3A"/>
                </a:solidFill>
              </a:rPr>
              <a:t>tam ifşadır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 ödül programları (bug bounty)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Şirketlerin, açığı </a:t>
            </a:r>
            <a:r>
              <a:rPr sz="2000" b="1">
                <a:solidFill>
                  <a:srgbClr val="1F2D3A"/>
                </a:solidFill>
              </a:rPr>
              <a:t>sorumlu biçimde</a:t>
            </a:r>
            <a:r>
              <a:rPr sz="2000" b="0">
                <a:solidFill>
                  <a:srgbClr val="1F2D3A"/>
                </a:solidFill>
              </a:rPr>
              <a:t> bildiren araştırmacılara </a:t>
            </a:r>
            <a:r>
              <a:rPr sz="2000" b="1">
                <a:solidFill>
                  <a:srgbClr val="1F2D3A"/>
                </a:solidFill>
              </a:rPr>
              <a:t>ödül</a:t>
            </a:r>
            <a:r>
              <a:rPr sz="2000" b="0">
                <a:solidFill>
                  <a:srgbClr val="1F2D3A"/>
                </a:solidFill>
              </a:rPr>
              <a:t> verdiği programlar.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Amaç: araştırmacıyı tam ifşa yerine </a:t>
            </a:r>
            <a:r>
              <a:rPr sz="2000" b="1">
                <a:solidFill>
                  <a:srgbClr val="1F2D3A"/>
                </a:solidFill>
              </a:rPr>
              <a:t>sorumlu ifşaya</a:t>
            </a:r>
            <a:r>
              <a:rPr sz="2000" b="0">
                <a:solidFill>
                  <a:srgbClr val="1F2D3A"/>
                </a:solidFill>
              </a:rPr>
              <a:t> yönlendirmek.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Araştırmacı için kazanç; şirket için </a:t>
            </a:r>
            <a:r>
              <a:rPr sz="2000" b="1">
                <a:solidFill>
                  <a:srgbClr val="1F2D3A"/>
                </a:solidFill>
              </a:rPr>
              <a:t>erken uyarı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Büyük teknoloji şirketlerinin çoğunda artık standart bir uygulamadır.</a:t>
            </a: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Sahada süreç: bir açık bildirilirse ne olur?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ürün ekibi için yaşam döngüsü bir </a:t>
            </a:r>
            <a:r>
              <a:rPr sz="2000" b="1">
                <a:solidFill>
                  <a:srgbClr val="1F2D3A"/>
                </a:solidFill>
              </a:rPr>
              <a:t>süreçtir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Bildirim </a:t>
            </a:r>
            <a:r>
              <a:rPr sz="2000" b="1">
                <a:solidFill>
                  <a:srgbClr val="1F2D3A"/>
                </a:solidFill>
              </a:rPr>
              <a:t>kanalı: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security.txt</a:t>
            </a:r>
            <a:r>
              <a:rPr sz="2000" b="0">
                <a:solidFill>
                  <a:srgbClr val="1F2D3A"/>
                </a:solidFill>
              </a:rPr>
              <a:t>, güvenlik e-postası.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sorumlu</a:t>
            </a:r>
            <a:r>
              <a:rPr sz="2000" b="0">
                <a:solidFill>
                  <a:srgbClr val="1F2D3A"/>
                </a:solidFill>
              </a:rPr>
              <a:t> kişi/ekip.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Yama </a:t>
            </a:r>
            <a:r>
              <a:rPr sz="2000" b="1">
                <a:solidFill>
                  <a:srgbClr val="1F2D3A"/>
                </a:solidFill>
              </a:rPr>
              <a:t>SLA'sı:</a:t>
            </a:r>
            <a:r>
              <a:rPr sz="2000" b="0">
                <a:solidFill>
                  <a:srgbClr val="1F2D3A"/>
                </a:solidFill>
              </a:rPr>
              <a:t> ne kadar sürede düzeltilecek?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Sürüm/yama </a:t>
            </a:r>
            <a:r>
              <a:rPr sz="2000" b="1">
                <a:solidFill>
                  <a:srgbClr val="1F2D3A"/>
                </a:solidFill>
              </a:rPr>
              <a:t>duyuru</a:t>
            </a:r>
            <a:r>
              <a:rPr sz="2000" b="0">
                <a:solidFill>
                  <a:srgbClr val="1F2D3A"/>
                </a:solidFill>
              </a:rPr>
              <a:t> mekanizması.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803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değerlendirme yalnız kodu değil, bu </a:t>
            </a:r>
            <a:r>
              <a:rPr sz="2000" b="1">
                <a:solidFill>
                  <a:srgbClr val="1F2D3A"/>
                </a:solidFill>
              </a:rPr>
              <a:t>süreci</a:t>
            </a:r>
            <a:r>
              <a:rPr sz="2000" b="0">
                <a:solidFill>
                  <a:srgbClr val="1F2D3A"/>
                </a:solidFill>
              </a:rPr>
              <a:t> de sorar.</a:t>
            </a:r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Tam ifşa neden tartışmalı?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Tam ifşa (full disclosure) neden riskli kabul edilir?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Açık, </a:t>
            </a:r>
            <a:r>
              <a:rPr sz="2000" b="1">
                <a:solidFill>
                  <a:srgbClr val="1F2D3A"/>
                </a:solidFill>
              </a:rPr>
              <a:t>yama yokken</a:t>
            </a:r>
            <a:r>
              <a:rPr sz="2000" b="0">
                <a:solidFill>
                  <a:srgbClr val="1F2D3A"/>
                </a:solidFill>
              </a:rPr>
              <a:t> herkese duyurulur. Satıcıyı harekete geçirmeye zorlar, ama aynı zamanda saldırganlara da </a:t>
            </a:r>
            <a:r>
              <a:rPr sz="2000" b="1">
                <a:solidFill>
                  <a:srgbClr val="1F2D3A"/>
                </a:solidFill>
              </a:rPr>
              <a:t>hazır bir yol haritası</a:t>
            </a:r>
            <a:r>
              <a:rPr sz="2000" b="0">
                <a:solidFill>
                  <a:srgbClr val="1F2D3A"/>
                </a:solidFill>
              </a:rPr>
              <a:t> verir — kullanıcılar savunmasızken.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Kontrol listesi — zafiyet sınıflandırma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4003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ayırabiliyorum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elle</a:t>
            </a:r>
            <a:r>
              <a:rPr sz="1800" b="0">
                <a:solidFill>
                  <a:srgbClr val="1F2D3A"/>
                </a:solidFill>
              </a:rPr>
              <a:t> hesaplayabiliyorum.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farklı sorulara</a:t>
            </a:r>
            <a:r>
              <a:rPr sz="1800" b="0">
                <a:solidFill>
                  <a:srgbClr val="1F2D3A"/>
                </a:solidFill>
              </a:rPr>
              <a:t> cevap verdiğini açıklayabiliyorum.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Dönem projesi: bu hafta (S4)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25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her satıra bir CWE</a:t>
            </a:r>
            <a:r>
              <a:rPr sz="2000" b="0">
                <a:solidFill>
                  <a:srgbClr val="1F2D3A"/>
                </a:solidFill>
              </a:rPr>
              <a:t> ekleyin.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saldırı ağacı</a:t>
            </a:r>
            <a:r>
              <a:rPr sz="2000" b="0">
                <a:solidFill>
                  <a:srgbClr val="1F2D3A"/>
                </a:solidFill>
              </a:rPr>
              <a:t> (Demo 04 biçimi); en ucuz yol + en etkili önlem.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CVE</a:t>
            </a:r>
            <a:r>
              <a:rPr sz="2000" b="0">
                <a:solidFill>
                  <a:srgbClr val="1F2D3A"/>
                </a:solidFill>
              </a:rPr>
              <a:t>'lerini bulup </a:t>
            </a:r>
            <a:r>
              <a:rPr sz="2000" b="1">
                <a:solidFill>
                  <a:srgbClr val="1F2D3A"/>
                </a:solidFill>
              </a:rPr>
              <a:t>CVSS</a:t>
            </a:r>
            <a:r>
              <a:rPr sz="2000" b="0">
                <a:solidFill>
                  <a:srgbClr val="1F2D3A"/>
                </a:solidFill>
              </a:rPr>
              <a:t> puanlayın.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erişim modelini</a:t>
            </a:r>
            <a:r>
              <a:rPr sz="2000" b="0">
                <a:solidFill>
                  <a:srgbClr val="1F2D3A"/>
                </a:solidFill>
              </a:rPr>
              <a:t> (DAC / MAC / RBAC) gerekçelendirin.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360928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| ID | Tehdit | Varlik | Yol | CWE | Onlem | Bolum |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Sınıf etkinlikleri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053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Zararlıyı sınıfla, katmanı seç:</a:t>
            </a:r>
            <a:r>
              <a:rPr sz="2000" b="0">
                <a:solidFill>
                  <a:srgbClr val="1F2D3A"/>
                </a:solidFill>
              </a:rPr>
              <a:t> altı senaryoda tür ve ilk yakalayan katman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Saldırı ağacı düellosu:</a:t>
            </a:r>
            <a:r>
              <a:rPr sz="2000" b="0">
                <a:solidFill>
                  <a:srgbClr val="1F2D3A"/>
                </a:solidFill>
              </a:rPr>
              <a:t> karşı grup, ağaçta olmayan daha ucuz bir yol arar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Matristen modele:</a:t>
            </a:r>
            <a:r>
              <a:rPr sz="2000" b="0">
                <a:solidFill>
                  <a:srgbClr val="1F2D3A"/>
                </a:solidFill>
              </a:rPr>
              <a:t> aynı politikayı ACL, yetenek listesi, BLP/Biba etiketiyle yaz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Bulgudan yama sırasına:</a:t>
            </a:r>
            <a:r>
              <a:rPr sz="2000" b="0">
                <a:solidFill>
                  <a:srgbClr val="1F2D3A"/>
                </a:solidFill>
              </a:rPr>
              <a:t> CWE + CVSS + EPSS + KEV + SSVC ile beş bulguyu sırala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Denetim kaydını kurcala:</a:t>
            </a:r>
            <a:r>
              <a:rPr sz="2000" b="0">
                <a:solidFill>
                  <a:srgbClr val="1F2D3A"/>
                </a:solidFill>
              </a:rPr>
              <a:t> Demo 11 zincirinde değiştirme/silme/sondan kesmeyi dene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1">
                <a:solidFill>
                  <a:srgbClr val="1F2D3A"/>
                </a:solidFill>
              </a:rPr>
              <a:t>Kod okuma turnuvası:</a:t>
            </a:r>
            <a:r>
              <a:rPr sz="2000" b="0">
                <a:solidFill>
                  <a:srgbClr val="1F2D3A"/>
                </a:solidFill>
              </a:rPr>
              <a:t> dört koda CWE, saldırı ve düzeltme yaz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7. </a:t>
            </a:r>
            <a:r>
              <a:rPr sz="2000" b="1">
                <a:solidFill>
                  <a:srgbClr val="1F2D3A"/>
                </a:solidFill>
              </a:rPr>
              <a:t>Olay otopsisi:</a:t>
            </a:r>
            <a:r>
              <a:rPr sz="2000" b="0">
                <a:solidFill>
                  <a:srgbClr val="1F2D3A"/>
                </a:solidFill>
              </a:rPr>
              <a:t> Heartbleed/WannaCry/Log4Shell için CVE-CWE-CVSS-tarih doldur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(seçme)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098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Virüs, solucan, truva atı farkı?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Polimorfizm ≠ metamorfizm: fark?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Yüksek entropi zararlıyı </a:t>
            </a:r>
            <a:r>
              <a:rPr sz="2000" b="1">
                <a:solidFill>
                  <a:srgbClr val="1F2D3A"/>
                </a:solidFill>
              </a:rPr>
              <a:t>kanıtlar</a:t>
            </a:r>
            <a:r>
              <a:rPr sz="2000" b="0">
                <a:solidFill>
                  <a:srgbClr val="1F2D3A"/>
                </a:solidFill>
              </a:rPr>
              <a:t> mı?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0">
                <a:solidFill>
                  <a:srgbClr val="1F2D3A"/>
                </a:solidFill>
              </a:rPr>
              <a:t>BLP iki kuralı ve neyi korur?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Biba, BLP'den nasıl ayrılır?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DAC ile MAC farkı?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7. </a:t>
            </a:r>
            <a:r>
              <a:rPr sz="2000" b="0">
                <a:solidFill>
                  <a:srgbClr val="1F2D3A"/>
                </a:solidFill>
              </a:rPr>
              <a:t>CWE ile CVE farkı?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8. </a:t>
            </a:r>
            <a:r>
              <a:rPr sz="2000" b="0">
                <a:solidFill>
                  <a:srgbClr val="1F2D3A"/>
                </a:solidFill>
              </a:rPr>
              <a:t>CVSS Temel puan neyi ölçmez?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Kendini sınama — cevaplar (1–4)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57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Virüs</a:t>
            </a:r>
            <a:r>
              <a:rPr sz="1800" b="0">
                <a:solidFill>
                  <a:srgbClr val="1F2D3A"/>
                </a:solidFill>
              </a:rPr>
              <a:t> başka programa bulaşır; </a:t>
            </a:r>
            <a:r>
              <a:rPr sz="1800" b="1">
                <a:solidFill>
                  <a:srgbClr val="1F2D3A"/>
                </a:solidFill>
              </a:rPr>
              <a:t>solucan</a:t>
            </a:r>
            <a:r>
              <a:rPr sz="1800" b="0">
                <a:solidFill>
                  <a:srgbClr val="1F2D3A"/>
                </a:solidFill>
              </a:rPr>
              <a:t> kendi başına ağdan kopyalar; </a:t>
            </a:r>
            <a:r>
              <a:rPr sz="1800" b="1">
                <a:solidFill>
                  <a:srgbClr val="1F2D3A"/>
                </a:solidFill>
              </a:rPr>
              <a:t>truva atı</a:t>
            </a:r>
            <a:r>
              <a:rPr sz="1800" b="0">
                <a:solidFill>
                  <a:srgbClr val="1F2D3A"/>
                </a:solidFill>
              </a:rPr>
              <a:t> faydalı görünüp gizli zararlı taşır.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Polimorfik</a:t>
            </a:r>
            <a:r>
              <a:rPr sz="1800" b="0">
                <a:solidFill>
                  <a:srgbClr val="1F2D3A"/>
                </a:solidFill>
              </a:rPr>
              <a:t> her kopyada kendini farklı </a:t>
            </a:r>
            <a:r>
              <a:rPr sz="1800" b="1">
                <a:solidFill>
                  <a:srgbClr val="1F2D3A"/>
                </a:solidFill>
              </a:rPr>
              <a:t>şifreler</a:t>
            </a:r>
            <a:r>
              <a:rPr sz="1800" b="0">
                <a:solidFill>
                  <a:srgbClr val="1F2D3A"/>
                </a:solidFill>
              </a:rPr>
              <a:t>; </a:t>
            </a:r>
            <a:r>
              <a:rPr sz="1800" b="1">
                <a:solidFill>
                  <a:srgbClr val="1F2D3A"/>
                </a:solidFill>
              </a:rPr>
              <a:t>metamorfik</a:t>
            </a:r>
            <a:r>
              <a:rPr sz="1800" b="0">
                <a:solidFill>
                  <a:srgbClr val="1F2D3A"/>
                </a:solidFill>
              </a:rPr>
              <a:t> kodunu </a:t>
            </a:r>
            <a:r>
              <a:rPr sz="1800" b="1">
                <a:solidFill>
                  <a:srgbClr val="1F2D3A"/>
                </a:solidFill>
              </a:rPr>
              <a:t>yeniden yazar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Hayır.</a:t>
            </a:r>
            <a:r>
              <a:rPr sz="1800" b="0">
                <a:solidFill>
                  <a:srgbClr val="1F2D3A"/>
                </a:solidFill>
              </a:rPr>
              <a:t> Yüksek entropi bir </a:t>
            </a:r>
            <a:r>
              <a:rPr sz="1800" b="1">
                <a:solidFill>
                  <a:srgbClr val="1F2D3A"/>
                </a:solidFill>
              </a:rPr>
              <a:t>ipucudur</a:t>
            </a:r>
            <a:r>
              <a:rPr sz="1800" b="0">
                <a:solidFill>
                  <a:srgbClr val="1F2D3A"/>
                </a:solidFill>
              </a:rPr>
              <a:t> (şifreli/paketli); tek başına zararlıyı kanıtlamaz (meşru sıkıştırma da yüksek entropili).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1">
                <a:solidFill>
                  <a:srgbClr val="1F2D3A"/>
                </a:solidFill>
              </a:rPr>
              <a:t>BLP:</a:t>
            </a:r>
            <a:r>
              <a:rPr sz="1800" b="0">
                <a:solidFill>
                  <a:srgbClr val="1F2D3A"/>
                </a:solidFill>
              </a:rPr>
              <a:t> yukarı okuma yok + aşağı yazma yok → </a:t>
            </a:r>
            <a:r>
              <a:rPr sz="1800" b="1">
                <a:solidFill>
                  <a:srgbClr val="1F2D3A"/>
                </a:solidFill>
              </a:rPr>
              <a:t>gizliliği</a:t>
            </a:r>
            <a:r>
              <a:rPr sz="1800" b="0">
                <a:solidFill>
                  <a:srgbClr val="1F2D3A"/>
                </a:solidFill>
              </a:rPr>
              <a:t> korur.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Kendini sınama — cevaplar (5–8)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57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Biba</a:t>
            </a:r>
            <a:r>
              <a:rPr sz="1800" b="0">
                <a:solidFill>
                  <a:srgbClr val="1F2D3A"/>
                </a:solidFill>
              </a:rPr>
              <a:t> BLP'nin tersidir: aşağı okuma yok + yukarı yazma yok → </a:t>
            </a:r>
            <a:r>
              <a:rPr sz="1800" b="1">
                <a:solidFill>
                  <a:srgbClr val="1F2D3A"/>
                </a:solidFill>
              </a:rPr>
              <a:t>bütünlüğü</a:t>
            </a:r>
            <a:r>
              <a:rPr sz="1800" b="0">
                <a:solidFill>
                  <a:srgbClr val="1F2D3A"/>
                </a:solidFill>
              </a:rPr>
              <a:t> korur.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DAC</a:t>
            </a:r>
            <a:r>
              <a:rPr sz="1800" b="0">
                <a:solidFill>
                  <a:srgbClr val="1F2D3A"/>
                </a:solidFill>
              </a:rPr>
              <a:t> izinleri sahibi belirler (esnek, sızıntıya açık); </a:t>
            </a:r>
            <a:r>
              <a:rPr sz="1800" b="1">
                <a:solidFill>
                  <a:srgbClr val="1F2D3A"/>
                </a:solidFill>
              </a:rPr>
              <a:t>MAC</a:t>
            </a:r>
            <a:r>
              <a:rPr sz="1800" b="0">
                <a:solidFill>
                  <a:srgbClr val="1F2D3A"/>
                </a:solidFill>
              </a:rPr>
              <a:t> sistemin zorunlu etiketli kuralları (katı).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CWE</a:t>
            </a:r>
            <a:r>
              <a:rPr sz="1800" b="0">
                <a:solidFill>
                  <a:srgbClr val="1F2D3A"/>
                </a:solidFill>
              </a:rPr>
              <a:t> zayıflık </a:t>
            </a:r>
            <a:r>
              <a:rPr sz="1800" b="1">
                <a:solidFill>
                  <a:srgbClr val="1F2D3A"/>
                </a:solidFill>
              </a:rPr>
              <a:t>türü</a:t>
            </a:r>
            <a:r>
              <a:rPr sz="1800" b="0">
                <a:solidFill>
                  <a:srgbClr val="1F2D3A"/>
                </a:solidFill>
              </a:rPr>
              <a:t> (ör. CWE-416); </a:t>
            </a:r>
            <a:r>
              <a:rPr sz="1800" b="1">
                <a:solidFill>
                  <a:srgbClr val="1F2D3A"/>
                </a:solidFill>
              </a:rPr>
              <a:t>CVE</a:t>
            </a:r>
            <a:r>
              <a:rPr sz="1800" b="0">
                <a:solidFill>
                  <a:srgbClr val="1F2D3A"/>
                </a:solidFill>
              </a:rPr>
              <a:t> belirli bir üründeki </a:t>
            </a:r>
            <a:r>
              <a:rPr sz="1800" b="1">
                <a:solidFill>
                  <a:srgbClr val="1F2D3A"/>
                </a:solidFill>
              </a:rPr>
              <a:t>somut</a:t>
            </a:r>
            <a:r>
              <a:rPr sz="1800" b="0">
                <a:solidFill>
                  <a:srgbClr val="1F2D3A"/>
                </a:solidFill>
              </a:rPr>
              <a:t> açık.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1">
                <a:solidFill>
                  <a:srgbClr val="1F2D3A"/>
                </a:solidFill>
              </a:rPr>
              <a:t>CVSS Temel puan</a:t>
            </a:r>
            <a:r>
              <a:rPr sz="1800" b="0">
                <a:solidFill>
                  <a:srgbClr val="1F2D3A"/>
                </a:solidFill>
              </a:rPr>
              <a:t> olabilirliği/etkiyi ölçer ama </a:t>
            </a:r>
            <a:r>
              <a:rPr sz="1800" b="1">
                <a:solidFill>
                  <a:srgbClr val="1F2D3A"/>
                </a:solidFill>
              </a:rPr>
              <a:t>istismarın sahada gerçekleşme olasılığını</a:t>
            </a:r>
            <a:r>
              <a:rPr sz="1800" b="0">
                <a:solidFill>
                  <a:srgbClr val="1F2D3A"/>
                </a:solidFill>
              </a:rPr>
              <a:t> (tehdit/ortam) tek başına ölçmez.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(devam)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İmza ve sezgisel tespitin güçlü/zayıf yanı?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Günlük enjeksiyonu (CWE-117) nasıl önlenir?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Sorumlu ifşa nedir?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Kendini sınama — cevaplar (9–11)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İmza</a:t>
            </a:r>
            <a:r>
              <a:rPr sz="2000" b="0">
                <a:solidFill>
                  <a:srgbClr val="1F2D3A"/>
                </a:solidFill>
              </a:rPr>
              <a:t> hızlı ama yeniyi kaçırır; </a:t>
            </a:r>
            <a:r>
              <a:rPr sz="2000" b="1">
                <a:solidFill>
                  <a:srgbClr val="1F2D3A"/>
                </a:solidFill>
              </a:rPr>
              <a:t>sezgisel</a:t>
            </a:r>
            <a:r>
              <a:rPr sz="2000" b="0">
                <a:solidFill>
                  <a:srgbClr val="1F2D3A"/>
                </a:solidFill>
              </a:rPr>
              <a:t> yeniyi bulur ama yanlış alarm üretir.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Günlüğe yazılan kullanıcı verisindeki satır sonu/kontrol karakterlerini </a:t>
            </a:r>
            <a:r>
              <a:rPr sz="2000" b="1">
                <a:solidFill>
                  <a:srgbClr val="1F2D3A"/>
                </a:solidFill>
              </a:rPr>
              <a:t>temizle/kaçır</a:t>
            </a:r>
            <a:r>
              <a:rPr sz="2000" b="0">
                <a:solidFill>
                  <a:srgbClr val="1F2D3A"/>
                </a:solidFill>
              </a:rPr>
              <a:t>; yapılandırılmış günlük kullan.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Açığı önce </a:t>
            </a:r>
            <a:r>
              <a:rPr sz="2000" b="1">
                <a:solidFill>
                  <a:srgbClr val="1F2D3A"/>
                </a:solidFill>
              </a:rPr>
              <a:t>üreticiye bildirip</a:t>
            </a:r>
            <a:r>
              <a:rPr sz="2000" b="0">
                <a:solidFill>
                  <a:srgbClr val="1F2D3A"/>
                </a:solidFill>
              </a:rPr>
              <a:t> yama için süre tanımak, sonra </a:t>
            </a:r>
            <a:r>
              <a:rPr sz="2000" b="1">
                <a:solidFill>
                  <a:srgbClr val="1F2D3A"/>
                </a:solidFill>
              </a:rPr>
              <a:t>kamuya açıklamak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Sözlük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09294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601"/>
                <a:gridCol w="6001343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Polimorfik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Her kopyada farklı şifreli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İmza/sezgisel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Bilinen iz / şüpheli davranış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Entropi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Rastgelelik ölçüsü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DAC/MAC/RBAC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Erişim denetim modelleri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BLP/Biba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Gizlilik / bütünlük modeli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CWE/CVE/CVSS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Tür / somut açık / puan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Sözlük (devam)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4614"/>
                <a:gridCol w="6546921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EPSS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Açığın 30 gün içinde istismar edilme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olasılığı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KEV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Kanıtlanmış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istismar edilen açıklar kataloğu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SSVC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İstismar/etki/yaygınlık ile Track–Act kararı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Sorumlu / tam ifşa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Önce satıcıya bildirme / hemen kamuya açma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Kimlik doğrulama / yetkilendirme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"Sen kimsin?" / "Bunu yapabilir misin?"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varsayılan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Politika belirsizse cevap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ret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(fail-closed)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Bir sonraki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3. hafta — Veri Güvenliği: Aktarımda, Beklemede, Kullanımda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17607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 hafta zararlı yazılımı tespit ederken kullandığımız </a:t>
            </a:r>
            <a:r>
              <a:rPr sz="2000" b="1">
                <a:solidFill>
                  <a:srgbClr val="1F2D3A"/>
                </a:solidFill>
              </a:rPr>
              <a:t>entropi</a:t>
            </a:r>
            <a:r>
              <a:rPr sz="2000" b="0">
                <a:solidFill>
                  <a:srgbClr val="1F2D3A"/>
                </a:solidFill>
              </a:rPr>
              <a:t> ölçütünü, gelecek hafta kriptografik rastgele sayı üretecinin (CSPRNG) girdisindeki düzensizliği değerlendirmek için yeniden kullanacağız. 3. haftada şifreleme temellerini, TLS 1.3 ve sertifika sabitlemeyi, AES-GCM ile yerel şifrelemeyi ve güvenli silmeyi işleyeceğiz (Kaynak: Viega &amp; Messier, Tarif 9.1–9.3, 10.7–10.9, 4.9–4.11, 13.2).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8582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 hafta CWE ve CVSS ile önceliklendirdiğimiz zafiyet dili, </a:t>
            </a:r>
            <a:r>
              <a:rPr sz="2000" b="1">
                <a:solidFill>
                  <a:srgbClr val="1F2D3A"/>
                </a:solidFill>
              </a:rPr>
              <a:t>12. haftada</a:t>
            </a:r>
            <a:r>
              <a:rPr sz="2000" b="0">
                <a:solidFill>
                  <a:srgbClr val="1F2D3A"/>
                </a:solidFill>
              </a:rPr>
              <a:t> sızma testi planlamasının girdisi olarak yeniden karşımıza çıkacak.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2 — Bilgisayar Virüsleri ve Güvenlik Modelleri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