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slides/slide113.xml" ContentType="application/vnd.openxmlformats-officedocument.presentationml.slide+xml"/>
  <Override PartName="/ppt/slides/slide114.xml" ContentType="application/vnd.openxmlformats-officedocument.presentationml.slide+xml"/>
  <Override PartName="/ppt/slides/slide115.xml" ContentType="application/vnd.openxmlformats-officedocument.presentationml.slide+xml"/>
  <Override PartName="/ppt/slides/slide116.xml" ContentType="application/vnd.openxmlformats-officedocument.presentationml.slide+xml"/>
  <Override PartName="/ppt/slides/slide117.xml" ContentType="application/vnd.openxmlformats-officedocument.presentationml.slide+xml"/>
  <Override PartName="/ppt/slides/slide118.xml" ContentType="application/vnd.openxmlformats-officedocument.presentationml.slide+xml"/>
  <Override PartName="/ppt/slides/slide119.xml" ContentType="application/vnd.openxmlformats-officedocument.presentationml.slide+xml"/>
  <Override PartName="/ppt/slides/slide12.xml" ContentType="application/vnd.openxmlformats-officedocument.presentationml.slide+xml"/>
  <Override PartName="/ppt/slides/slide120.xml" ContentType="application/vnd.openxmlformats-officedocument.presentationml.slide+xml"/>
  <Override PartName="/ppt/slides/slide121.xml" ContentType="application/vnd.openxmlformats-officedocument.presentationml.slide+xml"/>
  <Override PartName="/ppt/slides/slide122.xml" ContentType="application/vnd.openxmlformats-officedocument.presentationml.slide+xml"/>
  <Override PartName="/ppt/slides/slide123.xml" ContentType="application/vnd.openxmlformats-officedocument.presentationml.slide+xml"/>
  <Override PartName="/ppt/slides/slide124.xml" ContentType="application/vnd.openxmlformats-officedocument.presentationml.slide+xml"/>
  <Override PartName="/ppt/slides/slide125.xml" ContentType="application/vnd.openxmlformats-officedocument.presentationml.slide+xml"/>
  <Override PartName="/ppt/slides/slide126.xml" ContentType="application/vnd.openxmlformats-officedocument.presentationml.slide+xml"/>
  <Override PartName="/ppt/slides/slide127.xml" ContentType="application/vnd.openxmlformats-officedocument.presentationml.slide+xml"/>
  <Override PartName="/ppt/slides/slide128.xml" ContentType="application/vnd.openxmlformats-officedocument.presentationml.slide+xml"/>
  <Override PartName="/ppt/slides/slide129.xml" ContentType="application/vnd.openxmlformats-officedocument.presentationml.slide+xml"/>
  <Override PartName="/ppt/slides/slide13.xml" ContentType="application/vnd.openxmlformats-officedocument.presentationml.slide+xml"/>
  <Override PartName="/ppt/slides/slide130.xml" ContentType="application/vnd.openxmlformats-officedocument.presentationml.slide+xml"/>
  <Override PartName="/ppt/slides/slide131.xml" ContentType="application/vnd.openxmlformats-officedocument.presentationml.slide+xml"/>
  <Override PartName="/ppt/slides/slide132.xml" ContentType="application/vnd.openxmlformats-officedocument.presentationml.slide+xml"/>
  <Override PartName="/ppt/slides/slide133.xml" ContentType="application/vnd.openxmlformats-officedocument.presentationml.slide+xml"/>
  <Override PartName="/ppt/slides/slide134.xml" ContentType="application/vnd.openxmlformats-officedocument.presentationml.slide+xml"/>
  <Override PartName="/ppt/slides/slide135.xml" ContentType="application/vnd.openxmlformats-officedocument.presentationml.slide+xml"/>
  <Override PartName="/ppt/slides/slide136.xml" ContentType="application/vnd.openxmlformats-officedocument.presentationml.slide+xml"/>
  <Override PartName="/ppt/slides/slide137.xml" ContentType="application/vnd.openxmlformats-officedocument.presentationml.slide+xml"/>
  <Override PartName="/ppt/slides/slide138.xml" ContentType="application/vnd.openxmlformats-officedocument.presentationml.slide+xml"/>
  <Override PartName="/ppt/slides/slide139.xml" ContentType="application/vnd.openxmlformats-officedocument.presentationml.slide+xml"/>
  <Override PartName="/ppt/slides/slide14.xml" ContentType="application/vnd.openxmlformats-officedocument.presentationml.slide+xml"/>
  <Override PartName="/ppt/slides/slide140.xml" ContentType="application/vnd.openxmlformats-officedocument.presentationml.slide+xml"/>
  <Override PartName="/ppt/slides/slide141.xml" ContentType="application/vnd.openxmlformats-officedocument.presentationml.slide+xml"/>
  <Override PartName="/ppt/slides/slide142.xml" ContentType="application/vnd.openxmlformats-officedocument.presentationml.slide+xml"/>
  <Override PartName="/ppt/slides/slide143.xml" ContentType="application/vnd.openxmlformats-officedocument.presentationml.slide+xml"/>
  <Override PartName="/ppt/slides/slide144.xml" ContentType="application/vnd.openxmlformats-officedocument.presentationml.slide+xml"/>
  <Override PartName="/ppt/slides/slide145.xml" ContentType="application/vnd.openxmlformats-officedocument.presentationml.slide+xml"/>
  <Override PartName="/ppt/slides/slide146.xml" ContentType="application/vnd.openxmlformats-officedocument.presentationml.slide+xml"/>
  <Override PartName="/ppt/slides/slide147.xml" ContentType="application/vnd.openxmlformats-officedocument.presentationml.slide+xml"/>
  <Override PartName="/ppt/slides/slide148.xml" ContentType="application/vnd.openxmlformats-officedocument.presentationml.slide+xml"/>
  <Override PartName="/ppt/slides/slide149.xml" ContentType="application/vnd.openxmlformats-officedocument.presentationml.slide+xml"/>
  <Override PartName="/ppt/slides/slide15.xml" ContentType="application/vnd.openxmlformats-officedocument.presentationml.slide+xml"/>
  <Override PartName="/ppt/slides/slide150.xml" ContentType="application/vnd.openxmlformats-officedocument.presentationml.slide+xml"/>
  <Override PartName="/ppt/slides/slide151.xml" ContentType="application/vnd.openxmlformats-officedocument.presentationml.slide+xml"/>
  <Override PartName="/ppt/slides/slide152.xml" ContentType="application/vnd.openxmlformats-officedocument.presentationml.slide+xml"/>
  <Override PartName="/ppt/slides/slide153.xml" ContentType="application/vnd.openxmlformats-officedocument.presentationml.slide+xml"/>
  <Override PartName="/ppt/slides/slide154.xml" ContentType="application/vnd.openxmlformats-officedocument.presentationml.slide+xml"/>
  <Override PartName="/ppt/slides/slide155.xml" ContentType="application/vnd.openxmlformats-officedocument.presentationml.slide+xml"/>
  <Override PartName="/ppt/slides/slide156.xml" ContentType="application/vnd.openxmlformats-officedocument.presentationml.slide+xml"/>
  <Override PartName="/ppt/slides/slide157.xml" ContentType="application/vnd.openxmlformats-officedocument.presentationml.slide+xml"/>
  <Override PartName="/ppt/slides/slide158.xml" ContentType="application/vnd.openxmlformats-officedocument.presentationml.slide+xml"/>
  <Override PartName="/ppt/slides/slide159.xml" ContentType="application/vnd.openxmlformats-officedocument.presentationml.slide+xml"/>
  <Override PartName="/ppt/slides/slide16.xml" ContentType="application/vnd.openxmlformats-officedocument.presentationml.slide+xml"/>
  <Override PartName="/ppt/slides/slide160.xml" ContentType="application/vnd.openxmlformats-officedocument.presentationml.slide+xml"/>
  <Override PartName="/ppt/slides/slide161.xml" ContentType="application/vnd.openxmlformats-officedocument.presentationml.slide+xml"/>
  <Override PartName="/ppt/slides/slide162.xml" ContentType="application/vnd.openxmlformats-officedocument.presentationml.slide+xml"/>
  <Override PartName="/ppt/slides/slide163.xml" ContentType="application/vnd.openxmlformats-officedocument.presentationml.slide+xml"/>
  <Override PartName="/ppt/slides/slide164.xml" ContentType="application/vnd.openxmlformats-officedocument.presentationml.slide+xml"/>
  <Override PartName="/ppt/slides/slide165.xml" ContentType="application/vnd.openxmlformats-officedocument.presentationml.slide+xml"/>
  <Override PartName="/ppt/slides/slide166.xml" ContentType="application/vnd.openxmlformats-officedocument.presentationml.slide+xml"/>
  <Override PartName="/ppt/slides/slide167.xml" ContentType="application/vnd.openxmlformats-officedocument.presentationml.slide+xml"/>
  <Override PartName="/ppt/slides/slide168.xml" ContentType="application/vnd.openxmlformats-officedocument.presentationml.slide+xml"/>
  <Override PartName="/ppt/slides/slide169.xml" ContentType="application/vnd.openxmlformats-officedocument.presentationml.slide+xml"/>
  <Override PartName="/ppt/slides/slide17.xml" ContentType="application/vnd.openxmlformats-officedocument.presentationml.slide+xml"/>
  <Override PartName="/ppt/slides/slide170.xml" ContentType="application/vnd.openxmlformats-officedocument.presentationml.slide+xml"/>
  <Override PartName="/ppt/slides/slide171.xml" ContentType="application/vnd.openxmlformats-officedocument.presentationml.slide+xml"/>
  <Override PartName="/ppt/slides/slide172.xml" ContentType="application/vnd.openxmlformats-officedocument.presentationml.slide+xml"/>
  <Override PartName="/ppt/slides/slide173.xml" ContentType="application/vnd.openxmlformats-officedocument.presentationml.slide+xml"/>
  <Override PartName="/ppt/slides/slide174.xml" ContentType="application/vnd.openxmlformats-officedocument.presentationml.slide+xml"/>
  <Override PartName="/ppt/slides/slide175.xml" ContentType="application/vnd.openxmlformats-officedocument.presentationml.slide+xml"/>
  <Override PartName="/ppt/slides/slide176.xml" ContentType="application/vnd.openxmlformats-officedocument.presentationml.slide+xml"/>
  <Override PartName="/ppt/slides/slide177.xml" ContentType="application/vnd.openxmlformats-officedocument.presentationml.slide+xml"/>
  <Override PartName="/ppt/slides/slide178.xml" ContentType="application/vnd.openxmlformats-officedocument.presentationml.slide+xml"/>
  <Override PartName="/ppt/slides/slide179.xml" ContentType="application/vnd.openxmlformats-officedocument.presentationml.slide+xml"/>
  <Override PartName="/ppt/slides/slide18.xml" ContentType="application/vnd.openxmlformats-officedocument.presentationml.slide+xml"/>
  <Override PartName="/ppt/slides/slide180.xml" ContentType="application/vnd.openxmlformats-officedocument.presentationml.slide+xml"/>
  <Override PartName="/ppt/slides/slide181.xml" ContentType="application/vnd.openxmlformats-officedocument.presentationml.slide+xml"/>
  <Override PartName="/ppt/slides/slide182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  <p:sldId id="270" r:id="rId22"/>
    <p:sldId id="271" r:id="rId23"/>
    <p:sldId id="272" r:id="rId24"/>
    <p:sldId id="273" r:id="rId25"/>
    <p:sldId id="274" r:id="rId26"/>
    <p:sldId id="275" r:id="rId27"/>
    <p:sldId id="276" r:id="rId28"/>
    <p:sldId id="277" r:id="rId29"/>
    <p:sldId id="278" r:id="rId30"/>
    <p:sldId id="279" r:id="rId31"/>
    <p:sldId id="280" r:id="rId32"/>
    <p:sldId id="281" r:id="rId33"/>
    <p:sldId id="282" r:id="rId34"/>
    <p:sldId id="283" r:id="rId35"/>
    <p:sldId id="284" r:id="rId36"/>
    <p:sldId id="285" r:id="rId37"/>
    <p:sldId id="286" r:id="rId38"/>
    <p:sldId id="287" r:id="rId39"/>
    <p:sldId id="288" r:id="rId40"/>
    <p:sldId id="289" r:id="rId41"/>
    <p:sldId id="290" r:id="rId42"/>
    <p:sldId id="291" r:id="rId43"/>
    <p:sldId id="292" r:id="rId44"/>
    <p:sldId id="293" r:id="rId45"/>
    <p:sldId id="294" r:id="rId46"/>
    <p:sldId id="295" r:id="rId47"/>
    <p:sldId id="296" r:id="rId48"/>
    <p:sldId id="297" r:id="rId49"/>
    <p:sldId id="298" r:id="rId50"/>
    <p:sldId id="299" r:id="rId51"/>
    <p:sldId id="300" r:id="rId52"/>
    <p:sldId id="301" r:id="rId53"/>
    <p:sldId id="302" r:id="rId54"/>
    <p:sldId id="303" r:id="rId55"/>
    <p:sldId id="304" r:id="rId56"/>
    <p:sldId id="305" r:id="rId57"/>
    <p:sldId id="306" r:id="rId58"/>
    <p:sldId id="307" r:id="rId59"/>
    <p:sldId id="308" r:id="rId60"/>
    <p:sldId id="309" r:id="rId61"/>
    <p:sldId id="310" r:id="rId62"/>
    <p:sldId id="311" r:id="rId63"/>
    <p:sldId id="312" r:id="rId64"/>
    <p:sldId id="313" r:id="rId65"/>
    <p:sldId id="314" r:id="rId66"/>
    <p:sldId id="315" r:id="rId67"/>
    <p:sldId id="316" r:id="rId68"/>
    <p:sldId id="317" r:id="rId69"/>
    <p:sldId id="318" r:id="rId70"/>
    <p:sldId id="319" r:id="rId71"/>
    <p:sldId id="320" r:id="rId72"/>
    <p:sldId id="321" r:id="rId73"/>
    <p:sldId id="322" r:id="rId74"/>
    <p:sldId id="323" r:id="rId75"/>
    <p:sldId id="324" r:id="rId76"/>
    <p:sldId id="325" r:id="rId77"/>
    <p:sldId id="326" r:id="rId78"/>
    <p:sldId id="327" r:id="rId79"/>
    <p:sldId id="328" r:id="rId80"/>
    <p:sldId id="329" r:id="rId81"/>
    <p:sldId id="330" r:id="rId82"/>
    <p:sldId id="331" r:id="rId83"/>
    <p:sldId id="332" r:id="rId84"/>
    <p:sldId id="333" r:id="rId85"/>
    <p:sldId id="334" r:id="rId86"/>
    <p:sldId id="335" r:id="rId87"/>
    <p:sldId id="336" r:id="rId88"/>
    <p:sldId id="337" r:id="rId89"/>
    <p:sldId id="338" r:id="rId90"/>
    <p:sldId id="339" r:id="rId91"/>
    <p:sldId id="340" r:id="rId92"/>
    <p:sldId id="341" r:id="rId93"/>
    <p:sldId id="342" r:id="rId94"/>
    <p:sldId id="343" r:id="rId95"/>
    <p:sldId id="344" r:id="rId96"/>
    <p:sldId id="345" r:id="rId97"/>
    <p:sldId id="346" r:id="rId98"/>
    <p:sldId id="347" r:id="rId99"/>
    <p:sldId id="348" r:id="rId100"/>
    <p:sldId id="349" r:id="rId101"/>
    <p:sldId id="350" r:id="rId102"/>
    <p:sldId id="351" r:id="rId103"/>
    <p:sldId id="352" r:id="rId104"/>
    <p:sldId id="353" r:id="rId105"/>
    <p:sldId id="354" r:id="rId106"/>
    <p:sldId id="355" r:id="rId107"/>
    <p:sldId id="356" r:id="rId108"/>
    <p:sldId id="357" r:id="rId109"/>
    <p:sldId id="358" r:id="rId110"/>
    <p:sldId id="359" r:id="rId111"/>
    <p:sldId id="360" r:id="rId112"/>
    <p:sldId id="361" r:id="rId113"/>
    <p:sldId id="362" r:id="rId114"/>
    <p:sldId id="363" r:id="rId115"/>
    <p:sldId id="364" r:id="rId116"/>
    <p:sldId id="365" r:id="rId117"/>
    <p:sldId id="366" r:id="rId118"/>
    <p:sldId id="367" r:id="rId119"/>
    <p:sldId id="368" r:id="rId120"/>
    <p:sldId id="369" r:id="rId121"/>
    <p:sldId id="370" r:id="rId122"/>
    <p:sldId id="371" r:id="rId123"/>
    <p:sldId id="372" r:id="rId124"/>
    <p:sldId id="373" r:id="rId125"/>
    <p:sldId id="374" r:id="rId126"/>
    <p:sldId id="375" r:id="rId127"/>
    <p:sldId id="376" r:id="rId128"/>
    <p:sldId id="377" r:id="rId129"/>
    <p:sldId id="378" r:id="rId130"/>
    <p:sldId id="379" r:id="rId131"/>
    <p:sldId id="380" r:id="rId132"/>
    <p:sldId id="381" r:id="rId133"/>
    <p:sldId id="382" r:id="rId134"/>
    <p:sldId id="383" r:id="rId135"/>
    <p:sldId id="384" r:id="rId136"/>
    <p:sldId id="385" r:id="rId137"/>
    <p:sldId id="386" r:id="rId138"/>
    <p:sldId id="387" r:id="rId139"/>
    <p:sldId id="388" r:id="rId140"/>
    <p:sldId id="389" r:id="rId141"/>
    <p:sldId id="390" r:id="rId142"/>
    <p:sldId id="391" r:id="rId143"/>
    <p:sldId id="392" r:id="rId144"/>
    <p:sldId id="393" r:id="rId145"/>
    <p:sldId id="394" r:id="rId146"/>
    <p:sldId id="395" r:id="rId147"/>
    <p:sldId id="396" r:id="rId148"/>
    <p:sldId id="397" r:id="rId149"/>
    <p:sldId id="398" r:id="rId150"/>
    <p:sldId id="399" r:id="rId151"/>
    <p:sldId id="400" r:id="rId152"/>
    <p:sldId id="401" r:id="rId153"/>
    <p:sldId id="402" r:id="rId154"/>
    <p:sldId id="403" r:id="rId155"/>
    <p:sldId id="404" r:id="rId156"/>
    <p:sldId id="405" r:id="rId157"/>
    <p:sldId id="406" r:id="rId158"/>
    <p:sldId id="407" r:id="rId159"/>
    <p:sldId id="408" r:id="rId160"/>
    <p:sldId id="409" r:id="rId161"/>
    <p:sldId id="410" r:id="rId162"/>
    <p:sldId id="411" r:id="rId163"/>
    <p:sldId id="412" r:id="rId164"/>
    <p:sldId id="413" r:id="rId165"/>
    <p:sldId id="414" r:id="rId166"/>
    <p:sldId id="415" r:id="rId167"/>
    <p:sldId id="416" r:id="rId168"/>
    <p:sldId id="417" r:id="rId169"/>
    <p:sldId id="418" r:id="rId170"/>
    <p:sldId id="419" r:id="rId171"/>
    <p:sldId id="420" r:id="rId172"/>
    <p:sldId id="421" r:id="rId173"/>
    <p:sldId id="422" r:id="rId174"/>
    <p:sldId id="423" r:id="rId175"/>
    <p:sldId id="424" r:id="rId176"/>
    <p:sldId id="425" r:id="rId177"/>
    <p:sldId id="426" r:id="rId178"/>
    <p:sldId id="427" r:id="rId179"/>
    <p:sldId id="428" r:id="rId180"/>
    <p:sldId id="429" r:id="rId181"/>
    <p:sldId id="430" r:id="rId182"/>
    <p:sldId id="431" r:id="rId183"/>
    <p:sldId id="432" r:id="rId184"/>
    <p:sldId id="433" r:id="rId185"/>
    <p:sldId id="434" r:id="rId186"/>
    <p:sldId id="435" r:id="rId187"/>
    <p:sldId id="436" r:id="rId188"/>
    <p:sldId id="437" r:id="rId189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notesMaster" Target="notesMasters/notesMaster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Relationship Id="rId19" Type="http://schemas.openxmlformats.org/officeDocument/2006/relationships/slide" Target="slides/slide12.xml"/><Relationship Id="rId20" Type="http://schemas.openxmlformats.org/officeDocument/2006/relationships/slide" Target="slides/slide13.xml"/><Relationship Id="rId21" Type="http://schemas.openxmlformats.org/officeDocument/2006/relationships/slide" Target="slides/slide14.xml"/><Relationship Id="rId22" Type="http://schemas.openxmlformats.org/officeDocument/2006/relationships/slide" Target="slides/slide15.xml"/><Relationship Id="rId23" Type="http://schemas.openxmlformats.org/officeDocument/2006/relationships/slide" Target="slides/slide16.xml"/><Relationship Id="rId24" Type="http://schemas.openxmlformats.org/officeDocument/2006/relationships/slide" Target="slides/slide17.xml"/><Relationship Id="rId25" Type="http://schemas.openxmlformats.org/officeDocument/2006/relationships/slide" Target="slides/slide18.xml"/><Relationship Id="rId26" Type="http://schemas.openxmlformats.org/officeDocument/2006/relationships/slide" Target="slides/slide19.xml"/><Relationship Id="rId27" Type="http://schemas.openxmlformats.org/officeDocument/2006/relationships/slide" Target="slides/slide20.xml"/><Relationship Id="rId28" Type="http://schemas.openxmlformats.org/officeDocument/2006/relationships/slide" Target="slides/slide21.xml"/><Relationship Id="rId29" Type="http://schemas.openxmlformats.org/officeDocument/2006/relationships/slide" Target="slides/slide22.xml"/><Relationship Id="rId30" Type="http://schemas.openxmlformats.org/officeDocument/2006/relationships/slide" Target="slides/slide23.xml"/><Relationship Id="rId31" Type="http://schemas.openxmlformats.org/officeDocument/2006/relationships/slide" Target="slides/slide24.xml"/><Relationship Id="rId32" Type="http://schemas.openxmlformats.org/officeDocument/2006/relationships/slide" Target="slides/slide25.xml"/><Relationship Id="rId33" Type="http://schemas.openxmlformats.org/officeDocument/2006/relationships/slide" Target="slides/slide26.xml"/><Relationship Id="rId34" Type="http://schemas.openxmlformats.org/officeDocument/2006/relationships/slide" Target="slides/slide27.xml"/><Relationship Id="rId35" Type="http://schemas.openxmlformats.org/officeDocument/2006/relationships/slide" Target="slides/slide28.xml"/><Relationship Id="rId36" Type="http://schemas.openxmlformats.org/officeDocument/2006/relationships/slide" Target="slides/slide29.xml"/><Relationship Id="rId37" Type="http://schemas.openxmlformats.org/officeDocument/2006/relationships/slide" Target="slides/slide30.xml"/><Relationship Id="rId38" Type="http://schemas.openxmlformats.org/officeDocument/2006/relationships/slide" Target="slides/slide31.xml"/><Relationship Id="rId39" Type="http://schemas.openxmlformats.org/officeDocument/2006/relationships/slide" Target="slides/slide32.xml"/><Relationship Id="rId40" Type="http://schemas.openxmlformats.org/officeDocument/2006/relationships/slide" Target="slides/slide33.xml"/><Relationship Id="rId41" Type="http://schemas.openxmlformats.org/officeDocument/2006/relationships/slide" Target="slides/slide34.xml"/><Relationship Id="rId42" Type="http://schemas.openxmlformats.org/officeDocument/2006/relationships/slide" Target="slides/slide35.xml"/><Relationship Id="rId43" Type="http://schemas.openxmlformats.org/officeDocument/2006/relationships/slide" Target="slides/slide36.xml"/><Relationship Id="rId44" Type="http://schemas.openxmlformats.org/officeDocument/2006/relationships/slide" Target="slides/slide37.xml"/><Relationship Id="rId45" Type="http://schemas.openxmlformats.org/officeDocument/2006/relationships/slide" Target="slides/slide38.xml"/><Relationship Id="rId46" Type="http://schemas.openxmlformats.org/officeDocument/2006/relationships/slide" Target="slides/slide39.xml"/><Relationship Id="rId47" Type="http://schemas.openxmlformats.org/officeDocument/2006/relationships/slide" Target="slides/slide40.xml"/><Relationship Id="rId48" Type="http://schemas.openxmlformats.org/officeDocument/2006/relationships/slide" Target="slides/slide41.xml"/><Relationship Id="rId49" Type="http://schemas.openxmlformats.org/officeDocument/2006/relationships/slide" Target="slides/slide42.xml"/><Relationship Id="rId50" Type="http://schemas.openxmlformats.org/officeDocument/2006/relationships/slide" Target="slides/slide43.xml"/><Relationship Id="rId51" Type="http://schemas.openxmlformats.org/officeDocument/2006/relationships/slide" Target="slides/slide44.xml"/><Relationship Id="rId52" Type="http://schemas.openxmlformats.org/officeDocument/2006/relationships/slide" Target="slides/slide45.xml"/><Relationship Id="rId53" Type="http://schemas.openxmlformats.org/officeDocument/2006/relationships/slide" Target="slides/slide46.xml"/><Relationship Id="rId54" Type="http://schemas.openxmlformats.org/officeDocument/2006/relationships/slide" Target="slides/slide47.xml"/><Relationship Id="rId55" Type="http://schemas.openxmlformats.org/officeDocument/2006/relationships/slide" Target="slides/slide48.xml"/><Relationship Id="rId56" Type="http://schemas.openxmlformats.org/officeDocument/2006/relationships/slide" Target="slides/slide49.xml"/><Relationship Id="rId57" Type="http://schemas.openxmlformats.org/officeDocument/2006/relationships/slide" Target="slides/slide50.xml"/><Relationship Id="rId58" Type="http://schemas.openxmlformats.org/officeDocument/2006/relationships/slide" Target="slides/slide51.xml"/><Relationship Id="rId59" Type="http://schemas.openxmlformats.org/officeDocument/2006/relationships/slide" Target="slides/slide52.xml"/><Relationship Id="rId60" Type="http://schemas.openxmlformats.org/officeDocument/2006/relationships/slide" Target="slides/slide53.xml"/><Relationship Id="rId61" Type="http://schemas.openxmlformats.org/officeDocument/2006/relationships/slide" Target="slides/slide54.xml"/><Relationship Id="rId62" Type="http://schemas.openxmlformats.org/officeDocument/2006/relationships/slide" Target="slides/slide55.xml"/><Relationship Id="rId63" Type="http://schemas.openxmlformats.org/officeDocument/2006/relationships/slide" Target="slides/slide56.xml"/><Relationship Id="rId64" Type="http://schemas.openxmlformats.org/officeDocument/2006/relationships/slide" Target="slides/slide57.xml"/><Relationship Id="rId65" Type="http://schemas.openxmlformats.org/officeDocument/2006/relationships/slide" Target="slides/slide58.xml"/><Relationship Id="rId66" Type="http://schemas.openxmlformats.org/officeDocument/2006/relationships/slide" Target="slides/slide59.xml"/><Relationship Id="rId67" Type="http://schemas.openxmlformats.org/officeDocument/2006/relationships/slide" Target="slides/slide60.xml"/><Relationship Id="rId68" Type="http://schemas.openxmlformats.org/officeDocument/2006/relationships/slide" Target="slides/slide61.xml"/><Relationship Id="rId69" Type="http://schemas.openxmlformats.org/officeDocument/2006/relationships/slide" Target="slides/slide62.xml"/><Relationship Id="rId70" Type="http://schemas.openxmlformats.org/officeDocument/2006/relationships/slide" Target="slides/slide63.xml"/><Relationship Id="rId71" Type="http://schemas.openxmlformats.org/officeDocument/2006/relationships/slide" Target="slides/slide64.xml"/><Relationship Id="rId72" Type="http://schemas.openxmlformats.org/officeDocument/2006/relationships/slide" Target="slides/slide65.xml"/><Relationship Id="rId73" Type="http://schemas.openxmlformats.org/officeDocument/2006/relationships/slide" Target="slides/slide66.xml"/><Relationship Id="rId74" Type="http://schemas.openxmlformats.org/officeDocument/2006/relationships/slide" Target="slides/slide67.xml"/><Relationship Id="rId75" Type="http://schemas.openxmlformats.org/officeDocument/2006/relationships/slide" Target="slides/slide68.xml"/><Relationship Id="rId76" Type="http://schemas.openxmlformats.org/officeDocument/2006/relationships/slide" Target="slides/slide69.xml"/><Relationship Id="rId77" Type="http://schemas.openxmlformats.org/officeDocument/2006/relationships/slide" Target="slides/slide70.xml"/><Relationship Id="rId78" Type="http://schemas.openxmlformats.org/officeDocument/2006/relationships/slide" Target="slides/slide71.xml"/><Relationship Id="rId79" Type="http://schemas.openxmlformats.org/officeDocument/2006/relationships/slide" Target="slides/slide72.xml"/><Relationship Id="rId80" Type="http://schemas.openxmlformats.org/officeDocument/2006/relationships/slide" Target="slides/slide73.xml"/><Relationship Id="rId81" Type="http://schemas.openxmlformats.org/officeDocument/2006/relationships/slide" Target="slides/slide74.xml"/><Relationship Id="rId82" Type="http://schemas.openxmlformats.org/officeDocument/2006/relationships/slide" Target="slides/slide75.xml"/><Relationship Id="rId83" Type="http://schemas.openxmlformats.org/officeDocument/2006/relationships/slide" Target="slides/slide76.xml"/><Relationship Id="rId84" Type="http://schemas.openxmlformats.org/officeDocument/2006/relationships/slide" Target="slides/slide77.xml"/><Relationship Id="rId85" Type="http://schemas.openxmlformats.org/officeDocument/2006/relationships/slide" Target="slides/slide78.xml"/><Relationship Id="rId86" Type="http://schemas.openxmlformats.org/officeDocument/2006/relationships/slide" Target="slides/slide79.xml"/><Relationship Id="rId87" Type="http://schemas.openxmlformats.org/officeDocument/2006/relationships/slide" Target="slides/slide80.xml"/><Relationship Id="rId88" Type="http://schemas.openxmlformats.org/officeDocument/2006/relationships/slide" Target="slides/slide81.xml"/><Relationship Id="rId89" Type="http://schemas.openxmlformats.org/officeDocument/2006/relationships/slide" Target="slides/slide82.xml"/><Relationship Id="rId90" Type="http://schemas.openxmlformats.org/officeDocument/2006/relationships/slide" Target="slides/slide83.xml"/><Relationship Id="rId91" Type="http://schemas.openxmlformats.org/officeDocument/2006/relationships/slide" Target="slides/slide84.xml"/><Relationship Id="rId92" Type="http://schemas.openxmlformats.org/officeDocument/2006/relationships/slide" Target="slides/slide85.xml"/><Relationship Id="rId93" Type="http://schemas.openxmlformats.org/officeDocument/2006/relationships/slide" Target="slides/slide86.xml"/><Relationship Id="rId94" Type="http://schemas.openxmlformats.org/officeDocument/2006/relationships/slide" Target="slides/slide87.xml"/><Relationship Id="rId95" Type="http://schemas.openxmlformats.org/officeDocument/2006/relationships/slide" Target="slides/slide88.xml"/><Relationship Id="rId96" Type="http://schemas.openxmlformats.org/officeDocument/2006/relationships/slide" Target="slides/slide89.xml"/><Relationship Id="rId97" Type="http://schemas.openxmlformats.org/officeDocument/2006/relationships/slide" Target="slides/slide90.xml"/><Relationship Id="rId98" Type="http://schemas.openxmlformats.org/officeDocument/2006/relationships/slide" Target="slides/slide91.xml"/><Relationship Id="rId99" Type="http://schemas.openxmlformats.org/officeDocument/2006/relationships/slide" Target="slides/slide92.xml"/><Relationship Id="rId100" Type="http://schemas.openxmlformats.org/officeDocument/2006/relationships/slide" Target="slides/slide93.xml"/><Relationship Id="rId101" Type="http://schemas.openxmlformats.org/officeDocument/2006/relationships/slide" Target="slides/slide94.xml"/><Relationship Id="rId102" Type="http://schemas.openxmlformats.org/officeDocument/2006/relationships/slide" Target="slides/slide95.xml"/><Relationship Id="rId103" Type="http://schemas.openxmlformats.org/officeDocument/2006/relationships/slide" Target="slides/slide96.xml"/><Relationship Id="rId104" Type="http://schemas.openxmlformats.org/officeDocument/2006/relationships/slide" Target="slides/slide97.xml"/><Relationship Id="rId105" Type="http://schemas.openxmlformats.org/officeDocument/2006/relationships/slide" Target="slides/slide98.xml"/><Relationship Id="rId106" Type="http://schemas.openxmlformats.org/officeDocument/2006/relationships/slide" Target="slides/slide99.xml"/><Relationship Id="rId107" Type="http://schemas.openxmlformats.org/officeDocument/2006/relationships/slide" Target="slides/slide100.xml"/><Relationship Id="rId108" Type="http://schemas.openxmlformats.org/officeDocument/2006/relationships/slide" Target="slides/slide101.xml"/><Relationship Id="rId109" Type="http://schemas.openxmlformats.org/officeDocument/2006/relationships/slide" Target="slides/slide102.xml"/><Relationship Id="rId110" Type="http://schemas.openxmlformats.org/officeDocument/2006/relationships/slide" Target="slides/slide103.xml"/><Relationship Id="rId111" Type="http://schemas.openxmlformats.org/officeDocument/2006/relationships/slide" Target="slides/slide104.xml"/><Relationship Id="rId112" Type="http://schemas.openxmlformats.org/officeDocument/2006/relationships/slide" Target="slides/slide105.xml"/><Relationship Id="rId113" Type="http://schemas.openxmlformats.org/officeDocument/2006/relationships/slide" Target="slides/slide106.xml"/><Relationship Id="rId114" Type="http://schemas.openxmlformats.org/officeDocument/2006/relationships/slide" Target="slides/slide107.xml"/><Relationship Id="rId115" Type="http://schemas.openxmlformats.org/officeDocument/2006/relationships/slide" Target="slides/slide108.xml"/><Relationship Id="rId116" Type="http://schemas.openxmlformats.org/officeDocument/2006/relationships/slide" Target="slides/slide109.xml"/><Relationship Id="rId117" Type="http://schemas.openxmlformats.org/officeDocument/2006/relationships/slide" Target="slides/slide110.xml"/><Relationship Id="rId118" Type="http://schemas.openxmlformats.org/officeDocument/2006/relationships/slide" Target="slides/slide111.xml"/><Relationship Id="rId119" Type="http://schemas.openxmlformats.org/officeDocument/2006/relationships/slide" Target="slides/slide112.xml"/><Relationship Id="rId120" Type="http://schemas.openxmlformats.org/officeDocument/2006/relationships/slide" Target="slides/slide113.xml"/><Relationship Id="rId121" Type="http://schemas.openxmlformats.org/officeDocument/2006/relationships/slide" Target="slides/slide114.xml"/><Relationship Id="rId122" Type="http://schemas.openxmlformats.org/officeDocument/2006/relationships/slide" Target="slides/slide115.xml"/><Relationship Id="rId123" Type="http://schemas.openxmlformats.org/officeDocument/2006/relationships/slide" Target="slides/slide116.xml"/><Relationship Id="rId124" Type="http://schemas.openxmlformats.org/officeDocument/2006/relationships/slide" Target="slides/slide117.xml"/><Relationship Id="rId125" Type="http://schemas.openxmlformats.org/officeDocument/2006/relationships/slide" Target="slides/slide118.xml"/><Relationship Id="rId126" Type="http://schemas.openxmlformats.org/officeDocument/2006/relationships/slide" Target="slides/slide119.xml"/><Relationship Id="rId127" Type="http://schemas.openxmlformats.org/officeDocument/2006/relationships/slide" Target="slides/slide120.xml"/><Relationship Id="rId128" Type="http://schemas.openxmlformats.org/officeDocument/2006/relationships/slide" Target="slides/slide121.xml"/><Relationship Id="rId129" Type="http://schemas.openxmlformats.org/officeDocument/2006/relationships/slide" Target="slides/slide122.xml"/><Relationship Id="rId130" Type="http://schemas.openxmlformats.org/officeDocument/2006/relationships/slide" Target="slides/slide123.xml"/><Relationship Id="rId131" Type="http://schemas.openxmlformats.org/officeDocument/2006/relationships/slide" Target="slides/slide124.xml"/><Relationship Id="rId132" Type="http://schemas.openxmlformats.org/officeDocument/2006/relationships/slide" Target="slides/slide125.xml"/><Relationship Id="rId133" Type="http://schemas.openxmlformats.org/officeDocument/2006/relationships/slide" Target="slides/slide126.xml"/><Relationship Id="rId134" Type="http://schemas.openxmlformats.org/officeDocument/2006/relationships/slide" Target="slides/slide127.xml"/><Relationship Id="rId135" Type="http://schemas.openxmlformats.org/officeDocument/2006/relationships/slide" Target="slides/slide128.xml"/><Relationship Id="rId136" Type="http://schemas.openxmlformats.org/officeDocument/2006/relationships/slide" Target="slides/slide129.xml"/><Relationship Id="rId137" Type="http://schemas.openxmlformats.org/officeDocument/2006/relationships/slide" Target="slides/slide130.xml"/><Relationship Id="rId138" Type="http://schemas.openxmlformats.org/officeDocument/2006/relationships/slide" Target="slides/slide131.xml"/><Relationship Id="rId139" Type="http://schemas.openxmlformats.org/officeDocument/2006/relationships/slide" Target="slides/slide132.xml"/><Relationship Id="rId140" Type="http://schemas.openxmlformats.org/officeDocument/2006/relationships/slide" Target="slides/slide133.xml"/><Relationship Id="rId141" Type="http://schemas.openxmlformats.org/officeDocument/2006/relationships/slide" Target="slides/slide134.xml"/><Relationship Id="rId142" Type="http://schemas.openxmlformats.org/officeDocument/2006/relationships/slide" Target="slides/slide135.xml"/><Relationship Id="rId143" Type="http://schemas.openxmlformats.org/officeDocument/2006/relationships/slide" Target="slides/slide136.xml"/><Relationship Id="rId144" Type="http://schemas.openxmlformats.org/officeDocument/2006/relationships/slide" Target="slides/slide137.xml"/><Relationship Id="rId145" Type="http://schemas.openxmlformats.org/officeDocument/2006/relationships/slide" Target="slides/slide138.xml"/><Relationship Id="rId146" Type="http://schemas.openxmlformats.org/officeDocument/2006/relationships/slide" Target="slides/slide139.xml"/><Relationship Id="rId147" Type="http://schemas.openxmlformats.org/officeDocument/2006/relationships/slide" Target="slides/slide140.xml"/><Relationship Id="rId148" Type="http://schemas.openxmlformats.org/officeDocument/2006/relationships/slide" Target="slides/slide141.xml"/><Relationship Id="rId149" Type="http://schemas.openxmlformats.org/officeDocument/2006/relationships/slide" Target="slides/slide142.xml"/><Relationship Id="rId150" Type="http://schemas.openxmlformats.org/officeDocument/2006/relationships/slide" Target="slides/slide143.xml"/><Relationship Id="rId151" Type="http://schemas.openxmlformats.org/officeDocument/2006/relationships/slide" Target="slides/slide144.xml"/><Relationship Id="rId152" Type="http://schemas.openxmlformats.org/officeDocument/2006/relationships/slide" Target="slides/slide145.xml"/><Relationship Id="rId153" Type="http://schemas.openxmlformats.org/officeDocument/2006/relationships/slide" Target="slides/slide146.xml"/><Relationship Id="rId154" Type="http://schemas.openxmlformats.org/officeDocument/2006/relationships/slide" Target="slides/slide147.xml"/><Relationship Id="rId155" Type="http://schemas.openxmlformats.org/officeDocument/2006/relationships/slide" Target="slides/slide148.xml"/><Relationship Id="rId156" Type="http://schemas.openxmlformats.org/officeDocument/2006/relationships/slide" Target="slides/slide149.xml"/><Relationship Id="rId157" Type="http://schemas.openxmlformats.org/officeDocument/2006/relationships/slide" Target="slides/slide150.xml"/><Relationship Id="rId158" Type="http://schemas.openxmlformats.org/officeDocument/2006/relationships/slide" Target="slides/slide151.xml"/><Relationship Id="rId159" Type="http://schemas.openxmlformats.org/officeDocument/2006/relationships/slide" Target="slides/slide152.xml"/><Relationship Id="rId160" Type="http://schemas.openxmlformats.org/officeDocument/2006/relationships/slide" Target="slides/slide153.xml"/><Relationship Id="rId161" Type="http://schemas.openxmlformats.org/officeDocument/2006/relationships/slide" Target="slides/slide154.xml"/><Relationship Id="rId162" Type="http://schemas.openxmlformats.org/officeDocument/2006/relationships/slide" Target="slides/slide155.xml"/><Relationship Id="rId163" Type="http://schemas.openxmlformats.org/officeDocument/2006/relationships/slide" Target="slides/slide156.xml"/><Relationship Id="rId164" Type="http://schemas.openxmlformats.org/officeDocument/2006/relationships/slide" Target="slides/slide157.xml"/><Relationship Id="rId165" Type="http://schemas.openxmlformats.org/officeDocument/2006/relationships/slide" Target="slides/slide158.xml"/><Relationship Id="rId166" Type="http://schemas.openxmlformats.org/officeDocument/2006/relationships/slide" Target="slides/slide159.xml"/><Relationship Id="rId167" Type="http://schemas.openxmlformats.org/officeDocument/2006/relationships/slide" Target="slides/slide160.xml"/><Relationship Id="rId168" Type="http://schemas.openxmlformats.org/officeDocument/2006/relationships/slide" Target="slides/slide161.xml"/><Relationship Id="rId169" Type="http://schemas.openxmlformats.org/officeDocument/2006/relationships/slide" Target="slides/slide162.xml"/><Relationship Id="rId170" Type="http://schemas.openxmlformats.org/officeDocument/2006/relationships/slide" Target="slides/slide163.xml"/><Relationship Id="rId171" Type="http://schemas.openxmlformats.org/officeDocument/2006/relationships/slide" Target="slides/slide164.xml"/><Relationship Id="rId172" Type="http://schemas.openxmlformats.org/officeDocument/2006/relationships/slide" Target="slides/slide165.xml"/><Relationship Id="rId173" Type="http://schemas.openxmlformats.org/officeDocument/2006/relationships/slide" Target="slides/slide166.xml"/><Relationship Id="rId174" Type="http://schemas.openxmlformats.org/officeDocument/2006/relationships/slide" Target="slides/slide167.xml"/><Relationship Id="rId175" Type="http://schemas.openxmlformats.org/officeDocument/2006/relationships/slide" Target="slides/slide168.xml"/><Relationship Id="rId176" Type="http://schemas.openxmlformats.org/officeDocument/2006/relationships/slide" Target="slides/slide169.xml"/><Relationship Id="rId177" Type="http://schemas.openxmlformats.org/officeDocument/2006/relationships/slide" Target="slides/slide170.xml"/><Relationship Id="rId178" Type="http://schemas.openxmlformats.org/officeDocument/2006/relationships/slide" Target="slides/slide171.xml"/><Relationship Id="rId179" Type="http://schemas.openxmlformats.org/officeDocument/2006/relationships/slide" Target="slides/slide172.xml"/><Relationship Id="rId180" Type="http://schemas.openxmlformats.org/officeDocument/2006/relationships/slide" Target="slides/slide173.xml"/><Relationship Id="rId181" Type="http://schemas.openxmlformats.org/officeDocument/2006/relationships/slide" Target="slides/slide174.xml"/><Relationship Id="rId182" Type="http://schemas.openxmlformats.org/officeDocument/2006/relationships/slide" Target="slides/slide175.xml"/><Relationship Id="rId183" Type="http://schemas.openxmlformats.org/officeDocument/2006/relationships/slide" Target="slides/slide176.xml"/><Relationship Id="rId184" Type="http://schemas.openxmlformats.org/officeDocument/2006/relationships/slide" Target="slides/slide177.xml"/><Relationship Id="rId185" Type="http://schemas.openxmlformats.org/officeDocument/2006/relationships/slide" Target="slides/slide178.xml"/><Relationship Id="rId186" Type="http://schemas.openxmlformats.org/officeDocument/2006/relationships/slide" Target="slides/slide179.xml"/><Relationship Id="rId187" Type="http://schemas.openxmlformats.org/officeDocument/2006/relationships/slide" Target="slides/slide180.xml"/><Relationship Id="rId188" Type="http://schemas.openxmlformats.org/officeDocument/2006/relationships/slide" Target="slides/slide181.xml"/><Relationship Id="rId189" Type="http://schemas.openxmlformats.org/officeDocument/2006/relationships/slide" Target="slides/slide182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6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7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2.xml"/></Relationships>
</file>

<file path=ppt/notesSlides/_rels/notesSlide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7.xml"/></Relationships>
</file>

<file path=ppt/notesSlides/_rels/notesSlide1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8.xml"/></Relationships>
</file>

<file path=ppt/notesSlides/_rels/notesSlide1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1.xml"/></Relationships>
</file>

<file path=ppt/notesSlides/_rels/notesSlide1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0.xml"/></Relationships>
</file>

<file path=ppt/notesSlides/_rels/notesSlide1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1.xml"/></Relationships>
</file>

<file path=ppt/notesSlides/_rels/notesSlide1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4.xml"/></Relationships>
</file>

<file path=ppt/notesSlides/_rels/notesSlide1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6.xml"/></Relationships>
</file>

<file path=ppt/notesSlides/_rels/notesSlide1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7.xml"/></Relationships>
</file>

<file path=ppt/notesSlides/_rels/notesSlide1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9.xml"/></Relationships>
</file>

<file path=ppt/notesSlides/_rels/notesSlide1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0.xml"/></Relationships>
</file>

<file path=ppt/notesSlides/_rels/notesSlide1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4.xml"/></Relationships>
</file>

<file path=ppt/notesSlides/_rels/notesSlide2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4.xml"/></Relationships>
</file>

<file path=ppt/notesSlides/_rels/notesSlide2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8.xml"/></Relationships>
</file>

<file path=ppt/notesSlides/_rels/notesSlide2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0.xml"/></Relationships>
</file>

<file path=ppt/notesSlides/_rels/notesSlide2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1.xml"/></Relationships>
</file>

<file path=ppt/notesSlides/_rels/notesSlide2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7.xml"/></Relationships>
</file>

<file path=ppt/notesSlides/_rels/notesSlide2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0.xml"/></Relationships>
</file>

<file path=ppt/notesSlides/_rels/notesSlide2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1.xml"/></Relationships>
</file>

<file path=ppt/notesSlides/_rels/notesSlide2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2.xml"/></Relationships>
</file>

<file path=ppt/notesSlides/_rels/notesSlide2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3.xml"/></Relationships>
</file>

<file path=ppt/notesSlides/_rels/notesSlide2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5.xml"/></Relationships>
</file>

<file path=ppt/notesSlides/_rels/notesSlide3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6.xml"/></Relationships>
</file>

<file path=ppt/notesSlides/_rels/notesSlide3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0.xml"/></Relationships>
</file>

<file path=ppt/notesSlides/_rels/notesSlide3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1.xml"/></Relationships>
</file>

<file path=ppt/notesSlides/_rels/notesSlide3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4.xml"/></Relationships>
</file>

<file path=ppt/notesSlides/_rels/notesSlide3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5.xml"/></Relationships>
</file>

<file path=ppt/notesSlides/_rels/notesSlide3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6.xml"/></Relationships>
</file>

<file path=ppt/notesSlides/_rels/notesSlide3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4.xml"/></Relationships>
</file>

<file path=ppt/notesSlides/_rels/notesSlide3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5.xml"/></Relationships>
</file>

<file path=ppt/notesSlides/_rels/notesSlide3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6.xml"/></Relationships>
</file>

<file path=ppt/notesSlides/_rels/notesSlide3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7.xml"/></Relationships>
</file>

<file path=ppt/notesSlides/_rels/notesSlide4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2.xml"/></Relationships>
</file>

<file path=ppt/notesSlides/_rels/notesSlide4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3.xml"/></Relationships>
</file>

<file path=ppt/notesSlides/_rels/notesSlide4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9.xml"/></Relationships>
</file>

<file path=ppt/notesSlides/_rels/notesSlide4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0.xml"/></Relationships>
</file>

<file path=ppt/notesSlides/_rels/notesSlide4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2.xml"/></Relationships>
</file>

<file path=ppt/notesSlides/_rels/notesSlide4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9.xml"/></Relationships>
</file>

<file path=ppt/notesSlides/_rels/notesSlide4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6.xml"/></Relationships>
</file>

<file path=ppt/notesSlides/_rels/notesSlide4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1.xml"/></Relationships>
</file>

<file path=ppt/notesSlides/_rels/notesSlide4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5.xml"/></Relationships>
</file>

<file path=ppt/notesSlides/_rels/notesSlide4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7.xml"/></Relationships>
</file>

<file path=ppt/notesSlides/_rels/notesSlide5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9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Kendinizi ve dersi tanıtın. Bu ders "saldırıyı görerek savunmayı öğrenme" dersi. Her hafta çalışan demolar olacak.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Demoları önceden bir kez derleyin (Windows: code içinde .\build.ps1, WSL: ./build.sh) ki derste bekleme olmasın. Öğrencilere iki ortamın da aynı sonucu verdiğini gösterin; Visual Studio'da Klasör Aç ile code klasörünü açmak yeterli.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Öğrencilere kendi örneklerini sorun: "Instagram hesabınız için varlık, tehdit, zafiyet ne?"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Demo 4'te aynı aileden bir hatayı (uzunluk denetimi) kendi ellerimizle göreceğiz.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Mobil ödeme, DRM, oyun hileleri, lisans denetimi örnekleri. "Anahtarı gizle" demek yetmez; saldırgan belleği okuyabilir.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Bina benzetmesi: iyi kilit, açık pencere, paspas altındaki anahtar, şifresiz kasa. Öğrencilere her satırda "bunu kim yapar?" diye sorun.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İç katmanlar "doğru yaz", dış katmanlar "kod saldırganın elindeyken ne olacak" sorusu. Bu tablo dönemin yol haritası.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Oyun hilesi örneği: istemci gizlenmiş, ama sunucu "bir saniyede 100 metre" hareketi kabul ediyor.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Projenin güvenlik kılavuzu her katman için "hangi önlemi aldım, nasıl test ettim" sorusunu cevaplayacak.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önce sordur, sonra bu slaytı aç.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Bu mimari yalnız yöntemi göstermek için. Arayüz ve varlık tablosu yöntemini dönem boyunca kullanacağız; tablodaki varlıkları koruyan yöntemleri sonraki haftalarda tek tek açacağız (3: güvenlik kabukları, 4 ve 9: native sağlamlaştırma, 6: RASP, 10: anahtar hiyerarşisi, 11: whitebox).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Her VE/VEYA düğümünün maliyetinin aşağıdan yukarı nasıl hesaplandığını gösterin; en ucuz dal B (bellekten oku) çıkıyor.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Bütün düğümler VE olunca maliyetler toplanır — en pahalı, en savunmalı durum.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Süreç altı tehdide de açıktır: taklit edilir, kodu değiştirilir, belleği okunur, çökertilir, yetkisi kötüye kullanılır.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Öğrenci not sistemi örneğini adım adım izleyin; hangi harfin neden anlamlı olduğunu vurgulayın.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Veri akışının hiçbir zaman S, R ya da E almadığını gösterin — "kimliği" olmadığı için.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12 tehdidi matrise yerleştirin, sonra puana göre sıralayın; en yüksek puanlının önceliği vurgulayın.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Bütün tehditler (3,3) hücresinde toplanınca sıralamanın işe yaramadığını, önceliklendirmenin başka ölçüt gerektirdiğini tartışın.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Tahtaya diyagramı çizin; E ve F güven sınırını geçen oklar.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Bu yedi adım dönem projesinin güvenlik kılavuzu iskeleti. Bu hafta adım 0-4 bekleniyor.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Önce fake/date (Windows'ta fake\hostname.bat) dosyasını gösterin: yalnız bir mesaj basıyor. Windows'ta cmd.exe komutu PATH'ten önce çalışma klasöründe de arar. "Gerçek saldırgan burada ne yapardı?" sorusunu sorun.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Sahte dizin PATH'in başına eklendi; kabuk ilk denediği dizinde sahte 'date'i buluyor ve orada duruyor. Gerçek 'date' hiç kontrol edilmiyor.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Sahte dizin PATH'in başında olmak zorunda değil — gerçek dizinden ÖNCE gelen her yer yeterli. Örnek seçiciden "güvenli sürüm" (edge-secure-fix) örneğini de gösterin: mutlak yol, arama yok.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PR_SET_DUMPABLE'ın ikinci etkisini vurgulayın: aynı kullanıcının hata ayıklayıcısı bile bağlanamaz. 6. haftaya köprü.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Değerlendirici programı kapalı stdout, zehirli PATH/LD_PRELOAD ve umask 000 ile başlatır. Sahada native katman getenv'in kancalanıp kancalanmadığını setenv/getenv ile sınar.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12 devralınan değişkenden yalnız birkaçının hayatta kaldığını vurgulayın; beyaz liste kara listeden neden daha güvenli.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Bilinen tehlikeli değişkenlerin hepsi atılıyor; yalnız PATH zorla ayarlanıyor.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Linux'ta demo gdb ile programı durdurup gcore ile belleği döküyor; Windows'ta program kendi belleğini MiniDumpWriteDump ile dump klasörüne yazıyor. Bu, çökme dökümü veya hata ayıklayıcı saldırısının güvenli bir benzetimi. MSVC /O2 de memset'i kaldırıyor. Makine kodu: Linux'ta objdump -d, Visual Studio'da Ayrıştırılmış Kod penceresi.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WIPE=1'de memset yazılı olduğu halde derleyicinin sildiğini, dökümde parolanın hâlâ durduğunu vurgulayın.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Aynı bayt dizisi bu kez gerçekten sıfırlanıyor — dökümde parola yok.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Aynı fonksiyon içindeki değişkenlerin bile farklı bölgelerde yaşayabildiğini vurgulayın — belirleyici tür değil, bildirim biçimidir.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malloc/calloc ile ayrılan her şeyin öbekte olduğunu, işaretçinin kendisinin ise ayrı bir bölgede yaşadığını hatırlatın.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Gerçek yerleşim derleyiciye göre değişir. Bu derste sömürü tekniğine değil, hatanın nasıl oluştuğuna, nasıl bulunduğuna ve nasıl önlendiğine odaklanıyoruz.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buffer, authorized, çerçeve göstericisi ve dönüş adresinin yan yana durduğunu; taşma büyüdükçe hangisinin ezildiğini gösterin.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1996'daki Aleph One makalesine bağlayın — bu tam olarak "smashing the stack".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Değerlendirici önce grep ile tehlikeli fonksiyonları arar, sonra dışarıdan gelen her uzunluk alanının doğrulanıp doğrulanmadığına bakar; checksec / dumpbin ile korumaları denetler.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Asıl vurgu: tek bayt yeter; araçların sınırı var; asıl düzeltme kodda.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17. bayt (sonlandırıcı NUL değil, son karakterin kendisi) admin'in ilk baytına yazıyor; admin sıfırdan farklı oluyor. Program sayacı her adımda strcpy satırında kalıyor.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Örnek seçiciden "tam 16 bayt" (yalnız sonlandırıcı NUL taşıyor, admin yine de 0 kalabilir) ve "güvenli sürüm reddediyor" örneklerini de canlı gösterin.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-1'in nasıl 18446744073709551615'e dönüştüğünü vurgulayın; kontrol yalnız üst sınıra bakıyor.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Tek bir alt sınır denetimi (length &lt; 0) bunların hepsini önlerdi.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10 oturumdan hangisinin temiz, sızıntı, çift serbest bırakma ya da UAF olduğunu öğrencilere tahmin ettirin.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Aynı kalıp 10 kez tekrarlanıyor — UAF'in ne kadar kolay yeniden üretilebildiğini vurgulayın.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Sahada oturum verisi işlem biter bitmez rastgele değerlerle doldurularak silinir; uzun sıfır dizisi bile "burada sır vardı" izi bırakır.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Sahada tek statik anahtar yarım bayt düzeyinde parçalanıp onlarca fonksiyona dağıtılır; parmak izi iki farklı özetle iki farklı yerde saklanıp karşılaştırılır. Örtme tek başına kale değil; diğer katmanlarla değer kazanır.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Bütünlük denetimi gibi önlemler derleme hattını da değiştirir: özet gömülür, yeniden derlenir; sahada beş turlu imzalı derleme. Korumaların maliyeti de ölçülür: kritik işlemi 20 kez çalıştırıp en kısa, en uzun, ortalama süre.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3-4 kişilik gruplar. 10 dakika çalışma, 5 dakika iki gruba sunum. İpucu: E için doğrudan URL ile not girme sayfası; R için değişiklik kaydının olmaması.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önce sordur, sonra cevap slaytını aç; tam çözüm eklerde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önce sordur, sonra cevap slaytını aç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önce sordur, sonra aç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2.pn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3.pn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4.pn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4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5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5.png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6.png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6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7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7.png"/>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3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3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3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8.xml"/></Relationships>
</file>

<file path=ppt/slides/_rels/slide3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3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3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3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3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9.xml"/></Relationships>
</file>

<file path=ppt/slides/_rels/slide3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0.xml"/></Relationships>
</file>

<file path=ppt/slides/_rels/slide3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4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4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4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4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4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4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4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4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4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5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8.png"/></Relationships>
</file>

<file path=ppt/slides/_rels/slide5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9.png"/><Relationship Id="rId4" Type="http://schemas.openxmlformats.org/officeDocument/2006/relationships/notesSlide" Target="../notesSlides/notesSlide11.xml"/></Relationships>
</file>

<file path=ppt/slides/_rels/slide5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5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5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5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5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5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5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5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6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6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6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6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6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10.png"/></Relationships>
</file>

<file path=ppt/slides/_rels/slide6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6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6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6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6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7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11.gif"/><Relationship Id="rId4" Type="http://schemas.openxmlformats.org/officeDocument/2006/relationships/notesSlide" Target="../notesSlides/notesSlide12.xml"/></Relationships>
</file>

<file path=ppt/slides/_rels/slide7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12.gif"/><Relationship Id="rId4" Type="http://schemas.openxmlformats.org/officeDocument/2006/relationships/notesSlide" Target="../notesSlides/notesSlide13.xml"/></Relationships>
</file>

<file path=ppt/slides/_rels/slide7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7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13.png"/></Relationships>
</file>

<file path=ppt/slides/_rels/slide7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4.xml"/></Relationships>
</file>

<file path=ppt/slides/_rels/slide7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7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14.gif"/><Relationship Id="rId4" Type="http://schemas.openxmlformats.org/officeDocument/2006/relationships/notesSlide" Target="../notesSlides/notesSlide15.xml"/></Relationships>
</file>

<file path=ppt/slides/_rels/slide7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15.gif"/><Relationship Id="rId4" Type="http://schemas.openxmlformats.org/officeDocument/2006/relationships/notesSlide" Target="../notesSlides/notesSlide16.xml"/></Relationships>
</file>

<file path=ppt/slides/_rels/slide7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7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16.gif"/><Relationship Id="rId4" Type="http://schemas.openxmlformats.org/officeDocument/2006/relationships/notesSlide" Target="../notesSlides/notesSlide17.xml"/></Relationships>
</file>

<file path=ppt/slides/_rels/slide8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17.gif"/><Relationship Id="rId4" Type="http://schemas.openxmlformats.org/officeDocument/2006/relationships/notesSlide" Target="../notesSlides/notesSlide18.xml"/></Relationships>
</file>

<file path=ppt/slides/_rels/slide8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8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8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9.xml"/></Relationships>
</file>

<file path=ppt/slides/_rels/slide8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18.png"/></Relationships>
</file>

<file path=ppt/slides/_rels/slide8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8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8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8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9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9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9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9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9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20.xml"/></Relationships>
</file>

<file path=ppt/slides/_rels/slide9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19.png"/></Relationships>
</file>

<file path=ppt/slides/_rels/slide9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9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21.xml"/></Relationships>
</file>

<file path=ppt/slides/_rels/slide9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20.png"/></Relationships>
</file>

<file path=ppt/slides/_rels/slide10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21.gif"/><Relationship Id="rId4" Type="http://schemas.openxmlformats.org/officeDocument/2006/relationships/notesSlide" Target="../notesSlides/notesSlide22.xml"/></Relationships>
</file>

<file path=ppt/slides/_rels/slide10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22.gif"/><Relationship Id="rId4" Type="http://schemas.openxmlformats.org/officeDocument/2006/relationships/notesSlide" Target="../notesSlides/notesSlide23.xml"/></Relationships>
</file>

<file path=ppt/slides/_rels/slide10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0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0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23.png"/></Relationships>
</file>

<file path=ppt/slides/_rels/slide10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0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0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24.xml"/></Relationships>
</file>

<file path=ppt/slides/_rels/slide10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0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25.xml"/></Relationships>
</file>

<file path=ppt/slides/_rels/slide1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24.gif"/><Relationship Id="rId4" Type="http://schemas.openxmlformats.org/officeDocument/2006/relationships/notesSlide" Target="../notesSlides/notesSlide26.xml"/></Relationships>
</file>

<file path=ppt/slides/_rels/slide1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25.gif"/><Relationship Id="rId4" Type="http://schemas.openxmlformats.org/officeDocument/2006/relationships/notesSlide" Target="../notesSlides/notesSlide27.xml"/></Relationships>
</file>

<file path=ppt/slides/_rels/slide1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28.xml"/></Relationships>
</file>

<file path=ppt/slides/_rels/slide1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26.gif"/><Relationship Id="rId4" Type="http://schemas.openxmlformats.org/officeDocument/2006/relationships/notesSlide" Target="../notesSlides/notesSlide29.xml"/></Relationships>
</file>

<file path=ppt/slides/_rels/slide1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27.gif"/><Relationship Id="rId4" Type="http://schemas.openxmlformats.org/officeDocument/2006/relationships/notesSlide" Target="../notesSlides/notesSlide30.xml"/></Relationships>
</file>

<file path=ppt/slides/_rels/slide1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28.png"/></Relationships>
</file>

<file path=ppt/slides/_rels/slide1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29.gif"/><Relationship Id="rId4" Type="http://schemas.openxmlformats.org/officeDocument/2006/relationships/notesSlide" Target="../notesSlides/notesSlide31.xml"/></Relationships>
</file>

<file path=ppt/slides/_rels/slide1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30.gif"/><Relationship Id="rId4" Type="http://schemas.openxmlformats.org/officeDocument/2006/relationships/notesSlide" Target="../notesSlides/notesSlide32.xml"/></Relationships>
</file>

<file path=ppt/slides/_rels/slide12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31.png"/></Relationships>
</file>

<file path=ppt/slides/_rels/slide12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2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32.png"/><Relationship Id="rId4" Type="http://schemas.openxmlformats.org/officeDocument/2006/relationships/notesSlide" Target="../notesSlides/notesSlide33.xml"/></Relationships>
</file>

<file path=ppt/slides/_rels/slide12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33.gif"/><Relationship Id="rId4" Type="http://schemas.openxmlformats.org/officeDocument/2006/relationships/notesSlide" Target="../notesSlides/notesSlide34.xml"/></Relationships>
</file>

<file path=ppt/slides/_rels/slide12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34.gif"/><Relationship Id="rId4" Type="http://schemas.openxmlformats.org/officeDocument/2006/relationships/notesSlide" Target="../notesSlides/notesSlide35.xml"/></Relationships>
</file>

<file path=ppt/slides/_rels/slide12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2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2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3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3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3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3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3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36.xml"/></Relationships>
</file>

<file path=ppt/slides/_rels/slide13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37.xml"/></Relationships>
</file>

<file path=ppt/slides/_rels/slide13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35.gif"/><Relationship Id="rId4" Type="http://schemas.openxmlformats.org/officeDocument/2006/relationships/notesSlide" Target="../notesSlides/notesSlide38.xml"/></Relationships>
</file>

<file path=ppt/slides/_rels/slide13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36.gif"/><Relationship Id="rId4" Type="http://schemas.openxmlformats.org/officeDocument/2006/relationships/notesSlide" Target="../notesSlides/notesSlide39.xml"/></Relationships>
</file>

<file path=ppt/slides/_rels/slide13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3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4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4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37.png"/></Relationships>
</file>

<file path=ppt/slides/_rels/slide14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38.gif"/><Relationship Id="rId4" Type="http://schemas.openxmlformats.org/officeDocument/2006/relationships/notesSlide" Target="../notesSlides/notesSlide40.xml"/></Relationships>
</file>

<file path=ppt/slides/_rels/slide14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39.gif"/><Relationship Id="rId4" Type="http://schemas.openxmlformats.org/officeDocument/2006/relationships/notesSlide" Target="../notesSlides/notesSlide41.xml"/></Relationships>
</file>

<file path=ppt/slides/_rels/slide14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4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4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40.png"/></Relationships>
</file>

<file path=ppt/slides/_rels/slide14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4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41.gif"/><Relationship Id="rId4" Type="http://schemas.openxmlformats.org/officeDocument/2006/relationships/notesSlide" Target="../notesSlides/notesSlide42.xml"/></Relationships>
</file>

<file path=ppt/slides/_rels/slide15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42.gif"/><Relationship Id="rId4" Type="http://schemas.openxmlformats.org/officeDocument/2006/relationships/notesSlide" Target="../notesSlides/notesSlide43.xml"/></Relationships>
</file>

<file path=ppt/slides/_rels/slide15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5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44.xml"/></Relationships>
</file>

<file path=ppt/slides/_rels/slide15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5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5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43.png"/></Relationships>
</file>

<file path=ppt/slides/_rels/slide15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5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5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5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45.xml"/></Relationships>
</file>

<file path=ppt/slides/_rels/slide16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6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44.png"/></Relationships>
</file>

<file path=ppt/slides/_rels/slide16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6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6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6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45.png"/></Relationships>
</file>

<file path=ppt/slides/_rels/slide16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46.xml"/></Relationships>
</file>

<file path=ppt/slides/_rels/slide16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6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46.png"/></Relationships>
</file>

<file path=ppt/slides/_rels/slide16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7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47.xml"/></Relationships>
</file>

<file path=ppt/slides/_rels/slide17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7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7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7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48.xml"/></Relationships>
</file>

<file path=ppt/slides/_rels/slide17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7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49.xml"/></Relationships>
</file>

<file path=ppt/slides/_rels/slide17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7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50.xml"/></Relationships>
</file>

<file path=ppt/slides/_rels/slide18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8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8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2194560"/>
            <a:ext cx="10911535" cy="128016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ctr"/>
            <a:r>
              <a:rPr sz="4000" b="1">
                <a:solidFill>
                  <a:srgbClr val="006D77"/>
                </a:solidFill>
              </a:rPr>
              <a:t>Güvenli Programlamaya Giriş ve Uygulama Koruma Planı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3566160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ctr"/>
            <a:r>
              <a:rPr sz="2000" b="1">
                <a:solidFill>
                  <a:srgbClr val="1F2D3A"/>
                </a:solidFill>
              </a:rPr>
              <a:t>CEN429 Güvenli Programlama — Hafta 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4051808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ctr"/>
            <a:r>
              <a:rPr sz="2000" b="0">
                <a:solidFill>
                  <a:srgbClr val="1F2D3A"/>
                </a:solidFill>
              </a:rPr>
              <a:t>Dr. Öğr. Üyesi Uğur CORUH · 18.09.2026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Bugünün planı (3 saat)</a:t>
            </a:r>
          </a:p>
        </p:txBody>
      </p:sp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640080" y="1325880"/>
          <a:ext cx="10911534" cy="22402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09693"/>
                <a:gridCol w="10201841"/>
              </a:tblGrid>
              <a:tr h="560070">
                <a:tc>
                  <a:txBody>
                    <a:bodyPr wrap="square"/>
                    <a:lstStyle/>
                    <a:p>
                      <a:r>
                        <a:rPr sz="1439" b="1">
                          <a:solidFill>
                            <a:srgbClr val="FFFFFF"/>
                          </a:solidFill>
                        </a:rPr>
                        <a:t>Saat</a:t>
                      </a:r>
                    </a:p>
                  </a:txBody>
                  <a:tcPr marL="54864" marR="54864" marT="27432" marB="27432" anchor="ctr">
                    <a:solidFill>
                      <a:srgbClr val="006D77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1">
                          <a:solidFill>
                            <a:srgbClr val="FFFFFF"/>
                          </a:solidFill>
                        </a:rPr>
                        <a:t>Konu</a:t>
                      </a:r>
                    </a:p>
                  </a:txBody>
                  <a:tcPr marL="54864" marR="54864" marT="27432" marB="27432" anchor="ctr">
                    <a:solidFill>
                      <a:srgbClr val="006D77"/>
                    </a:solidFill>
                  </a:tcPr>
                </a:tc>
              </a:tr>
              <a:tr h="560070"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1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Ders tanıtımı · Güvenlik nedir? · Saldırgan · İlkeler · </a:t>
                      </a:r>
                      <a:r>
                        <a:rPr sz="1439" b="1">
                          <a:solidFill>
                            <a:srgbClr val="1F2D3A"/>
                          </a:solidFill>
                        </a:rPr>
                        <a:t>Uygulama korumasına genel bakış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  <a:tr h="560070"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2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Koruma planı · STRIDE ve risk puanı · Saldırı ağacı · </a:t>
                      </a:r>
                      <a:r>
                        <a:rPr sz="1439" b="1">
                          <a:solidFill>
                            <a:srgbClr val="1F2D3A"/>
                          </a:solidFill>
                        </a:rPr>
                        <a:t>Uygulamalı örnek "Kasa"</a:t>
                      </a:r>
                      <a:r>
                        <a:rPr sz="1439" b="0">
                          <a:solidFill>
                            <a:srgbClr val="1F2D3A"/>
                          </a:solidFill>
                        </a:rPr>
                        <a:t> · Sınıf alıştırması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</a:tr>
              <a:tr h="560070"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3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1">
                          <a:solidFill>
                            <a:srgbClr val="1F2D3A"/>
                          </a:solidFill>
                        </a:rPr>
                        <a:t>Demo 1–2</a:t>
                      </a:r>
                      <a:r>
                        <a:rPr sz="1439" b="0">
                          <a:solidFill>
                            <a:srgbClr val="1F2D3A"/>
                          </a:solidFill>
                        </a:rPr>
                        <a:t> · Güvenli başlatma · Taşmalar · </a:t>
                      </a:r>
                      <a:r>
                        <a:rPr sz="1439" b="1">
                          <a:solidFill>
                            <a:srgbClr val="1F2D3A"/>
                          </a:solidFill>
                        </a:rPr>
                        <a:t>Demo 3–4</a:t>
                      </a:r>
                      <a:r>
                        <a:rPr sz="1439" b="0">
                          <a:solidFill>
                            <a:srgbClr val="1F2D3A"/>
                          </a:solidFill>
                        </a:rPr>
                        <a:t> · Bellek yönetimi · Bölümleme · Güvenli süreç · Proje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640080" y="3675888"/>
            <a:ext cx="10911535" cy="7701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1">
                <a:solidFill>
                  <a:srgbClr val="1F2D3A"/>
                </a:solidFill>
              </a:rPr>
              <a:t>Öğrenme çıktıları:</a:t>
            </a:r>
            <a:r>
              <a:rPr sz="2000" b="0">
                <a:solidFill>
                  <a:srgbClr val="1F2D3A"/>
                </a:solidFill>
              </a:rPr>
              <a:t> ÖÇ.1 (zafiyetleri tanır ve sınıflandırır) · ÖÇ.5 (güvenli tasarım ilkeleriyle yazılım planı oluşturur)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3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Bu derse nasıl başlıyoruz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22555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Bu, dersin </a:t>
            </a:r>
            <a:r>
              <a:rPr sz="2000" b="1">
                <a:solidFill>
                  <a:srgbClr val="1F2D3A"/>
                </a:solidFill>
              </a:rPr>
              <a:t>ilk haftası</a:t>
            </a:r>
            <a:r>
              <a:rPr sz="2000" b="0">
                <a:solidFill>
                  <a:srgbClr val="1F2D3A"/>
                </a:solidFill>
              </a:rPr>
              <a:t>; önceki bir haftaya dayanmıyoruz.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Varsayılan ön bilgi: C'de fonksiyon, dizi, işaretçi; terminalde </a:t>
            </a:r>
            <a:r>
              <a:rPr sz="2000" b="0">
                <a:solidFill>
                  <a:srgbClr val="A1123F"/>
                </a:solidFill>
                <a:latin typeface="Consolas"/>
              </a:rPr>
              <a:t>cd</a:t>
            </a:r>
            <a:r>
              <a:rPr sz="2000" b="0">
                <a:solidFill>
                  <a:srgbClr val="1F2D3A"/>
                </a:solidFill>
              </a:rPr>
              <a:t>, </a:t>
            </a:r>
            <a:r>
              <a:rPr sz="2000" b="0">
                <a:solidFill>
                  <a:srgbClr val="A1123F"/>
                </a:solidFill>
                <a:latin typeface="Consolas"/>
              </a:rPr>
              <a:t>ls</a:t>
            </a:r>
            <a:r>
              <a:rPr sz="2000" b="0">
                <a:solidFill>
                  <a:srgbClr val="1F2D3A"/>
                </a:solidFill>
              </a:rPr>
              <a:t> (PowerShell ya da Linux).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Aşağıdaki </a:t>
            </a:r>
            <a:r>
              <a:rPr sz="2000" b="1">
                <a:solidFill>
                  <a:srgbClr val="1F2D3A"/>
                </a:solidFill>
              </a:rPr>
              <a:t>"Bu haftanın kavramları"</a:t>
            </a:r>
            <a:r>
              <a:rPr sz="2000" b="0">
                <a:solidFill>
                  <a:srgbClr val="1F2D3A"/>
                </a:solidFill>
              </a:rPr>
              <a:t> tablosu, bu haftanın terimlerini birer cümleyle tanımlamak yerine, her birinin </a:t>
            </a:r>
            <a:r>
              <a:rPr sz="2000" b="1">
                <a:solidFill>
                  <a:srgbClr val="1F2D3A"/>
                </a:solidFill>
              </a:rPr>
              <a:t>hangi bölümde</a:t>
            </a:r>
            <a:r>
              <a:rPr sz="2000" b="0">
                <a:solidFill>
                  <a:srgbClr val="1F2D3A"/>
                </a:solidFill>
              </a:rPr>
              <a:t> öğretileceğini gösterir.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Dönem boyunca izleyeceğimiz kalıp: </a:t>
            </a:r>
            <a:r>
              <a:rPr sz="2000" b="1">
                <a:solidFill>
                  <a:srgbClr val="1F2D3A"/>
                </a:solidFill>
              </a:rPr>
              <a:t>hatalı kod → saldırı → düzeltme.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4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2600" b="1">
                <a:solidFill>
                  <a:srgbClr val="006D77"/>
                </a:solidFill>
              </a:rPr>
              <a:t>Bu haftanın kavramları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37388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1600" b="0">
                <a:solidFill>
                  <a:srgbClr val="1F2D3A"/>
                </a:solidFill>
              </a:rPr>
              <a:t>Her terim, gövdede ilk geçtiği yerde tanımlanır; burada yalnız </a:t>
            </a:r>
            <a:r>
              <a:rPr sz="1600" b="1">
                <a:solidFill>
                  <a:srgbClr val="1F2D3A"/>
                </a:solidFill>
              </a:rPr>
              <a:t>nerede</a:t>
            </a:r>
            <a:r>
              <a:rPr sz="1600" b="0">
                <a:solidFill>
                  <a:srgbClr val="1F2D3A"/>
                </a:solidFill>
              </a:rPr>
              <a:t> olduğunu işaretliyoruz.</a:t>
            </a:r>
          </a:p>
        </p:txBody>
      </p:sp>
      <p:graphicFrame>
        <p:nvGraphicFramePr>
          <p:cNvPr id="8" name="Table 7"/>
          <p:cNvGraphicFramePr>
            <a:graphicFrameLocks noGrp="1"/>
          </p:cNvGraphicFramePr>
          <p:nvPr/>
        </p:nvGraphicFramePr>
        <p:xfrm>
          <a:off x="640080" y="1809496"/>
          <a:ext cx="7274355" cy="433608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273908"/>
                <a:gridCol w="2000447"/>
              </a:tblGrid>
              <a:tr h="309720">
                <a:tc>
                  <a:txBody>
                    <a:bodyPr wrap="square"/>
                    <a:lstStyle/>
                    <a:p>
                      <a:r>
                        <a:rPr sz="1152" b="1">
                          <a:solidFill>
                            <a:srgbClr val="FFFFFF"/>
                          </a:solidFill>
                        </a:rPr>
                        <a:t>Kavram</a:t>
                      </a:r>
                    </a:p>
                  </a:txBody>
                  <a:tcPr marL="54864" marR="54864" marT="27432" marB="27432" anchor="ctr">
                    <a:solidFill>
                      <a:srgbClr val="006D77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52" b="1">
                          <a:solidFill>
                            <a:srgbClr val="FFFFFF"/>
                          </a:solidFill>
                        </a:rPr>
                        <a:t>Nerede</a:t>
                      </a:r>
                    </a:p>
                  </a:txBody>
                  <a:tcPr marL="54864" marR="54864" marT="27432" marB="27432" anchor="ctr">
                    <a:solidFill>
                      <a:srgbClr val="006D77"/>
                    </a:solidFill>
                  </a:tcPr>
                </a:tc>
              </a:tr>
              <a:tr h="309720">
                <a:tc>
                  <a:txBody>
                    <a:bodyPr wrap="square"/>
                    <a:lstStyle/>
                    <a:p>
                      <a:r>
                        <a:rPr sz="1152" b="0">
                          <a:solidFill>
                            <a:srgbClr val="1F2D3A"/>
                          </a:solidFill>
                        </a:rPr>
                        <a:t>Güvenlik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52" b="0">
                          <a:solidFill>
                            <a:srgbClr val="1F2D3A"/>
                          </a:solidFill>
                        </a:rPr>
                        <a:t>Bölüm 1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  <a:tr h="309720">
                <a:tc>
                  <a:txBody>
                    <a:bodyPr wrap="square"/>
                    <a:lstStyle/>
                    <a:p>
                      <a:r>
                        <a:rPr sz="1152" b="0">
                          <a:solidFill>
                            <a:srgbClr val="1F2D3A"/>
                          </a:solidFill>
                        </a:rPr>
                        <a:t>Varlık (asset)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52" b="0">
                          <a:solidFill>
                            <a:srgbClr val="1F2D3A"/>
                          </a:solidFill>
                        </a:rPr>
                        <a:t>Bölüm 1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</a:tr>
              <a:tr h="309720">
                <a:tc>
                  <a:txBody>
                    <a:bodyPr wrap="square"/>
                    <a:lstStyle/>
                    <a:p>
                      <a:r>
                        <a:rPr sz="1152" b="0">
                          <a:solidFill>
                            <a:srgbClr val="1F2D3A"/>
                          </a:solidFill>
                        </a:rPr>
                        <a:t>Tehdit ve zafiyet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52" b="0">
                          <a:solidFill>
                            <a:srgbClr val="1F2D3A"/>
                          </a:solidFill>
                        </a:rPr>
                        <a:t>Bölüm 1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  <a:tr h="309720">
                <a:tc>
                  <a:txBody>
                    <a:bodyPr wrap="square"/>
                    <a:lstStyle/>
                    <a:p>
                      <a:r>
                        <a:rPr sz="1152" b="0">
                          <a:solidFill>
                            <a:srgbClr val="1F2D3A"/>
                          </a:solidFill>
                        </a:rPr>
                        <a:t>CIA üçlüsü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52" b="0">
                          <a:solidFill>
                            <a:srgbClr val="1F2D3A"/>
                          </a:solidFill>
                        </a:rPr>
                        <a:t>Bölüm 1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</a:tr>
              <a:tr h="309720">
                <a:tc>
                  <a:txBody>
                    <a:bodyPr wrap="square"/>
                    <a:lstStyle/>
                    <a:p>
                      <a:r>
                        <a:rPr sz="1152" b="0">
                          <a:solidFill>
                            <a:srgbClr val="1F2D3A"/>
                          </a:solidFill>
                        </a:rPr>
                        <a:t>Saldırgan modeli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52" b="0">
                          <a:solidFill>
                            <a:srgbClr val="1F2D3A"/>
                          </a:solidFill>
                        </a:rPr>
                        <a:t>Bölüm 1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  <a:tr h="309720">
                <a:tc>
                  <a:txBody>
                    <a:bodyPr wrap="square"/>
                    <a:lstStyle/>
                    <a:p>
                      <a:r>
                        <a:rPr sz="1152" b="0">
                          <a:solidFill>
                            <a:srgbClr val="1F2D3A"/>
                          </a:solidFill>
                        </a:rPr>
                        <a:t>Beyaz kutu / MATE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52" b="0">
                          <a:solidFill>
                            <a:srgbClr val="1F2D3A"/>
                          </a:solidFill>
                        </a:rPr>
                        <a:t>Bölüm 1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</a:tr>
              <a:tr h="309720">
                <a:tc>
                  <a:txBody>
                    <a:bodyPr wrap="square"/>
                    <a:lstStyle/>
                    <a:p>
                      <a:r>
                        <a:rPr sz="1152" b="0">
                          <a:solidFill>
                            <a:srgbClr val="1F2D3A"/>
                          </a:solidFill>
                        </a:rPr>
                        <a:t>Güvenli tasarım ilkeleri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52" b="0">
                          <a:solidFill>
                            <a:srgbClr val="1F2D3A"/>
                          </a:solidFill>
                        </a:rPr>
                        <a:t>Bölüm 1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  <a:tr h="309720">
                <a:tc>
                  <a:txBody>
                    <a:bodyPr wrap="square"/>
                    <a:lstStyle/>
                    <a:p>
                      <a:r>
                        <a:rPr sz="1152" b="0">
                          <a:solidFill>
                            <a:srgbClr val="1F2D3A"/>
                          </a:solidFill>
                        </a:rPr>
                        <a:t>Katmanlı savunma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52" b="0">
                          <a:solidFill>
                            <a:srgbClr val="1F2D3A"/>
                          </a:solidFill>
                        </a:rPr>
                        <a:t>Bölüm 2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</a:tr>
              <a:tr h="309720">
                <a:tc>
                  <a:txBody>
                    <a:bodyPr wrap="square"/>
                    <a:lstStyle/>
                    <a:p>
                      <a:r>
                        <a:rPr sz="1152" b="0">
                          <a:solidFill>
                            <a:srgbClr val="1F2D3A"/>
                          </a:solidFill>
                        </a:rPr>
                        <a:t>Ödünleşim (trade-off)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52" b="0">
                          <a:solidFill>
                            <a:srgbClr val="1F2D3A"/>
                          </a:solidFill>
                        </a:rPr>
                        <a:t>Bölüm 2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  <a:tr h="309720">
                <a:tc>
                  <a:txBody>
                    <a:bodyPr wrap="square"/>
                    <a:lstStyle/>
                    <a:p>
                      <a:r>
                        <a:rPr sz="1152" b="0">
                          <a:solidFill>
                            <a:srgbClr val="1F2D3A"/>
                          </a:solidFill>
                        </a:rPr>
                        <a:t>Tehdit modelleme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52" b="0">
                          <a:solidFill>
                            <a:srgbClr val="1F2D3A"/>
                          </a:solidFill>
                        </a:rPr>
                        <a:t>Bölüm 3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</a:tr>
              <a:tr h="309720">
                <a:tc>
                  <a:txBody>
                    <a:bodyPr wrap="square"/>
                    <a:lstStyle/>
                    <a:p>
                      <a:r>
                        <a:rPr sz="1152" b="0">
                          <a:solidFill>
                            <a:srgbClr val="1F2D3A"/>
                          </a:solidFill>
                        </a:rPr>
                        <a:t>STRIDE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52" b="0">
                          <a:solidFill>
                            <a:srgbClr val="1F2D3A"/>
                          </a:solidFill>
                        </a:rPr>
                        <a:t>Bölüm 3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  <a:tr h="309720">
                <a:tc>
                  <a:txBody>
                    <a:bodyPr wrap="square"/>
                    <a:lstStyle/>
                    <a:p>
                      <a:r>
                        <a:rPr sz="1152" b="0">
                          <a:solidFill>
                            <a:srgbClr val="1F2D3A"/>
                          </a:solidFill>
                        </a:rPr>
                        <a:t>Saldırı ağacı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52" b="0">
                          <a:solidFill>
                            <a:srgbClr val="1F2D3A"/>
                          </a:solidFill>
                        </a:rPr>
                        <a:t>Bölüm 3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</a:tr>
              <a:tr h="309724">
                <a:tc>
                  <a:txBody>
                    <a:bodyPr wrap="square"/>
                    <a:lstStyle/>
                    <a:p>
                      <a:r>
                        <a:rPr sz="1152" b="0">
                          <a:solidFill>
                            <a:srgbClr val="1F2D3A"/>
                          </a:solidFill>
                        </a:rPr>
                        <a:t>Veri akış diyagramı (DFD)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52" b="0">
                          <a:solidFill>
                            <a:srgbClr val="1F2D3A"/>
                          </a:solidFill>
                        </a:rPr>
                        <a:t>Bölüm 3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5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Demolar nasıl çalışıyor?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29616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Tek kaynak, iki/üç ortam: </a:t>
            </a:r>
            <a:r>
              <a:rPr sz="2000" b="1">
                <a:solidFill>
                  <a:srgbClr val="1F2D3A"/>
                </a:solidFill>
              </a:rPr>
              <a:t>Windows</a:t>
            </a:r>
            <a:r>
              <a:rPr sz="2000" b="0">
                <a:solidFill>
                  <a:srgbClr val="1F2D3A"/>
                </a:solidFill>
              </a:rPr>
              <a:t> (Visual Studio 2022 Community ya da PowerShell), </a:t>
            </a:r>
            <a:r>
              <a:rPr sz="2000" b="1">
                <a:solidFill>
                  <a:srgbClr val="1F2D3A"/>
                </a:solidFill>
              </a:rPr>
              <a:t>WSL</a:t>
            </a:r>
            <a:r>
              <a:rPr sz="2000" b="0">
                <a:solidFill>
                  <a:srgbClr val="1F2D3A"/>
                </a:solidFill>
              </a:rPr>
              <a:t> ve </a:t>
            </a:r>
            <a:r>
              <a:rPr sz="2000" b="1">
                <a:solidFill>
                  <a:srgbClr val="1F2D3A"/>
                </a:solidFill>
              </a:rPr>
              <a:t>Linux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Derle: Windows </a:t>
            </a:r>
            <a:r>
              <a:rPr sz="2000" b="0">
                <a:solidFill>
                  <a:srgbClr val="A1123F"/>
                </a:solidFill>
                <a:latin typeface="Consolas"/>
              </a:rPr>
              <a:t>.build.ps1</a:t>
            </a:r>
            <a:r>
              <a:rPr sz="2000" b="0">
                <a:solidFill>
                  <a:srgbClr val="1F2D3A"/>
                </a:solidFill>
              </a:rPr>
              <a:t> · WSL/Linux </a:t>
            </a:r>
            <a:r>
              <a:rPr sz="2000" b="0">
                <a:solidFill>
                  <a:srgbClr val="A1123F"/>
                </a:solidFill>
                <a:latin typeface="Consolas"/>
              </a:rPr>
              <a:t>./build.sh</a:t>
            </a:r>
            <a:r>
              <a:rPr sz="2000" b="0">
                <a:solidFill>
                  <a:srgbClr val="1F2D3A"/>
                </a:solidFill>
              </a:rPr>
              <a:t> — dersten önce bir kez derleyin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Çalıştır: Windows </a:t>
            </a:r>
            <a:r>
              <a:rPr sz="2000" b="0">
                <a:solidFill>
                  <a:srgbClr val="A1123F"/>
                </a:solidFill>
                <a:latin typeface="Consolas"/>
              </a:rPr>
              <a:t>.demo.ps1</a:t>
            </a:r>
            <a:r>
              <a:rPr sz="2000" b="0">
                <a:solidFill>
                  <a:srgbClr val="1F2D3A"/>
                </a:solidFill>
              </a:rPr>
              <a:t> · WSL/Linux </a:t>
            </a:r>
            <a:r>
              <a:rPr sz="2000" b="0">
                <a:solidFill>
                  <a:srgbClr val="A1123F"/>
                </a:solidFill>
                <a:latin typeface="Consolas"/>
              </a:rPr>
              <a:t>sh demo.sh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Visual Studio: </a:t>
            </a:r>
            <a:r>
              <a:rPr sz="2000" b="1">
                <a:solidFill>
                  <a:srgbClr val="1F2D3A"/>
                </a:solidFill>
              </a:rPr>
              <a:t>Dosya &gt; Aç &gt; Klasör</a:t>
            </a:r>
            <a:r>
              <a:rPr sz="2000" b="0">
                <a:solidFill>
                  <a:srgbClr val="1F2D3A"/>
                </a:solidFill>
              </a:rPr>
              <a:t> → </a:t>
            </a:r>
            <a:r>
              <a:rPr sz="2000" b="0">
                <a:solidFill>
                  <a:srgbClr val="A1123F"/>
                </a:solidFill>
                <a:latin typeface="Consolas"/>
              </a:rPr>
              <a:t>code</a:t>
            </a:r>
            <a:r>
              <a:rPr sz="2000" b="0">
                <a:solidFill>
                  <a:srgbClr val="1F2D3A"/>
                </a:solidFill>
              </a:rPr>
              <a:t> → yapılandırma </a:t>
            </a:r>
            <a:r>
              <a:rPr sz="2000" b="1">
                <a:solidFill>
                  <a:srgbClr val="1F2D3A"/>
                </a:solidFill>
              </a:rPr>
              <a:t>Windows (MSVC)</a:t>
            </a:r>
            <a:r>
              <a:rPr sz="2000" b="0">
                <a:solidFill>
                  <a:srgbClr val="1F2D3A"/>
                </a:solidFill>
              </a:rPr>
              <a:t> → </a:t>
            </a:r>
            <a:r>
              <a:rPr sz="2000" b="1">
                <a:solidFill>
                  <a:srgbClr val="1F2D3A"/>
                </a:solidFill>
              </a:rPr>
              <a:t>Derle &gt; Tümünü Derle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Bu hafta 4 demo: </a:t>
            </a:r>
            <a:r>
              <a:rPr sz="2000" b="0">
                <a:solidFill>
                  <a:srgbClr val="A1123F"/>
                </a:solidFill>
                <a:latin typeface="Consolas"/>
              </a:rPr>
              <a:t>code/week-01</a:t>
            </a:r>
            <a:r>
              <a:rPr sz="2000" b="0">
                <a:solidFill>
                  <a:srgbClr val="1F2D3A"/>
                </a:solidFill>
              </a:rPr>
              <a:t> altında</a:t>
            </a:r>
          </a:p>
        </p:txBody>
      </p:sp>
      <p:sp>
        <p:nvSpPr>
          <p:cNvPr id="8" name="Rectangle 7"/>
          <p:cNvSpPr/>
          <p:nvPr/>
        </p:nvSpPr>
        <p:spPr>
          <a:xfrm>
            <a:off x="640080" y="4397248"/>
            <a:ext cx="10911535" cy="934719"/>
          </a:xfrm>
          <a:prstGeom prst="rect">
            <a:avLst/>
          </a:prstGeom>
          <a:solidFill>
            <a:srgbClr val="EEF7F8"/>
          </a:solidFill>
          <a:ln>
            <a:solidFill>
              <a:srgbClr val="006D7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0"/>
          <a:lstStyle/>
          <a:p>
            <a:pPr algn="l"/>
            <a:r>
              <a:rPr sz="2000" b="0">
                <a:solidFill>
                  <a:srgbClr val="1F2D3A"/>
                </a:solidFill>
              </a:rPr>
              <a:t>⚠️ </a:t>
            </a:r>
            <a:r>
              <a:rPr sz="2000" b="1">
                <a:solidFill>
                  <a:srgbClr val="1F2D3A"/>
                </a:solidFill>
              </a:rPr>
              <a:t>Etik:</a:t>
            </a:r>
            <a:r>
              <a:rPr sz="2000" b="0">
                <a:solidFill>
                  <a:srgbClr val="1F2D3A"/>
                </a:solidFill>
              </a:rPr>
              <a:t> Bütün demolar yalnız kendi klasöründe çalışır, yönetici yetkisi istemez. Teknikleri yalnız </a:t>
            </a:r>
            <a:r>
              <a:rPr sz="2000" b="1">
                <a:solidFill>
                  <a:srgbClr val="1F2D3A"/>
                </a:solidFill>
              </a:rPr>
              <a:t>kendi bilgisayarınızda</a:t>
            </a:r>
            <a:r>
              <a:rPr sz="2000" b="0">
                <a:solidFill>
                  <a:srgbClr val="1F2D3A"/>
                </a:solidFill>
              </a:rPr>
              <a:t> deneyin.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6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2600" b="1">
                <a:solidFill>
                  <a:srgbClr val="006D77"/>
                </a:solidFill>
              </a:rPr>
              <a:t>Kısa tarihçe — güvenli programlama fikri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7602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1800" b="1">
                <a:solidFill>
                  <a:srgbClr val="006D77"/>
                </a:solidFill>
              </a:rPr>
              <a:t>• </a:t>
            </a:r>
            <a:r>
              <a:rPr sz="1800" b="1">
                <a:solidFill>
                  <a:srgbClr val="1F2D3A"/>
                </a:solidFill>
              </a:rPr>
              <a:t>1975</a:t>
            </a:r>
            <a:r>
              <a:rPr sz="1800" b="0">
                <a:solidFill>
                  <a:srgbClr val="1F2D3A"/>
                </a:solidFill>
              </a:rPr>
              <a:t> — Saltzer &amp; Schroeder: güvenli tasarımın </a:t>
            </a:r>
            <a:r>
              <a:rPr sz="1800" b="1">
                <a:solidFill>
                  <a:srgbClr val="1F2D3A"/>
                </a:solidFill>
              </a:rPr>
              <a:t>8 ilkesi</a:t>
            </a:r>
            <a:r>
              <a:rPr sz="1800" b="0">
                <a:solidFill>
                  <a:srgbClr val="1F2D3A"/>
                </a:solidFill>
              </a:rPr>
              <a:t> (en az ayrıcalık, derinlemesine savunma…)</a:t>
            </a:r>
          </a:p>
          <a:p>
            <a:pPr>
              <a:spcAft>
                <a:spcPts val="300"/>
              </a:spcAft>
            </a:pPr>
            <a:r>
              <a:rPr sz="1800" b="1">
                <a:solidFill>
                  <a:srgbClr val="006D77"/>
                </a:solidFill>
              </a:rPr>
              <a:t>• </a:t>
            </a:r>
            <a:r>
              <a:rPr sz="1800" b="1">
                <a:solidFill>
                  <a:srgbClr val="1F2D3A"/>
                </a:solidFill>
              </a:rPr>
              <a:t>1970–80'ler</a:t>
            </a:r>
            <a:r>
              <a:rPr sz="1800" b="0">
                <a:solidFill>
                  <a:srgbClr val="1F2D3A"/>
                </a:solidFill>
              </a:rPr>
              <a:t> — </a:t>
            </a:r>
            <a:r>
              <a:rPr sz="1800" b="1">
                <a:solidFill>
                  <a:srgbClr val="1F2D3A"/>
                </a:solidFill>
              </a:rPr>
              <a:t>CIA üçlüsü</a:t>
            </a:r>
            <a:r>
              <a:rPr sz="1800" b="0">
                <a:solidFill>
                  <a:srgbClr val="1F2D3A"/>
                </a:solidFill>
              </a:rPr>
              <a:t> ortak dil hâline gelir</a:t>
            </a:r>
          </a:p>
          <a:p>
            <a:pPr>
              <a:spcAft>
                <a:spcPts val="300"/>
              </a:spcAft>
            </a:pPr>
            <a:r>
              <a:rPr sz="1800" b="1">
                <a:solidFill>
                  <a:srgbClr val="006D77"/>
                </a:solidFill>
              </a:rPr>
              <a:t>• </a:t>
            </a:r>
            <a:r>
              <a:rPr sz="1800" b="1">
                <a:solidFill>
                  <a:srgbClr val="1F2D3A"/>
                </a:solidFill>
              </a:rPr>
              <a:t>1998–99</a:t>
            </a:r>
            <a:r>
              <a:rPr sz="1800" b="0">
                <a:solidFill>
                  <a:srgbClr val="1F2D3A"/>
                </a:solidFill>
              </a:rPr>
              <a:t> — Microsoft'ta </a:t>
            </a:r>
            <a:r>
              <a:rPr sz="1800" b="1">
                <a:solidFill>
                  <a:srgbClr val="1F2D3A"/>
                </a:solidFill>
              </a:rPr>
              <a:t>STRIDE</a:t>
            </a:r>
            <a:r>
              <a:rPr sz="1800" b="0">
                <a:solidFill>
                  <a:srgbClr val="1F2D3A"/>
                </a:solidFill>
              </a:rPr>
              <a:t>; Schneier </a:t>
            </a:r>
            <a:r>
              <a:rPr sz="1800" b="1">
                <a:solidFill>
                  <a:srgbClr val="1F2D3A"/>
                </a:solidFill>
              </a:rPr>
              <a:t>saldırı ağaçlarını</a:t>
            </a:r>
            <a:r>
              <a:rPr sz="1800" b="0">
                <a:solidFill>
                  <a:srgbClr val="1F2D3A"/>
                </a:solidFill>
              </a:rPr>
              <a:t> tanıtır</a:t>
            </a:r>
          </a:p>
          <a:p>
            <a:pPr>
              <a:spcAft>
                <a:spcPts val="300"/>
              </a:spcAft>
            </a:pPr>
            <a:r>
              <a:rPr sz="1800" b="1">
                <a:solidFill>
                  <a:srgbClr val="006D77"/>
                </a:solidFill>
              </a:rPr>
              <a:t>• </a:t>
            </a:r>
            <a:r>
              <a:rPr sz="1800" b="1">
                <a:solidFill>
                  <a:srgbClr val="1F2D3A"/>
                </a:solidFill>
              </a:rPr>
              <a:t>2001–03</a:t>
            </a:r>
            <a:r>
              <a:rPr sz="1800" b="0">
                <a:solidFill>
                  <a:srgbClr val="1F2D3A"/>
                </a:solidFill>
              </a:rPr>
              <a:t> — </a:t>
            </a:r>
            <a:r>
              <a:rPr sz="1800" b="0" i="1">
                <a:solidFill>
                  <a:srgbClr val="1F2D3A"/>
                </a:solidFill>
              </a:rPr>
              <a:t>Building Secure Software</a:t>
            </a:r>
            <a:r>
              <a:rPr sz="1800" b="0">
                <a:solidFill>
                  <a:srgbClr val="1F2D3A"/>
                </a:solidFill>
              </a:rPr>
              <a:t> ve </a:t>
            </a:r>
            <a:r>
              <a:rPr sz="1800" b="1">
                <a:solidFill>
                  <a:srgbClr val="1F2D3A"/>
                </a:solidFill>
              </a:rPr>
              <a:t>Secure Programming Cookbook</a:t>
            </a:r>
            <a:r>
              <a:rPr sz="1800" b="0">
                <a:solidFill>
                  <a:srgbClr val="1F2D3A"/>
                </a:solidFill>
              </a:rPr>
              <a:t> (dersin ana kaynağı)</a:t>
            </a:r>
          </a:p>
        </p:txBody>
      </p:sp>
      <p:sp>
        <p:nvSpPr>
          <p:cNvPr id="8" name="Rectangle 7"/>
          <p:cNvSpPr/>
          <p:nvPr/>
        </p:nvSpPr>
        <p:spPr>
          <a:xfrm>
            <a:off x="640080" y="3195828"/>
            <a:ext cx="10911535" cy="571500"/>
          </a:xfrm>
          <a:prstGeom prst="rect">
            <a:avLst/>
          </a:prstGeom>
          <a:solidFill>
            <a:srgbClr val="EEF7F8"/>
          </a:solidFill>
          <a:ln>
            <a:solidFill>
              <a:srgbClr val="006D7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0"/>
          <a:lstStyle/>
          <a:p>
            <a:pPr algn="l"/>
            <a:r>
              <a:rPr sz="1800" b="0">
                <a:solidFill>
                  <a:srgbClr val="1F2D3A"/>
                </a:solidFill>
              </a:rPr>
              <a:t>Bugünkü araçlar (CIA · saldırgan modeli · STRIDE · saldırı ağacı) bu çizginin ürünüdür.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7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Güvenli programlamanın beş kararı — şema</a:t>
            </a:r>
          </a:p>
        </p:txBody>
      </p:sp>
      <p:pic>
        <p:nvPicPr>
          <p:cNvPr id="7" name="Picture 6" descr="h01-17-bes-karar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78580" y="1325880"/>
            <a:ext cx="9034535" cy="4828032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8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Ders nasıl yürüyor?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23012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Tek dönem projesi:</a:t>
            </a:r>
            <a:r>
              <a:rPr sz="2000" b="0">
                <a:solidFill>
                  <a:srgbClr val="1F2D3A"/>
                </a:solidFill>
              </a:rPr>
              <a:t> C/C++ uygulaması + "sertifikasyondan geçecekmiş gibi" bir </a:t>
            </a:r>
            <a:r>
              <a:rPr sz="2000" b="1">
                <a:solidFill>
                  <a:srgbClr val="1F2D3A"/>
                </a:solidFill>
              </a:rPr>
              <a:t>güvenlik kılavuzu</a:t>
            </a:r>
          </a:p>
          <a:p>
            <a:pPr lvl="1"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    – </a:t>
            </a:r>
            <a:r>
              <a:rPr sz="2000" b="0">
                <a:solidFill>
                  <a:srgbClr val="1F2D3A"/>
                </a:solidFill>
              </a:rPr>
              <a:t>Vize kontrolü: </a:t>
            </a:r>
            <a:r>
              <a:rPr sz="2000" b="1">
                <a:solidFill>
                  <a:srgbClr val="1F2D3A"/>
                </a:solidFill>
              </a:rPr>
              <a:t>7. hafta</a:t>
            </a:r>
            <a:r>
              <a:rPr sz="2000" b="0">
                <a:solidFill>
                  <a:srgbClr val="1F2D3A"/>
                </a:solidFill>
              </a:rPr>
              <a:t> gösterim · Final kontrolü: </a:t>
            </a:r>
            <a:r>
              <a:rPr sz="2000" b="1">
                <a:solidFill>
                  <a:srgbClr val="1F2D3A"/>
                </a:solidFill>
              </a:rPr>
              <a:t>15. hafta</a:t>
            </a:r>
            <a:r>
              <a:rPr sz="2000" b="0">
                <a:solidFill>
                  <a:srgbClr val="1F2D3A"/>
                </a:solidFill>
              </a:rPr>
              <a:t> gösterim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İki quiz:</a:t>
            </a:r>
            <a:r>
              <a:rPr sz="2000" b="0">
                <a:solidFill>
                  <a:srgbClr val="1F2D3A"/>
                </a:solidFill>
              </a:rPr>
              <a:t> 8. hafta (1–6) · 16. hafta (9–14)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Not: </a:t>
            </a:r>
            <a:r>
              <a:rPr sz="2000" b="0">
                <a:solidFill>
                  <a:srgbClr val="A1123F"/>
                </a:solidFill>
                <a:latin typeface="Consolas"/>
              </a:rPr>
              <a:t>Vize = 0,6·Proje1 + 0,4·Quiz1</a:t>
            </a:r>
            <a:r>
              <a:rPr sz="2000" b="0">
                <a:solidFill>
                  <a:srgbClr val="1F2D3A"/>
                </a:solidFill>
              </a:rPr>
              <a:t> · </a:t>
            </a:r>
            <a:r>
              <a:rPr sz="2000" b="0">
                <a:solidFill>
                  <a:srgbClr val="A1123F"/>
                </a:solidFill>
                <a:latin typeface="Consolas"/>
              </a:rPr>
              <a:t>Final = 0,7·Proje2 + 0,3·Quiz2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Her hafta: </a:t>
            </a:r>
            <a:r>
              <a:rPr sz="2000" b="1">
                <a:solidFill>
                  <a:srgbClr val="1F2D3A"/>
                </a:solidFill>
              </a:rPr>
              <a:t>hatalı kod → saldırı → düzeltme</a:t>
            </a:r>
          </a:p>
        </p:txBody>
      </p:sp>
      <p:sp>
        <p:nvSpPr>
          <p:cNvPr id="8" name="Rectangle 7"/>
          <p:cNvSpPr/>
          <p:nvPr/>
        </p:nvSpPr>
        <p:spPr>
          <a:xfrm>
            <a:off x="640080" y="3736848"/>
            <a:ext cx="10911535" cy="934719"/>
          </a:xfrm>
          <a:prstGeom prst="rect">
            <a:avLst/>
          </a:prstGeom>
          <a:solidFill>
            <a:srgbClr val="EEF7F8"/>
          </a:solidFill>
          <a:ln>
            <a:solidFill>
              <a:srgbClr val="006D7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0"/>
          <a:lstStyle/>
          <a:p>
            <a:pPr algn="l"/>
            <a:r>
              <a:rPr sz="2000" b="0">
                <a:solidFill>
                  <a:srgbClr val="1F2D3A"/>
                </a:solidFill>
              </a:rPr>
              <a:t>⚠️ </a:t>
            </a:r>
            <a:r>
              <a:rPr sz="2000" b="1">
                <a:solidFill>
                  <a:srgbClr val="1F2D3A"/>
                </a:solidFill>
              </a:rPr>
              <a:t>Etik:</a:t>
            </a:r>
            <a:r>
              <a:rPr sz="2000" b="0">
                <a:solidFill>
                  <a:srgbClr val="1F2D3A"/>
                </a:solidFill>
              </a:rPr>
              <a:t> Teknikleri yalnız </a:t>
            </a:r>
            <a:r>
              <a:rPr sz="2000" b="1">
                <a:solidFill>
                  <a:srgbClr val="1F2D3A"/>
                </a:solidFill>
              </a:rPr>
              <a:t>kendi bilgisayarınızda</a:t>
            </a:r>
            <a:r>
              <a:rPr sz="2000" b="0">
                <a:solidFill>
                  <a:srgbClr val="1F2D3A"/>
                </a:solidFill>
              </a:rPr>
              <a:t> ve verilen demolar üzerinde deneyin.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06D7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D8F0F2"/>
                </a:solidFill>
              </a:rPr>
              <a:t>CEN429 Güvenli Programlama · Hafta 1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D8F0F2"/>
                </a:solidFill>
              </a:rPr>
              <a:t>RTEÜ Bilgisayar Mühendisliği · 2026-2027 Güz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D8F0F2"/>
                </a:solidFill>
              </a:rPr>
              <a:t>9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2743200"/>
            <a:ext cx="10911535" cy="128016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</a:rPr>
              <a:t>1. Güvenlik nedir?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10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Kasa benzetmesi</a:t>
            </a:r>
          </a:p>
        </p:txBody>
      </p:sp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640080" y="1325880"/>
          <a:ext cx="10911534" cy="256946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01610"/>
                <a:gridCol w="2801610"/>
                <a:gridCol w="5308314"/>
              </a:tblGrid>
              <a:tr h="367066">
                <a:tc>
                  <a:txBody>
                    <a:bodyPr wrap="square"/>
                    <a:lstStyle/>
                    <a:p>
                      <a:r>
                        <a:rPr sz="1439" b="1">
                          <a:solidFill>
                            <a:srgbClr val="FFFFFF"/>
                          </a:solidFill>
                        </a:rPr>
                        <a:t>Kavram</a:t>
                      </a:r>
                    </a:p>
                  </a:txBody>
                  <a:tcPr marL="54864" marR="54864" marT="27432" marB="27432" anchor="ctr">
                    <a:solidFill>
                      <a:srgbClr val="006D77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1">
                          <a:solidFill>
                            <a:srgbClr val="FFFFFF"/>
                          </a:solidFill>
                        </a:rPr>
                        <a:t>Kasa</a:t>
                      </a:r>
                    </a:p>
                  </a:txBody>
                  <a:tcPr marL="54864" marR="54864" marT="27432" marB="27432" anchor="ctr">
                    <a:solidFill>
                      <a:srgbClr val="006D77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1">
                          <a:solidFill>
                            <a:srgbClr val="FFFFFF"/>
                          </a:solidFill>
                        </a:rPr>
                        <a:t>Yazılım</a:t>
                      </a:r>
                    </a:p>
                  </a:txBody>
                  <a:tcPr marL="54864" marR="54864" marT="27432" marB="27432" anchor="ctr">
                    <a:solidFill>
                      <a:srgbClr val="006D77"/>
                    </a:solidFill>
                  </a:tcPr>
                </a:tc>
              </a:tr>
              <a:tr h="367066">
                <a:tc>
                  <a:txBody>
                    <a:bodyPr wrap="square"/>
                    <a:lstStyle/>
                    <a:p>
                      <a:r>
                        <a:rPr sz="1439" b="1">
                          <a:solidFill>
                            <a:srgbClr val="1F2D3A"/>
                          </a:solidFill>
                        </a:rPr>
                        <a:t>Varlık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Para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Parola, ödeme anahtarı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  <a:tr h="367066">
                <a:tc>
                  <a:txBody>
                    <a:bodyPr wrap="square"/>
                    <a:lstStyle/>
                    <a:p>
                      <a:r>
                        <a:rPr sz="1439" b="1">
                          <a:solidFill>
                            <a:srgbClr val="1F2D3A"/>
                          </a:solidFill>
                        </a:rPr>
                        <a:t>Tehdit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Hırsız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Parolayı çalmak isteyen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</a:tr>
              <a:tr h="367066">
                <a:tc>
                  <a:txBody>
                    <a:bodyPr wrap="square"/>
                    <a:lstStyle/>
                    <a:p>
                      <a:r>
                        <a:rPr sz="1439" b="1">
                          <a:solidFill>
                            <a:srgbClr val="1F2D3A"/>
                          </a:solidFill>
                        </a:rPr>
                        <a:t>Zafiyet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Arızalı kilit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Denetlenmeyen </a:t>
                      </a:r>
                      <a:r>
                        <a:rPr sz="1439" b="0">
                          <a:solidFill>
                            <a:srgbClr val="A1123F"/>
                          </a:solidFill>
                          <a:latin typeface="Consolas"/>
                        </a:rPr>
                        <a:t>strcpy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  <a:tr h="367066">
                <a:tc>
                  <a:txBody>
                    <a:bodyPr wrap="square"/>
                    <a:lstStyle/>
                    <a:p>
                      <a:r>
                        <a:rPr sz="1439" b="1">
                          <a:solidFill>
                            <a:srgbClr val="1F2D3A"/>
                          </a:solidFill>
                        </a:rPr>
                        <a:t>Saldırı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Kilidi açmak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Uzun adla yönetici olmak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</a:tr>
              <a:tr h="367066">
                <a:tc>
                  <a:txBody>
                    <a:bodyPr wrap="square"/>
                    <a:lstStyle/>
                    <a:p>
                      <a:r>
                        <a:rPr sz="1439" b="1">
                          <a:solidFill>
                            <a:srgbClr val="1F2D3A"/>
                          </a:solidFill>
                        </a:rPr>
                        <a:t>Karşı önlem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Yeni kilit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Uzunluk denetimi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  <a:tr h="367067">
                <a:tc>
                  <a:txBody>
                    <a:bodyPr wrap="square"/>
                    <a:lstStyle/>
                    <a:p>
                      <a:r>
                        <a:rPr sz="1439" b="1">
                          <a:solidFill>
                            <a:srgbClr val="1F2D3A"/>
                          </a:solidFill>
                        </a:rPr>
                        <a:t>Risk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Olasılık × etki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"Bulunursa bütün hesaplar gider"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Tehdit · zafiyet · varlık — şema</a:t>
            </a:r>
          </a:p>
        </p:txBody>
      </p:sp>
      <p:pic>
        <p:nvPicPr>
          <p:cNvPr id="7" name="Picture 6" descr="h01-01-tehdit-zafiyet-varli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95841" y="1325880"/>
            <a:ext cx="9000012" cy="4828032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Güvenliğin üç hedefi: CIA</a:t>
            </a:r>
          </a:p>
        </p:txBody>
      </p:sp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640080" y="1325880"/>
          <a:ext cx="10911533" cy="152704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319149"/>
                <a:gridCol w="3978163"/>
                <a:gridCol w="2614221"/>
              </a:tblGrid>
              <a:tr h="381762">
                <a:tc>
                  <a:txBody>
                    <a:bodyPr wrap="square"/>
                    <a:lstStyle/>
                    <a:p/>
                  </a:txBody>
                  <a:tcPr marL="54864" marR="54864" marT="27432" marB="27432" anchor="ctr">
                    <a:solidFill>
                      <a:srgbClr val="006D77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1">
                          <a:solidFill>
                            <a:srgbClr val="FFFFFF"/>
                          </a:solidFill>
                        </a:rPr>
                        <a:t>Soru</a:t>
                      </a:r>
                    </a:p>
                  </a:txBody>
                  <a:tcPr marL="54864" marR="54864" marT="27432" marB="27432" anchor="ctr">
                    <a:solidFill>
                      <a:srgbClr val="006D77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1">
                          <a:solidFill>
                            <a:srgbClr val="FFFFFF"/>
                          </a:solidFill>
                        </a:rPr>
                        <a:t>Bozulursa</a:t>
                      </a:r>
                    </a:p>
                  </a:txBody>
                  <a:tcPr marL="54864" marR="54864" marT="27432" marB="27432" anchor="ctr">
                    <a:solidFill>
                      <a:srgbClr val="006D77"/>
                    </a:solidFill>
                  </a:tcPr>
                </a:tc>
              </a:tr>
              <a:tr h="381762">
                <a:tc>
                  <a:txBody>
                    <a:bodyPr wrap="square"/>
                    <a:lstStyle/>
                    <a:p>
                      <a:r>
                        <a:rPr sz="1439" b="1">
                          <a:solidFill>
                            <a:srgbClr val="1F2D3A"/>
                          </a:solidFill>
                        </a:rPr>
                        <a:t>C</a:t>
                      </a:r>
                      <a:r>
                        <a:rPr sz="1439" b="0">
                          <a:solidFill>
                            <a:srgbClr val="1F2D3A"/>
                          </a:solidFill>
                        </a:rPr>
                        <a:t>onfidentiality — Gizlilik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Yalnız yetkili görebiliyor mu?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Parolalar sızar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  <a:tr h="381762">
                <a:tc>
                  <a:txBody>
                    <a:bodyPr wrap="square"/>
                    <a:lstStyle/>
                    <a:p>
                      <a:r>
                        <a:rPr sz="1439" b="1">
                          <a:solidFill>
                            <a:srgbClr val="1F2D3A"/>
                          </a:solidFill>
                        </a:rPr>
                        <a:t>I</a:t>
                      </a:r>
                      <a:r>
                        <a:rPr sz="1439" b="0">
                          <a:solidFill>
                            <a:srgbClr val="1F2D3A"/>
                          </a:solidFill>
                        </a:rPr>
                        <a:t>ntegrity — Bütünlük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Yetkisiz değiştirilebiliyor mu?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Bakiye, not değişir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</a:tr>
              <a:tr h="381762">
                <a:tc>
                  <a:txBody>
                    <a:bodyPr wrap="square"/>
                    <a:lstStyle/>
                    <a:p>
                      <a:r>
                        <a:rPr sz="1439" b="1">
                          <a:solidFill>
                            <a:srgbClr val="1F2D3A"/>
                          </a:solidFill>
                        </a:rPr>
                        <a:t>A</a:t>
                      </a:r>
                      <a:r>
                        <a:rPr sz="1439" b="0">
                          <a:solidFill>
                            <a:srgbClr val="1F2D3A"/>
                          </a:solidFill>
                        </a:rPr>
                        <a:t>vailability — Erişilebilirlik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Gerektiğinde çalışıyor mu?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Sistem çöker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640080" y="2962656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+ Kimlik doğrulama · Yetkilendirme · İnkâr edilemezlik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40080" y="3512312"/>
            <a:ext cx="10911535" cy="7701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1">
                <a:solidFill>
                  <a:srgbClr val="1F2D3A"/>
                </a:solidFill>
              </a:rPr>
              <a:t>Soru:</a:t>
            </a:r>
            <a:r>
              <a:rPr sz="2000" b="0">
                <a:solidFill>
                  <a:srgbClr val="1F2D3A"/>
                </a:solidFill>
              </a:rPr>
              <a:t> Bankacılık uygulaması bakiyeyi şifresiz yazıyor → ? · Alıcı IBAN yolda değişiyor → ? · Bayram gecesi çöküyor → ?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13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CIA üçlüsü — şema</a:t>
            </a:r>
          </a:p>
        </p:txBody>
      </p:sp>
      <p:pic>
        <p:nvPicPr>
          <p:cNvPr id="7" name="Picture 6" descr="h01-12-cia-uclusu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0080" y="1325880"/>
            <a:ext cx="10911535" cy="3280833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640080" y="4716441"/>
            <a:ext cx="10911535" cy="7701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1">
                <a:solidFill>
                  <a:srgbClr val="1F2D3A"/>
                </a:solidFill>
              </a:rPr>
              <a:t>Sorunun cevabı:</a:t>
            </a:r>
            <a:r>
              <a:rPr sz="2000" b="0">
                <a:solidFill>
                  <a:srgbClr val="1F2D3A"/>
                </a:solidFill>
              </a:rPr>
              <a:t> bakiye şifresiz → </a:t>
            </a:r>
            <a:r>
              <a:rPr sz="2000" b="1">
                <a:solidFill>
                  <a:srgbClr val="1F2D3A"/>
                </a:solidFill>
              </a:rPr>
              <a:t>C</a:t>
            </a:r>
            <a:r>
              <a:rPr sz="2000" b="0">
                <a:solidFill>
                  <a:srgbClr val="1F2D3A"/>
                </a:solidFill>
              </a:rPr>
              <a:t>; IBAN yolda değişiyor → </a:t>
            </a:r>
            <a:r>
              <a:rPr sz="2000" b="1">
                <a:solidFill>
                  <a:srgbClr val="1F2D3A"/>
                </a:solidFill>
              </a:rPr>
              <a:t>I</a:t>
            </a:r>
            <a:r>
              <a:rPr sz="2000" b="0">
                <a:solidFill>
                  <a:srgbClr val="1F2D3A"/>
                </a:solidFill>
              </a:rPr>
              <a:t>; bayram gecesi çöküyor → </a:t>
            </a:r>
            <a:r>
              <a:rPr sz="2000" b="1">
                <a:solidFill>
                  <a:srgbClr val="1F2D3A"/>
                </a:solidFill>
              </a:rPr>
              <a:t>A</a:t>
            </a:r>
            <a:r>
              <a:rPr sz="2000" b="0">
                <a:solidFill>
                  <a:srgbClr val="1F2D3A"/>
                </a:solidFill>
              </a:rPr>
              <a:t>.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14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CIA üçlüsü — tipik önlemler ve komşu kavramlar</a:t>
            </a:r>
          </a:p>
        </p:txBody>
      </p:sp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640080" y="1325880"/>
          <a:ext cx="10365957" cy="152704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82754"/>
                <a:gridCol w="6183203"/>
              </a:tblGrid>
              <a:tr h="381762">
                <a:tc>
                  <a:txBody>
                    <a:bodyPr wrap="square"/>
                    <a:lstStyle/>
                    <a:p>
                      <a:r>
                        <a:rPr sz="1439" b="1">
                          <a:solidFill>
                            <a:srgbClr val="FFFFFF"/>
                          </a:solidFill>
                        </a:rPr>
                        <a:t>Hedef</a:t>
                      </a:r>
                    </a:p>
                  </a:txBody>
                  <a:tcPr marL="54864" marR="54864" marT="27432" marB="27432" anchor="ctr">
                    <a:solidFill>
                      <a:srgbClr val="006D77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1">
                          <a:solidFill>
                            <a:srgbClr val="FFFFFF"/>
                          </a:solidFill>
                        </a:rPr>
                        <a:t>Tipik önlem</a:t>
                      </a:r>
                    </a:p>
                  </a:txBody>
                  <a:tcPr marL="54864" marR="54864" marT="27432" marB="27432" anchor="ctr">
                    <a:solidFill>
                      <a:srgbClr val="006D77"/>
                    </a:solidFill>
                  </a:tcPr>
                </a:tc>
              </a:tr>
              <a:tr h="381762">
                <a:tc>
                  <a:txBody>
                    <a:bodyPr wrap="square"/>
                    <a:lstStyle/>
                    <a:p>
                      <a:r>
                        <a:rPr sz="1439" b="1">
                          <a:solidFill>
                            <a:srgbClr val="1F2D3A"/>
                          </a:solidFill>
                        </a:rPr>
                        <a:t>Gizlilik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Şifreleme, erişim denetimi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  <a:tr h="381762">
                <a:tc>
                  <a:txBody>
                    <a:bodyPr wrap="square"/>
                    <a:lstStyle/>
                    <a:p>
                      <a:r>
                        <a:rPr sz="1439" b="1">
                          <a:solidFill>
                            <a:srgbClr val="1F2D3A"/>
                          </a:solidFill>
                        </a:rPr>
                        <a:t>Bütünlük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Özet (hash), MAC, dijital imza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</a:tr>
              <a:tr h="381762">
                <a:tc>
                  <a:txBody>
                    <a:bodyPr wrap="square"/>
                    <a:lstStyle/>
                    <a:p>
                      <a:r>
                        <a:rPr sz="1439" b="1">
                          <a:solidFill>
                            <a:srgbClr val="1F2D3A"/>
                          </a:solidFill>
                        </a:rPr>
                        <a:t>Erişilebilirlik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Yedeklilik, kaynak sınırlama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640080" y="2962656"/>
            <a:ext cx="10911535" cy="7701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+ </a:t>
            </a:r>
            <a:r>
              <a:rPr sz="2000" b="1">
                <a:solidFill>
                  <a:srgbClr val="1F2D3A"/>
                </a:solidFill>
              </a:rPr>
              <a:t>Kimlik doğrulama:</a:t>
            </a:r>
            <a:r>
              <a:rPr sz="2000" b="0">
                <a:solidFill>
                  <a:srgbClr val="1F2D3A"/>
                </a:solidFill>
              </a:rPr>
              <a:t> sen gerçekten o musun? · </a:t>
            </a:r>
            <a:r>
              <a:rPr sz="2000" b="1">
                <a:solidFill>
                  <a:srgbClr val="1F2D3A"/>
                </a:solidFill>
              </a:rPr>
              <a:t>Yetkilendirme:</a:t>
            </a:r>
            <a:r>
              <a:rPr sz="2000" b="0">
                <a:solidFill>
                  <a:srgbClr val="1F2D3A"/>
                </a:solidFill>
              </a:rPr>
              <a:t> bunu yapmaya iznin var mı? · </a:t>
            </a:r>
            <a:r>
              <a:rPr sz="2000" b="1">
                <a:solidFill>
                  <a:srgbClr val="1F2D3A"/>
                </a:solidFill>
              </a:rPr>
              <a:t>İnkâr edilemezlik:</a:t>
            </a:r>
            <a:r>
              <a:rPr sz="2000" b="0">
                <a:solidFill>
                  <a:srgbClr val="1F2D3A"/>
                </a:solidFill>
              </a:rPr>
              <a:t> bunu kim yaptı, sonradan inkâr edebilir mi?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15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Hata ≠ zafiyet, ama…</a:t>
            </a:r>
          </a:p>
        </p:txBody>
      </p:sp>
      <p:sp>
        <p:nvSpPr>
          <p:cNvPr id="7" name="Rectangle 6"/>
          <p:cNvSpPr/>
          <p:nvPr/>
        </p:nvSpPr>
        <p:spPr>
          <a:xfrm>
            <a:off x="640080" y="1325880"/>
            <a:ext cx="10911535" cy="604520"/>
          </a:xfrm>
          <a:prstGeom prst="rect">
            <a:avLst/>
          </a:prstGeom>
          <a:solidFill>
            <a:srgbClr val="EEF7F8"/>
          </a:solidFill>
          <a:ln>
            <a:solidFill>
              <a:srgbClr val="006D7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0"/>
          <a:lstStyle/>
          <a:p>
            <a:pPr algn="l"/>
            <a:r>
              <a:rPr sz="2000" b="0">
                <a:solidFill>
                  <a:srgbClr val="1F2D3A"/>
                </a:solidFill>
              </a:rPr>
              <a:t>Güvenlik açıklarının çok büyük kısmı </a:t>
            </a:r>
            <a:r>
              <a:rPr sz="2000" b="1">
                <a:solidFill>
                  <a:srgbClr val="1F2D3A"/>
                </a:solidFill>
              </a:rPr>
              <a:t>sıradan yazılım hatalarıdır.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2040128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1">
                <a:solidFill>
                  <a:srgbClr val="1F2D3A"/>
                </a:solidFill>
              </a:rPr>
              <a:t>Heartbleed (2014, CVE-2014-0160)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40080" y="2589784"/>
            <a:ext cx="10911535" cy="12192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İstemci: "Bana </a:t>
            </a:r>
            <a:r>
              <a:rPr sz="2000" b="1">
                <a:solidFill>
                  <a:srgbClr val="1F2D3A"/>
                </a:solidFill>
              </a:rPr>
              <a:t>64 KB</a:t>
            </a:r>
            <a:r>
              <a:rPr sz="2000" b="0">
                <a:solidFill>
                  <a:srgbClr val="1F2D3A"/>
                </a:solidFill>
              </a:rPr>
              <a:t> geri yolla" — ama yalnız </a:t>
            </a:r>
            <a:r>
              <a:rPr sz="2000" b="1">
                <a:solidFill>
                  <a:srgbClr val="1F2D3A"/>
                </a:solidFill>
              </a:rPr>
              <a:t>birkaç bayt</a:t>
            </a:r>
            <a:r>
              <a:rPr sz="2000" b="0">
                <a:solidFill>
                  <a:srgbClr val="1F2D3A"/>
                </a:solidFill>
              </a:rPr>
              <a:t> gönderir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Sunucu uzunluğu </a:t>
            </a:r>
            <a:r>
              <a:rPr sz="2000" b="1">
                <a:solidFill>
                  <a:srgbClr val="1F2D3A"/>
                </a:solidFill>
              </a:rPr>
              <a:t>denetlemez</a:t>
            </a:r>
            <a:r>
              <a:rPr sz="2000" b="0">
                <a:solidFill>
                  <a:srgbClr val="1F2D3A"/>
                </a:solidFill>
              </a:rPr>
              <a:t> → komşu belleği (parolalar, anahtarlar) geri yollar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Tek bir eksik uzunluk denetimi → internetin önemli bir kısmı etkilendi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16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Saldırgan kim, neye erişebiliyor?</a:t>
            </a:r>
          </a:p>
        </p:txBody>
      </p:sp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640080" y="1325880"/>
          <a:ext cx="10911533" cy="187451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379678"/>
                <a:gridCol w="4152177"/>
                <a:gridCol w="3379678"/>
              </a:tblGrid>
              <a:tr h="374903">
                <a:tc>
                  <a:txBody>
                    <a:bodyPr wrap="square"/>
                    <a:lstStyle/>
                    <a:p>
                      <a:r>
                        <a:rPr sz="1439" b="1">
                          <a:solidFill>
                            <a:srgbClr val="FFFFFF"/>
                          </a:solidFill>
                        </a:rPr>
                        <a:t>Saldırgan</a:t>
                      </a:r>
                    </a:p>
                  </a:txBody>
                  <a:tcPr marL="54864" marR="54864" marT="27432" marB="27432" anchor="ctr">
                    <a:solidFill>
                      <a:srgbClr val="006D77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1">
                          <a:solidFill>
                            <a:srgbClr val="FFFFFF"/>
                          </a:solidFill>
                        </a:rPr>
                        <a:t>Erişim</a:t>
                      </a:r>
                    </a:p>
                  </a:txBody>
                  <a:tcPr marL="54864" marR="54864" marT="27432" marB="27432" anchor="ctr">
                    <a:solidFill>
                      <a:srgbClr val="006D77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1">
                          <a:solidFill>
                            <a:srgbClr val="FFFFFF"/>
                          </a:solidFill>
                        </a:rPr>
                        <a:t>Savunma</a:t>
                      </a:r>
                    </a:p>
                  </a:txBody>
                  <a:tcPr marL="54864" marR="54864" marT="27432" marB="27432" anchor="ctr">
                    <a:solidFill>
                      <a:srgbClr val="006D77"/>
                    </a:solidFill>
                  </a:tcPr>
                </a:tc>
              </a:tr>
              <a:tr h="374903"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Uzaktaki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Yalnız ağ mesajları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Girdi doğrulama, TLS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  <a:tr h="374903"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Yerel kullanıcı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Dosyalar, ortam değişkenleri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İzinler, güvenli başlatma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</a:tr>
              <a:tr h="374903"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İçeriden kişi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Kaynak kod, sunucu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Ayrıcalık ayrımı, denetim kaydı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  <a:tr h="374907">
                <a:tc>
                  <a:txBody>
                    <a:bodyPr wrap="square"/>
                    <a:lstStyle/>
                    <a:p>
                      <a:r>
                        <a:rPr sz="1439" b="1">
                          <a:solidFill>
                            <a:srgbClr val="1F2D3A"/>
                          </a:solidFill>
                        </a:rPr>
                        <a:t>Cihazın sahibi (beyaz kutu)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1">
                          <a:solidFill>
                            <a:srgbClr val="1F2D3A"/>
                          </a:solidFill>
                        </a:rPr>
                        <a:t>Bellek, hata ayıklayıcı, binary kod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1">
                          <a:solidFill>
                            <a:srgbClr val="1F2D3A"/>
                          </a:solidFill>
                        </a:rPr>
                        <a:t>RASP, kod gizleme, whitebox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</a:tr>
            </a:tbl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640080" y="3310128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1">
                <a:solidFill>
                  <a:srgbClr val="1F2D3A"/>
                </a:solidFill>
              </a:rPr>
              <a:t>Bu dersin farkı:</a:t>
            </a:r>
            <a:r>
              <a:rPr sz="2000" b="0">
                <a:solidFill>
                  <a:srgbClr val="1F2D3A"/>
                </a:solidFill>
              </a:rPr>
              <a:t> program </a:t>
            </a:r>
            <a:r>
              <a:rPr sz="2000" b="1">
                <a:solidFill>
                  <a:srgbClr val="1F2D3A"/>
                </a:solidFill>
              </a:rPr>
              <a:t>saldırganın cihazında</a:t>
            </a:r>
            <a:r>
              <a:rPr sz="2000" b="0">
                <a:solidFill>
                  <a:srgbClr val="1F2D3A"/>
                </a:solidFill>
              </a:rPr>
              <a:t> çalışıyorsa ne yaparız?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17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Beyaz kutu / MATE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2192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MATE (Man-At-The-End):</a:t>
            </a:r>
            <a:r>
              <a:rPr sz="2000" b="0">
                <a:solidFill>
                  <a:srgbClr val="1F2D3A"/>
                </a:solidFill>
              </a:rPr>
              <a:t> programa </a:t>
            </a:r>
            <a:r>
              <a:rPr sz="2000" b="1">
                <a:solidFill>
                  <a:srgbClr val="1F2D3A"/>
                </a:solidFill>
              </a:rPr>
              <a:t>sahip</a:t>
            </a:r>
            <a:r>
              <a:rPr sz="2000" b="0">
                <a:solidFill>
                  <a:srgbClr val="1F2D3A"/>
                </a:solidFill>
              </a:rPr>
              <a:t> saldırgan.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Kodu okur, belleği görür, değiştirir.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Mobil/masaüstü uygulamanın gerçek durumu (bu dersin ana teması).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18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Saldırgan modelleri — şema</a:t>
            </a:r>
          </a:p>
        </p:txBody>
      </p:sp>
      <p:pic>
        <p:nvPicPr>
          <p:cNvPr id="7" name="Picture 6" descr="h01-02-saldirgan-modelleri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0080" y="1325880"/>
            <a:ext cx="10911535" cy="3365954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19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Saldırganlar — gerçek hayattan örnek</a:t>
            </a:r>
          </a:p>
        </p:txBody>
      </p:sp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640080" y="1325880"/>
          <a:ext cx="10911534" cy="211226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02865"/>
                <a:gridCol w="7308669"/>
              </a:tblGrid>
              <a:tr h="422452">
                <a:tc>
                  <a:txBody>
                    <a:bodyPr wrap="square"/>
                    <a:lstStyle/>
                    <a:p>
                      <a:r>
                        <a:rPr sz="1439" b="1">
                          <a:solidFill>
                            <a:srgbClr val="FFFFFF"/>
                          </a:solidFill>
                        </a:rPr>
                        <a:t>Saldırgan</a:t>
                      </a:r>
                    </a:p>
                  </a:txBody>
                  <a:tcPr marL="54864" marR="54864" marT="27432" marB="27432" anchor="ctr">
                    <a:solidFill>
                      <a:srgbClr val="006D77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1">
                          <a:solidFill>
                            <a:srgbClr val="FFFFFF"/>
                          </a:solidFill>
                        </a:rPr>
                        <a:t>Örnek</a:t>
                      </a:r>
                    </a:p>
                  </a:txBody>
                  <a:tcPr marL="54864" marR="54864" marT="27432" marB="27432" anchor="ctr">
                    <a:solidFill>
                      <a:srgbClr val="006D77"/>
                    </a:solidFill>
                  </a:tcPr>
                </a:tc>
              </a:tr>
              <a:tr h="422452"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Uzaktaki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Web sunucusuna saldıran biri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  <a:tr h="422452"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Yerel kullanıcı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Paylaşılan sunucudaki başka bir öğrenci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</a:tr>
              <a:tr h="422452"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İçeriden kişi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Görevini kötüye kullanan çalışan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  <a:tr h="422456">
                <a:tc>
                  <a:txBody>
                    <a:bodyPr wrap="square"/>
                    <a:lstStyle/>
                    <a:p>
                      <a:r>
                        <a:rPr sz="1439" b="1">
                          <a:solidFill>
                            <a:srgbClr val="1F2D3A"/>
                          </a:solidFill>
                        </a:rPr>
                        <a:t>Cihazın sahibi (beyaz kutu)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1">
                          <a:solidFill>
                            <a:srgbClr val="1F2D3A"/>
                          </a:solidFill>
                        </a:rPr>
                        <a:t>Mobil ödeme uygulamasını kendi telefonunda kırmaya çalışan biri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</a:tr>
            </a:tbl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640080" y="3547872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Her satırı kendi projenize uygulayın: sizin saldırganınız hangisi?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20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2600" b="1">
                <a:solidFill>
                  <a:srgbClr val="006D77"/>
                </a:solidFill>
              </a:rPr>
              <a:t>Güvenli tasarım ilkeleri (Saltzer &amp; Schroeder, 1975)</a:t>
            </a:r>
          </a:p>
        </p:txBody>
      </p:sp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640080" y="1325880"/>
          <a:ext cx="10911534" cy="305043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85193"/>
                <a:gridCol w="7626341"/>
              </a:tblGrid>
              <a:tr h="338937">
                <a:tc>
                  <a:txBody>
                    <a:bodyPr wrap="square"/>
                    <a:lstStyle/>
                    <a:p>
                      <a:r>
                        <a:rPr sz="1296" b="1">
                          <a:solidFill>
                            <a:srgbClr val="FFFFFF"/>
                          </a:solidFill>
                        </a:rPr>
                        <a:t>İlke</a:t>
                      </a:r>
                    </a:p>
                  </a:txBody>
                  <a:tcPr marL="54864" marR="54864" marT="27432" marB="27432" anchor="ctr">
                    <a:solidFill>
                      <a:srgbClr val="006D77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1">
                          <a:solidFill>
                            <a:srgbClr val="FFFFFF"/>
                          </a:solidFill>
                        </a:rPr>
                        <a:t>Tek cümle</a:t>
                      </a:r>
                    </a:p>
                  </a:txBody>
                  <a:tcPr marL="54864" marR="54864" marT="27432" marB="27432" anchor="ctr">
                    <a:solidFill>
                      <a:srgbClr val="006D77"/>
                    </a:solidFill>
                  </a:tcPr>
                </a:tc>
              </a:tr>
              <a:tr h="338937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En az ayrıcalık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Yalnız gereken yetkiyle çalış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  <a:tr h="338937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Güvenli varsayılan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Varsayılan "izin yok"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</a:tr>
              <a:tr h="338937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Tam aracılık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Her erişimi her seferinde denetle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  <a:tr h="338937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Açık tasarım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Güvenlik algoritmanın değil </a:t>
                      </a:r>
                      <a:r>
                        <a:rPr sz="1296" b="1">
                          <a:solidFill>
                            <a:srgbClr val="1F2D3A"/>
                          </a:solidFill>
                        </a:rPr>
                        <a:t>anahtarın</a:t>
                      </a:r>
                      <a:r>
                        <a:rPr sz="1296" b="0">
                          <a:solidFill>
                            <a:srgbClr val="1F2D3A"/>
                          </a:solidFill>
                        </a:rPr>
                        <a:t> gizliliğine dayanır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</a:tr>
              <a:tr h="338937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Mekanizma ekonomisi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Basit = daha az hata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  <a:tr h="338937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Ayrıcalıkların ayrılması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Kritik işe iki koşul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</a:tr>
              <a:tr h="338937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En az ortak mekanizma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Paylaşılan kaynağı azalt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  <a:tr h="338942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Kabul edilebilirlik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Kullanılamayan güvenlik atlatılır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</a:tr>
            </a:tbl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640080" y="4486046"/>
            <a:ext cx="10911535" cy="40690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1800" b="0">
                <a:solidFill>
                  <a:srgbClr val="1F2D3A"/>
                </a:solidFill>
              </a:rPr>
              <a:t>+ </a:t>
            </a:r>
            <a:r>
              <a:rPr sz="1800" b="1">
                <a:solidFill>
                  <a:srgbClr val="1F2D3A"/>
                </a:solidFill>
              </a:rPr>
              <a:t>Derinlemesine savunma:</a:t>
            </a:r>
            <a:r>
              <a:rPr sz="1800" b="0">
                <a:solidFill>
                  <a:srgbClr val="1F2D3A"/>
                </a:solidFill>
              </a:rPr>
              <a:t> tek önleme güvenme, </a:t>
            </a:r>
            <a:r>
              <a:rPr sz="1800" b="1">
                <a:solidFill>
                  <a:srgbClr val="1F2D3A"/>
                </a:solidFill>
              </a:rPr>
              <a:t>katman</a:t>
            </a:r>
            <a:r>
              <a:rPr sz="1800" b="0">
                <a:solidFill>
                  <a:srgbClr val="1F2D3A"/>
                </a:solidFill>
              </a:rPr>
              <a:t> kur.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21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Saltzer ve Schroeder ilkeleri — şema</a:t>
            </a:r>
          </a:p>
        </p:txBody>
      </p:sp>
      <p:pic>
        <p:nvPicPr>
          <p:cNvPr id="7" name="Picture 6" descr="h01-18-saltzer-schroeder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1269" y="1325880"/>
            <a:ext cx="8089157" cy="4828032"/>
          </a:xfrm>
          <a:prstGeom prst="rect">
            <a:avLst/>
          </a:prstGeom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22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2600" b="1">
                <a:solidFill>
                  <a:srgbClr val="006D77"/>
                </a:solidFill>
              </a:rPr>
              <a:t>Güvenli tasarım ilkeleri — örnekler (1/2)</a:t>
            </a:r>
          </a:p>
        </p:txBody>
      </p:sp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640080" y="1325880"/>
          <a:ext cx="10911535" cy="175564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24162"/>
                <a:gridCol w="8087373"/>
              </a:tblGrid>
              <a:tr h="351129">
                <a:tc>
                  <a:txBody>
                    <a:bodyPr wrap="square"/>
                    <a:lstStyle/>
                    <a:p>
                      <a:r>
                        <a:rPr sz="1296" b="1">
                          <a:solidFill>
                            <a:srgbClr val="FFFFFF"/>
                          </a:solidFill>
                        </a:rPr>
                        <a:t>İlke</a:t>
                      </a:r>
                    </a:p>
                  </a:txBody>
                  <a:tcPr marL="54864" marR="54864" marT="27432" marB="27432" anchor="ctr">
                    <a:solidFill>
                      <a:srgbClr val="006D77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1">
                          <a:solidFill>
                            <a:srgbClr val="FFFFFF"/>
                          </a:solidFill>
                        </a:rPr>
                        <a:t>Örnek</a:t>
                      </a:r>
                    </a:p>
                  </a:txBody>
                  <a:tcPr marL="54864" marR="54864" marT="27432" marB="27432" anchor="ctr">
                    <a:solidFill>
                      <a:srgbClr val="006D77"/>
                    </a:solidFill>
                  </a:tcPr>
                </a:tc>
              </a:tr>
              <a:tr h="351129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En az ayrıcalık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Rapor programı yönetici değil, sıradan kullanıcıyla çalışır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  <a:tr h="351129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Güvenli varsayılan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Yeni kullanıcının </a:t>
                      </a:r>
                      <a:r>
                        <a:rPr sz="1296" b="0">
                          <a:solidFill>
                            <a:srgbClr val="A1123F"/>
                          </a:solidFill>
                          <a:latin typeface="Consolas"/>
                        </a:rPr>
                        <a:t>admin</a:t>
                      </a:r>
                      <a:r>
                        <a:rPr sz="1296" b="0">
                          <a:solidFill>
                            <a:srgbClr val="1F2D3A"/>
                          </a:solidFill>
                        </a:rPr>
                        <a:t> alanı 0 ile başlar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</a:tr>
              <a:tr h="351129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Tam aracılık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Yetki bir kez bakılıp önbelleğe yazılmaz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  <a:tr h="351132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Açık tasarım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Kendi şifreleme algoritmanızı yazmazsınız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</a:tr>
            </a:tbl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640080" y="3191256"/>
            <a:ext cx="10911535" cy="40690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1800" b="0">
                <a:solidFill>
                  <a:srgbClr val="1F2D3A"/>
                </a:solidFill>
              </a:rPr>
              <a:t>Her ilke soyut değil; kodda somut bir kararla karşılık bulur.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23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2600" b="1">
                <a:solidFill>
                  <a:srgbClr val="006D77"/>
                </a:solidFill>
              </a:rPr>
              <a:t>Güvenli tasarım ilkeleri — örnekler (2/2)</a:t>
            </a:r>
          </a:p>
        </p:txBody>
      </p:sp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640080" y="1325880"/>
          <a:ext cx="10911534" cy="218358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533258"/>
                <a:gridCol w="7378276"/>
              </a:tblGrid>
              <a:tr h="436717">
                <a:tc>
                  <a:txBody>
                    <a:bodyPr wrap="square"/>
                    <a:lstStyle/>
                    <a:p>
                      <a:r>
                        <a:rPr sz="1296" b="1">
                          <a:solidFill>
                            <a:srgbClr val="FFFFFF"/>
                          </a:solidFill>
                        </a:rPr>
                        <a:t>İlke</a:t>
                      </a:r>
                    </a:p>
                  </a:txBody>
                  <a:tcPr marL="54864" marR="54864" marT="27432" marB="27432" anchor="ctr">
                    <a:solidFill>
                      <a:srgbClr val="006D77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1">
                          <a:solidFill>
                            <a:srgbClr val="FFFFFF"/>
                          </a:solidFill>
                        </a:rPr>
                        <a:t>Örnek</a:t>
                      </a:r>
                    </a:p>
                  </a:txBody>
                  <a:tcPr marL="54864" marR="54864" marT="27432" marB="27432" anchor="ctr">
                    <a:solidFill>
                      <a:srgbClr val="006D77"/>
                    </a:solidFill>
                  </a:tcPr>
                </a:tc>
              </a:tr>
              <a:tr h="436717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Mekanizma ekonomisi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20 satırlık açık denetim, 500 satırlık "akıllı" denetimden iyidir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  <a:tr h="436717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Ayrıcalıkların ayrılması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Para transferi için hem parola hem SMS kodu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</a:tr>
              <a:tr h="436717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En az ortak mekanizma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Her oturumun kendi geçici dosyası olur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  <a:tr h="436719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Psikolojik kabul edilebilirlik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Her 5 dakikada parola sormak, parolanın kâğıda yazılmasına yol açar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</a:tr>
            </a:tbl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640080" y="3619195"/>
            <a:ext cx="10911535" cy="40690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1800" b="0">
                <a:solidFill>
                  <a:srgbClr val="1F2D3A"/>
                </a:solidFill>
              </a:rPr>
              <a:t>Kullanılamayan güvenlik, </a:t>
            </a:r>
            <a:r>
              <a:rPr sz="1800" b="1">
                <a:solidFill>
                  <a:srgbClr val="1F2D3A"/>
                </a:solidFill>
              </a:rPr>
              <a:t>atlatılan</a:t>
            </a:r>
            <a:r>
              <a:rPr sz="1800" b="0">
                <a:solidFill>
                  <a:srgbClr val="1F2D3A"/>
                </a:solidFill>
              </a:rPr>
              <a:t> güvenliktir.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06D7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D8F0F2"/>
                </a:solidFill>
              </a:rPr>
              <a:t>CEN429 Güvenli Programlama · Hafta 1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D8F0F2"/>
                </a:solidFill>
              </a:rPr>
              <a:t>RTEÜ Bilgisayar Mühendisliği · 2026-2027 Güz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D8F0F2"/>
                </a:solidFill>
              </a:rPr>
              <a:t>24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2743200"/>
            <a:ext cx="10911535" cy="128016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</a:rPr>
              <a:t>2. Uygulama korumasına genel bakış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25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Katmanlı savunma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2192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Katmanlı savunma (defense in depth):</a:t>
            </a:r>
            <a:r>
              <a:rPr sz="2000" b="0">
                <a:solidFill>
                  <a:srgbClr val="1F2D3A"/>
                </a:solidFill>
              </a:rPr>
              <a:t> tek önlem değil, </a:t>
            </a:r>
            <a:r>
              <a:rPr sz="2000" b="1">
                <a:solidFill>
                  <a:srgbClr val="1F2D3A"/>
                </a:solidFill>
              </a:rPr>
              <a:t>birçok</a:t>
            </a:r>
            <a:r>
              <a:rPr sz="2000" b="0">
                <a:solidFill>
                  <a:srgbClr val="1F2D3A"/>
                </a:solidFill>
              </a:rPr>
              <a:t> önlem.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Biri aşılırsa diğeri durdurur.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"Güvenlik kabuğu" bu katmanların birleşimi.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26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Neden tek bir önlem yetmez?</a:t>
            </a:r>
          </a:p>
        </p:txBody>
      </p:sp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640080" y="1325880"/>
          <a:ext cx="10911534" cy="187451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64278"/>
                <a:gridCol w="6647256"/>
              </a:tblGrid>
              <a:tr h="374903">
                <a:tc>
                  <a:txBody>
                    <a:bodyPr wrap="square"/>
                    <a:lstStyle/>
                    <a:p>
                      <a:r>
                        <a:rPr sz="1439" b="1">
                          <a:solidFill>
                            <a:srgbClr val="FFFFFF"/>
                          </a:solidFill>
                        </a:rPr>
                        <a:t>Önlem</a:t>
                      </a:r>
                    </a:p>
                  </a:txBody>
                  <a:tcPr marL="54864" marR="54864" marT="27432" marB="27432" anchor="ctr">
                    <a:solidFill>
                      <a:srgbClr val="006D77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1">
                          <a:solidFill>
                            <a:srgbClr val="FFFFFF"/>
                          </a:solidFill>
                        </a:rPr>
                        <a:t>Neyi çözmez?</a:t>
                      </a:r>
                    </a:p>
                  </a:txBody>
                  <a:tcPr marL="54864" marR="54864" marT="27432" marB="27432" anchor="ctr">
                    <a:solidFill>
                      <a:srgbClr val="006D77"/>
                    </a:solidFill>
                  </a:tcPr>
                </a:tc>
              </a:tr>
              <a:tr h="374903"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Hatasız kod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Saldırgan binary dosyayı açıp </a:t>
                      </a:r>
                      <a:r>
                        <a:rPr sz="1439" b="1">
                          <a:solidFill>
                            <a:srgbClr val="1F2D3A"/>
                          </a:solidFill>
                        </a:rPr>
                        <a:t>mantığı okur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  <a:tr h="374903"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Gizlenmiş kod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Hata ayıklayıcıyla durdurup </a:t>
                      </a:r>
                      <a:r>
                        <a:rPr sz="1439" b="1">
                          <a:solidFill>
                            <a:srgbClr val="1F2D3A"/>
                          </a:solidFill>
                        </a:rPr>
                        <a:t>belleği okur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</a:tr>
              <a:tr h="374903"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İzlenmeye karşı korunan bellek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Anahtar kodda </a:t>
                      </a:r>
                      <a:r>
                        <a:rPr sz="1439" b="1">
                          <a:solidFill>
                            <a:srgbClr val="1F2D3A"/>
                          </a:solidFill>
                        </a:rPr>
                        <a:t>düz metin</a:t>
                      </a:r>
                      <a:r>
                        <a:rPr sz="1439" b="0">
                          <a:solidFill>
                            <a:srgbClr val="1F2D3A"/>
                          </a:solidFill>
                        </a:rPr>
                        <a:t> → dize taraması yeter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  <a:tr h="374907"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Gizlenmiş anahtar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Tek bir denetimi değiştirip </a:t>
                      </a:r>
                      <a:r>
                        <a:rPr sz="1439" b="1">
                          <a:solidFill>
                            <a:srgbClr val="1F2D3A"/>
                          </a:solidFill>
                        </a:rPr>
                        <a:t>korumayı atlar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</a:tr>
            </a:tbl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640080" y="3310128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➡️ Her katman bir öncekinin açığını kapatır; saldırgan hepsini </a:t>
            </a:r>
            <a:r>
              <a:rPr sz="2000" b="1">
                <a:solidFill>
                  <a:srgbClr val="1F2D3A"/>
                </a:solidFill>
              </a:rPr>
              <a:t>aynı anda</a:t>
            </a:r>
            <a:r>
              <a:rPr sz="2000" b="0">
                <a:solidFill>
                  <a:srgbClr val="1F2D3A"/>
                </a:solidFill>
              </a:rPr>
              <a:t> aşmalı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27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2600" b="1">
                <a:solidFill>
                  <a:srgbClr val="006D77"/>
                </a:solidFill>
              </a:rPr>
              <a:t>Yedi katman: içten dışa</a:t>
            </a:r>
          </a:p>
        </p:txBody>
      </p:sp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640080" y="1325880"/>
          <a:ext cx="10911533" cy="31546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99534"/>
                <a:gridCol w="3237488"/>
                <a:gridCol w="5275907"/>
                <a:gridCol w="1798604"/>
              </a:tblGrid>
              <a:tr h="394335">
                <a:tc>
                  <a:txBody>
                    <a:bodyPr wrap="square"/>
                    <a:lstStyle/>
                    <a:p>
                      <a:r>
                        <a:rPr sz="1296" b="1">
                          <a:solidFill>
                            <a:srgbClr val="FFFFFF"/>
                          </a:solidFill>
                        </a:rPr>
                        <a:t>#</a:t>
                      </a:r>
                    </a:p>
                  </a:txBody>
                  <a:tcPr marL="54864" marR="54864" marT="27432" marB="27432" anchor="ctr">
                    <a:solidFill>
                      <a:srgbClr val="006D77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1">
                          <a:solidFill>
                            <a:srgbClr val="FFFFFF"/>
                          </a:solidFill>
                        </a:rPr>
                        <a:t>Katman</a:t>
                      </a:r>
                    </a:p>
                  </a:txBody>
                  <a:tcPr marL="54864" marR="54864" marT="27432" marB="27432" anchor="ctr">
                    <a:solidFill>
                      <a:srgbClr val="006D77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1">
                          <a:solidFill>
                            <a:srgbClr val="FFFFFF"/>
                          </a:solidFill>
                        </a:rPr>
                        <a:t>Soru</a:t>
                      </a:r>
                    </a:p>
                  </a:txBody>
                  <a:tcPr marL="54864" marR="54864" marT="27432" marB="27432" anchor="ctr">
                    <a:solidFill>
                      <a:srgbClr val="006D77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1">
                          <a:solidFill>
                            <a:srgbClr val="FFFFFF"/>
                          </a:solidFill>
                        </a:rPr>
                        <a:t>Hafta</a:t>
                      </a:r>
                    </a:p>
                  </a:txBody>
                  <a:tcPr marL="54864" marR="54864" marT="27432" marB="27432" anchor="ctr">
                    <a:solidFill>
                      <a:srgbClr val="006D77"/>
                    </a:solidFill>
                  </a:tcPr>
                </a:tc>
              </a:tr>
              <a:tr h="394335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1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Güvenli tasarım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Neyi, kime karşı?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1–2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  <a:tr h="394335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2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Güvenli kodlama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Kodum hatasız mı?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1, 4, 5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</a:tr>
              <a:tr h="394335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3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Derleyici/OS korumaları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Hata kaçarsa sömürü zor mu?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4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  <a:tr h="394335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4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Gizleme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Kodu okuyan anlayabiliyor mu?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4, 5, 9, 14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</a:tr>
              <a:tr h="394335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5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RASP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Saldırı altında olduğunu fark ediyor mu?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6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  <a:tr h="394335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6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Kriptografi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Veri ele geçse bile anlamsız mı?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3, 10, 11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</a:tr>
              <a:tr h="394335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7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Güvence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Çalıştığını nasıl kanıtlıyoruz?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12–13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2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28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2600" b="1">
                <a:solidFill>
                  <a:srgbClr val="006D77"/>
                </a:solidFill>
              </a:rPr>
              <a:t>Yedi katman — şema (içten dışa)</a:t>
            </a:r>
          </a:p>
        </p:txBody>
      </p:sp>
      <p:pic>
        <p:nvPicPr>
          <p:cNvPr id="7" name="Picture 6" descr="h01-03-yedi-katman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23961" y="1325880"/>
            <a:ext cx="6143773" cy="4014216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640080" y="5449824"/>
            <a:ext cx="10911535" cy="70408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1800" b="0">
                <a:solidFill>
                  <a:srgbClr val="1F2D3A"/>
                </a:solidFill>
              </a:rPr>
              <a:t>Bir hata dış katmanları geçse bile </a:t>
            </a:r>
            <a:r>
              <a:rPr sz="1800" b="1">
                <a:solidFill>
                  <a:srgbClr val="1F2D3A"/>
                </a:solidFill>
              </a:rPr>
              <a:t>bir sonraki</a:t>
            </a:r>
            <a:r>
              <a:rPr sz="1800" b="0">
                <a:solidFill>
                  <a:srgbClr val="1F2D3A"/>
                </a:solidFill>
              </a:rPr>
              <a:t> katman durdurmayı dener (derinlemesine savunma).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29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2600" b="1">
                <a:solidFill>
                  <a:srgbClr val="006D77"/>
                </a:solidFill>
              </a:rPr>
              <a:t>Yedi katman — tipik teknikler ve durdurduğu saldırgan</a:t>
            </a:r>
          </a:p>
        </p:txBody>
      </p:sp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640080" y="1325880"/>
          <a:ext cx="10911532" cy="422452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9587"/>
                <a:gridCol w="1374681"/>
                <a:gridCol w="5412808"/>
                <a:gridCol w="3694456"/>
              </a:tblGrid>
              <a:tr h="528066">
                <a:tc>
                  <a:txBody>
                    <a:bodyPr wrap="square"/>
                    <a:lstStyle/>
                    <a:p>
                      <a:r>
                        <a:rPr sz="1296" b="1">
                          <a:solidFill>
                            <a:srgbClr val="FFFFFF"/>
                          </a:solidFill>
                        </a:rPr>
                        <a:t>#</a:t>
                      </a:r>
                    </a:p>
                  </a:txBody>
                  <a:tcPr marL="54864" marR="54864" marT="27432" marB="27432" anchor="ctr">
                    <a:solidFill>
                      <a:srgbClr val="006D77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1">
                          <a:solidFill>
                            <a:srgbClr val="FFFFFF"/>
                          </a:solidFill>
                        </a:rPr>
                        <a:t>Katman</a:t>
                      </a:r>
                    </a:p>
                  </a:txBody>
                  <a:tcPr marL="54864" marR="54864" marT="27432" marB="27432" anchor="ctr">
                    <a:solidFill>
                      <a:srgbClr val="006D77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1">
                          <a:solidFill>
                            <a:srgbClr val="FFFFFF"/>
                          </a:solidFill>
                        </a:rPr>
                        <a:t>Tipik teknikler</a:t>
                      </a:r>
                    </a:p>
                  </a:txBody>
                  <a:tcPr marL="54864" marR="54864" marT="27432" marB="27432" anchor="ctr">
                    <a:solidFill>
                      <a:srgbClr val="006D77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1">
                          <a:solidFill>
                            <a:srgbClr val="FFFFFF"/>
                          </a:solidFill>
                        </a:rPr>
                        <a:t>Durduğu saldırgan</a:t>
                      </a:r>
                    </a:p>
                  </a:txBody>
                  <a:tcPr marL="54864" marR="54864" marT="27432" marB="27432" anchor="ctr">
                    <a:solidFill>
                      <a:srgbClr val="006D77"/>
                    </a:solidFill>
                  </a:tcPr>
                </a:tc>
              </a:tr>
              <a:tr h="528066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1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Tasarım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Tehdit modeli, varlık/arayüz tabloları, en az ayrıcalık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Tasarım hatası arayan herkes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  <a:tr h="528066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2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Kodlama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Girdi doğrulama, sınır denetimi, SEI CERT kuralları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Uzaktan girdi gönderen saldırgan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</a:tr>
              <a:tr h="528066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3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Derleyici/OS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Kanarya, ASLR, DEP/NX, CFI, </a:t>
                      </a:r>
                      <a:r>
                        <a:rPr sz="1296" b="0">
                          <a:solidFill>
                            <a:srgbClr val="A1123F"/>
                          </a:solidFill>
                          <a:latin typeface="Consolas"/>
                        </a:rPr>
                        <a:t>_FORTIFY_SOURCE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Bellek hatasını kullanan saldırgan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  <a:tr h="528066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4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Gizleme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Kontrol akışı düzleştirme, opak yüklem, sanallaştırma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Tersine mühendislik yapan analist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</a:tr>
              <a:tr h="528066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5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RASP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Hata ayıklayıcı/kanca/root algılama, bütünlük denetimi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Programı çalışırken inceleyen saldırgan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  <a:tr h="528066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6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Kriptografi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Kimlik doğrulamalı şifreleme, anahtar hiyerarşisi, whitebox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Veriyi ele geçiren saldırgan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</a:tr>
              <a:tr h="528066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7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Güvence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Kod incelemesi, fuzzing, sızma testi, sertifikasyon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Denetçi ve değerlendirici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3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30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Güvenlik kabuğu: katmanların birleştiği yer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Hassas bir anahtar </a:t>
            </a:r>
            <a:r>
              <a:rPr sz="2000" b="1">
                <a:solidFill>
                  <a:srgbClr val="1F2D3A"/>
                </a:solidFill>
              </a:rPr>
              <a:t>aynı anda</a:t>
            </a:r>
            <a:r>
              <a:rPr sz="2000" b="0">
                <a:solidFill>
                  <a:srgbClr val="1F2D3A"/>
                </a:solidFill>
              </a:rPr>
              <a:t> birkaç katmanın içinde taşınır: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1875536"/>
            <a:ext cx="10911535" cy="15951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1. </a:t>
            </a:r>
            <a:r>
              <a:rPr sz="2000" b="0">
                <a:solidFill>
                  <a:srgbClr val="1F2D3A"/>
                </a:solidFill>
              </a:rPr>
              <a:t>Diskte </a:t>
            </a:r>
            <a:r>
              <a:rPr sz="2000" b="1">
                <a:solidFill>
                  <a:srgbClr val="1F2D3A"/>
                </a:solidFill>
              </a:rPr>
              <a:t>şifreli</a:t>
            </a:r>
            <a:r>
              <a:rPr sz="2000" b="0">
                <a:solidFill>
                  <a:srgbClr val="1F2D3A"/>
                </a:solidFill>
              </a:rPr>
              <a:t> durur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2. </a:t>
            </a:r>
            <a:r>
              <a:rPr sz="2000" b="0">
                <a:solidFill>
                  <a:srgbClr val="1F2D3A"/>
                </a:solidFill>
              </a:rPr>
              <a:t>Yalnız kullanılacağı an, yalnız gerektiği kadar </a:t>
            </a:r>
            <a:r>
              <a:rPr sz="2000" b="1">
                <a:solidFill>
                  <a:srgbClr val="1F2D3A"/>
                </a:solidFill>
              </a:rPr>
              <a:t>çözülür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3. </a:t>
            </a:r>
            <a:r>
              <a:rPr sz="2000" b="0">
                <a:solidFill>
                  <a:srgbClr val="1F2D3A"/>
                </a:solidFill>
              </a:rPr>
              <a:t>Çözüldüğü kod bölümü </a:t>
            </a:r>
            <a:r>
              <a:rPr sz="2000" b="1">
                <a:solidFill>
                  <a:srgbClr val="1F2D3A"/>
                </a:solidFill>
              </a:rPr>
              <a:t>gizlenmiş</a:t>
            </a:r>
            <a:r>
              <a:rPr sz="2000" b="0">
                <a:solidFill>
                  <a:srgbClr val="1F2D3A"/>
                </a:solidFill>
              </a:rPr>
              <a:t> ve </a:t>
            </a:r>
            <a:r>
              <a:rPr sz="2000" b="1">
                <a:solidFill>
                  <a:srgbClr val="1F2D3A"/>
                </a:solidFill>
              </a:rPr>
              <a:t>bütünlüğü denetlenmiş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4. </a:t>
            </a:r>
            <a:r>
              <a:rPr sz="2000" b="0">
                <a:solidFill>
                  <a:srgbClr val="1F2D3A"/>
                </a:solidFill>
              </a:rPr>
              <a:t>Süreçte </a:t>
            </a:r>
            <a:r>
              <a:rPr sz="2000" b="1">
                <a:solidFill>
                  <a:srgbClr val="1F2D3A"/>
                </a:solidFill>
              </a:rPr>
              <a:t>hata ayıklayıcı denetimi</a:t>
            </a:r>
            <a:r>
              <a:rPr sz="2000" b="0">
                <a:solidFill>
                  <a:srgbClr val="1F2D3A"/>
                </a:solidFill>
              </a:rPr>
              <a:t> çalışıyor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40080" y="3580384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➡️ 3. haftada dört kabuklu bir tasarımı adım adım kuracağız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31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2600" b="1">
                <a:solidFill>
                  <a:srgbClr val="006D77"/>
                </a:solidFill>
              </a:rPr>
              <a:t>Hangi katman ne zaman? Saldırgan modeline göre</a:t>
            </a:r>
          </a:p>
        </p:txBody>
      </p:sp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640080" y="1325880"/>
          <a:ext cx="10911534" cy="229331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02751"/>
                <a:gridCol w="5505820"/>
                <a:gridCol w="2802963"/>
              </a:tblGrid>
              <a:tr h="382219">
                <a:tc>
                  <a:txBody>
                    <a:bodyPr wrap="square"/>
                    <a:lstStyle/>
                    <a:p>
                      <a:r>
                        <a:rPr sz="1296" b="1">
                          <a:solidFill>
                            <a:srgbClr val="FFFFFF"/>
                          </a:solidFill>
                        </a:rPr>
                        <a:t>Uygulama</a:t>
                      </a:r>
                    </a:p>
                  </a:txBody>
                  <a:tcPr marL="54864" marR="54864" marT="27432" marB="27432" anchor="ctr">
                    <a:solidFill>
                      <a:srgbClr val="006D77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1">
                          <a:solidFill>
                            <a:srgbClr val="FFFFFF"/>
                          </a:solidFill>
                        </a:rPr>
                        <a:t>Saldırgan nerede?</a:t>
                      </a:r>
                    </a:p>
                  </a:txBody>
                  <a:tcPr marL="54864" marR="54864" marT="27432" marB="27432" anchor="ctr">
                    <a:solidFill>
                      <a:srgbClr val="006D77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1">
                          <a:solidFill>
                            <a:srgbClr val="FFFFFF"/>
                          </a:solidFill>
                        </a:rPr>
                        <a:t>Öncelik</a:t>
                      </a:r>
                    </a:p>
                  </a:txBody>
                  <a:tcPr marL="54864" marR="54864" marT="27432" marB="27432" anchor="ctr">
                    <a:solidFill>
                      <a:srgbClr val="006D77"/>
                    </a:solidFill>
                  </a:tcPr>
                </a:tc>
              </a:tr>
              <a:tr h="382219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Sunucu web hizmeti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Ağda; kod ve sunucuya erişimi yok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1, 2, 3, 6, 7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  <a:tr h="382219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Masaüstü iş uygulaması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Kullanıcı bilgisayarında; kullanıcı saldırgan değil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1, 2, 3, 6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</a:tr>
              <a:tr h="382219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Mobil ödeme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1">
                          <a:solidFill>
                            <a:srgbClr val="1F2D3A"/>
                          </a:solidFill>
                        </a:rPr>
                        <a:t>Cihaz saldırganın elinde</a:t>
                      </a:r>
                      <a:r>
                        <a:rPr sz="1296" b="0">
                          <a:solidFill>
                            <a:srgbClr val="1F2D3A"/>
                          </a:solidFill>
                        </a:rPr>
                        <a:t> olabilir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Hepsi; özellikle 4, 5, 6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  <a:tr h="382219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Oyun, lisanslı yazılım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Kullanıcı saldırgan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4, 5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</a:tr>
              <a:tr h="382220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Gömülü cihaz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Fiziksel erişim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2, 3, 6 + donanım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640080" y="3728923"/>
            <a:ext cx="10911535" cy="70408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1800" b="1">
                <a:solidFill>
                  <a:srgbClr val="1F2D3A"/>
                </a:solidFill>
              </a:rPr>
              <a:t>Beyaz kutu saldırgan:</a:t>
            </a:r>
            <a:r>
              <a:rPr sz="1800" b="0">
                <a:solidFill>
                  <a:srgbClr val="1F2D3A"/>
                </a:solidFill>
              </a:rPr>
              <a:t> programın kendisine sahip — kopyalar, açar, değiştirir, tekrar tekrar çalıştırır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32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⚠️ Gizleme doğru kodun yerine geçmez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2192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Gizleme saldırganı </a:t>
            </a:r>
            <a:r>
              <a:rPr sz="2000" b="1">
                <a:solidFill>
                  <a:srgbClr val="1F2D3A"/>
                </a:solidFill>
              </a:rPr>
              <a:t>yavaşlatır</a:t>
            </a:r>
            <a:r>
              <a:rPr sz="2000" b="0">
                <a:solidFill>
                  <a:srgbClr val="1F2D3A"/>
                </a:solidFill>
              </a:rPr>
              <a:t>, hatayı </a:t>
            </a:r>
            <a:r>
              <a:rPr sz="2000" b="1">
                <a:solidFill>
                  <a:srgbClr val="1F2D3A"/>
                </a:solidFill>
              </a:rPr>
              <a:t>düzeltmez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Gizlenmiş bir taşma hâlâ bir taşmadır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Dış katmanlar ancak iç katmanlar sağlamsa anlam kazanır</a:t>
            </a:r>
          </a:p>
        </p:txBody>
      </p:sp>
      <p:sp>
        <p:nvSpPr>
          <p:cNvPr id="8" name="Rectangle 7"/>
          <p:cNvSpPr/>
          <p:nvPr/>
        </p:nvSpPr>
        <p:spPr>
          <a:xfrm>
            <a:off x="640080" y="2654808"/>
            <a:ext cx="10911535" cy="934719"/>
          </a:xfrm>
          <a:prstGeom prst="rect">
            <a:avLst/>
          </a:prstGeom>
          <a:solidFill>
            <a:srgbClr val="EEF7F8"/>
          </a:solidFill>
          <a:ln>
            <a:solidFill>
              <a:srgbClr val="006D7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0"/>
          <a:lstStyle/>
          <a:p>
            <a:pPr algn="l"/>
            <a:r>
              <a:rPr sz="2000" b="1">
                <a:solidFill>
                  <a:srgbClr val="1F2D3A"/>
                </a:solidFill>
              </a:rPr>
              <a:t>Sunucu, istemciye asla güvenmez.</a:t>
            </a:r>
            <a:r>
              <a:rPr sz="2000" b="0">
                <a:solidFill>
                  <a:srgbClr val="1F2D3A"/>
                </a:solidFill>
              </a:rPr>
              <a:t> Gizlenmiş istemci bile sunucuya tutarsız veri gönderebilir.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33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2600" b="1">
                <a:solidFill>
                  <a:srgbClr val="006D77"/>
                </a:solidFill>
              </a:rPr>
              <a:t>Beyaz kutu saldırganın altı yolu (1/2)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40690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1800" b="0">
                <a:solidFill>
                  <a:srgbClr val="1F2D3A"/>
                </a:solidFill>
              </a:rPr>
              <a:t>İstemci tarafında çalışan hassas bir kütüphane için altı satırlık bir </a:t>
            </a:r>
            <a:r>
              <a:rPr sz="1800" b="1">
                <a:solidFill>
                  <a:srgbClr val="1F2D3A"/>
                </a:solidFill>
              </a:rPr>
              <a:t>saldırı tablosu</a:t>
            </a:r>
            <a:r>
              <a:rPr sz="1800" b="0">
                <a:solidFill>
                  <a:srgbClr val="1F2D3A"/>
                </a:solidFill>
              </a:rPr>
              <a:t>:</a:t>
            </a:r>
          </a:p>
        </p:txBody>
      </p:sp>
      <p:graphicFrame>
        <p:nvGraphicFramePr>
          <p:cNvPr id="8" name="Table 7"/>
          <p:cNvGraphicFramePr>
            <a:graphicFrameLocks noGrp="1"/>
          </p:cNvGraphicFramePr>
          <p:nvPr/>
        </p:nvGraphicFramePr>
        <p:xfrm>
          <a:off x="640080" y="1842515"/>
          <a:ext cx="10911533" cy="207385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58467"/>
                <a:gridCol w="3392662"/>
                <a:gridCol w="5043146"/>
                <a:gridCol w="2017258"/>
              </a:tblGrid>
              <a:tr h="518464">
                <a:tc>
                  <a:txBody>
                    <a:bodyPr wrap="square"/>
                    <a:lstStyle/>
                    <a:p>
                      <a:r>
                        <a:rPr sz="1296" b="1">
                          <a:solidFill>
                            <a:srgbClr val="FFFFFF"/>
                          </a:solidFill>
                        </a:rPr>
                        <a:t>#</a:t>
                      </a:r>
                    </a:p>
                  </a:txBody>
                  <a:tcPr marL="54864" marR="54864" marT="27432" marB="27432" anchor="ctr">
                    <a:solidFill>
                      <a:srgbClr val="006D77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1">
                          <a:solidFill>
                            <a:srgbClr val="FFFFFF"/>
                          </a:solidFill>
                        </a:rPr>
                        <a:t>Saldırganın yolu</a:t>
                      </a:r>
                    </a:p>
                  </a:txBody>
                  <a:tcPr marL="54864" marR="54864" marT="27432" marB="27432" anchor="ctr">
                    <a:solidFill>
                      <a:srgbClr val="006D77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1">
                          <a:solidFill>
                            <a:srgbClr val="FFFFFF"/>
                          </a:solidFill>
                        </a:rPr>
                        <a:t>Örnek</a:t>
                      </a:r>
                    </a:p>
                  </a:txBody>
                  <a:tcPr marL="54864" marR="54864" marT="27432" marB="27432" anchor="ctr">
                    <a:solidFill>
                      <a:srgbClr val="006D77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1">
                          <a:solidFill>
                            <a:srgbClr val="FFFFFF"/>
                          </a:solidFill>
                        </a:rPr>
                        <a:t>Cevap veren katman</a:t>
                      </a:r>
                    </a:p>
                  </a:txBody>
                  <a:tcPr marL="54864" marR="54864" marT="27432" marB="27432" anchor="ctr">
                    <a:solidFill>
                      <a:srgbClr val="006D77"/>
                    </a:solidFill>
                  </a:tcPr>
                </a:tc>
              </a:tr>
              <a:tr h="518464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1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Platform denetimlerini aşmak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Root'lu cihaz, emülatör, değiştirilmiş OS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5 (RASP)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  <a:tr h="518464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2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Kodu tersine mühendislikle çözmek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Tersine derleyiciyle mantık/anahtar okumak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4 (gizleme), 6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</a:tr>
              <a:tr h="518467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3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Kodu değiştirmek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Bir </a:t>
                      </a:r>
                      <a:r>
                        <a:rPr sz="1296" b="0">
                          <a:solidFill>
                            <a:srgbClr val="A1123F"/>
                          </a:solidFill>
                          <a:latin typeface="Consolas"/>
                        </a:rPr>
                        <a:t>if</a:t>
                      </a:r>
                      <a:r>
                        <a:rPr sz="1296" b="0">
                          <a:solidFill>
                            <a:srgbClr val="1F2D3A"/>
                          </a:solidFill>
                        </a:rPr>
                        <a:t> denetimini ters çevirip yeniden paketlemek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5 (bütünlük), 4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3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34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2600" b="1">
                <a:solidFill>
                  <a:srgbClr val="006D77"/>
                </a:solidFill>
              </a:rPr>
              <a:t>Beyaz kutu saldırganın altı yolu (2/2)</a:t>
            </a:r>
          </a:p>
        </p:txBody>
      </p:sp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640080" y="1325880"/>
          <a:ext cx="10911533" cy="207385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58467"/>
                <a:gridCol w="3300968"/>
                <a:gridCol w="4401291"/>
                <a:gridCol w="2750807"/>
              </a:tblGrid>
              <a:tr h="518464">
                <a:tc>
                  <a:txBody>
                    <a:bodyPr wrap="square"/>
                    <a:lstStyle/>
                    <a:p>
                      <a:r>
                        <a:rPr sz="1296" b="1">
                          <a:solidFill>
                            <a:srgbClr val="FFFFFF"/>
                          </a:solidFill>
                        </a:rPr>
                        <a:t>#</a:t>
                      </a:r>
                    </a:p>
                  </a:txBody>
                  <a:tcPr marL="54864" marR="54864" marT="27432" marB="27432" anchor="ctr">
                    <a:solidFill>
                      <a:srgbClr val="006D77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1">
                          <a:solidFill>
                            <a:srgbClr val="FFFFFF"/>
                          </a:solidFill>
                        </a:rPr>
                        <a:t>Saldırganın yolu</a:t>
                      </a:r>
                    </a:p>
                  </a:txBody>
                  <a:tcPr marL="54864" marR="54864" marT="27432" marB="27432" anchor="ctr">
                    <a:solidFill>
                      <a:srgbClr val="006D77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1">
                          <a:solidFill>
                            <a:srgbClr val="FFFFFF"/>
                          </a:solidFill>
                        </a:rPr>
                        <a:t>Örnek</a:t>
                      </a:r>
                    </a:p>
                  </a:txBody>
                  <a:tcPr marL="54864" marR="54864" marT="27432" marB="27432" anchor="ctr">
                    <a:solidFill>
                      <a:srgbClr val="006D77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1">
                          <a:solidFill>
                            <a:srgbClr val="FFFFFF"/>
                          </a:solidFill>
                        </a:rPr>
                        <a:t>Cevap veren katman</a:t>
                      </a:r>
                    </a:p>
                  </a:txBody>
                  <a:tcPr marL="54864" marR="54864" marT="27432" marB="27432" anchor="ctr">
                    <a:solidFill>
                      <a:srgbClr val="006D77"/>
                    </a:solidFill>
                  </a:tcPr>
                </a:tc>
              </a:tr>
              <a:tr h="518464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4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Arayüzleri kötüye kullanmak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Kütüphaneyi kendi programından çağırmak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1 (tasarım), 5, 6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  <a:tr h="518464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5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Çalışma anında varlık çıkarmak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Bellek dökümü, hata ayıklayıcı, kanca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2 (silme), 5, 6 (whitebox)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</a:tr>
              <a:tr h="518467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6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Çalışma anında akışı değiştirmek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Bir dalı atlamak, dönüş değerini değiştirmek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5 (akış sayacı), 4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640080" y="3509467"/>
            <a:ext cx="10911535" cy="40690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1800" b="0">
                <a:solidFill>
                  <a:srgbClr val="1F2D3A"/>
                </a:solidFill>
              </a:rPr>
              <a:t>Bu tablo, koruma planındaki </a:t>
            </a:r>
            <a:r>
              <a:rPr sz="1800" b="1">
                <a:solidFill>
                  <a:srgbClr val="1F2D3A"/>
                </a:solidFill>
              </a:rPr>
              <a:t>tehdit</a:t>
            </a:r>
            <a:r>
              <a:rPr sz="1800" b="0">
                <a:solidFill>
                  <a:srgbClr val="1F2D3A"/>
                </a:solidFill>
              </a:rPr>
              <a:t> bölümünün başlangıç noktasıdır.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35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Ödünleşim (trade-off)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2192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Her koruma bir </a:t>
            </a:r>
            <a:r>
              <a:rPr sz="2000" b="1">
                <a:solidFill>
                  <a:srgbClr val="1F2D3A"/>
                </a:solidFill>
              </a:rPr>
              <a:t>bedel</a:t>
            </a:r>
            <a:r>
              <a:rPr sz="2000" b="0">
                <a:solidFill>
                  <a:srgbClr val="1F2D3A"/>
                </a:solidFill>
              </a:rPr>
              <a:t> getirir: hız, karmaşıklık, maliyet.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Güvenlik "sonsuz koruma" değil, </a:t>
            </a:r>
            <a:r>
              <a:rPr sz="2000" b="1">
                <a:solidFill>
                  <a:srgbClr val="1F2D3A"/>
                </a:solidFill>
              </a:rPr>
              <a:t>dengeli</a:t>
            </a:r>
            <a:r>
              <a:rPr sz="2000" b="0">
                <a:solidFill>
                  <a:srgbClr val="1F2D3A"/>
                </a:solidFill>
              </a:rPr>
              <a:t> koruma.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Kalan riski açıkça yazarız.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36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Korumanın bedeli</a:t>
            </a:r>
          </a:p>
        </p:txBody>
      </p:sp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640080" y="1325880"/>
          <a:ext cx="10911534" cy="211226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09280"/>
                <a:gridCol w="8302254"/>
              </a:tblGrid>
              <a:tr h="422452">
                <a:tc>
                  <a:txBody>
                    <a:bodyPr wrap="square"/>
                    <a:lstStyle/>
                    <a:p>
                      <a:r>
                        <a:rPr sz="1439" b="1">
                          <a:solidFill>
                            <a:srgbClr val="FFFFFF"/>
                          </a:solidFill>
                        </a:rPr>
                        <a:t>Bedel</a:t>
                      </a:r>
                    </a:p>
                  </a:txBody>
                  <a:tcPr marL="54864" marR="54864" marT="27432" marB="27432" anchor="ctr">
                    <a:solidFill>
                      <a:srgbClr val="006D77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1">
                          <a:solidFill>
                            <a:srgbClr val="FFFFFF"/>
                          </a:solidFill>
                        </a:rPr>
                        <a:t>Örnek</a:t>
                      </a:r>
                    </a:p>
                  </a:txBody>
                  <a:tcPr marL="54864" marR="54864" marT="27432" marB="27432" anchor="ctr">
                    <a:solidFill>
                      <a:srgbClr val="006D77"/>
                    </a:solidFill>
                  </a:tcPr>
                </a:tc>
              </a:tr>
              <a:tr h="422452">
                <a:tc>
                  <a:txBody>
                    <a:bodyPr wrap="square"/>
                    <a:lstStyle/>
                    <a:p>
                      <a:r>
                        <a:rPr sz="1439" b="1">
                          <a:solidFill>
                            <a:srgbClr val="1F2D3A"/>
                          </a:solidFill>
                        </a:rPr>
                        <a:t>Performans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Kontrol akışı düzleştirme bir fonksiyonu birkaç kat yavaşlatabilir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  <a:tr h="422452">
                <a:tc>
                  <a:txBody>
                    <a:bodyPr wrap="square"/>
                    <a:lstStyle/>
                    <a:p>
                      <a:r>
                        <a:rPr sz="1439" b="1">
                          <a:solidFill>
                            <a:srgbClr val="1F2D3A"/>
                          </a:solidFill>
                        </a:rPr>
                        <a:t>Boyut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Sanallaştırma, whitebox tabloları binary dosyayı büyütür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</a:tr>
              <a:tr h="422452">
                <a:tc>
                  <a:txBody>
                    <a:bodyPr wrap="square"/>
                    <a:lstStyle/>
                    <a:p>
                      <a:r>
                        <a:rPr sz="1439" b="1">
                          <a:solidFill>
                            <a:srgbClr val="1F2D3A"/>
                          </a:solidFill>
                        </a:rPr>
                        <a:t>Bakım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Gizlenmiş kodun çökme raporu okunmaz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  <a:tr h="422455">
                <a:tc>
                  <a:txBody>
                    <a:bodyPr wrap="square"/>
                    <a:lstStyle/>
                    <a:p>
                      <a:r>
                        <a:rPr sz="1439" b="1">
                          <a:solidFill>
                            <a:srgbClr val="1F2D3A"/>
                          </a:solidFill>
                        </a:rPr>
                        <a:t>Yanlış pozitif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Aşırı hassas root algılama meşru kullanıcıyı cezalandırır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</a:tr>
            </a:tbl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640080" y="3547871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➡️ Her önlem </a:t>
            </a:r>
            <a:r>
              <a:rPr sz="2000" b="1">
                <a:solidFill>
                  <a:srgbClr val="1F2D3A"/>
                </a:solidFill>
              </a:rPr>
              <a:t>gerekçesiyle</a:t>
            </a:r>
            <a:r>
              <a:rPr sz="2000" b="0">
                <a:solidFill>
                  <a:srgbClr val="1F2D3A"/>
                </a:solidFill>
              </a:rPr>
              <a:t> yazılır: </a:t>
            </a:r>
            <a:r>
              <a:rPr sz="2000" b="0" i="1">
                <a:solidFill>
                  <a:srgbClr val="1F2D3A"/>
                </a:solidFill>
              </a:rPr>
              <a:t>şu varlığı, şu saldırgana karşı, şu maliyetle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37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Değerlendirici tabloyu tersten okur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971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1. </a:t>
            </a:r>
            <a:r>
              <a:rPr sz="2000" b="0">
                <a:solidFill>
                  <a:srgbClr val="1F2D3A"/>
                </a:solidFill>
              </a:rPr>
              <a:t>Dize taraması → anahtar, URL, hata iletisi görünüyor mu?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2. </a:t>
            </a:r>
            <a:r>
              <a:rPr sz="2000" b="0">
                <a:solidFill>
                  <a:srgbClr val="1F2D3A"/>
                </a:solidFill>
              </a:rPr>
              <a:t>Binary dosyayı açma → mantık okunuyor mu?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3. </a:t>
            </a:r>
            <a:r>
              <a:rPr sz="2000" b="0">
                <a:solidFill>
                  <a:srgbClr val="1F2D3A"/>
                </a:solidFill>
              </a:rPr>
              <a:t>Hata ayıklayıcı bağlama → program fark ediyor mu?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4. </a:t>
            </a:r>
            <a:r>
              <a:rPr sz="2000" b="0">
                <a:solidFill>
                  <a:srgbClr val="1F2D3A"/>
                </a:solidFill>
              </a:rPr>
              <a:t>Kodu değiştirme → bütünlük denetimi yakalıyor mu?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5. </a:t>
            </a:r>
            <a:r>
              <a:rPr sz="2000" b="0">
                <a:solidFill>
                  <a:srgbClr val="1F2D3A"/>
                </a:solidFill>
              </a:rPr>
              <a:t>Bellek dökümü → sır bulunuyor mu?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3406648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Durdurulmadığı </a:t>
            </a:r>
            <a:r>
              <a:rPr sz="2000" b="1">
                <a:solidFill>
                  <a:srgbClr val="1F2D3A"/>
                </a:solidFill>
              </a:rPr>
              <a:t>her adım</a:t>
            </a:r>
            <a:r>
              <a:rPr sz="2000" b="0">
                <a:solidFill>
                  <a:srgbClr val="1F2D3A"/>
                </a:solidFill>
              </a:rPr>
              <a:t> raporda bir bulgu olur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38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Kendini dene (3 dk)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5494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1. </a:t>
            </a:r>
            <a:r>
              <a:rPr sz="2000" b="1">
                <a:solidFill>
                  <a:srgbClr val="1F2D3A"/>
                </a:solidFill>
              </a:rPr>
              <a:t>Çevrimdışı parola yöneticisi</a:t>
            </a:r>
            <a:r>
              <a:rPr sz="2000" b="0">
                <a:solidFill>
                  <a:srgbClr val="1F2D3A"/>
                </a:solidFill>
              </a:rPr>
              <a:t> için saldırgan modeli nedir? Hangi katmanlar önemli?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2. </a:t>
            </a:r>
            <a:r>
              <a:rPr sz="2000" b="0">
                <a:solidFill>
                  <a:srgbClr val="1F2D3A"/>
                </a:solidFill>
              </a:rPr>
              <a:t>"Sunucuda çalışıyor, gizlemeye gerek yok" — ne zaman doğru, ne zaman yanlış?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3. </a:t>
            </a:r>
            <a:r>
              <a:rPr sz="2000" b="0">
                <a:solidFill>
                  <a:srgbClr val="1F2D3A"/>
                </a:solidFill>
              </a:rPr>
              <a:t>Yalnız gizleme kullanan bir oyunda hangi yol açık kalır?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39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2600" b="1">
                <a:solidFill>
                  <a:srgbClr val="006D77"/>
                </a:solidFill>
              </a:rPr>
              <a:t>Kendini dene — cevaplar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201168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1800" b="1">
                <a:solidFill>
                  <a:srgbClr val="006D77"/>
                </a:solidFill>
              </a:rPr>
              <a:t>1. </a:t>
            </a:r>
            <a:r>
              <a:rPr sz="1800" b="1">
                <a:solidFill>
                  <a:srgbClr val="1F2D3A"/>
                </a:solidFill>
              </a:rPr>
              <a:t>Çevrimdışı parola yöneticisi:</a:t>
            </a:r>
            <a:r>
              <a:rPr sz="1800" b="0">
                <a:solidFill>
                  <a:srgbClr val="1F2D3A"/>
                </a:solidFill>
              </a:rPr>
              <a:t> saldırgan cihaza/dosyaya sahip (beyaz kutu). Önemli katmanlar: </a:t>
            </a:r>
            <a:r>
              <a:rPr sz="1800" b="1">
                <a:solidFill>
                  <a:srgbClr val="1F2D3A"/>
                </a:solidFill>
              </a:rPr>
              <a:t>kriptografi</a:t>
            </a:r>
            <a:r>
              <a:rPr sz="1800" b="0">
                <a:solidFill>
                  <a:srgbClr val="1F2D3A"/>
                </a:solidFill>
              </a:rPr>
              <a:t> (paroladan KDF + AEAD), </a:t>
            </a:r>
            <a:r>
              <a:rPr sz="1800" b="1">
                <a:solidFill>
                  <a:srgbClr val="1F2D3A"/>
                </a:solidFill>
              </a:rPr>
              <a:t>güvenli kodlama</a:t>
            </a:r>
            <a:r>
              <a:rPr sz="1800" b="0">
                <a:solidFill>
                  <a:srgbClr val="1F2D3A"/>
                </a:solidFill>
              </a:rPr>
              <a:t>, bir miktar gizleme/RASP.</a:t>
            </a:r>
          </a:p>
          <a:p>
            <a:pPr>
              <a:spcAft>
                <a:spcPts val="300"/>
              </a:spcAft>
            </a:pPr>
            <a:r>
              <a:rPr sz="1800" b="1">
                <a:solidFill>
                  <a:srgbClr val="006D77"/>
                </a:solidFill>
              </a:rPr>
              <a:t>2. </a:t>
            </a:r>
            <a:r>
              <a:rPr sz="1800" b="1">
                <a:solidFill>
                  <a:srgbClr val="1F2D3A"/>
                </a:solidFill>
              </a:rPr>
              <a:t>"Sunucuda çalışıyor":</a:t>
            </a:r>
            <a:r>
              <a:rPr sz="1800" b="0">
                <a:solidFill>
                  <a:srgbClr val="1F2D3A"/>
                </a:solidFill>
              </a:rPr>
              <a:t> istemciye hassas mantık/anahtar </a:t>
            </a:r>
            <a:r>
              <a:rPr sz="1800" b="1">
                <a:solidFill>
                  <a:srgbClr val="1F2D3A"/>
                </a:solidFill>
              </a:rPr>
              <a:t>gönderilmiyorsa doğru</a:t>
            </a:r>
            <a:r>
              <a:rPr sz="1800" b="0">
                <a:solidFill>
                  <a:srgbClr val="1F2D3A"/>
                </a:solidFill>
              </a:rPr>
              <a:t>; istemcide çalışan kod/anahtar varsa </a:t>
            </a:r>
            <a:r>
              <a:rPr sz="1800" b="1">
                <a:solidFill>
                  <a:srgbClr val="1F2D3A"/>
                </a:solidFill>
              </a:rPr>
              <a:t>yanlış</a:t>
            </a:r>
            <a:r>
              <a:rPr sz="1800" b="0">
                <a:solidFill>
                  <a:srgbClr val="1F2D3A"/>
                </a:solidFill>
              </a:rPr>
              <a:t> (beyaz kutu).</a:t>
            </a:r>
          </a:p>
          <a:p>
            <a:pPr>
              <a:spcAft>
                <a:spcPts val="300"/>
              </a:spcAft>
            </a:pPr>
            <a:r>
              <a:rPr sz="1800" b="1">
                <a:solidFill>
                  <a:srgbClr val="006D77"/>
                </a:solidFill>
              </a:rPr>
              <a:t>3. </a:t>
            </a:r>
            <a:r>
              <a:rPr sz="1800" b="1">
                <a:solidFill>
                  <a:srgbClr val="1F2D3A"/>
                </a:solidFill>
              </a:rPr>
              <a:t>Yalnız gizleme:</a:t>
            </a:r>
            <a:r>
              <a:rPr sz="1800" b="0">
                <a:solidFill>
                  <a:srgbClr val="1F2D3A"/>
                </a:solidFill>
              </a:rPr>
              <a:t> sunucu tarafı doğrulama yoksa, istemci hilesi (yamalı istemci) açık kalır — gizleme mantığı </a:t>
            </a:r>
            <a:r>
              <a:rPr sz="1800" b="1">
                <a:solidFill>
                  <a:srgbClr val="1F2D3A"/>
                </a:solidFill>
              </a:rPr>
              <a:t>düzeltmez</a:t>
            </a:r>
            <a:r>
              <a:rPr sz="1800" b="0">
                <a:solidFill>
                  <a:srgbClr val="1F2D3A"/>
                </a:solidFill>
              </a:rPr>
              <a:t>.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06D7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D8F0F2"/>
                </a:solidFill>
              </a:rPr>
              <a:t>CEN429 Güvenli Programlama · Hafta 1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D8F0F2"/>
                </a:solidFill>
              </a:rPr>
              <a:t>RTEÜ Bilgisayar Mühendisliği · 2026-2027 Güz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D8F0F2"/>
                </a:solidFill>
              </a:rPr>
              <a:t>40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2743200"/>
            <a:ext cx="10911535" cy="128016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</a:rPr>
              <a:t>3. Uygulama koruma planı ve tehdit modelleme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41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Tehdit modelleme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5494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Tehdit modelleme:</a:t>
            </a:r>
            <a:r>
              <a:rPr sz="2000" b="0">
                <a:solidFill>
                  <a:srgbClr val="1F2D3A"/>
                </a:solidFill>
              </a:rPr>
              <a:t> "neyi, kime karşı, nasıl koruyacağız?" sorusunu </a:t>
            </a:r>
            <a:r>
              <a:rPr sz="2000" b="1">
                <a:solidFill>
                  <a:srgbClr val="1F2D3A"/>
                </a:solidFill>
              </a:rPr>
              <a:t>sistemli</a:t>
            </a:r>
            <a:r>
              <a:rPr sz="2000" b="0">
                <a:solidFill>
                  <a:srgbClr val="1F2D3A"/>
                </a:solidFill>
              </a:rPr>
              <a:t> yanıtlamak.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Varlıkları, tehditleri, önlemleri listeler.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Bugün STRIDE ve saldırı ağaçlarıyla yapacağız.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42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Uygulama koruma planı: 7 adım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272288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1. </a:t>
            </a:r>
            <a:r>
              <a:rPr sz="2000" b="1">
                <a:solidFill>
                  <a:srgbClr val="1F2D3A"/>
                </a:solidFill>
              </a:rPr>
              <a:t>Kapsam</a:t>
            </a:r>
            <a:r>
              <a:rPr sz="2000" b="0">
                <a:solidFill>
                  <a:srgbClr val="1F2D3A"/>
                </a:solidFill>
              </a:rPr>
              <a:t> — Neyi koruyoruz? Hangi binary, hangi sürüm, hangi özet?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2. </a:t>
            </a:r>
            <a:r>
              <a:rPr sz="2000" b="1">
                <a:solidFill>
                  <a:srgbClr val="1F2D3A"/>
                </a:solidFill>
              </a:rPr>
              <a:t>Mimari ve arayüzler</a:t>
            </a:r>
            <a:r>
              <a:rPr sz="2000" b="0">
                <a:solidFill>
                  <a:srgbClr val="1F2D3A"/>
                </a:solidFill>
              </a:rPr>
              <a:t> — Kim kiminle, hangi kanaldan konuşuyor?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3. </a:t>
            </a:r>
            <a:r>
              <a:rPr sz="2000" b="1">
                <a:solidFill>
                  <a:srgbClr val="1F2D3A"/>
                </a:solidFill>
              </a:rPr>
              <a:t>Varlıklar</a:t>
            </a:r>
            <a:r>
              <a:rPr sz="2000" b="0">
                <a:solidFill>
                  <a:srgbClr val="1F2D3A"/>
                </a:solidFill>
              </a:rPr>
              <a:t> — Nerede durur, ne zaman silinir, </a:t>
            </a:r>
            <a:r>
              <a:rPr sz="2000" b="1">
                <a:solidFill>
                  <a:srgbClr val="1F2D3A"/>
                </a:solidFill>
              </a:rPr>
              <a:t>C</a:t>
            </a:r>
            <a:r>
              <a:rPr sz="2000" b="0">
                <a:solidFill>
                  <a:srgbClr val="1F2D3A"/>
                </a:solidFill>
              </a:rPr>
              <a:t> mi </a:t>
            </a:r>
            <a:r>
              <a:rPr sz="2000" b="1">
                <a:solidFill>
                  <a:srgbClr val="1F2D3A"/>
                </a:solidFill>
              </a:rPr>
              <a:t>I</a:t>
            </a:r>
            <a:r>
              <a:rPr sz="2000" b="0">
                <a:solidFill>
                  <a:srgbClr val="1F2D3A"/>
                </a:solidFill>
              </a:rPr>
              <a:t> mı?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4. </a:t>
            </a:r>
            <a:r>
              <a:rPr sz="2000" b="1">
                <a:solidFill>
                  <a:srgbClr val="1F2D3A"/>
                </a:solidFill>
              </a:rPr>
              <a:t>Tehditler</a:t>
            </a:r>
            <a:r>
              <a:rPr sz="2000" b="0">
                <a:solidFill>
                  <a:srgbClr val="1F2D3A"/>
                </a:solidFill>
              </a:rPr>
              <a:t> — Saldırgan kim, varlığa hangi yoldan ulaşır?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5. </a:t>
            </a:r>
            <a:r>
              <a:rPr sz="2000" b="1">
                <a:solidFill>
                  <a:srgbClr val="1F2D3A"/>
                </a:solidFill>
              </a:rPr>
              <a:t>Karşı önlemler</a:t>
            </a:r>
            <a:r>
              <a:rPr sz="2000" b="0">
                <a:solidFill>
                  <a:srgbClr val="1F2D3A"/>
                </a:solidFill>
              </a:rPr>
              <a:t> — Hangi katman, hangi önlem?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6. </a:t>
            </a:r>
            <a:r>
              <a:rPr sz="2000" b="1">
                <a:solidFill>
                  <a:srgbClr val="1F2D3A"/>
                </a:solidFill>
              </a:rPr>
              <a:t>Doğrulama</a:t>
            </a:r>
            <a:r>
              <a:rPr sz="2000" b="0">
                <a:solidFill>
                  <a:srgbClr val="1F2D3A"/>
                </a:solidFill>
              </a:rPr>
              <a:t> — Çalıştığı nasıl kanıtlanıyor?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7. </a:t>
            </a:r>
            <a:r>
              <a:rPr sz="2000" b="1">
                <a:solidFill>
                  <a:srgbClr val="1F2D3A"/>
                </a:solidFill>
              </a:rPr>
              <a:t>Kalan risk</a:t>
            </a:r>
            <a:r>
              <a:rPr sz="2000" b="0">
                <a:solidFill>
                  <a:srgbClr val="1F2D3A"/>
                </a:solidFill>
              </a:rPr>
              <a:t> — Kabul edilenler ve nedenleri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4158488"/>
            <a:ext cx="10911535" cy="7701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→ Sertifikasyonda bu plan </a:t>
            </a:r>
            <a:r>
              <a:rPr sz="2000" b="1">
                <a:solidFill>
                  <a:srgbClr val="1F2D3A"/>
                </a:solidFill>
              </a:rPr>
              <a:t>yüzlerce sayfalık bir güvenlik kılavuzudur.</a:t>
            </a:r>
            <a:r>
              <a:rPr sz="2000" b="0">
                <a:solidFill>
                  <a:srgbClr val="1F2D3A"/>
                </a:solidFill>
              </a:rPr>
              <a:t> Siz projede </a:t>
            </a:r>
            <a:r>
              <a:rPr sz="2000" b="1">
                <a:solidFill>
                  <a:srgbClr val="1F2D3A"/>
                </a:solidFill>
              </a:rPr>
              <a:t>20–30 sayfalık</a:t>
            </a:r>
            <a:r>
              <a:rPr sz="2000" b="0">
                <a:solidFill>
                  <a:srgbClr val="1F2D3A"/>
                </a:solidFill>
              </a:rPr>
              <a:t> sürümünü yazacaksınız.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43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Adım 1 detay: Kapsam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1">
                <a:solidFill>
                  <a:srgbClr val="1F2D3A"/>
                </a:solidFill>
              </a:rPr>
              <a:t>Soru:</a:t>
            </a:r>
            <a:r>
              <a:rPr sz="2000" b="0">
                <a:solidFill>
                  <a:srgbClr val="1F2D3A"/>
                </a:solidFill>
              </a:rPr>
              <a:t> Neyi değerlendiriyoruz?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1875536"/>
            <a:ext cx="10911535" cy="12192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Yalnız </a:t>
            </a:r>
            <a:r>
              <a:rPr sz="2000" b="1">
                <a:solidFill>
                  <a:srgbClr val="1F2D3A"/>
                </a:solidFill>
              </a:rPr>
              <a:t>"sürüm 2.1"</a:t>
            </a:r>
            <a:r>
              <a:rPr sz="2000" b="0">
                <a:solidFill>
                  <a:srgbClr val="1F2D3A"/>
                </a:solidFill>
              </a:rPr>
              <a:t> demek yetmez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Hangi </a:t>
            </a:r>
            <a:r>
              <a:rPr sz="2000" b="1">
                <a:solidFill>
                  <a:srgbClr val="1F2D3A"/>
                </a:solidFill>
              </a:rPr>
              <a:t>binary dosya</a:t>
            </a:r>
            <a:r>
              <a:rPr sz="2000" b="0">
                <a:solidFill>
                  <a:srgbClr val="1F2D3A"/>
                </a:solidFill>
              </a:rPr>
              <a:t>, hangi </a:t>
            </a:r>
            <a:r>
              <a:rPr sz="2000" b="1">
                <a:solidFill>
                  <a:srgbClr val="1F2D3A"/>
                </a:solidFill>
              </a:rPr>
              <a:t>kaynak kod</a:t>
            </a:r>
            <a:r>
              <a:rPr sz="2000" b="0">
                <a:solidFill>
                  <a:srgbClr val="1F2D3A"/>
                </a:solidFill>
              </a:rPr>
              <a:t>, hangi </a:t>
            </a:r>
            <a:r>
              <a:rPr sz="2000" b="1">
                <a:solidFill>
                  <a:srgbClr val="1F2D3A"/>
                </a:solidFill>
              </a:rPr>
              <a:t>özet (hash)</a:t>
            </a:r>
            <a:r>
              <a:rPr sz="2000" b="0">
                <a:solidFill>
                  <a:srgbClr val="1F2D3A"/>
                </a:solidFill>
              </a:rPr>
              <a:t> değeri?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Sertifikasyonda buna </a:t>
            </a:r>
            <a:r>
              <a:rPr sz="2000" b="1">
                <a:solidFill>
                  <a:srgbClr val="1F2D3A"/>
                </a:solidFill>
              </a:rPr>
              <a:t>değerlendirme hedefi</a:t>
            </a:r>
            <a:r>
              <a:rPr sz="2000" b="0">
                <a:solidFill>
                  <a:srgbClr val="1F2D3A"/>
                </a:solidFill>
              </a:rPr>
              <a:t> denir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44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Adım 2 detay: Mimari ve arayüzler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1">
                <a:solidFill>
                  <a:srgbClr val="1F2D3A"/>
                </a:solidFill>
              </a:rPr>
              <a:t>Soru:</a:t>
            </a:r>
            <a:r>
              <a:rPr sz="2000" b="0">
                <a:solidFill>
                  <a:srgbClr val="1F2D3A"/>
                </a:solidFill>
              </a:rPr>
              <a:t> Bileşenler neler, nasıl konuşuyor?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1875536"/>
            <a:ext cx="10911535" cy="12192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Bileşenler </a:t>
            </a:r>
            <a:r>
              <a:rPr sz="2000" b="1">
                <a:solidFill>
                  <a:srgbClr val="1F2D3A"/>
                </a:solidFill>
              </a:rPr>
              <a:t>nelerdir</a:t>
            </a:r>
            <a:r>
              <a:rPr sz="2000" b="0">
                <a:solidFill>
                  <a:srgbClr val="1F2D3A"/>
                </a:solidFill>
              </a:rPr>
              <a:t>?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Birbirleriyle </a:t>
            </a:r>
            <a:r>
              <a:rPr sz="2000" b="1">
                <a:solidFill>
                  <a:srgbClr val="1F2D3A"/>
                </a:solidFill>
              </a:rPr>
              <a:t>hangi kanaldan</a:t>
            </a:r>
            <a:r>
              <a:rPr sz="2000" b="0">
                <a:solidFill>
                  <a:srgbClr val="1F2D3A"/>
                </a:solidFill>
              </a:rPr>
              <a:t> konuşuyorlar?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Her kanalda kimlik </a:t>
            </a:r>
            <a:r>
              <a:rPr sz="2000" b="1">
                <a:solidFill>
                  <a:srgbClr val="1F2D3A"/>
                </a:solidFill>
              </a:rPr>
              <a:t>nasıl doğrulanıyor</a:t>
            </a:r>
            <a:r>
              <a:rPr sz="2000" b="0">
                <a:solidFill>
                  <a:srgbClr val="1F2D3A"/>
                </a:solidFill>
              </a:rPr>
              <a:t>?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45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Adım 3 detay: Varlıklar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1">
                <a:solidFill>
                  <a:srgbClr val="1F2D3A"/>
                </a:solidFill>
              </a:rPr>
              <a:t>Soru:</a:t>
            </a:r>
            <a:r>
              <a:rPr sz="2000" b="0">
                <a:solidFill>
                  <a:srgbClr val="1F2D3A"/>
                </a:solidFill>
              </a:rPr>
              <a:t> Korunacak veri nerede, ne zaman?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1875536"/>
            <a:ext cx="10911535" cy="12192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Korunacak her veri </a:t>
            </a:r>
            <a:r>
              <a:rPr sz="2000" b="1">
                <a:solidFill>
                  <a:srgbClr val="1F2D3A"/>
                </a:solidFill>
              </a:rPr>
              <a:t>tek tek</a:t>
            </a:r>
            <a:r>
              <a:rPr sz="2000" b="0">
                <a:solidFill>
                  <a:srgbClr val="1F2D3A"/>
                </a:solidFill>
              </a:rPr>
              <a:t> listelenir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Nerede</a:t>
            </a:r>
            <a:r>
              <a:rPr sz="2000" b="0">
                <a:solidFill>
                  <a:srgbClr val="1F2D3A"/>
                </a:solidFill>
              </a:rPr>
              <a:t> durur, </a:t>
            </a:r>
            <a:r>
              <a:rPr sz="2000" b="1">
                <a:solidFill>
                  <a:srgbClr val="1F2D3A"/>
                </a:solidFill>
              </a:rPr>
              <a:t>ne zaman</a:t>
            </a:r>
            <a:r>
              <a:rPr sz="2000" b="0">
                <a:solidFill>
                  <a:srgbClr val="1F2D3A"/>
                </a:solidFill>
              </a:rPr>
              <a:t> oluşur, </a:t>
            </a:r>
            <a:r>
              <a:rPr sz="2000" b="1">
                <a:solidFill>
                  <a:srgbClr val="1F2D3A"/>
                </a:solidFill>
              </a:rPr>
              <a:t>ne zaman</a:t>
            </a:r>
            <a:r>
              <a:rPr sz="2000" b="0">
                <a:solidFill>
                  <a:srgbClr val="1F2D3A"/>
                </a:solidFill>
              </a:rPr>
              <a:t> silinir?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Gizlilik (C)</a:t>
            </a:r>
            <a:r>
              <a:rPr sz="2000" b="0">
                <a:solidFill>
                  <a:srgbClr val="1F2D3A"/>
                </a:solidFill>
              </a:rPr>
              <a:t> mi, </a:t>
            </a:r>
            <a:r>
              <a:rPr sz="2000" b="1">
                <a:solidFill>
                  <a:srgbClr val="1F2D3A"/>
                </a:solidFill>
              </a:rPr>
              <a:t>bütünlük (I)</a:t>
            </a:r>
            <a:r>
              <a:rPr sz="2000" b="0">
                <a:solidFill>
                  <a:srgbClr val="1F2D3A"/>
                </a:solidFill>
              </a:rPr>
              <a:t> mü gerekir?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46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Adım 4 detay: Tehditler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1">
                <a:solidFill>
                  <a:srgbClr val="1F2D3A"/>
                </a:solidFill>
              </a:rPr>
              <a:t>Soru:</a:t>
            </a:r>
            <a:r>
              <a:rPr sz="2000" b="0">
                <a:solidFill>
                  <a:srgbClr val="1F2D3A"/>
                </a:solidFill>
              </a:rPr>
              <a:t> Saldırgan kim, nasıl ulaşır?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1875536"/>
            <a:ext cx="10911535" cy="12192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Saldırgan </a:t>
            </a:r>
            <a:r>
              <a:rPr sz="2000" b="1">
                <a:solidFill>
                  <a:srgbClr val="1F2D3A"/>
                </a:solidFill>
              </a:rPr>
              <a:t>kim</a:t>
            </a:r>
            <a:r>
              <a:rPr sz="2000" b="0">
                <a:solidFill>
                  <a:srgbClr val="1F2D3A"/>
                </a:solidFill>
              </a:rPr>
              <a:t>? (bkz. saldırgan modelleri)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Her varlığa </a:t>
            </a:r>
            <a:r>
              <a:rPr sz="2000" b="1">
                <a:solidFill>
                  <a:srgbClr val="1F2D3A"/>
                </a:solidFill>
              </a:rPr>
              <a:t>hangi yoldan</a:t>
            </a:r>
            <a:r>
              <a:rPr sz="2000" b="0">
                <a:solidFill>
                  <a:srgbClr val="1F2D3A"/>
                </a:solidFill>
              </a:rPr>
              <a:t> ulaşabilir?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STRIDE ve saldırı ağacı burada devreye girer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47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Adım 5 detay: Karşı önlemler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1">
                <a:solidFill>
                  <a:srgbClr val="1F2D3A"/>
                </a:solidFill>
              </a:rPr>
              <a:t>Soru:</a:t>
            </a:r>
            <a:r>
              <a:rPr sz="2000" b="0">
                <a:solidFill>
                  <a:srgbClr val="1F2D3A"/>
                </a:solidFill>
              </a:rPr>
              <a:t> Hangi önlem, hangi katmanda?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1875536"/>
            <a:ext cx="10911535" cy="12192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Her tehdit için </a:t>
            </a:r>
            <a:r>
              <a:rPr sz="2000" b="1">
                <a:solidFill>
                  <a:srgbClr val="1F2D3A"/>
                </a:solidFill>
              </a:rPr>
              <a:t>bir önlem</a:t>
            </a:r>
            <a:r>
              <a:rPr sz="2000" b="0">
                <a:solidFill>
                  <a:srgbClr val="1F2D3A"/>
                </a:solidFill>
              </a:rPr>
              <a:t> seçilir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Önlem, yedi katmandan </a:t>
            </a:r>
            <a:r>
              <a:rPr sz="2000" b="1">
                <a:solidFill>
                  <a:srgbClr val="1F2D3A"/>
                </a:solidFill>
              </a:rPr>
              <a:t>hangisine</a:t>
            </a:r>
            <a:r>
              <a:rPr sz="2000" b="0">
                <a:solidFill>
                  <a:srgbClr val="1F2D3A"/>
                </a:solidFill>
              </a:rPr>
              <a:t> ait?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Gerekçesiz önlem = </a:t>
            </a:r>
            <a:r>
              <a:rPr sz="2000" b="1">
                <a:solidFill>
                  <a:srgbClr val="1F2D3A"/>
                </a:solidFill>
              </a:rPr>
              <a:t>yanlış yerde</a:t>
            </a:r>
            <a:r>
              <a:rPr sz="2000" b="0">
                <a:solidFill>
                  <a:srgbClr val="1F2D3A"/>
                </a:solidFill>
              </a:rPr>
              <a:t> ya da </a:t>
            </a:r>
            <a:r>
              <a:rPr sz="2000" b="1">
                <a:solidFill>
                  <a:srgbClr val="1F2D3A"/>
                </a:solidFill>
              </a:rPr>
              <a:t>gereksiz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48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Adım 6 detay: Doğrulama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1">
                <a:solidFill>
                  <a:srgbClr val="1F2D3A"/>
                </a:solidFill>
              </a:rPr>
              <a:t>Soru:</a:t>
            </a:r>
            <a:r>
              <a:rPr sz="2000" b="0">
                <a:solidFill>
                  <a:srgbClr val="1F2D3A"/>
                </a:solidFill>
              </a:rPr>
              <a:t> Çalıştığı nasıl kanıtlanıyor?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1875536"/>
            <a:ext cx="10911535" cy="12192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Her önlem için bir </a:t>
            </a:r>
            <a:r>
              <a:rPr sz="2000" b="1">
                <a:solidFill>
                  <a:srgbClr val="1F2D3A"/>
                </a:solidFill>
              </a:rPr>
              <a:t>test</a:t>
            </a:r>
            <a:r>
              <a:rPr sz="2000" b="0">
                <a:solidFill>
                  <a:srgbClr val="1F2D3A"/>
                </a:solidFill>
              </a:rPr>
              <a:t> yazılır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Birim testi mi, </a:t>
            </a:r>
            <a:r>
              <a:rPr sz="2000" b="1">
                <a:solidFill>
                  <a:srgbClr val="1F2D3A"/>
                </a:solidFill>
              </a:rPr>
              <a:t>atlatma denemesi</a:t>
            </a:r>
            <a:r>
              <a:rPr sz="2000" b="0">
                <a:solidFill>
                  <a:srgbClr val="1F2D3A"/>
                </a:solidFill>
              </a:rPr>
              <a:t> mi?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Testi olmayan önlem, değerlendirici gözünde </a:t>
            </a:r>
            <a:r>
              <a:rPr sz="2000" b="1">
                <a:solidFill>
                  <a:srgbClr val="1F2D3A"/>
                </a:solidFill>
              </a:rPr>
              <a:t>yoktur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49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Adım 7 detay: Kalan risk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1">
                <a:solidFill>
                  <a:srgbClr val="1F2D3A"/>
                </a:solidFill>
              </a:rPr>
              <a:t>Soru:</a:t>
            </a:r>
            <a:r>
              <a:rPr sz="2000" b="0">
                <a:solidFill>
                  <a:srgbClr val="1F2D3A"/>
                </a:solidFill>
              </a:rPr>
              <a:t> Neyi bilerek kabul ettik?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1875536"/>
            <a:ext cx="10911535" cy="12192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Kapatılamayan ya da bilerek </a:t>
            </a:r>
            <a:r>
              <a:rPr sz="2000" b="1">
                <a:solidFill>
                  <a:srgbClr val="1F2D3A"/>
                </a:solidFill>
              </a:rPr>
              <a:t>kabul edilen</a:t>
            </a:r>
            <a:r>
              <a:rPr sz="2000" b="0">
                <a:solidFill>
                  <a:srgbClr val="1F2D3A"/>
                </a:solidFill>
              </a:rPr>
              <a:t> riskler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Her biri için </a:t>
            </a:r>
            <a:r>
              <a:rPr sz="2000" b="1">
                <a:solidFill>
                  <a:srgbClr val="1F2D3A"/>
                </a:solidFill>
              </a:rPr>
              <a:t>neden</a:t>
            </a:r>
            <a:r>
              <a:rPr sz="2000" b="0">
                <a:solidFill>
                  <a:srgbClr val="1F2D3A"/>
                </a:solidFill>
              </a:rPr>
              <a:t> (ör. performans, kullanılabilirlik)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Plan </a:t>
            </a:r>
            <a:r>
              <a:rPr sz="2000" b="1">
                <a:solidFill>
                  <a:srgbClr val="1F2D3A"/>
                </a:solidFill>
              </a:rPr>
              <a:t>bitmez</a:t>
            </a:r>
            <a:r>
              <a:rPr sz="2000" b="0">
                <a:solidFill>
                  <a:srgbClr val="1F2D3A"/>
                </a:solidFill>
              </a:rPr>
              <a:t>: ürün değiştikçe adım 1'e dönülür ve </a:t>
            </a:r>
            <a:r>
              <a:rPr sz="2000" b="1">
                <a:solidFill>
                  <a:srgbClr val="1F2D3A"/>
                </a:solidFill>
              </a:rPr>
              <a:t>güncellenir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50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Koruma planı — şema</a:t>
            </a:r>
          </a:p>
        </p:txBody>
      </p:sp>
      <p:pic>
        <p:nvPicPr>
          <p:cNvPr id="7" name="Picture 6" descr="h01-04-koruma-plani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0080" y="1325880"/>
            <a:ext cx="10911535" cy="3473762"/>
          </a:xfrm>
          <a:prstGeom prst="rect">
            <a:avLst/>
          </a:prstGeom>
        </p:spPr>
      </p:pic>
    </p:spTree>
  </p:cSld>
  <p:clrMapOvr>
    <a:masterClrMapping/>
  </p:clrMapOvr>
</p:sld>
</file>

<file path=ppt/slides/slide5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51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Örnek mimari: mobil ödeme uygulaması</a:t>
            </a:r>
          </a:p>
        </p:txBody>
      </p:sp>
      <p:pic>
        <p:nvPicPr>
          <p:cNvPr id="7" name="Picture 6" descr="h01-05-mimari-arayuzler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86828" y="1325880"/>
            <a:ext cx="4018038" cy="3875024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640080" y="5310632"/>
            <a:ext cx="10911535" cy="84328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Telefon </a:t>
            </a:r>
            <a:r>
              <a:rPr sz="2000" b="1">
                <a:solidFill>
                  <a:srgbClr val="1F2D3A"/>
                </a:solidFill>
              </a:rPr>
              <a:t>saldırganın elinde</a:t>
            </a:r>
            <a:r>
              <a:rPr sz="2000" b="0">
                <a:solidFill>
                  <a:srgbClr val="1F2D3A"/>
                </a:solidFill>
              </a:rPr>
              <a:t> olabilir: root, hata ayıklayıcı, bellek dökümü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En hassas işler </a:t>
            </a:r>
            <a:r>
              <a:rPr sz="2000" b="1">
                <a:solidFill>
                  <a:srgbClr val="1F2D3A"/>
                </a:solidFill>
              </a:rPr>
              <a:t>native C/C++</a:t>
            </a:r>
            <a:r>
              <a:rPr sz="2000" b="0">
                <a:solidFill>
                  <a:srgbClr val="1F2D3A"/>
                </a:solidFill>
              </a:rPr>
              <a:t> katmanında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52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2600" b="1">
                <a:solidFill>
                  <a:srgbClr val="006D77"/>
                </a:solidFill>
              </a:rPr>
              <a:t>Arayüz ve varlık tabloları</a:t>
            </a:r>
          </a:p>
        </p:txBody>
      </p:sp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640080" y="1325880"/>
          <a:ext cx="10911534" cy="132222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24900"/>
                <a:gridCol w="2587271"/>
                <a:gridCol w="2587271"/>
                <a:gridCol w="4612092"/>
              </a:tblGrid>
              <a:tr h="440740">
                <a:tc>
                  <a:txBody>
                    <a:bodyPr wrap="square"/>
                    <a:lstStyle/>
                    <a:p>
                      <a:r>
                        <a:rPr sz="1296" b="1">
                          <a:solidFill>
                            <a:srgbClr val="FFFFFF"/>
                          </a:solidFill>
                        </a:rPr>
                        <a:t>Arayüz</a:t>
                      </a:r>
                    </a:p>
                  </a:txBody>
                  <a:tcPr marL="54864" marR="54864" marT="27432" marB="27432" anchor="ctr">
                    <a:solidFill>
                      <a:srgbClr val="006D77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1">
                          <a:solidFill>
                            <a:srgbClr val="FFFFFF"/>
                          </a:solidFill>
                        </a:rPr>
                        <a:t>Uçlar</a:t>
                      </a:r>
                    </a:p>
                  </a:txBody>
                  <a:tcPr marL="54864" marR="54864" marT="27432" marB="27432" anchor="ctr">
                    <a:solidFill>
                      <a:srgbClr val="006D77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1">
                          <a:solidFill>
                            <a:srgbClr val="FFFFFF"/>
                          </a:solidFill>
                        </a:rPr>
                        <a:t>Kimlik doğrulama</a:t>
                      </a:r>
                    </a:p>
                  </a:txBody>
                  <a:tcPr marL="54864" marR="54864" marT="27432" marB="27432" anchor="ctr">
                    <a:solidFill>
                      <a:srgbClr val="006D77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1">
                          <a:solidFill>
                            <a:srgbClr val="FFFFFF"/>
                          </a:solidFill>
                        </a:rPr>
                        <a:t>Gizlilik / bütünlük</a:t>
                      </a:r>
                    </a:p>
                  </a:txBody>
                  <a:tcPr marL="54864" marR="54864" marT="27432" marB="27432" anchor="ctr">
                    <a:solidFill>
                      <a:srgbClr val="006D77"/>
                    </a:solidFill>
                  </a:tcPr>
                </a:tc>
              </a:tr>
              <a:tr h="440740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C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native – veritabanı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—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Şifreleme + MAC, anahtar cihaza bağlı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  <a:tr h="440742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D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SDK – sunucu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Sertifika sabitleme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1">
                          <a:solidFill>
                            <a:srgbClr val="1F2D3A"/>
                          </a:solidFill>
                        </a:rPr>
                        <a:t>TLS + ayrıca mesaj şifreleme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8" name="Table 7"/>
          <p:cNvGraphicFramePr>
            <a:graphicFrameLocks noGrp="1"/>
          </p:cNvGraphicFramePr>
          <p:nvPr/>
        </p:nvGraphicFramePr>
        <p:xfrm>
          <a:off x="640080" y="2757830"/>
          <a:ext cx="10911534" cy="143195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580150"/>
                <a:gridCol w="3233047"/>
                <a:gridCol w="1751234"/>
                <a:gridCol w="1347103"/>
              </a:tblGrid>
              <a:tr h="357987">
                <a:tc>
                  <a:txBody>
                    <a:bodyPr wrap="square"/>
                    <a:lstStyle/>
                    <a:p>
                      <a:r>
                        <a:rPr sz="1296" b="1">
                          <a:solidFill>
                            <a:srgbClr val="FFFFFF"/>
                          </a:solidFill>
                        </a:rPr>
                        <a:t>Varlık</a:t>
                      </a:r>
                    </a:p>
                  </a:txBody>
                  <a:tcPr marL="54864" marR="54864" marT="27432" marB="27432" anchor="ctr">
                    <a:solidFill>
                      <a:srgbClr val="006D77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1">
                          <a:solidFill>
                            <a:srgbClr val="FFFFFF"/>
                          </a:solidFill>
                        </a:rPr>
                        <a:t>Nerede</a:t>
                      </a:r>
                    </a:p>
                  </a:txBody>
                  <a:tcPr marL="54864" marR="54864" marT="27432" marB="27432" anchor="ctr">
                    <a:solidFill>
                      <a:srgbClr val="006D77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1">
                          <a:solidFill>
                            <a:srgbClr val="FFFFFF"/>
                          </a:solidFill>
                        </a:rPr>
                        <a:t>Ömür</a:t>
                      </a:r>
                    </a:p>
                  </a:txBody>
                  <a:tcPr marL="54864" marR="54864" marT="27432" marB="27432" anchor="ctr">
                    <a:solidFill>
                      <a:srgbClr val="006D77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1">
                          <a:solidFill>
                            <a:srgbClr val="FFFFFF"/>
                          </a:solidFill>
                        </a:rPr>
                        <a:t>Koruma</a:t>
                      </a:r>
                    </a:p>
                  </a:txBody>
                  <a:tcPr marL="54864" marR="54864" marT="27432" marB="27432" anchor="ctr">
                    <a:solidFill>
                      <a:srgbClr val="006D77"/>
                    </a:solidFill>
                  </a:tcPr>
                </a:tc>
              </a:tr>
              <a:tr h="357987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Tek kullanımlık ödeme anahtarı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DB (şifreli), bellek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Tek ödeme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C, I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  <a:tr h="357987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Oturum anahtarı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Yalnız bellek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Oturum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C, I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</a:tr>
              <a:tr h="357989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İşlem sayacı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DB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Kalıcı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I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9" name="TextBox 8"/>
          <p:cNvSpPr txBox="1"/>
          <p:nvPr/>
        </p:nvSpPr>
        <p:spPr>
          <a:xfrm>
            <a:off x="640080" y="4299508"/>
            <a:ext cx="10911535" cy="40690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1800" b="1">
                <a:solidFill>
                  <a:srgbClr val="1F2D3A"/>
                </a:solidFill>
              </a:rPr>
              <a:t>Listede olmayan varlık korunmuyor demektir.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53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2600" b="1">
                <a:solidFill>
                  <a:srgbClr val="006D77"/>
                </a:solidFill>
              </a:rPr>
              <a:t>Arayüz tablosu — tam liste (mobil ödeme)</a:t>
            </a:r>
          </a:p>
        </p:txBody>
      </p:sp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640080" y="1325880"/>
          <a:ext cx="10911533" cy="272125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65994"/>
                <a:gridCol w="2684584"/>
                <a:gridCol w="3637178"/>
                <a:gridCol w="3723777"/>
              </a:tblGrid>
              <a:tr h="453542">
                <a:tc>
                  <a:txBody>
                    <a:bodyPr wrap="square"/>
                    <a:lstStyle/>
                    <a:p>
                      <a:r>
                        <a:rPr sz="1296" b="1">
                          <a:solidFill>
                            <a:srgbClr val="FFFFFF"/>
                          </a:solidFill>
                        </a:rPr>
                        <a:t>Arayüz</a:t>
                      </a:r>
                    </a:p>
                  </a:txBody>
                  <a:tcPr marL="54864" marR="54864" marT="27432" marB="27432" anchor="ctr">
                    <a:solidFill>
                      <a:srgbClr val="006D77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1">
                          <a:solidFill>
                            <a:srgbClr val="FFFFFF"/>
                          </a:solidFill>
                        </a:rPr>
                        <a:t>Uçlar</a:t>
                      </a:r>
                    </a:p>
                  </a:txBody>
                  <a:tcPr marL="54864" marR="54864" marT="27432" marB="27432" anchor="ctr">
                    <a:solidFill>
                      <a:srgbClr val="006D77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1">
                          <a:solidFill>
                            <a:srgbClr val="FFFFFF"/>
                          </a:solidFill>
                        </a:rPr>
                        <a:t>Kimlik doğrulama</a:t>
                      </a:r>
                    </a:p>
                  </a:txBody>
                  <a:tcPr marL="54864" marR="54864" marT="27432" marB="27432" anchor="ctr">
                    <a:solidFill>
                      <a:srgbClr val="006D77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1">
                          <a:solidFill>
                            <a:srgbClr val="FFFFFF"/>
                          </a:solidFill>
                        </a:rPr>
                        <a:t>Gizlilik / bütünlük</a:t>
                      </a:r>
                    </a:p>
                  </a:txBody>
                  <a:tcPr marL="54864" marR="54864" marT="27432" marB="27432" anchor="ctr">
                    <a:solidFill>
                      <a:srgbClr val="006D77"/>
                    </a:solidFill>
                  </a:tcPr>
                </a:tc>
              </a:tr>
              <a:tr h="453542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A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Uygulama – Kütüphane (Java)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Çağıranın imzası doğrulanır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Aynı süreç içi; hassas veri geçmez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  <a:tr h="453542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B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Kütüphane (Java) – native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Karşılıklı bütünlük denetimi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Şifreli ve örtülü geçer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</a:tr>
              <a:tr h="453542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C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native – yerel veritabanı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—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Şifreleme + MAC, anahtar cihaza bağlı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  <a:tr h="453542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D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Kütüphane – arka uç sunucu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Sertifika sabitleme + sunucu doğrulama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1">
                          <a:solidFill>
                            <a:srgbClr val="1F2D3A"/>
                          </a:solidFill>
                        </a:rPr>
                        <a:t>TLS + ayrıca mesaj düzeyi şifreleme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</a:tr>
              <a:tr h="453544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E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Kütüphane – ödeme terminali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Ödeme protokolü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Tek kullanımlık ödeme anahtarı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5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54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2600" b="1">
                <a:solidFill>
                  <a:srgbClr val="006D77"/>
                </a:solidFill>
              </a:rPr>
              <a:t>Varlık tablosu — tam liste (mobil ödeme)</a:t>
            </a:r>
          </a:p>
        </p:txBody>
      </p:sp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640080" y="1325880"/>
          <a:ext cx="10911533" cy="250728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342271"/>
                <a:gridCol w="2555855"/>
                <a:gridCol w="4030386"/>
                <a:gridCol w="983021"/>
              </a:tblGrid>
              <a:tr h="417880">
                <a:tc>
                  <a:txBody>
                    <a:bodyPr wrap="square"/>
                    <a:lstStyle/>
                    <a:p>
                      <a:r>
                        <a:rPr sz="1296" b="1">
                          <a:solidFill>
                            <a:srgbClr val="FFFFFF"/>
                          </a:solidFill>
                        </a:rPr>
                        <a:t>Varlık</a:t>
                      </a:r>
                    </a:p>
                  </a:txBody>
                  <a:tcPr marL="54864" marR="54864" marT="27432" marB="27432" anchor="ctr">
                    <a:solidFill>
                      <a:srgbClr val="006D77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1">
                          <a:solidFill>
                            <a:srgbClr val="FFFFFF"/>
                          </a:solidFill>
                        </a:rPr>
                        <a:t>Nerede</a:t>
                      </a:r>
                    </a:p>
                  </a:txBody>
                  <a:tcPr marL="54864" marR="54864" marT="27432" marB="27432" anchor="ctr">
                    <a:solidFill>
                      <a:srgbClr val="006D77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1">
                          <a:solidFill>
                            <a:srgbClr val="FFFFFF"/>
                          </a:solidFill>
                        </a:rPr>
                        <a:t>Oluşma → silinme</a:t>
                      </a:r>
                    </a:p>
                  </a:txBody>
                  <a:tcPr marL="54864" marR="54864" marT="27432" marB="27432" anchor="ctr">
                    <a:solidFill>
                      <a:srgbClr val="006D77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1">
                          <a:solidFill>
                            <a:srgbClr val="FFFFFF"/>
                          </a:solidFill>
                        </a:rPr>
                        <a:t>Koruma</a:t>
                      </a:r>
                    </a:p>
                  </a:txBody>
                  <a:tcPr marL="54864" marR="54864" marT="27432" marB="27432" anchor="ctr">
                    <a:solidFill>
                      <a:srgbClr val="006D77"/>
                    </a:solidFill>
                  </a:tcPr>
                </a:tc>
              </a:tr>
              <a:tr h="417880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Tek kullanımlık ödeme anahtarı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DB (şifreli), bellek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Sunucudan iner → kullanılır → silinir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C, I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  <a:tr h="417880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Cihaz parmak izi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Bellek, iki ayrı parça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Açılışta hesaplanır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I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</a:tr>
              <a:tr h="417880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Oturum anahtarı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Yalnız bellek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Türetilir → oturum sonunda silinir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C, I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  <a:tr h="417880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İşlem sayacı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Veritabanı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Her ödemede artar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I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</a:tr>
              <a:tr h="417884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Sunucu açık anahtarı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Uygulamaya gömülü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Derleme anında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I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5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55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STRIDE</a:t>
            </a:r>
          </a:p>
        </p:txBody>
      </p:sp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640080" y="1325880"/>
          <a:ext cx="10911533" cy="328269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22956"/>
                <a:gridCol w="2273236"/>
                <a:gridCol w="2386898"/>
                <a:gridCol w="5228443"/>
              </a:tblGrid>
              <a:tr h="468956">
                <a:tc>
                  <a:txBody>
                    <a:bodyPr wrap="square"/>
                    <a:lstStyle/>
                    <a:p/>
                  </a:txBody>
                  <a:tcPr marL="54864" marR="54864" marT="27432" marB="27432" anchor="ctr">
                    <a:solidFill>
                      <a:srgbClr val="006D77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1">
                          <a:solidFill>
                            <a:srgbClr val="FFFFFF"/>
                          </a:solidFill>
                        </a:rPr>
                        <a:t>Tehdit</a:t>
                      </a:r>
                    </a:p>
                  </a:txBody>
                  <a:tcPr marL="54864" marR="54864" marT="27432" marB="27432" anchor="ctr">
                    <a:solidFill>
                      <a:srgbClr val="006D77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1">
                          <a:solidFill>
                            <a:srgbClr val="FFFFFF"/>
                          </a:solidFill>
                        </a:rPr>
                        <a:t>Bozduğu</a:t>
                      </a:r>
                    </a:p>
                  </a:txBody>
                  <a:tcPr marL="54864" marR="54864" marT="27432" marB="27432" anchor="ctr">
                    <a:solidFill>
                      <a:srgbClr val="006D77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1">
                          <a:solidFill>
                            <a:srgbClr val="FFFFFF"/>
                          </a:solidFill>
                        </a:rPr>
                        <a:t>Örnek</a:t>
                      </a:r>
                    </a:p>
                  </a:txBody>
                  <a:tcPr marL="54864" marR="54864" marT="27432" marB="27432" anchor="ctr">
                    <a:solidFill>
                      <a:srgbClr val="006D77"/>
                    </a:solidFill>
                  </a:tcPr>
                </a:tc>
              </a:tr>
              <a:tr h="468956">
                <a:tc>
                  <a:txBody>
                    <a:bodyPr wrap="square"/>
                    <a:lstStyle/>
                    <a:p>
                      <a:r>
                        <a:rPr sz="1439" b="1">
                          <a:solidFill>
                            <a:srgbClr val="1F2D3A"/>
                          </a:solidFill>
                        </a:rPr>
                        <a:t>S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Kimlik taklidi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Kimlik doğrulama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Sahte uygulama SDK'yı çağırır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  <a:tr h="468956">
                <a:tc>
                  <a:txBody>
                    <a:bodyPr wrap="square"/>
                    <a:lstStyle/>
                    <a:p>
                      <a:r>
                        <a:rPr sz="1439" b="1">
                          <a:solidFill>
                            <a:srgbClr val="1F2D3A"/>
                          </a:solidFill>
                        </a:rPr>
                        <a:t>T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Kurcalama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Bütünlük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Native denetim binary dosyada değiştirilir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</a:tr>
              <a:tr h="468956">
                <a:tc>
                  <a:txBody>
                    <a:bodyPr wrap="square"/>
                    <a:lstStyle/>
                    <a:p>
                      <a:r>
                        <a:rPr sz="1439" b="1">
                          <a:solidFill>
                            <a:srgbClr val="1F2D3A"/>
                          </a:solidFill>
                        </a:rPr>
                        <a:t>R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İnkâr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İnkâr edilemezlik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"Bu ödemeyi ben yapmadım"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  <a:tr h="468956">
                <a:tc>
                  <a:txBody>
                    <a:bodyPr wrap="square"/>
                    <a:lstStyle/>
                    <a:p>
                      <a:r>
                        <a:rPr sz="1439" b="1">
                          <a:solidFill>
                            <a:srgbClr val="1F2D3A"/>
                          </a:solidFill>
                        </a:rPr>
                        <a:t>I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Bilgi sızması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Gizlilik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Anahtar bellek dökümünden okunur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</a:tr>
              <a:tr h="468956">
                <a:tc>
                  <a:txBody>
                    <a:bodyPr wrap="square"/>
                    <a:lstStyle/>
                    <a:p>
                      <a:r>
                        <a:rPr sz="1439" b="1">
                          <a:solidFill>
                            <a:srgbClr val="1F2D3A"/>
                          </a:solidFill>
                        </a:rPr>
                        <a:t>D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Hizmet engelleme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Erişilebilirlik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Binlerce sahte kayıt isteği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  <a:tr h="468960">
                <a:tc>
                  <a:txBody>
                    <a:bodyPr wrap="square"/>
                    <a:lstStyle/>
                    <a:p>
                      <a:r>
                        <a:rPr sz="1439" b="1">
                          <a:solidFill>
                            <a:srgbClr val="1F2D3A"/>
                          </a:solidFill>
                        </a:rPr>
                        <a:t>E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Yetki yükseltme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Yetkilendirme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Sıradan kullanıcı → yönetici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</a:tr>
            </a:tbl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640080" y="4718304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Veri akış diyagramını çiz → </a:t>
            </a:r>
            <a:r>
              <a:rPr sz="2000" b="1">
                <a:solidFill>
                  <a:srgbClr val="1F2D3A"/>
                </a:solidFill>
              </a:rPr>
              <a:t>güven sınırını geçen her ok</a:t>
            </a:r>
            <a:r>
              <a:rPr sz="2000" b="0">
                <a:solidFill>
                  <a:srgbClr val="1F2D3A"/>
                </a:solidFill>
              </a:rPr>
              <a:t> için altı harfi sor.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56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Örnek sistem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Bir mobil bankacılık uygulaması: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1875536"/>
            <a:ext cx="10911535" cy="12192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kullanıcı girişi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bakiye görüntüleme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para transferi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40080" y="3204464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Her STRIDE harfini bu sisteme uygulayalım.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57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S · Spoofing (sahtecilik)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2192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Tehdit:</a:t>
            </a:r>
            <a:r>
              <a:rPr sz="2000" b="0">
                <a:solidFill>
                  <a:srgbClr val="1F2D3A"/>
                </a:solidFill>
              </a:rPr>
              <a:t> başkası gibi davranmak (sahte kullanıcı/sunucu).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Örnek:</a:t>
            </a:r>
            <a:r>
              <a:rPr sz="2000" b="0">
                <a:solidFill>
                  <a:srgbClr val="1F2D3A"/>
                </a:solidFill>
              </a:rPr>
              <a:t> sahte sunucu, çalınan oturum.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Önlem:</a:t>
            </a:r>
            <a:r>
              <a:rPr sz="2000" b="0">
                <a:solidFill>
                  <a:srgbClr val="1F2D3A"/>
                </a:solidFill>
              </a:rPr>
              <a:t> güçlü kimlik doğrulama, TLS + sertifika denetimi.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58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T · Tampering (kurcalama)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2192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Tehdit:</a:t>
            </a:r>
            <a:r>
              <a:rPr sz="2000" b="0">
                <a:solidFill>
                  <a:srgbClr val="1F2D3A"/>
                </a:solidFill>
              </a:rPr>
              <a:t> veriyi/kodu izinsiz değiştirmek.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Örnek:</a:t>
            </a:r>
            <a:r>
              <a:rPr sz="2000" b="0">
                <a:solidFill>
                  <a:srgbClr val="1F2D3A"/>
                </a:solidFill>
              </a:rPr>
              <a:t> transfer tutarını değiştirmek.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Önlem:</a:t>
            </a:r>
            <a:r>
              <a:rPr sz="2000" b="0">
                <a:solidFill>
                  <a:srgbClr val="1F2D3A"/>
                </a:solidFill>
              </a:rPr>
              <a:t> bütünlük (MAC/imza), bütünlük denetimi (RASP).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59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R · Repudiation (inkâr)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2192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Tehdit:</a:t>
            </a:r>
            <a:r>
              <a:rPr sz="2000" b="0">
                <a:solidFill>
                  <a:srgbClr val="1F2D3A"/>
                </a:solidFill>
              </a:rPr>
              <a:t> yaptığını inkâr etmek.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Örnek:</a:t>
            </a:r>
            <a:r>
              <a:rPr sz="2000" b="0">
                <a:solidFill>
                  <a:srgbClr val="1F2D3A"/>
                </a:solidFill>
              </a:rPr>
              <a:t> "ben o transferi yapmadım".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Önlem:</a:t>
            </a:r>
            <a:r>
              <a:rPr sz="2000" b="0">
                <a:solidFill>
                  <a:srgbClr val="1F2D3A"/>
                </a:solidFill>
              </a:rPr>
              <a:t> güvenli günlük, imza, denetim izi.</a:t>
            </a: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60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I · Information disclosure (bilgi sızması)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2192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Tehdit:</a:t>
            </a:r>
            <a:r>
              <a:rPr sz="2000" b="0">
                <a:solidFill>
                  <a:srgbClr val="1F2D3A"/>
                </a:solidFill>
              </a:rPr>
              <a:t> gizli verinin sızması.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Örnek:</a:t>
            </a:r>
            <a:r>
              <a:rPr sz="2000" b="0">
                <a:solidFill>
                  <a:srgbClr val="1F2D3A"/>
                </a:solidFill>
              </a:rPr>
              <a:t> bakiye/parola sızıntısı.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Önlem:</a:t>
            </a:r>
            <a:r>
              <a:rPr sz="2000" b="0">
                <a:solidFill>
                  <a:srgbClr val="1F2D3A"/>
                </a:solidFill>
              </a:rPr>
              <a:t> şifreleme, en az yetki, sızıntısız hata iletisi.</a:t>
            </a: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61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D · Denial of service (hizmet reddi)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2192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Tehdit:</a:t>
            </a:r>
            <a:r>
              <a:rPr sz="2000" b="0">
                <a:solidFill>
                  <a:srgbClr val="1F2D3A"/>
                </a:solidFill>
              </a:rPr>
              <a:t> hizmeti kullanılamaz kılmak.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Örnek:</a:t>
            </a:r>
            <a:r>
              <a:rPr sz="2000" b="0">
                <a:solidFill>
                  <a:srgbClr val="1F2D3A"/>
                </a:solidFill>
              </a:rPr>
              <a:t> aşırı istek, kaynak tüketimi.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Önlem:</a:t>
            </a:r>
            <a:r>
              <a:rPr sz="2000" b="0">
                <a:solidFill>
                  <a:srgbClr val="1F2D3A"/>
                </a:solidFill>
              </a:rPr>
              <a:t> hız sınırı, kaynak kotaları, girdi sınırı.</a:t>
            </a: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62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E · Elevation of privilege (yetki yükseltme)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2192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Tehdit:</a:t>
            </a:r>
            <a:r>
              <a:rPr sz="2000" b="0">
                <a:solidFill>
                  <a:srgbClr val="1F2D3A"/>
                </a:solidFill>
              </a:rPr>
              <a:t> izinsiz yetki kazanmak.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Örnek:</a:t>
            </a:r>
            <a:r>
              <a:rPr sz="2000" b="0">
                <a:solidFill>
                  <a:srgbClr val="1F2D3A"/>
                </a:solidFill>
              </a:rPr>
              <a:t> normal kullanıcı yönetici olur.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Önlem:</a:t>
            </a:r>
            <a:r>
              <a:rPr sz="2000" b="0">
                <a:solidFill>
                  <a:srgbClr val="1F2D3A"/>
                </a:solidFill>
              </a:rPr>
              <a:t> en az yetki, yetki denetimi, güvenli varsayılan.</a:t>
            </a:r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63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Bankacılık örneğinde STRIDE özeti</a:t>
            </a:r>
          </a:p>
        </p:txBody>
      </p:sp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640080" y="1325880"/>
          <a:ext cx="6365061" cy="256946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54871"/>
                <a:gridCol w="4910190"/>
              </a:tblGrid>
              <a:tr h="367066">
                <a:tc>
                  <a:txBody>
                    <a:bodyPr wrap="square"/>
                    <a:lstStyle/>
                    <a:p>
                      <a:r>
                        <a:rPr sz="1439" b="1">
                          <a:solidFill>
                            <a:srgbClr val="FFFFFF"/>
                          </a:solidFill>
                        </a:rPr>
                        <a:t>Harf</a:t>
                      </a:r>
                    </a:p>
                  </a:txBody>
                  <a:tcPr marL="54864" marR="54864" marT="27432" marB="27432" anchor="ctr">
                    <a:solidFill>
                      <a:srgbClr val="006D77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1">
                          <a:solidFill>
                            <a:srgbClr val="FFFFFF"/>
                          </a:solidFill>
                        </a:rPr>
                        <a:t>Bu sistemde önlem</a:t>
                      </a:r>
                    </a:p>
                  </a:txBody>
                  <a:tcPr marL="54864" marR="54864" marT="27432" marB="27432" anchor="ctr">
                    <a:solidFill>
                      <a:srgbClr val="006D77"/>
                    </a:solidFill>
                  </a:tcPr>
                </a:tc>
              </a:tr>
              <a:tr h="367066"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S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TLS + kimlik doğrulama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  <a:tr h="367066"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T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MAC/imza + RASP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</a:tr>
              <a:tr h="367066"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R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Güvenli günlük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  <a:tr h="367066"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I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Şifreleme + en az yetki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</a:tr>
              <a:tr h="367066"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D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Hız sınırı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  <a:tr h="367067"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E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Yetki denetimi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6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64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Kök · hedef</a:t>
            </a:r>
          </a:p>
        </p:txBody>
      </p:sp>
      <p:pic>
        <p:nvPicPr>
          <p:cNvPr id="7" name="Picture 6" descr="h01-06-saldiri-agaci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27952" y="1325880"/>
            <a:ext cx="4935791" cy="4278376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640080" y="5713984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Saldırganın nihai amacı. Şimdi yolları bölelim.</a:t>
            </a:r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65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Saldırı ağacı: "Ödeme anahtarını ele geçir"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1">
                <a:solidFill>
                  <a:srgbClr val="1F2D3A"/>
                </a:solidFill>
              </a:rPr>
              <a:t>HEDEF: Ödeme anahtarı</a:t>
            </a:r>
            <a:r>
              <a:rPr sz="2000" b="0">
                <a:solidFill>
                  <a:srgbClr val="1F2D3A"/>
                </a:solidFill>
              </a:rPr>
              <a:t> — </a:t>
            </a:r>
            <a:r>
              <a:rPr sz="2000" b="0" i="1">
                <a:solidFill>
                  <a:srgbClr val="1F2D3A"/>
                </a:solidFill>
              </a:rPr>
              <a:t>VEYA</a:t>
            </a:r>
            <a:r>
              <a:rPr sz="2000" b="0">
                <a:solidFill>
                  <a:srgbClr val="1F2D3A"/>
                </a:solidFill>
              </a:rPr>
              <a:t> (biri yeter)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1875536"/>
            <a:ext cx="10911535" cy="18796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1. </a:t>
            </a:r>
            <a:r>
              <a:rPr sz="2000" b="1">
                <a:solidFill>
                  <a:srgbClr val="1F2D3A"/>
                </a:solidFill>
              </a:rPr>
              <a:t>Veritabanını çöz</a:t>
            </a:r>
            <a:r>
              <a:rPr sz="2000" b="0">
                <a:solidFill>
                  <a:srgbClr val="1F2D3A"/>
                </a:solidFill>
              </a:rPr>
              <a:t> — </a:t>
            </a:r>
            <a:r>
              <a:rPr sz="2000" b="0" i="1">
                <a:solidFill>
                  <a:srgbClr val="1F2D3A"/>
                </a:solidFill>
              </a:rPr>
              <a:t>VE</a:t>
            </a:r>
            <a:r>
              <a:rPr sz="2000" b="0">
                <a:solidFill>
                  <a:srgbClr val="1F2D3A"/>
                </a:solidFill>
              </a:rPr>
              <a:t> (hepsi gerekir): root yetkisi al </a:t>
            </a:r>
            <a:r>
              <a:rPr sz="2000" b="1">
                <a:solidFill>
                  <a:srgbClr val="1F2D3A"/>
                </a:solidFill>
              </a:rPr>
              <a:t>+</a:t>
            </a:r>
            <a:r>
              <a:rPr sz="2000" b="0">
                <a:solidFill>
                  <a:srgbClr val="1F2D3A"/>
                </a:solidFill>
              </a:rPr>
              <a:t> veritabanı anahtarını bul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2. </a:t>
            </a:r>
            <a:r>
              <a:rPr sz="2000" b="1">
                <a:solidFill>
                  <a:srgbClr val="1F2D3A"/>
                </a:solidFill>
              </a:rPr>
              <a:t>Bellekten oku</a:t>
            </a:r>
            <a:r>
              <a:rPr sz="2000" b="0">
                <a:solidFill>
                  <a:srgbClr val="1F2D3A"/>
                </a:solidFill>
              </a:rPr>
              <a:t> — </a:t>
            </a:r>
            <a:r>
              <a:rPr sz="2000" b="0" i="1">
                <a:solidFill>
                  <a:srgbClr val="1F2D3A"/>
                </a:solidFill>
              </a:rPr>
              <a:t>VEYA</a:t>
            </a:r>
            <a:r>
              <a:rPr sz="2000" b="0">
                <a:solidFill>
                  <a:srgbClr val="1F2D3A"/>
                </a:solidFill>
              </a:rPr>
              <a:t>: hata ayıklayıcı bağla </a:t>
            </a:r>
            <a:r>
              <a:rPr sz="2000" b="1">
                <a:solidFill>
                  <a:srgbClr val="1F2D3A"/>
                </a:solidFill>
              </a:rPr>
              <a:t>|</a:t>
            </a:r>
            <a:r>
              <a:rPr sz="2000" b="0">
                <a:solidFill>
                  <a:srgbClr val="1F2D3A"/>
                </a:solidFill>
              </a:rPr>
              <a:t> bellek dökümü al </a:t>
            </a:r>
            <a:r>
              <a:rPr sz="2000" b="1">
                <a:solidFill>
                  <a:srgbClr val="1F2D3A"/>
                </a:solidFill>
              </a:rPr>
              <a:t>|</a:t>
            </a:r>
            <a:r>
              <a:rPr sz="2000" b="0">
                <a:solidFill>
                  <a:srgbClr val="1F2D3A"/>
                </a:solidFill>
              </a:rPr>
              <a:t> fonksiyona kanca at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3. </a:t>
            </a:r>
            <a:r>
              <a:rPr sz="2000" b="1">
                <a:solidFill>
                  <a:srgbClr val="1F2D3A"/>
                </a:solidFill>
              </a:rPr>
              <a:t>Trafiği dinle</a:t>
            </a:r>
            <a:r>
              <a:rPr sz="2000" b="0">
                <a:solidFill>
                  <a:srgbClr val="1F2D3A"/>
                </a:solidFill>
              </a:rPr>
              <a:t> — </a:t>
            </a:r>
            <a:r>
              <a:rPr sz="2000" b="0" i="1">
                <a:solidFill>
                  <a:srgbClr val="1F2D3A"/>
                </a:solidFill>
              </a:rPr>
              <a:t>VE</a:t>
            </a:r>
            <a:r>
              <a:rPr sz="2000" b="0">
                <a:solidFill>
                  <a:srgbClr val="1F2D3A"/>
                </a:solidFill>
              </a:rPr>
              <a:t>: TLS'i kır </a:t>
            </a:r>
            <a:r>
              <a:rPr sz="2000" b="1">
                <a:solidFill>
                  <a:srgbClr val="1F2D3A"/>
                </a:solidFill>
              </a:rPr>
              <a:t>+</a:t>
            </a:r>
            <a:r>
              <a:rPr sz="2000" b="0">
                <a:solidFill>
                  <a:srgbClr val="1F2D3A"/>
                </a:solidFill>
              </a:rPr>
              <a:t> mesaj düzeyi şifrelemeyi kır</a:t>
            </a:r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66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Saldırı ağacı — "Veritabanını çöz" dalı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1">
                <a:solidFill>
                  <a:srgbClr val="1F2D3A"/>
                </a:solidFill>
              </a:rPr>
              <a:t>VE düğümü</a:t>
            </a:r>
            <a:r>
              <a:rPr sz="2000" b="0">
                <a:solidFill>
                  <a:srgbClr val="1F2D3A"/>
                </a:solidFill>
              </a:rPr>
              <a:t> (hepsi gerekir):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1875536"/>
            <a:ext cx="10911535" cy="84328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1. </a:t>
            </a:r>
            <a:r>
              <a:rPr sz="2000" b="0">
                <a:solidFill>
                  <a:srgbClr val="1F2D3A"/>
                </a:solidFill>
              </a:rPr>
              <a:t>Root yetkisi al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2. </a:t>
            </a:r>
            <a:r>
              <a:rPr sz="2000" b="1">
                <a:solidFill>
                  <a:srgbClr val="1F2D3A"/>
                </a:solidFill>
              </a:rPr>
              <a:t>VE</a:t>
            </a:r>
            <a:r>
              <a:rPr sz="2000" b="0">
                <a:solidFill>
                  <a:srgbClr val="1F2D3A"/>
                </a:solidFill>
              </a:rPr>
              <a:t> veritabanı anahtarını bul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40080" y="2828544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İkisi birden gerektiği için bu yol </a:t>
            </a:r>
            <a:r>
              <a:rPr sz="2000" b="1">
                <a:solidFill>
                  <a:srgbClr val="1F2D3A"/>
                </a:solidFill>
              </a:rPr>
              <a:t>pahalı</a:t>
            </a:r>
            <a:r>
              <a:rPr sz="2000" b="0">
                <a:solidFill>
                  <a:srgbClr val="1F2D3A"/>
                </a:solidFill>
              </a:rPr>
              <a:t>dır.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40080" y="3378200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Bu, derinlemesine savunmanın </a:t>
            </a:r>
            <a:r>
              <a:rPr sz="2000" b="1">
                <a:solidFill>
                  <a:srgbClr val="1F2D3A"/>
                </a:solidFill>
              </a:rPr>
              <a:t>çalıştığının</a:t>
            </a:r>
            <a:r>
              <a:rPr sz="2000" b="0">
                <a:solidFill>
                  <a:srgbClr val="1F2D3A"/>
                </a:solidFill>
              </a:rPr>
              <a:t> kanıtıdır.</a:t>
            </a:r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67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Saldırı ağacı — "Bellekten oku" dalı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1">
                <a:solidFill>
                  <a:srgbClr val="1F2D3A"/>
                </a:solidFill>
              </a:rPr>
              <a:t>VEYA düğümü</a:t>
            </a:r>
            <a:r>
              <a:rPr sz="2000" b="0">
                <a:solidFill>
                  <a:srgbClr val="1F2D3A"/>
                </a:solidFill>
              </a:rPr>
              <a:t> (biri yeter): üç alternatif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1875536"/>
            <a:ext cx="10911535" cy="12192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1. </a:t>
            </a:r>
            <a:r>
              <a:rPr sz="2000" b="0">
                <a:solidFill>
                  <a:srgbClr val="1F2D3A"/>
                </a:solidFill>
              </a:rPr>
              <a:t>Hata ayıklayıcı bağla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2. </a:t>
            </a:r>
            <a:r>
              <a:rPr sz="2000" b="1">
                <a:solidFill>
                  <a:srgbClr val="1F2D3A"/>
                </a:solidFill>
              </a:rPr>
              <a:t>VEYA</a:t>
            </a:r>
            <a:r>
              <a:rPr sz="2000" b="0">
                <a:solidFill>
                  <a:srgbClr val="1F2D3A"/>
                </a:solidFill>
              </a:rPr>
              <a:t> bellek dökümü al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3. </a:t>
            </a:r>
            <a:r>
              <a:rPr sz="2000" b="1">
                <a:solidFill>
                  <a:srgbClr val="1F2D3A"/>
                </a:solidFill>
              </a:rPr>
              <a:t>VEYA</a:t>
            </a:r>
            <a:r>
              <a:rPr sz="2000" b="0">
                <a:solidFill>
                  <a:srgbClr val="1F2D3A"/>
                </a:solidFill>
              </a:rPr>
              <a:t> fonksiyona kanca at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40080" y="3204464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Üç alternatif = </a:t>
            </a:r>
            <a:r>
              <a:rPr sz="2000" b="1">
                <a:solidFill>
                  <a:srgbClr val="1F2D3A"/>
                </a:solidFill>
              </a:rPr>
              <a:t>en zayıf nokta</a:t>
            </a:r>
            <a:r>
              <a:rPr sz="2000" b="0">
                <a:solidFill>
                  <a:srgbClr val="1F2D3A"/>
                </a:solidFill>
              </a:rPr>
              <a:t>: bellekteki anahtar.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40080" y="3754120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→ Bu hafta Demo 2 · 6. hafta çalışma zamanı koruması · 11. hafta whitebox</a:t>
            </a:r>
          </a:p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68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Saldırı ağacı — "Trafiği dinle" dalı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1">
                <a:solidFill>
                  <a:srgbClr val="1F2D3A"/>
                </a:solidFill>
              </a:rPr>
              <a:t>VE düğümü</a:t>
            </a:r>
            <a:r>
              <a:rPr sz="2000" b="0">
                <a:solidFill>
                  <a:srgbClr val="1F2D3A"/>
                </a:solidFill>
              </a:rPr>
              <a:t> (hepsi gerekir):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1875536"/>
            <a:ext cx="10911535" cy="84328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1. </a:t>
            </a:r>
            <a:r>
              <a:rPr sz="2000" b="0">
                <a:solidFill>
                  <a:srgbClr val="1F2D3A"/>
                </a:solidFill>
              </a:rPr>
              <a:t>TLS'i kır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2. </a:t>
            </a:r>
            <a:r>
              <a:rPr sz="2000" b="1">
                <a:solidFill>
                  <a:srgbClr val="1F2D3A"/>
                </a:solidFill>
              </a:rPr>
              <a:t>VE</a:t>
            </a:r>
            <a:r>
              <a:rPr sz="2000" b="0">
                <a:solidFill>
                  <a:srgbClr val="1F2D3A"/>
                </a:solidFill>
              </a:rPr>
              <a:t> mesaj düzeyi şifrelemeyi kır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40080" y="2828544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İki katmanı </a:t>
            </a:r>
            <a:r>
              <a:rPr sz="2000" b="1">
                <a:solidFill>
                  <a:srgbClr val="1F2D3A"/>
                </a:solidFill>
              </a:rPr>
              <a:t>birden</a:t>
            </a:r>
            <a:r>
              <a:rPr sz="2000" b="0">
                <a:solidFill>
                  <a:srgbClr val="1F2D3A"/>
                </a:solidFill>
              </a:rPr>
              <a:t> kırmak gerekir → pahalı yol.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40080" y="3378200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1">
                <a:solidFill>
                  <a:srgbClr val="1F2D3A"/>
                </a:solidFill>
              </a:rPr>
              <a:t>Savunmacının hedefi:</a:t>
            </a:r>
            <a:r>
              <a:rPr sz="2000" b="0">
                <a:solidFill>
                  <a:srgbClr val="1F2D3A"/>
                </a:solidFill>
              </a:rPr>
              <a:t> saldırganı mümkün olduğunca çok </a:t>
            </a:r>
            <a:r>
              <a:rPr sz="2000" b="1">
                <a:solidFill>
                  <a:srgbClr val="1F2D3A"/>
                </a:solidFill>
              </a:rPr>
              <a:t>VE</a:t>
            </a:r>
            <a:r>
              <a:rPr sz="2000" b="0">
                <a:solidFill>
                  <a:srgbClr val="1F2D3A"/>
                </a:solidFill>
              </a:rPr>
              <a:t> düğümüne zorlamak.</a:t>
            </a:r>
          </a:p>
        </p:txBody>
      </p:sp>
    </p:spTree>
  </p:cSld>
  <p:clrMapOvr>
    <a:masterClrMapping/>
  </p:clrMapOvr>
</p:sld>
</file>

<file path=ppt/slides/slide6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69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Saldırı ağacı — önlem eşlemesi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Saldırı ağacının yapraklarını doğrudan bir savunma katmanına bağlayalım:</a:t>
            </a:r>
          </a:p>
        </p:txBody>
      </p:sp>
      <p:graphicFrame>
        <p:nvGraphicFramePr>
          <p:cNvPr id="8" name="Table 7"/>
          <p:cNvGraphicFramePr>
            <a:graphicFrameLocks noGrp="1"/>
          </p:cNvGraphicFramePr>
          <p:nvPr/>
        </p:nvGraphicFramePr>
        <p:xfrm>
          <a:off x="640080" y="1875536"/>
          <a:ext cx="9092945" cy="187451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37178"/>
                <a:gridCol w="5455767"/>
              </a:tblGrid>
              <a:tr h="374903">
                <a:tc>
                  <a:txBody>
                    <a:bodyPr wrap="square"/>
                    <a:lstStyle/>
                    <a:p>
                      <a:r>
                        <a:rPr sz="1439" b="1">
                          <a:solidFill>
                            <a:srgbClr val="FFFFFF"/>
                          </a:solidFill>
                        </a:rPr>
                        <a:t>Yaprak</a:t>
                      </a:r>
                    </a:p>
                  </a:txBody>
                  <a:tcPr marL="54864" marR="54864" marT="27432" marB="27432" anchor="ctr">
                    <a:solidFill>
                      <a:srgbClr val="006D77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1">
                          <a:solidFill>
                            <a:srgbClr val="FFFFFF"/>
                          </a:solidFill>
                        </a:rPr>
                        <a:t>Önlem</a:t>
                      </a:r>
                    </a:p>
                  </a:txBody>
                  <a:tcPr marL="54864" marR="54864" marT="27432" marB="27432" anchor="ctr">
                    <a:solidFill>
                      <a:srgbClr val="006D77"/>
                    </a:solidFill>
                  </a:tcPr>
                </a:tc>
              </a:tr>
              <a:tr h="374903"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Debugger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Anti-debug (6)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  <a:tr h="374903"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Bellek dökümü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Kısa ömür + koruma (6, 10)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</a:tr>
              <a:tr h="374903"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Binary'den çıkar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Gizleme + whitebox (9, 11)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  <a:tr h="374907"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Ağdan sız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TLS + pin (10)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7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70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Saldırı ağacı: en ucuz yol (animasyon)</a:t>
            </a:r>
          </a:p>
        </p:txBody>
      </p:sp>
      <p:pic>
        <p:nvPicPr>
          <p:cNvPr id="7" name="Picture 6" descr="attack-tree-eval.tr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0080" y="1325880"/>
            <a:ext cx="10911535" cy="2715484"/>
          </a:xfrm>
          <a:prstGeom prst="rect">
            <a:avLst/>
          </a:prstGeom>
        </p:spPr>
      </p:pic>
    </p:spTree>
  </p:cSld>
  <p:clrMapOvr>
    <a:masterClrMapping/>
  </p:clrMapOvr>
</p:sld>
</file>

<file path=ppt/slides/slide7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71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Saldırı ağacı — uç durum: her düğüm VE</a:t>
            </a:r>
          </a:p>
        </p:txBody>
      </p:sp>
      <p:pic>
        <p:nvPicPr>
          <p:cNvPr id="7" name="Picture 6" descr="attack-tree-eval--all-and.tr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0080" y="1325880"/>
            <a:ext cx="10911535" cy="2913875"/>
          </a:xfrm>
          <a:prstGeom prst="rect">
            <a:avLst/>
          </a:prstGeom>
        </p:spPr>
      </p:pic>
    </p:spTree>
  </p:cSld>
  <p:clrMapOvr>
    <a:masterClrMapping/>
  </p:clrMapOvr>
</p:sld>
</file>

<file path=ppt/slides/slide7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72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Veri akış diyagramı: beş sembol</a:t>
            </a:r>
          </a:p>
        </p:txBody>
      </p:sp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640080" y="1325880"/>
          <a:ext cx="10911533" cy="222199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64255"/>
                <a:gridCol w="2909742"/>
                <a:gridCol w="5237536"/>
              </a:tblGrid>
              <a:tr h="370331">
                <a:tc>
                  <a:txBody>
                    <a:bodyPr wrap="square"/>
                    <a:lstStyle/>
                    <a:p>
                      <a:r>
                        <a:rPr sz="1439" b="1">
                          <a:solidFill>
                            <a:srgbClr val="FFFFFF"/>
                          </a:solidFill>
                        </a:rPr>
                        <a:t>Sembol</a:t>
                      </a:r>
                    </a:p>
                  </a:txBody>
                  <a:tcPr marL="54864" marR="54864" marT="27432" marB="27432" anchor="ctr">
                    <a:solidFill>
                      <a:srgbClr val="006D77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1">
                          <a:solidFill>
                            <a:srgbClr val="FFFFFF"/>
                          </a:solidFill>
                        </a:rPr>
                        <a:t>Adı</a:t>
                      </a:r>
                    </a:p>
                  </a:txBody>
                  <a:tcPr marL="54864" marR="54864" marT="27432" marB="27432" anchor="ctr">
                    <a:solidFill>
                      <a:srgbClr val="006D77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1">
                          <a:solidFill>
                            <a:srgbClr val="FFFFFF"/>
                          </a:solidFill>
                        </a:rPr>
                        <a:t>Örnek</a:t>
                      </a:r>
                    </a:p>
                  </a:txBody>
                  <a:tcPr marL="54864" marR="54864" marT="27432" marB="27432" anchor="ctr">
                    <a:solidFill>
                      <a:srgbClr val="006D77"/>
                    </a:solidFill>
                  </a:tcPr>
                </a:tc>
              </a:tr>
              <a:tr h="370331"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▭ Dikdörtgen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Dış varlık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Kullanıcı, ödeme terminali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  <a:tr h="370331"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◯ Daire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Süreç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Giriş modülü, kripto kütüphanesi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</a:tr>
              <a:tr h="370331"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═ İki çizgi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Veri deposu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Veritabanı, yapılandırma dosyası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  <a:tr h="370331"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→ Ok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Veri akışı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HTTP isteği, fonksiyon çağrısı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</a:tr>
              <a:tr h="370336"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┄ Kesikli çizgi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1">
                          <a:solidFill>
                            <a:srgbClr val="1F2D3A"/>
                          </a:solidFill>
                        </a:rPr>
                        <a:t>Güven sınırı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İnternet ↔ sunucu, uygulama ↔ OS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640080" y="3657600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➡️ Güven sınırını geçen her oku </a:t>
            </a:r>
            <a:r>
              <a:rPr sz="2000" b="1">
                <a:solidFill>
                  <a:srgbClr val="1F2D3A"/>
                </a:solidFill>
              </a:rPr>
              <a:t>kırmızıya</a:t>
            </a:r>
            <a:r>
              <a:rPr sz="2000" b="0">
                <a:solidFill>
                  <a:srgbClr val="1F2D3A"/>
                </a:solidFill>
              </a:rPr>
              <a:t> boyayın: incelemeye oradan başlayın</a:t>
            </a:r>
          </a:p>
        </p:txBody>
      </p:sp>
    </p:spTree>
  </p:cSld>
  <p:clrMapOvr>
    <a:masterClrMapping/>
  </p:clrMapOvr>
</p:sld>
</file>

<file path=ppt/slides/slide7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73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Veri akış diyagramı ve güven sınırı — şema</a:t>
            </a:r>
          </a:p>
        </p:txBody>
      </p:sp>
      <p:pic>
        <p:nvPicPr>
          <p:cNvPr id="7" name="Picture 6" descr="h01-19-veri-akis-diyagrami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0080" y="1325880"/>
            <a:ext cx="10911535" cy="4785760"/>
          </a:xfrm>
          <a:prstGeom prst="rect">
            <a:avLst/>
          </a:prstGeom>
        </p:spPr>
      </p:pic>
    </p:spTree>
  </p:cSld>
  <p:clrMapOvr>
    <a:masterClrMapping/>
  </p:clrMapOvr>
</p:sld>
</file>

<file path=ppt/slides/slide7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74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2600" b="1">
                <a:solidFill>
                  <a:srgbClr val="006D77"/>
                </a:solidFill>
              </a:rPr>
              <a:t>Hangi öğeye hangi harf?</a:t>
            </a:r>
          </a:p>
        </p:txBody>
      </p:sp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640080" y="1325880"/>
          <a:ext cx="10365955" cy="207934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27883"/>
                <a:gridCol w="1273012"/>
                <a:gridCol w="1273012"/>
                <a:gridCol w="1273012"/>
                <a:gridCol w="1273012"/>
                <a:gridCol w="1273012"/>
                <a:gridCol w="1273012"/>
              </a:tblGrid>
              <a:tr h="346557">
                <a:tc>
                  <a:txBody>
                    <a:bodyPr wrap="square"/>
                    <a:lstStyle/>
                    <a:p>
                      <a:r>
                        <a:rPr sz="1296" b="1">
                          <a:solidFill>
                            <a:srgbClr val="FFFFFF"/>
                          </a:solidFill>
                        </a:rPr>
                        <a:t>Öğe</a:t>
                      </a:r>
                    </a:p>
                  </a:txBody>
                  <a:tcPr marL="54864" marR="54864" marT="27432" marB="27432" anchor="ctr">
                    <a:solidFill>
                      <a:srgbClr val="006D77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1">
                          <a:solidFill>
                            <a:srgbClr val="FFFFFF"/>
                          </a:solidFill>
                        </a:rPr>
                        <a:t>S</a:t>
                      </a:r>
                    </a:p>
                  </a:txBody>
                  <a:tcPr marL="54864" marR="54864" marT="27432" marB="27432" anchor="ctr">
                    <a:solidFill>
                      <a:srgbClr val="006D77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1">
                          <a:solidFill>
                            <a:srgbClr val="FFFFFF"/>
                          </a:solidFill>
                        </a:rPr>
                        <a:t>T</a:t>
                      </a:r>
                    </a:p>
                  </a:txBody>
                  <a:tcPr marL="54864" marR="54864" marT="27432" marB="27432" anchor="ctr">
                    <a:solidFill>
                      <a:srgbClr val="006D77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1">
                          <a:solidFill>
                            <a:srgbClr val="FFFFFF"/>
                          </a:solidFill>
                        </a:rPr>
                        <a:t>R</a:t>
                      </a:r>
                    </a:p>
                  </a:txBody>
                  <a:tcPr marL="54864" marR="54864" marT="27432" marB="27432" anchor="ctr">
                    <a:solidFill>
                      <a:srgbClr val="006D77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1">
                          <a:solidFill>
                            <a:srgbClr val="FFFFFF"/>
                          </a:solidFill>
                        </a:rPr>
                        <a:t>I</a:t>
                      </a:r>
                    </a:p>
                  </a:txBody>
                  <a:tcPr marL="54864" marR="54864" marT="27432" marB="27432" anchor="ctr">
                    <a:solidFill>
                      <a:srgbClr val="006D77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1">
                          <a:solidFill>
                            <a:srgbClr val="FFFFFF"/>
                          </a:solidFill>
                        </a:rPr>
                        <a:t>D</a:t>
                      </a:r>
                    </a:p>
                  </a:txBody>
                  <a:tcPr marL="54864" marR="54864" marT="27432" marB="27432" anchor="ctr">
                    <a:solidFill>
                      <a:srgbClr val="006D77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1">
                          <a:solidFill>
                            <a:srgbClr val="FFFFFF"/>
                          </a:solidFill>
                        </a:rPr>
                        <a:t>E</a:t>
                      </a:r>
                    </a:p>
                  </a:txBody>
                  <a:tcPr marL="54864" marR="54864" marT="27432" marB="27432" anchor="ctr">
                    <a:solidFill>
                      <a:srgbClr val="006D77"/>
                    </a:solidFill>
                  </a:tcPr>
                </a:tc>
              </a:tr>
              <a:tr h="346557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---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:-: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:-: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:-: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:-: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:-: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:-: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  <a:tr h="346557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Dış varlık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✔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/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✔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/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/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/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</a:tr>
              <a:tr h="346557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Süreç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✔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✔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✔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✔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✔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✔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  <a:tr h="346557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Veri deposu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/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✔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✔¹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✔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✔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/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</a:tr>
              <a:tr h="346560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Veri akışı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/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✔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/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✔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✔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/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640080" y="3514953"/>
            <a:ext cx="10911535" cy="40690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1800" b="0">
                <a:solidFill>
                  <a:srgbClr val="1F2D3A"/>
                </a:solidFill>
              </a:rPr>
              <a:t>¹ Denetim kaydıysa · Veri akışının "kimliği" yoktur → </a:t>
            </a:r>
            <a:r>
              <a:rPr sz="1800" b="1">
                <a:solidFill>
                  <a:srgbClr val="1F2D3A"/>
                </a:solidFill>
              </a:rPr>
              <a:t>S sorulmaz</a:t>
            </a:r>
          </a:p>
        </p:txBody>
      </p:sp>
    </p:spTree>
  </p:cSld>
  <p:clrMapOvr>
    <a:masterClrMapping/>
  </p:clrMapOvr>
</p:sld>
</file>

<file path=ppt/slides/slide7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75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2600" b="1">
                <a:solidFill>
                  <a:srgbClr val="006D77"/>
                </a:solidFill>
              </a:rPr>
              <a:t>Her harf için soru ve önlem</a:t>
            </a:r>
          </a:p>
        </p:txBody>
      </p:sp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640080" y="1325880"/>
          <a:ext cx="10911534" cy="283098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69060"/>
                <a:gridCol w="5117799"/>
                <a:gridCol w="4924675"/>
              </a:tblGrid>
              <a:tr h="404426">
                <a:tc>
                  <a:txBody>
                    <a:bodyPr wrap="square"/>
                    <a:lstStyle/>
                    <a:p>
                      <a:r>
                        <a:rPr sz="1296" b="1">
                          <a:solidFill>
                            <a:srgbClr val="FFFFFF"/>
                          </a:solidFill>
                        </a:rPr>
                        <a:t>Harf</a:t>
                      </a:r>
                    </a:p>
                  </a:txBody>
                  <a:tcPr marL="54864" marR="54864" marT="27432" marB="27432" anchor="ctr">
                    <a:solidFill>
                      <a:srgbClr val="006D77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1">
                          <a:solidFill>
                            <a:srgbClr val="FFFFFF"/>
                          </a:solidFill>
                        </a:rPr>
                        <a:t>Kendinize sorun</a:t>
                      </a:r>
                    </a:p>
                  </a:txBody>
                  <a:tcPr marL="54864" marR="54864" marT="27432" marB="27432" anchor="ctr">
                    <a:solidFill>
                      <a:srgbClr val="006D77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1">
                          <a:solidFill>
                            <a:srgbClr val="FFFFFF"/>
                          </a:solidFill>
                        </a:rPr>
                        <a:t>Tipik önlem</a:t>
                      </a:r>
                    </a:p>
                  </a:txBody>
                  <a:tcPr marL="54864" marR="54864" marT="27432" marB="27432" anchor="ctr">
                    <a:solidFill>
                      <a:srgbClr val="006D77"/>
                    </a:solidFill>
                  </a:tcPr>
                </a:tc>
              </a:tr>
              <a:tr h="404426">
                <a:tc>
                  <a:txBody>
                    <a:bodyPr wrap="square"/>
                    <a:lstStyle/>
                    <a:p>
                      <a:r>
                        <a:rPr sz="1296" b="1">
                          <a:solidFill>
                            <a:srgbClr val="1F2D3A"/>
                          </a:solidFill>
                        </a:rPr>
                        <a:t>S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Karşı taraf gerçekten o mu?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Kimlik doğrulama, imza, sertifika sabitleme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  <a:tr h="404426">
                <a:tc>
                  <a:txBody>
                    <a:bodyPr wrap="square"/>
                    <a:lstStyle/>
                    <a:p>
                      <a:r>
                        <a:rPr sz="1296" b="1">
                          <a:solidFill>
                            <a:srgbClr val="1F2D3A"/>
                          </a:solidFill>
                        </a:rPr>
                        <a:t>T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Değiştirilse fark eder miyim?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MAC/HMAC, imza, bütünlük denetimi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</a:tr>
              <a:tr h="404426">
                <a:tc>
                  <a:txBody>
                    <a:bodyPr wrap="square"/>
                    <a:lstStyle/>
                    <a:p>
                      <a:r>
                        <a:rPr sz="1296" b="1">
                          <a:solidFill>
                            <a:srgbClr val="1F2D3A"/>
                          </a:solidFill>
                        </a:rPr>
                        <a:t>R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"Ben yapmadım" derse kanıtım var mı?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Kurcalamaya dayanıklı günlük, imzalı işlem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  <a:tr h="404426">
                <a:tc>
                  <a:txBody>
                    <a:bodyPr wrap="square"/>
                    <a:lstStyle/>
                    <a:p>
                      <a:r>
                        <a:rPr sz="1296" b="1">
                          <a:solidFill>
                            <a:srgbClr val="1F2D3A"/>
                          </a:solidFill>
                        </a:rPr>
                        <a:t>I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Diskte, ağda, bellekte, günlükte sızar mı?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Şifreleme, bellek temizleme, maskeleme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</a:tr>
              <a:tr h="404426">
                <a:tc>
                  <a:txBody>
                    <a:bodyPr wrap="square"/>
                    <a:lstStyle/>
                    <a:p>
                      <a:r>
                        <a:rPr sz="1296" b="1">
                          <a:solidFill>
                            <a:srgbClr val="1F2D3A"/>
                          </a:solidFill>
                        </a:rPr>
                        <a:t>D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Çökertilebilir, tüketilebilir mi?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Girdi sınırı, oran sınırlama, kota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  <a:tr h="404426">
                <a:tc>
                  <a:txBody>
                    <a:bodyPr wrap="square"/>
                    <a:lstStyle/>
                    <a:p>
                      <a:r>
                        <a:rPr sz="1296" b="1">
                          <a:solidFill>
                            <a:srgbClr val="1F2D3A"/>
                          </a:solidFill>
                        </a:rPr>
                        <a:t>E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Az yetkili, çok yetkilinin işini yaptırabilir mi?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En az ayrıcalık, tam aracılık, bellek güvenliği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</a:tr>
            </a:tbl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640080" y="4266590"/>
            <a:ext cx="10911535" cy="40690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1800" b="0">
                <a:solidFill>
                  <a:srgbClr val="1F2D3A"/>
                </a:solidFill>
              </a:rPr>
              <a:t>Bir taşma = </a:t>
            </a:r>
            <a:r>
              <a:rPr sz="1800" b="1">
                <a:solidFill>
                  <a:srgbClr val="1F2D3A"/>
                </a:solidFill>
              </a:rPr>
              <a:t>D</a:t>
            </a:r>
            <a:r>
              <a:rPr sz="1800" b="0">
                <a:solidFill>
                  <a:srgbClr val="1F2D3A"/>
                </a:solidFill>
              </a:rPr>
              <a:t> (çöker) + </a:t>
            </a:r>
            <a:r>
              <a:rPr sz="1800" b="1">
                <a:solidFill>
                  <a:srgbClr val="1F2D3A"/>
                </a:solidFill>
              </a:rPr>
              <a:t>E</a:t>
            </a:r>
            <a:r>
              <a:rPr sz="1800" b="0">
                <a:solidFill>
                  <a:srgbClr val="1F2D3A"/>
                </a:solidFill>
              </a:rPr>
              <a:t> (akış ele geçer) + </a:t>
            </a:r>
            <a:r>
              <a:rPr sz="1800" b="1">
                <a:solidFill>
                  <a:srgbClr val="1F2D3A"/>
                </a:solidFill>
              </a:rPr>
              <a:t>I</a:t>
            </a:r>
            <a:r>
              <a:rPr sz="1800" b="0">
                <a:solidFill>
                  <a:srgbClr val="1F2D3A"/>
                </a:solidFill>
              </a:rPr>
              <a:t> (bitişik sır okunur)</a:t>
            </a:r>
          </a:p>
        </p:txBody>
      </p:sp>
    </p:spTree>
  </p:cSld>
  <p:clrMapOvr>
    <a:masterClrMapping/>
  </p:clrMapOvr>
</p:sld>
</file>

<file path=ppt/slides/slide7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76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DFD ögesi -&gt; STRIDE (animasyon)</a:t>
            </a:r>
          </a:p>
        </p:txBody>
      </p:sp>
      <p:pic>
        <p:nvPicPr>
          <p:cNvPr id="7" name="Picture 6" descr="threat-model-stride.tr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67174" y="1325880"/>
            <a:ext cx="5657347" cy="4828032"/>
          </a:xfrm>
          <a:prstGeom prst="rect">
            <a:avLst/>
          </a:prstGeom>
        </p:spPr>
      </p:pic>
    </p:spTree>
  </p:cSld>
  <p:clrMapOvr>
    <a:masterClrMapping/>
  </p:clrMapOvr>
</p:sld>
</file>

<file path=ppt/slides/slide7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77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STRIDE — uç durum: hepsi veri akışı</a:t>
            </a:r>
          </a:p>
        </p:txBody>
      </p:sp>
      <p:pic>
        <p:nvPicPr>
          <p:cNvPr id="7" name="Picture 6" descr="threat-model-stride--edge-all-flow.tr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80988" y="1325880"/>
            <a:ext cx="6229718" cy="4828032"/>
          </a:xfrm>
          <a:prstGeom prst="rect">
            <a:avLst/>
          </a:prstGeom>
        </p:spPr>
      </p:pic>
    </p:spTree>
  </p:cSld>
  <p:clrMapOvr>
    <a:masterClrMapping/>
  </p:clrMapOvr>
</p:sld>
</file>

<file path=ppt/slides/slide7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78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Risk puanı: olasılık × etki</a:t>
            </a:r>
          </a:p>
        </p:txBody>
      </p:sp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640080" y="1325880"/>
          <a:ext cx="9820380" cy="187451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73460"/>
                <a:gridCol w="1818589"/>
                <a:gridCol w="1818589"/>
                <a:gridCol w="2909742"/>
              </a:tblGrid>
              <a:tr h="374903">
                <a:tc>
                  <a:txBody>
                    <a:bodyPr wrap="square"/>
                    <a:lstStyle/>
                    <a:p/>
                  </a:txBody>
                  <a:tcPr marL="54864" marR="54864" marT="27432" marB="27432" anchor="ctr">
                    <a:solidFill>
                      <a:srgbClr val="006D77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1">
                          <a:solidFill>
                            <a:srgbClr val="FFFFFF"/>
                          </a:solidFill>
                        </a:rPr>
                        <a:t>Etki 1</a:t>
                      </a:r>
                    </a:p>
                  </a:txBody>
                  <a:tcPr marL="54864" marR="54864" marT="27432" marB="27432" anchor="ctr">
                    <a:solidFill>
                      <a:srgbClr val="006D77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1">
                          <a:solidFill>
                            <a:srgbClr val="FFFFFF"/>
                          </a:solidFill>
                        </a:rPr>
                        <a:t>Etki 2</a:t>
                      </a:r>
                    </a:p>
                  </a:txBody>
                  <a:tcPr marL="54864" marR="54864" marT="27432" marB="27432" anchor="ctr">
                    <a:solidFill>
                      <a:srgbClr val="006D77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1">
                          <a:solidFill>
                            <a:srgbClr val="FFFFFF"/>
                          </a:solidFill>
                        </a:rPr>
                        <a:t>Etki 3</a:t>
                      </a:r>
                    </a:p>
                  </a:txBody>
                  <a:tcPr marL="54864" marR="54864" marT="27432" marB="27432" anchor="ctr">
                    <a:solidFill>
                      <a:srgbClr val="006D77"/>
                    </a:solidFill>
                  </a:tcPr>
                </a:tc>
              </a:tr>
              <a:tr h="374903"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---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:-: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:-: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:-: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  <a:tr h="374903">
                <a:tc>
                  <a:txBody>
                    <a:bodyPr wrap="square"/>
                    <a:lstStyle/>
                    <a:p>
                      <a:r>
                        <a:rPr sz="1439" b="1">
                          <a:solidFill>
                            <a:srgbClr val="1F2D3A"/>
                          </a:solidFill>
                        </a:rPr>
                        <a:t>Olasılık 3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3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6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1">
                          <a:solidFill>
                            <a:srgbClr val="1F2D3A"/>
                          </a:solidFill>
                        </a:rPr>
                        <a:t>9 kritik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</a:tr>
              <a:tr h="374903">
                <a:tc>
                  <a:txBody>
                    <a:bodyPr wrap="square"/>
                    <a:lstStyle/>
                    <a:p>
                      <a:r>
                        <a:rPr sz="1439" b="1">
                          <a:solidFill>
                            <a:srgbClr val="1F2D3A"/>
                          </a:solidFill>
                        </a:rPr>
                        <a:t>Olasılık 2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2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4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6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  <a:tr h="374907">
                <a:tc>
                  <a:txBody>
                    <a:bodyPr wrap="square"/>
                    <a:lstStyle/>
                    <a:p>
                      <a:r>
                        <a:rPr sz="1439" b="1">
                          <a:solidFill>
                            <a:srgbClr val="1F2D3A"/>
                          </a:solidFill>
                        </a:rPr>
                        <a:t>Olasılık 1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1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2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3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</a:tr>
            </a:tbl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640080" y="3310128"/>
            <a:ext cx="10911535" cy="12192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Olasılık:</a:t>
            </a:r>
            <a:r>
              <a:rPr sz="2000" b="0">
                <a:solidFill>
                  <a:srgbClr val="1F2D3A"/>
                </a:solidFill>
              </a:rPr>
              <a:t> fiziksel erişim mi, internetten mi? Uzmanlık? Otomatikleşir mi?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Etki:</a:t>
            </a:r>
            <a:r>
              <a:rPr sz="2000" b="0">
                <a:solidFill>
                  <a:srgbClr val="1F2D3A"/>
                </a:solidFill>
              </a:rPr>
              <a:t> hangi varlık, kaç kullanıcı, parasal/hukuki sonuç?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Daha ayrıntılı: </a:t>
            </a:r>
            <a:r>
              <a:rPr sz="2000" b="1">
                <a:solidFill>
                  <a:srgbClr val="1F2D3A"/>
                </a:solidFill>
              </a:rPr>
              <a:t>CVSS</a:t>
            </a:r>
            <a:r>
              <a:rPr sz="2000" b="0">
                <a:solidFill>
                  <a:srgbClr val="1F2D3A"/>
                </a:solidFill>
              </a:rPr>
              <a:t> (2. hafta), </a:t>
            </a:r>
            <a:r>
              <a:rPr sz="2000" b="1">
                <a:solidFill>
                  <a:srgbClr val="1F2D3A"/>
                </a:solidFill>
              </a:rPr>
              <a:t>saldırı potansiyeli</a:t>
            </a:r>
            <a:r>
              <a:rPr sz="2000" b="0">
                <a:solidFill>
                  <a:srgbClr val="1F2D3A"/>
                </a:solidFill>
              </a:rPr>
              <a:t> (13. hafta)</a:t>
            </a:r>
          </a:p>
        </p:txBody>
      </p:sp>
    </p:spTree>
  </p:cSld>
  <p:clrMapOvr>
    <a:masterClrMapping/>
  </p:clrMapOvr>
</p:sld>
</file>

<file path=ppt/slides/slide7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79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Risk matrisi (animasyon)</a:t>
            </a:r>
          </a:p>
        </p:txBody>
      </p:sp>
      <p:pic>
        <p:nvPicPr>
          <p:cNvPr id="7" name="Picture 6" descr="risk-scoring.tr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48686" y="1325880"/>
            <a:ext cx="6294323" cy="4828032"/>
          </a:xfrm>
          <a:prstGeom prst="rect">
            <a:avLst/>
          </a:prstGeom>
        </p:spPr>
      </p:pic>
    </p:spTree>
  </p:cSld>
  <p:clrMapOvr>
    <a:masterClrMapping/>
  </p:clrMapOvr>
</p:sld>
</file>

<file path=ppt/slides/slide8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80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Risk matrisi — uç durum: hepsi kritik</a:t>
            </a:r>
          </a:p>
        </p:txBody>
      </p:sp>
      <p:pic>
        <p:nvPicPr>
          <p:cNvPr id="7" name="Picture 6" descr="risk-scoring--edge-critical.tr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39869" y="1325880"/>
            <a:ext cx="6711956" cy="4828032"/>
          </a:xfrm>
          <a:prstGeom prst="rect">
            <a:avLst/>
          </a:prstGeom>
        </p:spPr>
      </p:pic>
    </p:spTree>
  </p:cSld>
  <p:clrMapOvr>
    <a:masterClrMapping/>
  </p:clrMapOvr>
</p:sld>
</file>

<file path=ppt/slides/slide8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81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Tehdide dört yanıt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925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1. </a:t>
            </a:r>
            <a:r>
              <a:rPr sz="2000" b="1">
                <a:solidFill>
                  <a:srgbClr val="1F2D3A"/>
                </a:solidFill>
              </a:rPr>
              <a:t>Azalt</a:t>
            </a:r>
            <a:r>
              <a:rPr sz="2000" b="0">
                <a:solidFill>
                  <a:srgbClr val="1F2D3A"/>
                </a:solidFill>
              </a:rPr>
              <a:t> — önlem ekle (en sık)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2. </a:t>
            </a:r>
            <a:r>
              <a:rPr sz="2000" b="1">
                <a:solidFill>
                  <a:srgbClr val="1F2D3A"/>
                </a:solidFill>
              </a:rPr>
              <a:t>Ortadan kaldır</a:t>
            </a:r>
            <a:r>
              <a:rPr sz="2000" b="0">
                <a:solidFill>
                  <a:srgbClr val="1F2D3A"/>
                </a:solidFill>
              </a:rPr>
              <a:t> — özelliği hiç yazma (en güçlü) </a:t>
            </a:r>
            <a:r>
              <a:rPr sz="2000" b="0" i="1">
                <a:solidFill>
                  <a:srgbClr val="1F2D3A"/>
                </a:solidFill>
              </a:rPr>
              <a:t>"Parolayı hatırla" yoksa, diskteki parola tehdidi de yok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3. </a:t>
            </a:r>
            <a:r>
              <a:rPr sz="2000" b="1">
                <a:solidFill>
                  <a:srgbClr val="1F2D3A"/>
                </a:solidFill>
              </a:rPr>
              <a:t>Aktar</a:t>
            </a:r>
            <a:r>
              <a:rPr sz="2000" b="0">
                <a:solidFill>
                  <a:srgbClr val="1F2D3A"/>
                </a:solidFill>
              </a:rPr>
              <a:t> — kart verisini saklama, ödeme sağlayıcısına bırak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4. </a:t>
            </a:r>
            <a:r>
              <a:rPr sz="2000" b="1">
                <a:solidFill>
                  <a:srgbClr val="1F2D3A"/>
                </a:solidFill>
              </a:rPr>
              <a:t>Kabul et</a:t>
            </a:r>
            <a:r>
              <a:rPr sz="2000" b="0">
                <a:solidFill>
                  <a:srgbClr val="1F2D3A"/>
                </a:solidFill>
              </a:rPr>
              <a:t> — gerekçesiyle </a:t>
            </a:r>
            <a:r>
              <a:rPr sz="2000" b="1">
                <a:solidFill>
                  <a:srgbClr val="1F2D3A"/>
                </a:solidFill>
              </a:rPr>
              <a:t>kalan risk</a:t>
            </a:r>
            <a:r>
              <a:rPr sz="2000" b="0">
                <a:solidFill>
                  <a:srgbClr val="1F2D3A"/>
                </a:solidFill>
              </a:rPr>
              <a:t> listesine yaz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3360928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⚠️ Plana yazılmamış risk kabul edilmiş değil, </a:t>
            </a:r>
            <a:r>
              <a:rPr sz="2000" b="1">
                <a:solidFill>
                  <a:srgbClr val="1F2D3A"/>
                </a:solidFill>
              </a:rPr>
              <a:t>gözden kaçmıştır</a:t>
            </a:r>
          </a:p>
        </p:txBody>
      </p:sp>
    </p:spTree>
  </p:cSld>
  <p:clrMapOvr>
    <a:masterClrMapping/>
  </p:clrMapOvr>
</p:sld>
</file>

<file path=ppt/slides/slide8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06D7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D8F0F2"/>
                </a:solidFill>
              </a:rPr>
              <a:t>CEN429 Güvenli Programlama · Hafta 1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D8F0F2"/>
                </a:solidFill>
              </a:rPr>
              <a:t>RTEÜ Bilgisayar Mühendisliği · 2026-2027 Güz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D8F0F2"/>
                </a:solidFill>
              </a:rPr>
              <a:t>82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2743200"/>
            <a:ext cx="10911535" cy="128016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</a:rPr>
              <a:t>4. Uygulamalı örnek: "Kasa" parola kasası</a:t>
            </a:r>
          </a:p>
        </p:txBody>
      </p:sp>
    </p:spTree>
  </p:cSld>
  <p:clrMapOvr>
    <a:masterClrMapping/>
  </p:clrMapOvr>
</p:sld>
</file>

<file path=ppt/slides/slide8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83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Adım 0–1: Uygulama ve kapsam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1">
                <a:solidFill>
                  <a:srgbClr val="1F2D3A"/>
                </a:solidFill>
              </a:rPr>
              <a:t>Kasa:</a:t>
            </a:r>
            <a:r>
              <a:rPr sz="2000" b="0">
                <a:solidFill>
                  <a:srgbClr val="1F2D3A"/>
                </a:solidFill>
              </a:rPr>
              <a:t> C++ masaüstü parola kasası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1875536"/>
            <a:ext cx="10911535" cy="84328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Ana parola → türetilen anahtar → kayıtlar tek dosyada şifreli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Panoya kopyalama · isteğe bağlı bulut yedek · otomatik güncelleme</a:t>
            </a:r>
          </a:p>
        </p:txBody>
      </p:sp>
      <p:graphicFrame>
        <p:nvGraphicFramePr>
          <p:cNvPr id="9" name="Table 8"/>
          <p:cNvGraphicFramePr>
            <a:graphicFrameLocks noGrp="1"/>
          </p:cNvGraphicFramePr>
          <p:nvPr/>
        </p:nvGraphicFramePr>
        <p:xfrm>
          <a:off x="640080" y="2828544"/>
          <a:ext cx="10911534" cy="176479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18768"/>
                <a:gridCol w="8292766"/>
              </a:tblGrid>
              <a:tr h="441198">
                <a:tc>
                  <a:txBody>
                    <a:bodyPr wrap="square"/>
                    <a:lstStyle/>
                    <a:p>
                      <a:r>
                        <a:rPr sz="1439" b="1">
                          <a:solidFill>
                            <a:srgbClr val="FFFFFF"/>
                          </a:solidFill>
                        </a:rPr>
                        <a:t>Alan</a:t>
                      </a:r>
                    </a:p>
                  </a:txBody>
                  <a:tcPr marL="54864" marR="54864" marT="27432" marB="27432" anchor="ctr">
                    <a:solidFill>
                      <a:srgbClr val="006D77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1">
                          <a:solidFill>
                            <a:srgbClr val="FFFFFF"/>
                          </a:solidFill>
                        </a:rPr>
                        <a:t>Değer</a:t>
                      </a:r>
                    </a:p>
                  </a:txBody>
                  <a:tcPr marL="54864" marR="54864" marT="27432" marB="27432" anchor="ctr">
                    <a:solidFill>
                      <a:srgbClr val="006D77"/>
                    </a:solidFill>
                  </a:tcPr>
                </a:tc>
              </a:tr>
              <a:tr h="441198"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Değerlendirme hedefi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A1123F"/>
                          </a:solidFill>
                          <a:latin typeface="Consolas"/>
                        </a:rPr>
                        <a:t>kasa</a:t>
                      </a:r>
                      <a:r>
                        <a:rPr sz="1439" b="0">
                          <a:solidFill>
                            <a:srgbClr val="1F2D3A"/>
                          </a:solidFill>
                        </a:rPr>
                        <a:t> 1.0 + </a:t>
                      </a:r>
                      <a:r>
                        <a:rPr sz="1439" b="0">
                          <a:solidFill>
                            <a:srgbClr val="A1123F"/>
                          </a:solidFill>
                          <a:latin typeface="Consolas"/>
                        </a:rPr>
                        <a:t>vault_core</a:t>
                      </a:r>
                      <a:r>
                        <a:rPr sz="1439" b="0">
                          <a:solidFill>
                            <a:srgbClr val="1F2D3A"/>
                          </a:solidFill>
                        </a:rPr>
                        <a:t> + yapılandırma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  <a:tr h="441198"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Kapsam dışı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Yedek sunucusunun kendisi, işletim sistemi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</a:tr>
              <a:tr h="441198"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Güvenlik amacı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Ana parolayı bilmeyen için </a:t>
                      </a:r>
                      <a:r>
                        <a:rPr sz="1439" b="1">
                          <a:solidFill>
                            <a:srgbClr val="1F2D3A"/>
                          </a:solidFill>
                        </a:rPr>
                        <a:t>okunamaz ve fark edilmeden değiştirilemez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8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84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2600" b="1">
                <a:solidFill>
                  <a:srgbClr val="006D77"/>
                </a:solidFill>
              </a:rPr>
              <a:t>Adım 2: Mimari ve arayüzler</a:t>
            </a:r>
          </a:p>
        </p:txBody>
      </p:sp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640080" y="1325880"/>
          <a:ext cx="10911534" cy="240304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73283"/>
                <a:gridCol w="3167865"/>
                <a:gridCol w="2815880"/>
                <a:gridCol w="3754506"/>
              </a:tblGrid>
              <a:tr h="343291">
                <a:tc>
                  <a:txBody>
                    <a:bodyPr wrap="square"/>
                    <a:lstStyle/>
                    <a:p>
                      <a:r>
                        <a:rPr sz="1296" b="1">
                          <a:solidFill>
                            <a:srgbClr val="FFFFFF"/>
                          </a:solidFill>
                        </a:rPr>
                        <a:t>Arayüz</a:t>
                      </a:r>
                    </a:p>
                  </a:txBody>
                  <a:tcPr marL="54864" marR="54864" marT="27432" marB="27432" anchor="ctr">
                    <a:solidFill>
                      <a:srgbClr val="006D77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1">
                          <a:solidFill>
                            <a:srgbClr val="FFFFFF"/>
                          </a:solidFill>
                        </a:rPr>
                        <a:t>Uçlar</a:t>
                      </a:r>
                    </a:p>
                  </a:txBody>
                  <a:tcPr marL="54864" marR="54864" marT="27432" marB="27432" anchor="ctr">
                    <a:solidFill>
                      <a:srgbClr val="006D77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1">
                          <a:solidFill>
                            <a:srgbClr val="FFFFFF"/>
                          </a:solidFill>
                        </a:rPr>
                        <a:t>Kimlik doğrulama</a:t>
                      </a:r>
                    </a:p>
                  </a:txBody>
                  <a:tcPr marL="54864" marR="54864" marT="27432" marB="27432" anchor="ctr">
                    <a:solidFill>
                      <a:srgbClr val="006D77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1">
                          <a:solidFill>
                            <a:srgbClr val="FFFFFF"/>
                          </a:solidFill>
                        </a:rPr>
                        <a:t>Gizlilik / bütünlük</a:t>
                      </a:r>
                    </a:p>
                  </a:txBody>
                  <a:tcPr marL="54864" marR="54864" marT="27432" marB="27432" anchor="ctr">
                    <a:solidFill>
                      <a:srgbClr val="006D77"/>
                    </a:solidFill>
                  </a:tcPr>
                </a:tc>
              </a:tr>
              <a:tr h="343291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A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Kullanıcı → Arayüz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Ana parola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Ekranda gösterilmez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  <a:tr h="343291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B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Arayüz → Çekirdek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Aynı süreç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Parola çağrı sonrası silinir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</a:tr>
              <a:tr h="343291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C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Çekirdek → Kasa dosyası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—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AES-GCM, anahtar paroladan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  <a:tr h="343291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D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Çekirdek → Pano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—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30 s sonra temizlenir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</a:tr>
              <a:tr h="343291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E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Çekirdek → Yedek sunucu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Sertifika + belirteç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TLS + zaten şifreli dosya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  <a:tr h="343297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F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Arayüz → Güncelleme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1">
                          <a:solidFill>
                            <a:srgbClr val="1F2D3A"/>
                          </a:solidFill>
                        </a:rPr>
                        <a:t>Paket imzası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TLS; asıl güvence imza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8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85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Kasa mimarisi — şema</a:t>
            </a:r>
          </a:p>
        </p:txBody>
      </p:sp>
      <p:pic>
        <p:nvPicPr>
          <p:cNvPr id="7" name="Picture 6" descr="h01-07-kasa-mimari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0080" y="1325880"/>
            <a:ext cx="10911535" cy="4531105"/>
          </a:xfrm>
          <a:prstGeom prst="rect">
            <a:avLst/>
          </a:prstGeom>
        </p:spPr>
      </p:pic>
    </p:spTree>
  </p:cSld>
  <p:clrMapOvr>
    <a:masterClrMapping/>
  </p:clrMapOvr>
</p:sld>
</file>

<file path=ppt/slides/slide8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86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2600" b="1">
                <a:solidFill>
                  <a:srgbClr val="006D77"/>
                </a:solidFill>
              </a:rPr>
              <a:t>Adım 3: Varlıklar</a:t>
            </a:r>
          </a:p>
        </p:txBody>
      </p:sp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640080" y="1325880"/>
          <a:ext cx="10911533" cy="304495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06196"/>
                <a:gridCol w="2828916"/>
                <a:gridCol w="2121687"/>
                <a:gridCol w="4344407"/>
                <a:gridCol w="1010327"/>
              </a:tblGrid>
              <a:tr h="434993">
                <a:tc>
                  <a:txBody>
                    <a:bodyPr wrap="square"/>
                    <a:lstStyle/>
                    <a:p>
                      <a:r>
                        <a:rPr sz="1296" b="1">
                          <a:solidFill>
                            <a:srgbClr val="FFFFFF"/>
                          </a:solidFill>
                        </a:rPr>
                        <a:t>#</a:t>
                      </a:r>
                    </a:p>
                  </a:txBody>
                  <a:tcPr marL="54864" marR="54864" marT="27432" marB="27432" anchor="ctr">
                    <a:solidFill>
                      <a:srgbClr val="006D77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1">
                          <a:solidFill>
                            <a:srgbClr val="FFFFFF"/>
                          </a:solidFill>
                        </a:rPr>
                        <a:t>Varlık</a:t>
                      </a:r>
                    </a:p>
                  </a:txBody>
                  <a:tcPr marL="54864" marR="54864" marT="27432" marB="27432" anchor="ctr">
                    <a:solidFill>
                      <a:srgbClr val="006D77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1">
                          <a:solidFill>
                            <a:srgbClr val="FFFFFF"/>
                          </a:solidFill>
                        </a:rPr>
                        <a:t>Nerede</a:t>
                      </a:r>
                    </a:p>
                  </a:txBody>
                  <a:tcPr marL="54864" marR="54864" marT="27432" marB="27432" anchor="ctr">
                    <a:solidFill>
                      <a:srgbClr val="006D77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1">
                          <a:solidFill>
                            <a:srgbClr val="FFFFFF"/>
                          </a:solidFill>
                        </a:rPr>
                        <a:t>Oluşma → silinme</a:t>
                      </a:r>
                    </a:p>
                  </a:txBody>
                  <a:tcPr marL="54864" marR="54864" marT="27432" marB="27432" anchor="ctr">
                    <a:solidFill>
                      <a:srgbClr val="006D77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1">
                          <a:solidFill>
                            <a:srgbClr val="FFFFFF"/>
                          </a:solidFill>
                        </a:rPr>
                        <a:t>Koruma</a:t>
                      </a:r>
                    </a:p>
                  </a:txBody>
                  <a:tcPr marL="54864" marR="54864" marT="27432" marB="27432" anchor="ctr">
                    <a:solidFill>
                      <a:srgbClr val="006D77"/>
                    </a:solidFill>
                  </a:tcPr>
                </a:tc>
              </a:tr>
              <a:tr h="434993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V1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Ana parola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Yalnız bellek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Yazılır → türetilir → </a:t>
                      </a:r>
                      <a:r>
                        <a:rPr sz="1296" b="1">
                          <a:solidFill>
                            <a:srgbClr val="1F2D3A"/>
                          </a:solidFill>
                        </a:rPr>
                        <a:t>hemen silinir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C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  <a:tr h="434993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V2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Kasa anahtarı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Yalnız bellek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Türetilir → kilitlenince silinir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C, I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</a:tr>
              <a:tr h="434993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V3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Çözülmüş kayıt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Bellek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Görüntülenir → kapanınca silinir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C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  <a:tr h="434993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V4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Kasa dosyası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Disk, yedek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Kalıcı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C, I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</a:tr>
              <a:tr h="434993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V5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Tuz, türetme parametresi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Dosya başlığı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Oluşturulurken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I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  <a:tr h="434994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V6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Güncelleme açık anahtarı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Uygulamaya gömülü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Derlemede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I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</a:tr>
            </a:tbl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640080" y="4480560"/>
            <a:ext cx="10911535" cy="40690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1800" b="0">
                <a:solidFill>
                  <a:srgbClr val="1F2D3A"/>
                </a:solidFill>
              </a:rPr>
              <a:t>Koruma sınıfları: </a:t>
            </a:r>
            <a:r>
              <a:rPr sz="1800" b="1">
                <a:solidFill>
                  <a:srgbClr val="1F2D3A"/>
                </a:solidFill>
              </a:rPr>
              <a:t>C</a:t>
            </a:r>
            <a:r>
              <a:rPr sz="1800" b="0">
                <a:solidFill>
                  <a:srgbClr val="1F2D3A"/>
                </a:solidFill>
              </a:rPr>
              <a:t> gizlilik · </a:t>
            </a:r>
            <a:r>
              <a:rPr sz="1800" b="1">
                <a:solidFill>
                  <a:srgbClr val="1F2D3A"/>
                </a:solidFill>
              </a:rPr>
              <a:t>I</a:t>
            </a:r>
            <a:r>
              <a:rPr sz="1800" b="0">
                <a:solidFill>
                  <a:srgbClr val="1F2D3A"/>
                </a:solidFill>
              </a:rPr>
              <a:t> bütünlük · </a:t>
            </a:r>
            <a:r>
              <a:rPr sz="1800" b="1">
                <a:solidFill>
                  <a:srgbClr val="1F2D3A"/>
                </a:solidFill>
              </a:rPr>
              <a:t>I+</a:t>
            </a:r>
            <a:r>
              <a:rPr sz="1800" b="0">
                <a:solidFill>
                  <a:srgbClr val="1F2D3A"/>
                </a:solidFill>
              </a:rPr>
              <a:t> bütünlük + hesap verebilirlik · </a:t>
            </a:r>
            <a:r>
              <a:rPr sz="1800" b="1">
                <a:solidFill>
                  <a:srgbClr val="1F2D3A"/>
                </a:solidFill>
              </a:rPr>
              <a:t>N</a:t>
            </a:r>
            <a:r>
              <a:rPr sz="1800" b="0">
                <a:solidFill>
                  <a:srgbClr val="1F2D3A"/>
                </a:solidFill>
              </a:rPr>
              <a:t> yok</a:t>
            </a:r>
          </a:p>
        </p:txBody>
      </p:sp>
    </p:spTree>
  </p:cSld>
  <p:clrMapOvr>
    <a:masterClrMapping/>
  </p:clrMapOvr>
</p:sld>
</file>

<file path=ppt/slides/slide8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87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2600" b="1">
                <a:solidFill>
                  <a:srgbClr val="006D77"/>
                </a:solidFill>
              </a:rPr>
              <a:t>Adım 4: Tehditler</a:t>
            </a:r>
          </a:p>
        </p:txBody>
      </p:sp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640080" y="1325880"/>
          <a:ext cx="10911532" cy="379658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88148"/>
                <a:gridCol w="1522539"/>
                <a:gridCol w="1015026"/>
                <a:gridCol w="6343915"/>
                <a:gridCol w="1141904"/>
              </a:tblGrid>
              <a:tr h="474573">
                <a:tc>
                  <a:txBody>
                    <a:bodyPr wrap="square"/>
                    <a:lstStyle/>
                    <a:p>
                      <a:r>
                        <a:rPr sz="1296" b="1">
                          <a:solidFill>
                            <a:srgbClr val="FFFFFF"/>
                          </a:solidFill>
                        </a:rPr>
                        <a:t>#</a:t>
                      </a:r>
                    </a:p>
                  </a:txBody>
                  <a:tcPr marL="54864" marR="54864" marT="27432" marB="27432" anchor="ctr">
                    <a:solidFill>
                      <a:srgbClr val="006D77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1">
                          <a:solidFill>
                            <a:srgbClr val="FFFFFF"/>
                          </a:solidFill>
                        </a:rPr>
                        <a:t>Nerede</a:t>
                      </a:r>
                    </a:p>
                  </a:txBody>
                  <a:tcPr marL="54864" marR="54864" marT="27432" marB="27432" anchor="ctr">
                    <a:solidFill>
                      <a:srgbClr val="006D77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1">
                          <a:solidFill>
                            <a:srgbClr val="FFFFFF"/>
                          </a:solidFill>
                        </a:rPr>
                        <a:t>Harf</a:t>
                      </a:r>
                    </a:p>
                  </a:txBody>
                  <a:tcPr marL="54864" marR="54864" marT="27432" marB="27432" anchor="ctr">
                    <a:solidFill>
                      <a:srgbClr val="006D77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1">
                          <a:solidFill>
                            <a:srgbClr val="FFFFFF"/>
                          </a:solidFill>
                        </a:rPr>
                        <a:t>Tehdit</a:t>
                      </a:r>
                    </a:p>
                  </a:txBody>
                  <a:tcPr marL="54864" marR="54864" marT="27432" marB="27432" anchor="ctr">
                    <a:solidFill>
                      <a:srgbClr val="006D77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1">
                          <a:solidFill>
                            <a:srgbClr val="FFFFFF"/>
                          </a:solidFill>
                        </a:rPr>
                        <a:t>Risk</a:t>
                      </a:r>
                    </a:p>
                  </a:txBody>
                  <a:tcPr marL="54864" marR="54864" marT="27432" marB="27432" anchor="ctr">
                    <a:solidFill>
                      <a:srgbClr val="006D77"/>
                    </a:solidFill>
                  </a:tcPr>
                </a:tc>
              </a:tr>
              <a:tr h="474573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---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---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:-: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---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:-: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  <a:tr h="474573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T1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C / V4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I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Çalınan dosya, zayıf parola çevrimdışı denenir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1">
                          <a:solidFill>
                            <a:srgbClr val="1F2D3A"/>
                          </a:solidFill>
                        </a:rPr>
                        <a:t>9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</a:tr>
              <a:tr h="474573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T2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B / V1-2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I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Parola/anahtar bellekte kalır → döküm, takas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6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  <a:tr h="474573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T3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D / V3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I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Panodaki parolayı başka uygulama okur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6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</a:tr>
              <a:tr h="474573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T5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C / V5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T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Yineleme sayısı 1'e düşürülür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3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  <a:tr h="474573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T6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F / V6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T, E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Sahte güncelleme kurulur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6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</a:tr>
              <a:tr h="474577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T8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Süreç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T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Kasa ayrıştırıcısında bellek hatası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6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8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88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2600" b="1">
                <a:solidFill>
                  <a:srgbClr val="006D77"/>
                </a:solidFill>
              </a:rPr>
              <a:t>Adım 3-4 (devam): eksik kalan varlık ve tehditler</a:t>
            </a:r>
          </a:p>
        </p:txBody>
      </p:sp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640080" y="1325880"/>
          <a:ext cx="10911533" cy="282549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11861"/>
                <a:gridCol w="2345470"/>
                <a:gridCol w="6934433"/>
                <a:gridCol w="1019769"/>
              </a:tblGrid>
              <a:tr h="565099">
                <a:tc>
                  <a:txBody>
                    <a:bodyPr wrap="square"/>
                    <a:lstStyle/>
                    <a:p>
                      <a:r>
                        <a:rPr sz="1296" b="1">
                          <a:solidFill>
                            <a:srgbClr val="FFFFFF"/>
                          </a:solidFill>
                        </a:rPr>
                        <a:t>#</a:t>
                      </a:r>
                    </a:p>
                  </a:txBody>
                  <a:tcPr marL="54864" marR="54864" marT="27432" marB="27432" anchor="ctr">
                    <a:solidFill>
                      <a:srgbClr val="006D77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1">
                          <a:solidFill>
                            <a:srgbClr val="FFFFFF"/>
                          </a:solidFill>
                        </a:rPr>
                        <a:t>Varlık/Tehdit</a:t>
                      </a:r>
                    </a:p>
                  </a:txBody>
                  <a:tcPr marL="54864" marR="54864" marT="27432" marB="27432" anchor="ctr">
                    <a:solidFill>
                      <a:srgbClr val="006D77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1">
                          <a:solidFill>
                            <a:srgbClr val="FFFFFF"/>
                          </a:solidFill>
                        </a:rPr>
                        <a:t>Ayrıntı</a:t>
                      </a:r>
                    </a:p>
                  </a:txBody>
                  <a:tcPr marL="54864" marR="54864" marT="27432" marB="27432" anchor="ctr">
                    <a:solidFill>
                      <a:srgbClr val="006D77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1">
                          <a:solidFill>
                            <a:srgbClr val="FFFFFF"/>
                          </a:solidFill>
                        </a:rPr>
                        <a:t>Değer</a:t>
                      </a:r>
                    </a:p>
                  </a:txBody>
                  <a:tcPr marL="54864" marR="54864" marT="27432" marB="27432" anchor="ctr">
                    <a:solidFill>
                      <a:srgbClr val="006D77"/>
                    </a:solidFill>
                  </a:tcPr>
                </a:tc>
              </a:tr>
              <a:tr h="565099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V7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Yedekleme belirteci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Disk (OS anahtar deposu); bağlanınca oluşur → iptalde silinir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C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  <a:tr h="565099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T4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C / V4, </a:t>
                      </a:r>
                      <a:r>
                        <a:rPr sz="1296" b="1">
                          <a:solidFill>
                            <a:srgbClr val="1F2D3A"/>
                          </a:solidFill>
                        </a:rPr>
                        <a:t>T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Kasa dosyası değiştirilir; bozuk kayıt fark edilmeden kullanılır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Risk 4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</a:tr>
              <a:tr h="565099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T7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E, </a:t>
                      </a:r>
                      <a:r>
                        <a:rPr sz="1296" b="1">
                          <a:solidFill>
                            <a:srgbClr val="1F2D3A"/>
                          </a:solidFill>
                        </a:rPr>
                        <a:t>S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Sahte yedekleme sunucusu belirteci çalar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Risk 4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  <a:tr h="565100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T9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A, </a:t>
                      </a:r>
                      <a:r>
                        <a:rPr sz="1296" b="1">
                          <a:solidFill>
                            <a:srgbClr val="1F2D3A"/>
                          </a:solidFill>
                        </a:rPr>
                        <a:t>S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Ana parola ekrandan görülür (omuz sörfü)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Risk 3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</a:tr>
            </a:tbl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640080" y="4261104"/>
            <a:ext cx="10911535" cy="40690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1800" b="0">
                <a:solidFill>
                  <a:srgbClr val="1F2D3A"/>
                </a:solidFill>
              </a:rPr>
              <a:t>Dokuz tehdidin </a:t>
            </a:r>
            <a:r>
              <a:rPr sz="1800" b="1">
                <a:solidFill>
                  <a:srgbClr val="1F2D3A"/>
                </a:solidFill>
              </a:rPr>
              <a:t>hepsi</a:t>
            </a:r>
            <a:r>
              <a:rPr sz="1800" b="0">
                <a:solidFill>
                  <a:srgbClr val="1F2D3A"/>
                </a:solidFill>
              </a:rPr>
              <a:t> tabloda olmalı; atlanan tehdit kapatılmamış demektir.</a:t>
            </a:r>
          </a:p>
        </p:txBody>
      </p:sp>
    </p:spTree>
  </p:cSld>
  <p:clrMapOvr>
    <a:masterClrMapping/>
  </p:clrMapOvr>
</p:sld>
</file>

<file path=ppt/slides/slide8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89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2600" b="1">
                <a:solidFill>
                  <a:srgbClr val="006D77"/>
                </a:solidFill>
              </a:rPr>
              <a:t>Adım 5: Karşı önlemler</a:t>
            </a:r>
          </a:p>
        </p:txBody>
      </p:sp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640080" y="1325880"/>
          <a:ext cx="10911534" cy="325892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69758"/>
                <a:gridCol w="8665042"/>
                <a:gridCol w="1176734"/>
              </a:tblGrid>
              <a:tr h="465560">
                <a:tc>
                  <a:txBody>
                    <a:bodyPr wrap="square"/>
                    <a:lstStyle/>
                    <a:p>
                      <a:r>
                        <a:rPr sz="1296" b="1">
                          <a:solidFill>
                            <a:srgbClr val="FFFFFF"/>
                          </a:solidFill>
                        </a:rPr>
                        <a:t>Tehdit</a:t>
                      </a:r>
                    </a:p>
                  </a:txBody>
                  <a:tcPr marL="54864" marR="54864" marT="27432" marB="27432" anchor="ctr">
                    <a:solidFill>
                      <a:srgbClr val="006D77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1">
                          <a:solidFill>
                            <a:srgbClr val="FFFFFF"/>
                          </a:solidFill>
                        </a:rPr>
                        <a:t>Önlem</a:t>
                      </a:r>
                    </a:p>
                  </a:txBody>
                  <a:tcPr marL="54864" marR="54864" marT="27432" marB="27432" anchor="ctr">
                    <a:solidFill>
                      <a:srgbClr val="006D77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1">
                          <a:solidFill>
                            <a:srgbClr val="FFFFFF"/>
                          </a:solidFill>
                        </a:rPr>
                        <a:t>Katman</a:t>
                      </a:r>
                    </a:p>
                  </a:txBody>
                  <a:tcPr marL="54864" marR="54864" marT="27432" marB="27432" anchor="ctr">
                    <a:solidFill>
                      <a:srgbClr val="006D77"/>
                    </a:solidFill>
                  </a:tcPr>
                </a:tc>
              </a:tr>
              <a:tr h="465560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T1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1">
                          <a:solidFill>
                            <a:srgbClr val="1F2D3A"/>
                          </a:solidFill>
                        </a:rPr>
                        <a:t>Yavaş</a:t>
                      </a:r>
                      <a:r>
                        <a:rPr sz="1296" b="0">
                          <a:solidFill>
                            <a:srgbClr val="1F2D3A"/>
                          </a:solidFill>
                        </a:rPr>
                        <a:t> türetme (Argon2id / yüksek yinelemeli PBKDF2) + parola gücü şartı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6, 2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  <a:tr h="465560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T2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Güvenli silme, </a:t>
                      </a:r>
                      <a:r>
                        <a:rPr sz="1296" b="0">
                          <a:solidFill>
                            <a:srgbClr val="A1123F"/>
                          </a:solidFill>
                          <a:latin typeface="Consolas"/>
                        </a:rPr>
                        <a:t>mlock</a:t>
                      </a:r>
                      <a:r>
                        <a:rPr sz="1296" b="0">
                          <a:solidFill>
                            <a:srgbClr val="1F2D3A"/>
                          </a:solidFill>
                        </a:rPr>
                        <a:t>, döküm kapatma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2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</a:tr>
              <a:tr h="465560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T3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Pano 30 s sonra temizlenir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1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  <a:tr h="465560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T4-5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Kimlik doğrulamalı şifreleme; başlık = </a:t>
                      </a:r>
                      <a:r>
                        <a:rPr sz="1296" b="1">
                          <a:solidFill>
                            <a:srgbClr val="1F2D3A"/>
                          </a:solidFill>
                        </a:rPr>
                        <a:t>AAD</a:t>
                      </a:r>
                      <a:r>
                        <a:rPr sz="1296" b="0">
                          <a:solidFill>
                            <a:srgbClr val="1F2D3A"/>
                          </a:solidFill>
                        </a:rPr>
                        <a:t>; en düşük yineleme kodda sabit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6, 2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</a:tr>
              <a:tr h="465560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T6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İmzayı doğrulamadan </a:t>
                      </a:r>
                      <a:r>
                        <a:rPr sz="1296" b="1">
                          <a:solidFill>
                            <a:srgbClr val="1F2D3A"/>
                          </a:solidFill>
                        </a:rPr>
                        <a:t>asla</a:t>
                      </a:r>
                      <a:r>
                        <a:rPr sz="1296" b="0">
                          <a:solidFill>
                            <a:srgbClr val="1F2D3A"/>
                          </a:solidFill>
                        </a:rPr>
                        <a:t> çalıştırma; geri almayı reddet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6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  <a:tr h="465561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T8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Uzunluk doğrulama + fuzzing + derleyici korumaları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2, 3, 7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9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90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Adım 5 (devam): T7 ve T9 önlemleri</a:t>
            </a:r>
          </a:p>
        </p:txBody>
      </p:sp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640080" y="1325880"/>
          <a:ext cx="10911534" cy="189280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59372"/>
                <a:gridCol w="8792790"/>
                <a:gridCol w="1059372"/>
              </a:tblGrid>
              <a:tr h="630935">
                <a:tc>
                  <a:txBody>
                    <a:bodyPr wrap="square"/>
                    <a:lstStyle/>
                    <a:p>
                      <a:r>
                        <a:rPr sz="1439" b="1">
                          <a:solidFill>
                            <a:srgbClr val="FFFFFF"/>
                          </a:solidFill>
                        </a:rPr>
                        <a:t>Tehdit</a:t>
                      </a:r>
                    </a:p>
                  </a:txBody>
                  <a:tcPr marL="54864" marR="54864" marT="27432" marB="27432" anchor="ctr">
                    <a:solidFill>
                      <a:srgbClr val="006D77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1">
                          <a:solidFill>
                            <a:srgbClr val="FFFFFF"/>
                          </a:solidFill>
                        </a:rPr>
                        <a:t>Önlem</a:t>
                      </a:r>
                    </a:p>
                  </a:txBody>
                  <a:tcPr marL="54864" marR="54864" marT="27432" marB="27432" anchor="ctr">
                    <a:solidFill>
                      <a:srgbClr val="006D77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1">
                          <a:solidFill>
                            <a:srgbClr val="FFFFFF"/>
                          </a:solidFill>
                        </a:rPr>
                        <a:t>Katman</a:t>
                      </a:r>
                    </a:p>
                  </a:txBody>
                  <a:tcPr marL="54864" marR="54864" marT="27432" marB="27432" anchor="ctr">
                    <a:solidFill>
                      <a:srgbClr val="006D77"/>
                    </a:solidFill>
                  </a:tcPr>
                </a:tc>
              </a:tr>
              <a:tr h="630935"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T7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Sertifika doğrulama + ana makine adı denetimi, isteğe bağlı sertifika sabitleme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6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  <a:tr h="630937"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T9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1">
                          <a:solidFill>
                            <a:srgbClr val="1F2D3A"/>
                          </a:solidFill>
                        </a:rPr>
                        <a:t>Kabul et:</a:t>
                      </a:r>
                      <a:r>
                        <a:rPr sz="1439" b="0">
                          <a:solidFill>
                            <a:srgbClr val="1F2D3A"/>
                          </a:solidFill>
                        </a:rPr>
                        <a:t> ekranda parolayı gizle; fiziksel gözetim kapsam dışı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—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</a:tr>
            </a:tbl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640080" y="3328416"/>
            <a:ext cx="10911535" cy="7701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T9 örneği önemli: her tehdide önlem </a:t>
            </a:r>
            <a:r>
              <a:rPr sz="2000" b="1">
                <a:solidFill>
                  <a:srgbClr val="1F2D3A"/>
                </a:solidFill>
              </a:rPr>
              <a:t>eklemek</a:t>
            </a:r>
            <a:r>
              <a:rPr sz="2000" b="0">
                <a:solidFill>
                  <a:srgbClr val="1F2D3A"/>
                </a:solidFill>
              </a:rPr>
              <a:t> gerekmez, bazen </a:t>
            </a:r>
            <a:r>
              <a:rPr sz="2000" b="1">
                <a:solidFill>
                  <a:srgbClr val="1F2D3A"/>
                </a:solidFill>
              </a:rPr>
              <a:t>kabul etmek</a:t>
            </a:r>
            <a:r>
              <a:rPr sz="2000" b="0">
                <a:solidFill>
                  <a:srgbClr val="1F2D3A"/>
                </a:solidFill>
              </a:rPr>
              <a:t> doğru karardır.</a:t>
            </a:r>
          </a:p>
        </p:txBody>
      </p:sp>
    </p:spTree>
  </p:cSld>
  <p:clrMapOvr>
    <a:masterClrMapping/>
  </p:clrMapOvr>
</p:sld>
</file>

<file path=ppt/slides/slide9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91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Adım 6–7: Doğrulama ve kalan risk</a:t>
            </a:r>
          </a:p>
        </p:txBody>
      </p:sp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640080" y="1325880"/>
          <a:ext cx="10911534" cy="211226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71218"/>
                <a:gridCol w="5639669"/>
                <a:gridCol w="3800647"/>
              </a:tblGrid>
              <a:tr h="422452">
                <a:tc>
                  <a:txBody>
                    <a:bodyPr wrap="square"/>
                    <a:lstStyle/>
                    <a:p>
                      <a:r>
                        <a:rPr sz="1439" b="1">
                          <a:solidFill>
                            <a:srgbClr val="FFFFFF"/>
                          </a:solidFill>
                        </a:rPr>
                        <a:t>Önlem</a:t>
                      </a:r>
                    </a:p>
                  </a:txBody>
                  <a:tcPr marL="54864" marR="54864" marT="27432" marB="27432" anchor="ctr">
                    <a:solidFill>
                      <a:srgbClr val="006D77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1">
                          <a:solidFill>
                            <a:srgbClr val="FFFFFF"/>
                          </a:solidFill>
                        </a:rPr>
                        <a:t>Test</a:t>
                      </a:r>
                    </a:p>
                  </a:txBody>
                  <a:tcPr marL="54864" marR="54864" marT="27432" marB="27432" anchor="ctr">
                    <a:solidFill>
                      <a:srgbClr val="006D77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1">
                          <a:solidFill>
                            <a:srgbClr val="FFFFFF"/>
                          </a:solidFill>
                        </a:rPr>
                        <a:t>Beklenen</a:t>
                      </a:r>
                    </a:p>
                  </a:txBody>
                  <a:tcPr marL="54864" marR="54864" marT="27432" marB="27432" anchor="ctr">
                    <a:solidFill>
                      <a:srgbClr val="006D77"/>
                    </a:solidFill>
                  </a:tcPr>
                </a:tc>
              </a:tr>
              <a:tr h="422452"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Türetme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Süre ölçümü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≥ 250 ms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  <a:tr h="422452"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Silme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Kilitten sonra bellek dökümünde parola ara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Bulunmaz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</a:tr>
              <a:tr h="422452"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Bütünlük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Dosyanın bir baytını değiştir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"Bozuk" der, açmaz, çökmez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  <a:tr h="422455"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İmza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Bozuk imzalı paket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Reddedilir, günlüğe yazılır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</a:tr>
            </a:tbl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640080" y="3547871"/>
            <a:ext cx="10911535" cy="7701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1">
                <a:solidFill>
                  <a:srgbClr val="1F2D3A"/>
                </a:solidFill>
              </a:rPr>
              <a:t>Kalan risk:</a:t>
            </a:r>
            <a:r>
              <a:rPr sz="2000" b="0">
                <a:solidFill>
                  <a:srgbClr val="1F2D3A"/>
                </a:solidFill>
              </a:rPr>
              <a:t> kasa açıkken aynı kullanıcıyla çalışan zararlı · omuz sörfü · çok zayıf parola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40080" y="4427727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⚠️ Testi olmayan önlem değerlendirici gözünde </a:t>
            </a:r>
            <a:r>
              <a:rPr sz="2000" b="1">
                <a:solidFill>
                  <a:srgbClr val="1F2D3A"/>
                </a:solidFill>
              </a:rPr>
              <a:t>yoktur</a:t>
            </a:r>
          </a:p>
        </p:txBody>
      </p:sp>
    </p:spTree>
  </p:cSld>
  <p:clrMapOvr>
    <a:masterClrMapping/>
  </p:clrMapOvr>
</p:sld>
</file>

<file path=ppt/slides/slide9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92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2600" b="1">
                <a:solidFill>
                  <a:srgbClr val="006D77"/>
                </a:solidFill>
              </a:rPr>
              <a:t>Adım 6 (devam): T5 ve T8 testleri</a:t>
            </a:r>
          </a:p>
        </p:txBody>
      </p:sp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640080" y="1325880"/>
          <a:ext cx="10911533" cy="110825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89442"/>
                <a:gridCol w="4643206"/>
                <a:gridCol w="4178885"/>
              </a:tblGrid>
              <a:tr h="369417">
                <a:tc>
                  <a:txBody>
                    <a:bodyPr wrap="square"/>
                    <a:lstStyle/>
                    <a:p>
                      <a:r>
                        <a:rPr sz="1296" b="1">
                          <a:solidFill>
                            <a:srgbClr val="FFFFFF"/>
                          </a:solidFill>
                        </a:rPr>
                        <a:t>Önlem</a:t>
                      </a:r>
                    </a:p>
                  </a:txBody>
                  <a:tcPr marL="54864" marR="54864" marT="27432" marB="27432" anchor="ctr">
                    <a:solidFill>
                      <a:srgbClr val="006D77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1">
                          <a:solidFill>
                            <a:srgbClr val="FFFFFF"/>
                          </a:solidFill>
                        </a:rPr>
                        <a:t>Test</a:t>
                      </a:r>
                    </a:p>
                  </a:txBody>
                  <a:tcPr marL="54864" marR="54864" marT="27432" marB="27432" anchor="ctr">
                    <a:solidFill>
                      <a:srgbClr val="006D77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1">
                          <a:solidFill>
                            <a:srgbClr val="FFFFFF"/>
                          </a:solidFill>
                        </a:rPr>
                        <a:t>Beklenen</a:t>
                      </a:r>
                    </a:p>
                  </a:txBody>
                  <a:tcPr marL="54864" marR="54864" marT="27432" marB="27432" anchor="ctr">
                    <a:solidFill>
                      <a:srgbClr val="006D77"/>
                    </a:solidFill>
                  </a:tcPr>
                </a:tc>
              </a:tr>
              <a:tr h="369417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T5 parametre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Başlıktaki yineleme sayısı 1 yapılır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Uygulama dosyayı reddeder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  <a:tr h="369418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T8 ayrıştırıcı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24 saat fuzzing (4. hafta)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Çökme yok; sanitizer bulgusu yok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9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93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2600" b="1">
                <a:solidFill>
                  <a:srgbClr val="006D77"/>
                </a:solidFill>
              </a:rPr>
              <a:t>Adım 7 (devam): kalan risk — tam tablo</a:t>
            </a:r>
          </a:p>
        </p:txBody>
      </p:sp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640080" y="1325880"/>
          <a:ext cx="10911534" cy="207385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481299"/>
                <a:gridCol w="5611646"/>
                <a:gridCol w="1818589"/>
              </a:tblGrid>
              <a:tr h="518464">
                <a:tc>
                  <a:txBody>
                    <a:bodyPr wrap="square"/>
                    <a:lstStyle/>
                    <a:p>
                      <a:r>
                        <a:rPr sz="1296" b="1">
                          <a:solidFill>
                            <a:srgbClr val="FFFFFF"/>
                          </a:solidFill>
                        </a:rPr>
                        <a:t>Risk</a:t>
                      </a:r>
                    </a:p>
                  </a:txBody>
                  <a:tcPr marL="54864" marR="54864" marT="27432" marB="27432" anchor="ctr">
                    <a:solidFill>
                      <a:srgbClr val="006D77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1">
                          <a:solidFill>
                            <a:srgbClr val="FFFFFF"/>
                          </a:solidFill>
                        </a:rPr>
                        <a:t>Neden kabul edildi?</a:t>
                      </a:r>
                    </a:p>
                  </a:txBody>
                  <a:tcPr marL="54864" marR="54864" marT="27432" marB="27432" anchor="ctr">
                    <a:solidFill>
                      <a:srgbClr val="006D77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1">
                          <a:solidFill>
                            <a:srgbClr val="FFFFFF"/>
                          </a:solidFill>
                        </a:rPr>
                        <a:t>Yeniden değerlendirme</a:t>
                      </a:r>
                    </a:p>
                  </a:txBody>
                  <a:tcPr marL="54864" marR="54864" marT="27432" marB="27432" anchor="ctr">
                    <a:solidFill>
                      <a:srgbClr val="006D77"/>
                    </a:solidFill>
                  </a:tcPr>
                </a:tc>
              </a:tr>
              <a:tr h="518464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Kasa açıkken bilgisayarda zararlı çalışıyorsa bellek okunabilir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Aynı kullanıcı yetkisiyle çalışan zararlıya karşı tam koruma mümkün değil; kilitleme süresi kısa tutuldu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Her sürüm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  <a:tr h="518464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Omuz sörfü (T9)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Fiziksel ortam kapsam dışı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—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</a:tr>
              <a:tr h="518467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Çok zayıf ana parola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Kullanıcı uyarılıyor ama zorla engellenmiyor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Kullanıcı geri bildirimine göre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9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94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Sık yapılan hatalar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22555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Varlık unutmak:</a:t>
            </a:r>
            <a:r>
              <a:rPr sz="2000" b="0">
                <a:solidFill>
                  <a:srgbClr val="1F2D3A"/>
                </a:solidFill>
              </a:rPr>
              <a:t> anahtarlar, belirteçler, sayaçlar, yapılandırma, </a:t>
            </a:r>
            <a:r>
              <a:rPr sz="2000" b="1">
                <a:solidFill>
                  <a:srgbClr val="1F2D3A"/>
                </a:solidFill>
              </a:rPr>
              <a:t>kodun kendisi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Güven sınırını yanlış çizmek:</a:t>
            </a:r>
            <a:r>
              <a:rPr sz="2000" b="0">
                <a:solidFill>
                  <a:srgbClr val="1F2D3A"/>
                </a:solidFill>
              </a:rPr>
              <a:t> kendi istemcinizi "güvenilir" saymak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Önlemi tehditle eşleştirmemek:</a:t>
            </a:r>
            <a:r>
              <a:rPr sz="2000" b="0">
                <a:solidFill>
                  <a:srgbClr val="1F2D3A"/>
                </a:solidFill>
              </a:rPr>
              <a:t> "TLS kullanıyoruz" — hangi tehdidi kapatıyor, hangisini kapatmıyor?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Testsiz önlem:</a:t>
            </a:r>
            <a:r>
              <a:rPr sz="2000" b="0">
                <a:solidFill>
                  <a:srgbClr val="1F2D3A"/>
                </a:solidFill>
              </a:rPr>
              <a:t> "siliyoruz" deyip derleyicinin silmeyi kaldırdığını fark etmemek (Demo 2)</a:t>
            </a:r>
          </a:p>
        </p:txBody>
      </p:sp>
    </p:spTree>
  </p:cSld>
  <p:clrMapOvr>
    <a:masterClrMapping/>
  </p:clrMapOvr>
</p:sld>
</file>

<file path=ppt/slides/slide9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06D7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D8F0F2"/>
                </a:solidFill>
              </a:rPr>
              <a:t>CEN429 Güvenli Programlama · Hafta 1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D8F0F2"/>
                </a:solidFill>
              </a:rPr>
              <a:t>RTEÜ Bilgisayar Mühendisliği · 2026-2027 Güz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D8F0F2"/>
                </a:solidFill>
              </a:rPr>
              <a:t>95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2743200"/>
            <a:ext cx="10911535" cy="128016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</a:rPr>
              <a:t>5. Program başlarken ve bellekte kalan sırlar</a:t>
            </a:r>
          </a:p>
        </p:txBody>
      </p:sp>
    </p:spTree>
  </p:cSld>
  <p:clrMapOvr>
    <a:masterClrMapping/>
  </p:clrMapOvr>
</p:sld>
</file>

<file path=ppt/slides/slide9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96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Sır bellekten nasıl sızar — şema</a:t>
            </a:r>
          </a:p>
        </p:txBody>
      </p:sp>
      <p:pic>
        <p:nvPicPr>
          <p:cNvPr id="7" name="Picture 6" descr="h01-21-bellekten-sizma-yollari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33992" y="1325880"/>
            <a:ext cx="9523710" cy="4828032"/>
          </a:xfrm>
          <a:prstGeom prst="rect">
            <a:avLst/>
          </a:prstGeom>
        </p:spPr>
      </p:pic>
    </p:spTree>
  </p:cSld>
  <p:clrMapOvr>
    <a:masterClrMapping/>
  </p:clrMapOvr>
</p:sld>
</file>

<file path=ppt/slides/slide9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97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Program boş sayfayla başlamaz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Çalıştıran kişiden </a:t>
            </a:r>
            <a:r>
              <a:rPr sz="2000" b="1">
                <a:solidFill>
                  <a:srgbClr val="1F2D3A"/>
                </a:solidFill>
              </a:rPr>
              <a:t>devraldıkları: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1875536"/>
            <a:ext cx="10911535" cy="12192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Ortam değişkenleri: </a:t>
            </a:r>
            <a:r>
              <a:rPr sz="2000" b="0">
                <a:solidFill>
                  <a:srgbClr val="A1123F"/>
                </a:solidFill>
                <a:latin typeface="Consolas"/>
              </a:rPr>
              <a:t>PATH</a:t>
            </a:r>
            <a:r>
              <a:rPr sz="2000" b="0">
                <a:solidFill>
                  <a:srgbClr val="1F2D3A"/>
                </a:solidFill>
              </a:rPr>
              <a:t>, </a:t>
            </a:r>
            <a:r>
              <a:rPr sz="2000" b="0">
                <a:solidFill>
                  <a:srgbClr val="A1123F"/>
                </a:solidFill>
                <a:latin typeface="Consolas"/>
              </a:rPr>
              <a:t>LD_PRELOAD</a:t>
            </a:r>
            <a:r>
              <a:rPr sz="2000" b="0">
                <a:solidFill>
                  <a:srgbClr val="1F2D3A"/>
                </a:solidFill>
              </a:rPr>
              <a:t>, </a:t>
            </a:r>
            <a:r>
              <a:rPr sz="2000" b="0">
                <a:solidFill>
                  <a:srgbClr val="A1123F"/>
                </a:solidFill>
                <a:latin typeface="Consolas"/>
              </a:rPr>
              <a:t>IFS</a:t>
            </a:r>
            <a:r>
              <a:rPr sz="2000" b="0">
                <a:solidFill>
                  <a:srgbClr val="1F2D3A"/>
                </a:solidFill>
              </a:rPr>
              <a:t>…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Açık dosya tanıtıcıları, çalışma dizini, </a:t>
            </a:r>
            <a:r>
              <a:rPr sz="2000" b="0">
                <a:solidFill>
                  <a:srgbClr val="A1123F"/>
                </a:solidFill>
                <a:latin typeface="Consolas"/>
              </a:rPr>
              <a:t>umask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Kaynak sınırları, çökme dökümü ayarı</a:t>
            </a:r>
          </a:p>
        </p:txBody>
      </p:sp>
      <p:sp>
        <p:nvSpPr>
          <p:cNvPr id="9" name="Rectangle 8"/>
          <p:cNvSpPr/>
          <p:nvPr/>
        </p:nvSpPr>
        <p:spPr>
          <a:xfrm>
            <a:off x="640080" y="3204464"/>
            <a:ext cx="10911535" cy="934719"/>
          </a:xfrm>
          <a:prstGeom prst="rect">
            <a:avLst/>
          </a:prstGeom>
          <a:solidFill>
            <a:srgbClr val="EEF7F8"/>
          </a:solidFill>
          <a:ln>
            <a:solidFill>
              <a:srgbClr val="006D7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0"/>
          <a:lstStyle/>
          <a:p>
            <a:pPr algn="l"/>
            <a:r>
              <a:rPr sz="2000" b="0">
                <a:solidFill>
                  <a:srgbClr val="1F2D3A"/>
                </a:solidFill>
              </a:rPr>
              <a:t>Program bunlara güvenirse, </a:t>
            </a:r>
            <a:r>
              <a:rPr sz="2000" b="1">
                <a:solidFill>
                  <a:srgbClr val="1F2D3A"/>
                </a:solidFill>
              </a:rPr>
              <a:t>onları kontrol eden programı kontrol eder.</a:t>
            </a:r>
            <a:r>
              <a:rPr sz="2000" b="0">
                <a:solidFill>
                  <a:srgbClr val="1F2D3A"/>
                </a:solidFill>
              </a:rPr>
              <a:t> Kitap: Viega &amp; Messier, Tarif 1.1–1.9</a:t>
            </a:r>
          </a:p>
        </p:txBody>
      </p:sp>
    </p:spTree>
  </p:cSld>
  <p:clrMapOvr>
    <a:masterClrMapping/>
  </p:clrMapOvr>
</p:sld>
</file>

<file path=ppt/slides/slide9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98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Demo 1 — PATH ile kandırma (CWE-426)</a:t>
            </a:r>
          </a:p>
        </p:txBody>
      </p:sp>
      <p:sp>
        <p:nvSpPr>
          <p:cNvPr id="7" name="Rectangle 6"/>
          <p:cNvSpPr/>
          <p:nvPr/>
        </p:nvSpPr>
        <p:spPr>
          <a:xfrm>
            <a:off x="640080" y="1325880"/>
            <a:ext cx="10911535" cy="652272"/>
          </a:xfrm>
          <a:prstGeom prst="rect">
            <a:avLst/>
          </a:prstGeom>
          <a:solidFill>
            <a:srgbClr val="F3F4F6"/>
          </a:solidFill>
          <a:ln>
            <a:solidFill>
              <a:srgbClr val="D9DEE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none" lIns="137160" rIns="137160" tIns="91440" bIns="91440"/>
          <a:lstStyle/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int status = system(COMMAND);  /* Linux: "date"  Windows: "hostname" */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                            /* WHICH ONE runs? */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2087880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A1123F"/>
                </a:solidFill>
                <a:latin typeface="Consolas"/>
              </a:rPr>
              <a:t>.demo.ps1</a:t>
            </a:r>
            <a:r>
              <a:rPr sz="2000" b="0">
                <a:solidFill>
                  <a:srgbClr val="1F2D3A"/>
                </a:solidFill>
              </a:rPr>
              <a:t> (Windows) · </a:t>
            </a:r>
            <a:r>
              <a:rPr sz="2000" b="0">
                <a:solidFill>
                  <a:srgbClr val="A1123F"/>
                </a:solidFill>
                <a:latin typeface="Consolas"/>
              </a:rPr>
              <a:t>sh demo.sh</a:t>
            </a:r>
            <a:r>
              <a:rPr sz="2000" b="0">
                <a:solidFill>
                  <a:srgbClr val="1F2D3A"/>
                </a:solidFill>
              </a:rPr>
              <a:t> (WSL / Linux)</a:t>
            </a:r>
          </a:p>
        </p:txBody>
      </p:sp>
      <p:sp>
        <p:nvSpPr>
          <p:cNvPr id="9" name="Rectangle 8"/>
          <p:cNvSpPr/>
          <p:nvPr/>
        </p:nvSpPr>
        <p:spPr>
          <a:xfrm>
            <a:off x="640080" y="2637536"/>
            <a:ext cx="10911535" cy="1030224"/>
          </a:xfrm>
          <a:prstGeom prst="rect">
            <a:avLst/>
          </a:prstGeom>
          <a:solidFill>
            <a:srgbClr val="F3F4F6"/>
          </a:solidFill>
          <a:ln>
            <a:solidFill>
              <a:srgbClr val="D9DEE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none" lIns="137160" rIns="137160" tIns="91440" bIns="91440"/>
          <a:lstStyle/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STEP 2 - PATH="$PWD/fake:$PATH" ./bin/linux/report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Report date: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!!! FAKE 'date' ran !!!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STEP 3 - ./bin/linux/report_secure  -&gt;  Report date: Sat Sep 26 ...</a:t>
            </a:r>
          </a:p>
        </p:txBody>
      </p:sp>
    </p:spTree>
  </p:cSld>
  <p:clrMapOvr>
    <a:masterClrMapping/>
  </p:clrMapOvr>
</p:sld>
</file>

<file path=ppt/slides/slide9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99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PATH ile kandırma — şema</a:t>
            </a:r>
          </a:p>
        </p:txBody>
      </p:sp>
      <p:pic>
        <p:nvPicPr>
          <p:cNvPr id="7" name="Picture 6" descr="h01-08-path-kandirma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0080" y="1325880"/>
            <a:ext cx="10911535" cy="2501831"/>
          </a:xfrm>
          <a:prstGeom prst="rect">
            <a:avLst/>
          </a:prstGeom>
        </p:spPr>
      </p:pic>
    </p:spTree>
  </p:cSld>
  <p:clrMapOvr>
    <a:masterClrMapping/>
  </p:clrMapOvr>
</p:sld>
</file>

<file path=ppt/slides/slide10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100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PATH araması — animasyon (saldırı)</a:t>
            </a:r>
          </a:p>
        </p:txBody>
      </p:sp>
      <p:pic>
        <p:nvPicPr>
          <p:cNvPr id="7" name="Picture 6" descr="path-lookup--hard-prepend.tr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25126" y="1325880"/>
            <a:ext cx="5741443" cy="4828032"/>
          </a:xfrm>
          <a:prstGeom prst="rect">
            <a:avLst/>
          </a:prstGeom>
        </p:spPr>
      </p:pic>
    </p:spTree>
  </p:cSld>
  <p:clrMapOvr>
    <a:masterClrMapping/>
  </p:clrMapOvr>
</p:sld>
</file>

<file path=ppt/slides/slide10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101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PATH araması — uç durum: sahte dizin ortada</a:t>
            </a:r>
          </a:p>
        </p:txBody>
      </p:sp>
      <p:pic>
        <p:nvPicPr>
          <p:cNvPr id="7" name="Picture 6" descr="path-lookup--edge-mid-attack.tr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25126" y="1325880"/>
            <a:ext cx="5741443" cy="4828032"/>
          </a:xfrm>
          <a:prstGeom prst="rect">
            <a:avLst/>
          </a:prstGeom>
        </p:spPr>
      </p:pic>
    </p:spTree>
  </p:cSld>
  <p:clrMapOvr>
    <a:masterClrMapping/>
  </p:clrMapOvr>
</p:sld>
</file>

<file path=ppt/slides/slide10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102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Düzeltme: üç kural</a:t>
            </a:r>
          </a:p>
        </p:txBody>
      </p:sp>
      <p:sp>
        <p:nvSpPr>
          <p:cNvPr id="7" name="Rectangle 6"/>
          <p:cNvSpPr/>
          <p:nvPr/>
        </p:nvSpPr>
        <p:spPr>
          <a:xfrm>
            <a:off x="640080" y="1325880"/>
            <a:ext cx="10911535" cy="841247"/>
          </a:xfrm>
          <a:prstGeom prst="rect">
            <a:avLst/>
          </a:prstGeom>
          <a:solidFill>
            <a:srgbClr val="F3F4F6"/>
          </a:solidFill>
          <a:ln>
            <a:solidFill>
              <a:srgbClr val="D9DEE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none" lIns="137160" rIns="137160" tIns="91440" bIns="91440"/>
          <a:lstStyle/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char *const args[]     = { "date", NULL };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char *const clean_env[] = { "PATH=/usr/bin:/bin", "LANG=C", NULL };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posix_spawn(&amp;pid, "/bin/date", NULL, NULL, args, clean_env);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2276856"/>
            <a:ext cx="10911535" cy="12192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1. </a:t>
            </a:r>
            <a:r>
              <a:rPr sz="2000" b="1">
                <a:solidFill>
                  <a:srgbClr val="1F2D3A"/>
                </a:solidFill>
              </a:rPr>
              <a:t>Mutlak yol</a:t>
            </a:r>
            <a:r>
              <a:rPr sz="2000" b="0">
                <a:solidFill>
                  <a:srgbClr val="1F2D3A"/>
                </a:solidFill>
              </a:rPr>
              <a:t> → PATH araması yok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2. </a:t>
            </a:r>
            <a:r>
              <a:rPr sz="2000" b="1">
                <a:solidFill>
                  <a:srgbClr val="1F2D3A"/>
                </a:solidFill>
              </a:rPr>
              <a:t>Kabuk yok</a:t>
            </a:r>
            <a:r>
              <a:rPr sz="2000" b="0">
                <a:solidFill>
                  <a:srgbClr val="1F2D3A"/>
                </a:solidFill>
              </a:rPr>
              <a:t> (</a:t>
            </a:r>
            <a:r>
              <a:rPr sz="2000" b="0">
                <a:solidFill>
                  <a:srgbClr val="A1123F"/>
                </a:solidFill>
                <a:latin typeface="Consolas"/>
              </a:rPr>
              <a:t>posix_spawn</a:t>
            </a:r>
            <a:r>
              <a:rPr sz="2000" b="0">
                <a:solidFill>
                  <a:srgbClr val="1F2D3A"/>
                </a:solidFill>
              </a:rPr>
              <a:t> / </a:t>
            </a:r>
            <a:r>
              <a:rPr sz="2000" b="0">
                <a:solidFill>
                  <a:srgbClr val="A1123F"/>
                </a:solidFill>
                <a:latin typeface="Consolas"/>
              </a:rPr>
              <a:t>execve</a:t>
            </a:r>
            <a:r>
              <a:rPr sz="2000" b="0">
                <a:solidFill>
                  <a:srgbClr val="1F2D3A"/>
                </a:solidFill>
              </a:rPr>
              <a:t>) → özel karakter, </a:t>
            </a:r>
            <a:r>
              <a:rPr sz="2000" b="0">
                <a:solidFill>
                  <a:srgbClr val="A1123F"/>
                </a:solidFill>
                <a:latin typeface="Consolas"/>
              </a:rPr>
              <a:t>IFS</a:t>
            </a:r>
            <a:r>
              <a:rPr sz="2000" b="0">
                <a:solidFill>
                  <a:srgbClr val="1F2D3A"/>
                </a:solidFill>
              </a:rPr>
              <a:t> yok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3. </a:t>
            </a:r>
            <a:r>
              <a:rPr sz="2000" b="1">
                <a:solidFill>
                  <a:srgbClr val="1F2D3A"/>
                </a:solidFill>
              </a:rPr>
              <a:t>Temiz ortam</a:t>
            </a:r>
            <a:r>
              <a:rPr sz="2000" b="0">
                <a:solidFill>
                  <a:srgbClr val="1F2D3A"/>
                </a:solidFill>
              </a:rPr>
              <a:t> → bilinen, küçük bir ortam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40080" y="3605784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Windows: </a:t>
            </a:r>
            <a:r>
              <a:rPr sz="2000" b="0">
                <a:solidFill>
                  <a:srgbClr val="A1123F"/>
                </a:solidFill>
                <a:latin typeface="Consolas"/>
              </a:rPr>
              <a:t>CreateProcessW</a:t>
            </a:r>
            <a:r>
              <a:rPr sz="2000" b="0">
                <a:solidFill>
                  <a:srgbClr val="1F2D3A"/>
                </a:solidFill>
              </a:rPr>
              <a:t> + </a:t>
            </a:r>
            <a:r>
              <a:rPr sz="2000" b="0">
                <a:solidFill>
                  <a:srgbClr val="A1123F"/>
                </a:solidFill>
                <a:latin typeface="Consolas"/>
              </a:rPr>
              <a:t>System32hostname.exe</a:t>
            </a:r>
            <a:r>
              <a:rPr sz="2000" b="0">
                <a:solidFill>
                  <a:srgbClr val="1F2D3A"/>
                </a:solidFill>
              </a:rPr>
              <a:t> + yalnız </a:t>
            </a:r>
            <a:r>
              <a:rPr sz="2000" b="0">
                <a:solidFill>
                  <a:srgbClr val="A1123F"/>
                </a:solidFill>
                <a:latin typeface="Consolas"/>
              </a:rPr>
              <a:t>SystemRoot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40080" y="4155440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En iyisi: başka programa hiç gerek bırakma → </a:t>
            </a:r>
            <a:r>
              <a:rPr sz="2000" b="0">
                <a:solidFill>
                  <a:srgbClr val="A1123F"/>
                </a:solidFill>
                <a:latin typeface="Consolas"/>
              </a:rPr>
              <a:t>strftime()</a:t>
            </a:r>
            <a:r>
              <a:rPr sz="2000" b="0">
                <a:solidFill>
                  <a:srgbClr val="1F2D3A"/>
                </a:solidFill>
              </a:rPr>
              <a:t>, </a:t>
            </a:r>
            <a:r>
              <a:rPr sz="2000" b="0">
                <a:solidFill>
                  <a:srgbClr val="A1123F"/>
                </a:solidFill>
                <a:latin typeface="Consolas"/>
              </a:rPr>
              <a:t>GetComputerNameW()</a:t>
            </a:r>
          </a:p>
        </p:txBody>
      </p:sp>
    </p:spTree>
  </p:cSld>
  <p:clrMapOvr>
    <a:masterClrMapping/>
  </p:clrMapOvr>
</p:sld>
</file>

<file path=ppt/slides/slide10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103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2600" b="1">
                <a:solidFill>
                  <a:srgbClr val="006D77"/>
                </a:solidFill>
              </a:rPr>
              <a:t>Güvenli başlatma: ne devralınıyor?</a:t>
            </a:r>
          </a:p>
        </p:txBody>
      </p:sp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640080" y="1325880"/>
          <a:ext cx="10911533" cy="250728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27883"/>
                <a:gridCol w="7274356"/>
                <a:gridCol w="909294"/>
              </a:tblGrid>
              <a:tr h="417880">
                <a:tc>
                  <a:txBody>
                    <a:bodyPr wrap="square"/>
                    <a:lstStyle/>
                    <a:p>
                      <a:r>
                        <a:rPr sz="1296" b="1">
                          <a:solidFill>
                            <a:srgbClr val="FFFFFF"/>
                          </a:solidFill>
                        </a:rPr>
                        <a:t>Devralınan</a:t>
                      </a:r>
                    </a:p>
                  </a:txBody>
                  <a:tcPr marL="54864" marR="54864" marT="27432" marB="27432" anchor="ctr">
                    <a:solidFill>
                      <a:srgbClr val="006D77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1">
                          <a:solidFill>
                            <a:srgbClr val="FFFFFF"/>
                          </a:solidFill>
                        </a:rPr>
                        <a:t>Tehlike</a:t>
                      </a:r>
                    </a:p>
                  </a:txBody>
                  <a:tcPr marL="54864" marR="54864" marT="27432" marB="27432" anchor="ctr">
                    <a:solidFill>
                      <a:srgbClr val="006D77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1">
                          <a:solidFill>
                            <a:srgbClr val="FFFFFF"/>
                          </a:solidFill>
                        </a:rPr>
                        <a:t>Tarif</a:t>
                      </a:r>
                    </a:p>
                  </a:txBody>
                  <a:tcPr marL="54864" marR="54864" marT="27432" marB="27432" anchor="ctr">
                    <a:solidFill>
                      <a:srgbClr val="006D77"/>
                    </a:solidFill>
                  </a:tcPr>
                </a:tc>
              </a:tr>
              <a:tr h="417880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Ortam değişkenleri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A1123F"/>
                          </a:solidFill>
                          <a:latin typeface="Consolas"/>
                        </a:rPr>
                        <a:t>PATH</a:t>
                      </a:r>
                      <a:r>
                        <a:rPr sz="1296" b="0">
                          <a:solidFill>
                            <a:srgbClr val="1F2D3A"/>
                          </a:solidFill>
                        </a:rPr>
                        <a:t>, </a:t>
                      </a:r>
                      <a:r>
                        <a:rPr sz="1296" b="0">
                          <a:solidFill>
                            <a:srgbClr val="A1123F"/>
                          </a:solidFill>
                          <a:latin typeface="Consolas"/>
                        </a:rPr>
                        <a:t>LD_PRELOAD</a:t>
                      </a:r>
                      <a:r>
                        <a:rPr sz="1296" b="0">
                          <a:solidFill>
                            <a:srgbClr val="1F2D3A"/>
                          </a:solidFill>
                        </a:rPr>
                        <a:t> yüklenecek programı/kütüphaneyi değiştirir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1.1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  <a:tr h="417880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Açık dosya tanıtıcıları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Ebeveynin gizli dosyası sızar; 0–2 kapalıysa ilk dosya "stdout" olur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1.5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</a:tr>
              <a:tr h="417880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A1123F"/>
                          </a:solidFill>
                          <a:latin typeface="Consolas"/>
                        </a:rPr>
                        <a:t>umask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A1123F"/>
                          </a:solidFill>
                          <a:latin typeface="Consolas"/>
                        </a:rPr>
                        <a:t>000</a:t>
                      </a:r>
                      <a:r>
                        <a:rPr sz="1296" b="0">
                          <a:solidFill>
                            <a:srgbClr val="1F2D3A"/>
                          </a:solidFill>
                        </a:rPr>
                        <a:t> → herkese yazılabilir dosyalar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2.7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  <a:tr h="417880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Kaynak sınırları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Çekirdek dökümü açık → bellek diske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1.9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</a:tr>
              <a:tr h="417884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Kimlik ve yetkiler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setuid: gereğinden fazla yetki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1.3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640080" y="3942892"/>
            <a:ext cx="10911535" cy="40690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1800" b="1">
                <a:solidFill>
                  <a:srgbClr val="1F2D3A"/>
                </a:solidFill>
              </a:rPr>
              <a:t>Kural:</a:t>
            </a:r>
            <a:r>
              <a:rPr sz="1800" b="0">
                <a:solidFill>
                  <a:srgbClr val="1F2D3A"/>
                </a:solidFill>
              </a:rPr>
              <a:t> kendi kurmadığın hiçbir şeye güvenme</a:t>
            </a:r>
          </a:p>
        </p:txBody>
      </p:sp>
    </p:spTree>
  </p:cSld>
  <p:clrMapOvr>
    <a:masterClrMapping/>
  </p:clrMapOvr>
</p:sld>
</file>

<file path=ppt/slides/slide10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104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Programın devraldığı durum — şema</a:t>
            </a:r>
          </a:p>
        </p:txBody>
      </p:sp>
      <p:pic>
        <p:nvPicPr>
          <p:cNvPr id="7" name="Picture 6" descr="h01-20-devralinan-durum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66149" y="1325880"/>
            <a:ext cx="9059396" cy="4828032"/>
          </a:xfrm>
          <a:prstGeom prst="rect">
            <a:avLst/>
          </a:prstGeom>
        </p:spPr>
      </p:pic>
    </p:spTree>
  </p:cSld>
  <p:clrMapOvr>
    <a:masterClrMapping/>
  </p:clrMapOvr>
</p:sld>
</file>

<file path=ppt/slides/slide10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105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2600" b="1">
                <a:solidFill>
                  <a:srgbClr val="006D77"/>
                </a:solidFill>
              </a:rPr>
              <a:t>Devralınan diğer riskler: çalışma dizini, sinyal, dlopen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7145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1800" b="1">
                <a:solidFill>
                  <a:srgbClr val="006D77"/>
                </a:solidFill>
              </a:rPr>
              <a:t>• </a:t>
            </a:r>
            <a:r>
              <a:rPr sz="1800" b="1">
                <a:solidFill>
                  <a:srgbClr val="1F2D3A"/>
                </a:solidFill>
              </a:rPr>
              <a:t>Çalışma dizini:</a:t>
            </a:r>
            <a:r>
              <a:rPr sz="1800" b="0">
                <a:solidFill>
                  <a:srgbClr val="1F2D3A"/>
                </a:solidFill>
              </a:rPr>
              <a:t> Göreli yollar (</a:t>
            </a:r>
            <a:r>
              <a:rPr sz="1800" b="0">
                <a:solidFill>
                  <a:srgbClr val="A1123F"/>
                </a:solidFill>
                <a:latin typeface="Consolas"/>
              </a:rPr>
              <a:t>./ayar.ini</a:t>
            </a:r>
            <a:r>
              <a:rPr sz="1800" b="0">
                <a:solidFill>
                  <a:srgbClr val="1F2D3A"/>
                </a:solidFill>
              </a:rPr>
              <a:t>) saldırganın seçtiği bir klasöre işaret edebilir</a:t>
            </a:r>
          </a:p>
          <a:p>
            <a:pPr>
              <a:spcAft>
                <a:spcPts val="300"/>
              </a:spcAft>
            </a:pPr>
            <a:r>
              <a:rPr sz="1800" b="1">
                <a:solidFill>
                  <a:srgbClr val="006D77"/>
                </a:solidFill>
              </a:rPr>
              <a:t>• </a:t>
            </a:r>
            <a:r>
              <a:rPr sz="1800" b="1">
                <a:solidFill>
                  <a:srgbClr val="1F2D3A"/>
                </a:solidFill>
              </a:rPr>
              <a:t>Sinyal ayarları:</a:t>
            </a:r>
            <a:r>
              <a:rPr sz="1800" b="0">
                <a:solidFill>
                  <a:srgbClr val="1F2D3A"/>
                </a:solidFill>
              </a:rPr>
              <a:t> Ebeveynin yok saydığı sinyaller </a:t>
            </a:r>
            <a:r>
              <a:rPr sz="1800" b="1">
                <a:solidFill>
                  <a:srgbClr val="1F2D3A"/>
                </a:solidFill>
              </a:rPr>
              <a:t>çocukta da</a:t>
            </a:r>
            <a:r>
              <a:rPr sz="1800" b="0">
                <a:solidFill>
                  <a:srgbClr val="1F2D3A"/>
                </a:solidFill>
              </a:rPr>
              <a:t> yok sayılır</a:t>
            </a:r>
          </a:p>
          <a:p>
            <a:pPr>
              <a:spcAft>
                <a:spcPts val="300"/>
              </a:spcAft>
            </a:pPr>
            <a:r>
              <a:rPr sz="1800" b="1">
                <a:solidFill>
                  <a:srgbClr val="006D77"/>
                </a:solidFill>
              </a:rPr>
              <a:t>• </a:t>
            </a:r>
            <a:r>
              <a:rPr sz="1800" b="1">
                <a:solidFill>
                  <a:srgbClr val="1F2D3A"/>
                </a:solidFill>
              </a:rPr>
              <a:t>`dlopen("lib.so")`:</a:t>
            </a:r>
            <a:r>
              <a:rPr sz="1800" b="0">
                <a:solidFill>
                  <a:srgbClr val="1F2D3A"/>
                </a:solidFill>
              </a:rPr>
              <a:t> </a:t>
            </a:r>
            <a:r>
              <a:rPr sz="1800" b="0">
                <a:solidFill>
                  <a:srgbClr val="A1123F"/>
                </a:solidFill>
                <a:latin typeface="Consolas"/>
              </a:rPr>
              <a:t>LD_LIBRARY_PATH</a:t>
            </a:r>
            <a:r>
              <a:rPr sz="1800" b="0">
                <a:solidFill>
                  <a:srgbClr val="1F2D3A"/>
                </a:solidFill>
              </a:rPr>
              <a:t> ve arama yollarından etkilenir → tam yol kullanın; </a:t>
            </a:r>
            <a:r>
              <a:rPr sz="1800" b="0">
                <a:solidFill>
                  <a:srgbClr val="A1123F"/>
                </a:solidFill>
                <a:latin typeface="Consolas"/>
              </a:rPr>
              <a:t>LD_*</a:t>
            </a:r>
            <a:r>
              <a:rPr sz="1800" b="0">
                <a:solidFill>
                  <a:srgbClr val="1F2D3A"/>
                </a:solidFill>
              </a:rPr>
              <a:t> Adım 1'de temizlenmiş olmalı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3150108"/>
            <a:ext cx="10911535" cy="40690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1800" b="0">
                <a:solidFill>
                  <a:srgbClr val="1F2D3A"/>
                </a:solidFill>
              </a:rPr>
              <a:t>Kural aynı: </a:t>
            </a:r>
            <a:r>
              <a:rPr sz="1800" b="1">
                <a:solidFill>
                  <a:srgbClr val="1F2D3A"/>
                </a:solidFill>
              </a:rPr>
              <a:t>programın kendisinin kurmadığı hiçbir şeye güvenme.</a:t>
            </a:r>
          </a:p>
        </p:txBody>
      </p:sp>
    </p:spTree>
  </p:cSld>
  <p:clrMapOvr>
    <a:masterClrMapping/>
  </p:clrMapOvr>
</p:sld>
</file>

<file path=ppt/slides/slide10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106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2600" b="1">
                <a:solidFill>
                  <a:srgbClr val="006D77"/>
                </a:solidFill>
              </a:rPr>
              <a:t>Adım 1–2: Ortam ve tanıtıcılar</a:t>
            </a:r>
          </a:p>
        </p:txBody>
      </p:sp>
      <p:sp>
        <p:nvSpPr>
          <p:cNvPr id="7" name="Rectangle 6"/>
          <p:cNvSpPr/>
          <p:nvPr/>
        </p:nvSpPr>
        <p:spPr>
          <a:xfrm>
            <a:off x="640080" y="1325880"/>
            <a:ext cx="10911535" cy="1634947"/>
          </a:xfrm>
          <a:prstGeom prst="rect">
            <a:avLst/>
          </a:prstGeom>
          <a:solidFill>
            <a:srgbClr val="F3F4F6"/>
          </a:solidFill>
          <a:ln>
            <a:solidFill>
              <a:srgbClr val="D9DEE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none" lIns="137160" rIns="137160" tIns="91440" bIns="91440"/>
          <a:lstStyle/>
          <a:p>
            <a:pPr algn="l"/>
            <a:r>
              <a:rPr sz="1116">
                <a:solidFill>
                  <a:srgbClr val="1F2D3A"/>
                </a:solidFill>
                <a:latin typeface="Consolas"/>
              </a:rPr>
              <a:t>/* Environment: an ALLOWLIST, not a blocklist */</a:t>
            </a:r>
          </a:p>
          <a:p>
            <a:pPr algn="l"/>
            <a:r>
              <a:rPr sz="1116">
                <a:solidFill>
                  <a:srgbClr val="1F2D3A"/>
                </a:solidFill>
                <a:latin typeface="Consolas"/>
              </a:rPr>
              <a:t>clearenv();                            /* copy what you want to keep first! */</a:t>
            </a:r>
          </a:p>
          <a:p>
            <a:pPr algn="l"/>
            <a:r>
              <a:rPr sz="1116">
                <a:solidFill>
                  <a:srgbClr val="1F2D3A"/>
                </a:solidFill>
                <a:latin typeface="Consolas"/>
              </a:rPr>
              <a:t>setenv("PATH", "/usr/bin:/bin", 1);</a:t>
            </a:r>
          </a:p>
          <a:p>
            <a:pPr algn="l"/>
            <a:r>
              <a:rPr sz="1116">
                <a:solidFill>
                  <a:srgbClr val="1F2D3A"/>
                </a:solidFill>
                <a:latin typeface="Consolas"/>
              </a:rPr>
              <a:t> </a:t>
            </a:r>
          </a:p>
          <a:p>
            <a:pPr algn="l"/>
            <a:r>
              <a:rPr sz="1116">
                <a:solidFill>
                  <a:srgbClr val="1F2D3A"/>
                </a:solidFill>
                <a:latin typeface="Consolas"/>
              </a:rPr>
              <a:t>/* if 0-2 are closed, bind them to /dev/null, close the rest */</a:t>
            </a:r>
          </a:p>
          <a:p>
            <a:pPr algn="l"/>
            <a:r>
              <a:rPr sz="1116">
                <a:solidFill>
                  <a:srgbClr val="1F2D3A"/>
                </a:solidFill>
                <a:latin typeface="Consolas"/>
              </a:rPr>
              <a:t>for (int fd = 0; fd &lt;= 2; fd++)</a:t>
            </a:r>
          </a:p>
          <a:p>
            <a:pPr algn="l"/>
            <a:r>
              <a:rPr sz="1116">
                <a:solidFill>
                  <a:srgbClr val="1F2D3A"/>
                </a:solidFill>
                <a:latin typeface="Consolas"/>
              </a:rPr>
              <a:t>    if (fcntl(fd, F_GETFD) == -1 &amp;&amp; open("/dev/null", O_RDWR) != fd) abort();</a:t>
            </a:r>
          </a:p>
          <a:p>
            <a:pPr algn="l"/>
            <a:r>
              <a:rPr sz="1116">
                <a:solidFill>
                  <a:srgbClr val="1F2D3A"/>
                </a:solidFill>
                <a:latin typeface="Consolas"/>
              </a:rPr>
              <a:t>close_range(3, ~0U, 0);                /* Linux 5.9+ */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3070555"/>
            <a:ext cx="10911535" cy="7772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1800" b="1">
                <a:solidFill>
                  <a:srgbClr val="006D77"/>
                </a:solidFill>
              </a:rPr>
              <a:t>• </a:t>
            </a:r>
            <a:r>
              <a:rPr sz="1800" b="0">
                <a:solidFill>
                  <a:srgbClr val="A1123F"/>
                </a:solidFill>
                <a:latin typeface="Consolas"/>
              </a:rPr>
              <a:t>getenv</a:t>
            </a:r>
            <a:r>
              <a:rPr sz="1800" b="0">
                <a:solidFill>
                  <a:srgbClr val="1F2D3A"/>
                </a:solidFill>
              </a:rPr>
              <a:t> işaretçisi </a:t>
            </a:r>
            <a:r>
              <a:rPr sz="1800" b="0">
                <a:solidFill>
                  <a:srgbClr val="A1123F"/>
                </a:solidFill>
                <a:latin typeface="Consolas"/>
              </a:rPr>
              <a:t>clearenv</a:t>
            </a:r>
            <a:r>
              <a:rPr sz="1800" b="0">
                <a:solidFill>
                  <a:srgbClr val="1F2D3A"/>
                </a:solidFill>
              </a:rPr>
              <a:t> sonrası </a:t>
            </a:r>
            <a:r>
              <a:rPr sz="1800" b="1">
                <a:solidFill>
                  <a:srgbClr val="1F2D3A"/>
                </a:solidFill>
              </a:rPr>
              <a:t>geçersiz</a:t>
            </a:r>
          </a:p>
          <a:p>
            <a:pPr>
              <a:spcAft>
                <a:spcPts val="300"/>
              </a:spcAft>
            </a:pPr>
            <a:r>
              <a:rPr sz="1800" b="1">
                <a:solidFill>
                  <a:srgbClr val="006D77"/>
                </a:solidFill>
              </a:rPr>
              <a:t>• </a:t>
            </a:r>
            <a:r>
              <a:rPr sz="1800" b="0">
                <a:solidFill>
                  <a:srgbClr val="1F2D3A"/>
                </a:solidFill>
              </a:rPr>
              <a:t>Kendi dosyalarınızda her zaman </a:t>
            </a:r>
            <a:r>
              <a:rPr sz="1800" b="0">
                <a:solidFill>
                  <a:srgbClr val="A1123F"/>
                </a:solidFill>
                <a:latin typeface="Consolas"/>
              </a:rPr>
              <a:t>O_CLOEXEC</a:t>
            </a:r>
          </a:p>
        </p:txBody>
      </p:sp>
    </p:spTree>
  </p:cSld>
  <p:clrMapOvr>
    <a:masterClrMapping/>
  </p:clrMapOvr>
</p:sld>
</file>

<file path=ppt/slides/slide10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107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2600" b="1">
                <a:solidFill>
                  <a:srgbClr val="006D77"/>
                </a:solidFill>
              </a:rPr>
              <a:t>Adım 3–4: İzinler ve çökme dökümü</a:t>
            </a:r>
          </a:p>
        </p:txBody>
      </p:sp>
      <p:sp>
        <p:nvSpPr>
          <p:cNvPr id="7" name="Rectangle 6"/>
          <p:cNvSpPr/>
          <p:nvPr/>
        </p:nvSpPr>
        <p:spPr>
          <a:xfrm>
            <a:off x="640080" y="1325880"/>
            <a:ext cx="10911535" cy="1294790"/>
          </a:xfrm>
          <a:prstGeom prst="rect">
            <a:avLst/>
          </a:prstGeom>
          <a:solidFill>
            <a:srgbClr val="F3F4F6"/>
          </a:solidFill>
          <a:ln>
            <a:solidFill>
              <a:srgbClr val="D9DEE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none" lIns="137160" rIns="137160" tIns="91440" bIns="91440"/>
          <a:lstStyle/>
          <a:p>
            <a:pPr algn="l"/>
            <a:r>
              <a:rPr sz="1116">
                <a:solidFill>
                  <a:srgbClr val="1F2D3A"/>
                </a:solidFill>
                <a:latin typeface="Consolas"/>
              </a:rPr>
              <a:t>umask(077);                                   /* rw------- */</a:t>
            </a:r>
          </a:p>
          <a:p>
            <a:pPr algn="l"/>
            <a:r>
              <a:rPr sz="1116">
                <a:solidFill>
                  <a:srgbClr val="1F2D3A"/>
                </a:solidFill>
                <a:latin typeface="Consolas"/>
              </a:rPr>
              <a:t>int fd = open(path, O_WRONLY | O_CREAT | O_EXCL, 0600);</a:t>
            </a:r>
          </a:p>
          <a:p>
            <a:pPr algn="l"/>
            <a:r>
              <a:rPr sz="1116">
                <a:solidFill>
                  <a:srgbClr val="1F2D3A"/>
                </a:solidFill>
                <a:latin typeface="Consolas"/>
              </a:rPr>
              <a:t> </a:t>
            </a:r>
          </a:p>
          <a:p>
            <a:pPr algn="l"/>
            <a:r>
              <a:rPr sz="1116">
                <a:solidFill>
                  <a:srgbClr val="1F2D3A"/>
                </a:solidFill>
                <a:latin typeface="Consolas"/>
              </a:rPr>
              <a:t>struct rlimit r = { 0, 0 };</a:t>
            </a:r>
          </a:p>
          <a:p>
            <a:pPr algn="l"/>
            <a:r>
              <a:rPr sz="1116">
                <a:solidFill>
                  <a:srgbClr val="1F2D3A"/>
                </a:solidFill>
                <a:latin typeface="Consolas"/>
              </a:rPr>
              <a:t>setrlimit(RLIMIT_CORE, &amp;r);                   /* dump size 0 */</a:t>
            </a:r>
          </a:p>
          <a:p>
            <a:pPr algn="l"/>
            <a:r>
              <a:rPr sz="1116">
                <a:solidFill>
                  <a:srgbClr val="1F2D3A"/>
                </a:solidFill>
                <a:latin typeface="Consolas"/>
              </a:rPr>
              <a:t>prctl(PR_SET_DUMPABLE, 0, 0, 0, 0);           /* + cannot be attached to via ptrace */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2730398"/>
            <a:ext cx="10911535" cy="7772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1800" b="1">
                <a:solidFill>
                  <a:srgbClr val="006D77"/>
                </a:solidFill>
              </a:rPr>
              <a:t>• </a:t>
            </a:r>
            <a:r>
              <a:rPr sz="1800" b="0">
                <a:solidFill>
                  <a:srgbClr val="1F2D3A"/>
                </a:solidFill>
              </a:rPr>
              <a:t>Windows: </a:t>
            </a:r>
            <a:r>
              <a:rPr sz="1800" b="0">
                <a:solidFill>
                  <a:srgbClr val="A1123F"/>
                </a:solidFill>
                <a:latin typeface="Consolas"/>
              </a:rPr>
              <a:t>SetErrorMode(SEM_FAILCRITICALERRORS | SEM_NOGPFAULTERRORBOX)</a:t>
            </a:r>
          </a:p>
          <a:p>
            <a:pPr>
              <a:spcAft>
                <a:spcPts val="300"/>
              </a:spcAft>
            </a:pPr>
            <a:r>
              <a:rPr sz="1800" b="1">
                <a:solidFill>
                  <a:srgbClr val="006D77"/>
                </a:solidFill>
              </a:rPr>
              <a:t>• </a:t>
            </a:r>
            <a:r>
              <a:rPr sz="1800" b="0">
                <a:solidFill>
                  <a:srgbClr val="1F2D3A"/>
                </a:solidFill>
              </a:rPr>
              <a:t>Asıl savunma: döküm alınsa bile içinde </a:t>
            </a:r>
            <a:r>
              <a:rPr sz="1800" b="1">
                <a:solidFill>
                  <a:srgbClr val="1F2D3A"/>
                </a:solidFill>
              </a:rPr>
              <a:t>sır kalmamalı</a:t>
            </a:r>
          </a:p>
        </p:txBody>
      </p:sp>
    </p:spTree>
  </p:cSld>
  <p:clrMapOvr>
    <a:masterClrMapping/>
  </p:clrMapOvr>
</p:sld>
</file>

<file path=ppt/slides/slide10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108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2600" b="1">
                <a:solidFill>
                  <a:srgbClr val="006D77"/>
                </a:solidFill>
              </a:rPr>
              <a:t>Adım 5: Yetkiyi kalıcı bırak ve doğrula</a:t>
            </a:r>
          </a:p>
        </p:txBody>
      </p:sp>
      <p:sp>
        <p:nvSpPr>
          <p:cNvPr id="7" name="Rectangle 6"/>
          <p:cNvSpPr/>
          <p:nvPr/>
        </p:nvSpPr>
        <p:spPr>
          <a:xfrm>
            <a:off x="640080" y="1325880"/>
            <a:ext cx="10911535" cy="954633"/>
          </a:xfrm>
          <a:prstGeom prst="rect">
            <a:avLst/>
          </a:prstGeom>
          <a:solidFill>
            <a:srgbClr val="F3F4F6"/>
          </a:solidFill>
          <a:ln>
            <a:solidFill>
              <a:srgbClr val="D9DEE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none" lIns="137160" rIns="137160" tIns="91440" bIns="91440"/>
          <a:lstStyle/>
          <a:p>
            <a:pPr algn="l"/>
            <a:r>
              <a:rPr sz="1116">
                <a:solidFill>
                  <a:srgbClr val="1F2D3A"/>
                </a:solidFill>
                <a:latin typeface="Consolas"/>
              </a:rPr>
              <a:t>if (setresgid(g, g, g) != 0) abort();   /* 1. GROUP first */</a:t>
            </a:r>
          </a:p>
          <a:p>
            <a:pPr algn="l"/>
            <a:r>
              <a:rPr sz="1116">
                <a:solidFill>
                  <a:srgbClr val="1F2D3A"/>
                </a:solidFill>
                <a:latin typeface="Consolas"/>
              </a:rPr>
              <a:t>if (setresuid(u, u, u) != 0) abort();   /* 2. then the user: all three r/e/s */</a:t>
            </a:r>
          </a:p>
          <a:p>
            <a:pPr algn="l"/>
            <a:r>
              <a:rPr sz="1116">
                <a:solidFill>
                  <a:srgbClr val="1F2D3A"/>
                </a:solidFill>
                <a:latin typeface="Consolas"/>
              </a:rPr>
              <a:t>getresuid(&amp;r, &amp;e, &amp;s);</a:t>
            </a:r>
          </a:p>
          <a:p>
            <a:pPr algn="l"/>
            <a:r>
              <a:rPr sz="1116">
                <a:solidFill>
                  <a:srgbClr val="1F2D3A"/>
                </a:solidFill>
                <a:latin typeface="Consolas"/>
              </a:rPr>
              <a:t>if (r != u || e != u || s != u) abort();  /* 3. VERIFY */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2390241"/>
            <a:ext cx="10911535" cy="11201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1800" b="1">
                <a:solidFill>
                  <a:srgbClr val="006D77"/>
                </a:solidFill>
              </a:rPr>
              <a:t>• </a:t>
            </a:r>
            <a:r>
              <a:rPr sz="1800" b="0">
                <a:solidFill>
                  <a:srgbClr val="A1123F"/>
                </a:solidFill>
                <a:latin typeface="Consolas"/>
              </a:rPr>
              <a:t>seteuid()</a:t>
            </a:r>
            <a:r>
              <a:rPr sz="1800" b="0">
                <a:solidFill>
                  <a:srgbClr val="1F2D3A"/>
                </a:solidFill>
              </a:rPr>
              <a:t> geçicidir: saklı kimlik yetkili kalır (2. hafta Demo 13)</a:t>
            </a:r>
          </a:p>
          <a:p>
            <a:pPr>
              <a:spcAft>
                <a:spcPts val="300"/>
              </a:spcAft>
            </a:pPr>
            <a:r>
              <a:rPr sz="1800" b="1">
                <a:solidFill>
                  <a:srgbClr val="006D77"/>
                </a:solidFill>
              </a:rPr>
              <a:t>• </a:t>
            </a:r>
            <a:r>
              <a:rPr sz="1800" b="0">
                <a:solidFill>
                  <a:srgbClr val="1F2D3A"/>
                </a:solidFill>
              </a:rPr>
              <a:t>Windows: </a:t>
            </a:r>
            <a:r>
              <a:rPr sz="1800" b="1">
                <a:solidFill>
                  <a:srgbClr val="1F2D3A"/>
                </a:solidFill>
              </a:rPr>
              <a:t>kısıtlanmış belirteç</a:t>
            </a:r>
            <a:r>
              <a:rPr sz="1800" b="0">
                <a:solidFill>
                  <a:srgbClr val="1F2D3A"/>
                </a:solidFill>
              </a:rPr>
              <a:t> (</a:t>
            </a:r>
            <a:r>
              <a:rPr sz="1800" b="0">
                <a:solidFill>
                  <a:srgbClr val="A1123F"/>
                </a:solidFill>
                <a:latin typeface="Consolas"/>
              </a:rPr>
              <a:t>CreateRestrictedToken</a:t>
            </a:r>
            <a:r>
              <a:rPr sz="1800" b="0">
                <a:solidFill>
                  <a:srgbClr val="1F2D3A"/>
                </a:solidFill>
              </a:rPr>
              <a:t>)</a:t>
            </a:r>
          </a:p>
          <a:p>
            <a:pPr>
              <a:spcAft>
                <a:spcPts val="300"/>
              </a:spcAft>
            </a:pPr>
            <a:r>
              <a:rPr sz="1800" b="1">
                <a:solidFill>
                  <a:srgbClr val="006D77"/>
                </a:solidFill>
              </a:rPr>
              <a:t>• </a:t>
            </a:r>
            <a:r>
              <a:rPr sz="1800" b="0">
                <a:solidFill>
                  <a:srgbClr val="1F2D3A"/>
                </a:solidFill>
              </a:rPr>
              <a:t>Daha iyisi: </a:t>
            </a:r>
            <a:r>
              <a:rPr sz="1800" b="1">
                <a:solidFill>
                  <a:srgbClr val="1F2D3A"/>
                </a:solidFill>
              </a:rPr>
              <a:t>ayrıcalık ayrımı</a:t>
            </a:r>
            <a:r>
              <a:rPr sz="1800" b="0">
                <a:solidFill>
                  <a:srgbClr val="1F2D3A"/>
                </a:solidFill>
              </a:rPr>
              <a:t> — küçük yetkili süreç + büyük yetkisiz süreç (Tarif 1.4)</a:t>
            </a:r>
          </a:p>
        </p:txBody>
      </p:sp>
    </p:spTree>
  </p:cSld>
  <p:clrMapOvr>
    <a:masterClrMapping/>
  </p:clrMapOvr>
</p:sld>
</file>

<file path=ppt/slides/slide10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109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2600" b="1">
                <a:solidFill>
                  <a:srgbClr val="006D77"/>
                </a:solidFill>
              </a:rPr>
              <a:t>Adım 6: Program ve kütüphane yüklerken</a:t>
            </a:r>
          </a:p>
        </p:txBody>
      </p:sp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640080" y="1325880"/>
          <a:ext cx="10911534" cy="196961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38364"/>
                <a:gridCol w="6673170"/>
              </a:tblGrid>
              <a:tr h="393923">
                <a:tc>
                  <a:txBody>
                    <a:bodyPr wrap="square"/>
                    <a:lstStyle/>
                    <a:p>
                      <a:r>
                        <a:rPr sz="1296" b="1">
                          <a:solidFill>
                            <a:srgbClr val="FFFFFF"/>
                          </a:solidFill>
                        </a:rPr>
                        <a:t>❌ Hatalı</a:t>
                      </a:r>
                    </a:p>
                  </a:txBody>
                  <a:tcPr marL="54864" marR="54864" marT="27432" marB="27432" anchor="ctr">
                    <a:solidFill>
                      <a:srgbClr val="006D77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1">
                          <a:solidFill>
                            <a:srgbClr val="FFFFFF"/>
                          </a:solidFill>
                        </a:rPr>
                        <a:t>✅ Doğrusu</a:t>
                      </a:r>
                    </a:p>
                  </a:txBody>
                  <a:tcPr marL="54864" marR="54864" marT="27432" marB="27432" anchor="ctr">
                    <a:solidFill>
                      <a:srgbClr val="006D77"/>
                    </a:solidFill>
                  </a:tcPr>
                </a:tc>
              </a:tr>
              <a:tr h="393923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A1123F"/>
                          </a:solidFill>
                          <a:latin typeface="Consolas"/>
                        </a:rPr>
                        <a:t>system("convert " + file)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A1123F"/>
                          </a:solidFill>
                          <a:latin typeface="Consolas"/>
                        </a:rPr>
                        <a:t>execve("/usr/bin/convert", argv, clean_env)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  <a:tr h="393923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A1123F"/>
                          </a:solidFill>
                          <a:latin typeface="Consolas"/>
                        </a:rPr>
                        <a:t>execvp("convert", ...)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Tam yolla </a:t>
                      </a:r>
                      <a:r>
                        <a:rPr sz="1296" b="0">
                          <a:solidFill>
                            <a:srgbClr val="A1123F"/>
                          </a:solidFill>
                          <a:latin typeface="Consolas"/>
                        </a:rPr>
                        <a:t>execve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</a:tr>
              <a:tr h="393923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A1123F"/>
                          </a:solidFill>
                          <a:latin typeface="Consolas"/>
                        </a:rPr>
                        <a:t>CreateProcess(NULL, "C:Program Files...")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A1123F"/>
                          </a:solidFill>
                          <a:latin typeface="Consolas"/>
                        </a:rPr>
                        <a:t>lpApplicationName</a:t>
                      </a:r>
                      <a:r>
                        <a:rPr sz="1296" b="0">
                          <a:solidFill>
                            <a:srgbClr val="1F2D3A"/>
                          </a:solidFill>
                        </a:rPr>
                        <a:t> = tam yol, komut satırı tırnaklı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  <a:tr h="393925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A1123F"/>
                          </a:solidFill>
                          <a:latin typeface="Consolas"/>
                        </a:rPr>
                        <a:t>LoadLibrary("helper.dll")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A1123F"/>
                          </a:solidFill>
                          <a:latin typeface="Consolas"/>
                        </a:rPr>
                        <a:t>SetDefaultDllDirectories(LOAD_LIBRARY_SEARCH_DEFAULT_DIRS)</a:t>
                      </a:r>
                      <a:r>
                        <a:rPr sz="1296" b="0">
                          <a:solidFill>
                            <a:srgbClr val="1F2D3A"/>
                          </a:solidFill>
                        </a:rPr>
                        <a:t> + tam yol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</a:tr>
            </a:tbl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640080" y="3405225"/>
            <a:ext cx="10911535" cy="40690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1800" b="0">
                <a:solidFill>
                  <a:srgbClr val="1F2D3A"/>
                </a:solidFill>
              </a:rPr>
              <a:t>Windows DLL arama sırası = </a:t>
            </a:r>
            <a:r>
              <a:rPr sz="1800" b="0">
                <a:solidFill>
                  <a:srgbClr val="A1123F"/>
                </a:solidFill>
                <a:latin typeface="Consolas"/>
              </a:rPr>
              <a:t>PATH</a:t>
            </a:r>
            <a:r>
              <a:rPr sz="1800" b="0">
                <a:solidFill>
                  <a:srgbClr val="1F2D3A"/>
                </a:solidFill>
              </a:rPr>
              <a:t> sorununun ikizi (CWE-427)</a:t>
            </a:r>
          </a:p>
        </p:txBody>
      </p:sp>
    </p:spTree>
  </p:cSld>
  <p:clrMapOvr>
    <a:masterClrMapping/>
  </p:clrMapOvr>
</p:sld>
</file>

<file path=ppt/slides/slide1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110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Hepsi bir arada: </a:t>
            </a:r>
            <a:r>
              <a:rPr sz="3000" b="1">
                <a:solidFill>
                  <a:srgbClr val="006D77"/>
                </a:solidFill>
                <a:latin typeface="Consolas"/>
              </a:rPr>
              <a:t>secure_startup()</a:t>
            </a:r>
          </a:p>
        </p:txBody>
      </p:sp>
      <p:sp>
        <p:nvSpPr>
          <p:cNvPr id="7" name="Rectangle 6"/>
          <p:cNvSpPr/>
          <p:nvPr/>
        </p:nvSpPr>
        <p:spPr>
          <a:xfrm>
            <a:off x="640080" y="1325880"/>
            <a:ext cx="10911535" cy="1975104"/>
          </a:xfrm>
          <a:prstGeom prst="rect">
            <a:avLst/>
          </a:prstGeom>
          <a:solidFill>
            <a:srgbClr val="F3F4F6"/>
          </a:solidFill>
          <a:ln>
            <a:solidFill>
              <a:srgbClr val="D9DEE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none" lIns="137160" rIns="137160" tIns="91440" bIns="91440"/>
          <a:lstStyle/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int main(int argc, char **argv)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{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sanitize_file_descriptors();   /* 1. descriptors  */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sanitize_environment();        /* 2. environment  */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umask(077);                    /* 3. permissions  */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disable_core_dump();           /* 4. dump         */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drop_privileges();             /* 5. privilege    */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/* ... the actual work ... */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}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3410712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1">
                <a:solidFill>
                  <a:srgbClr val="1F2D3A"/>
                </a:solidFill>
              </a:rPr>
              <a:t>Sıra önemli:</a:t>
            </a:r>
            <a:r>
              <a:rPr sz="2000" b="0">
                <a:solidFill>
                  <a:srgbClr val="1F2D3A"/>
                </a:solidFill>
              </a:rPr>
              <a:t> başka hiçbir şey yapmadan önce</a:t>
            </a:r>
          </a:p>
        </p:txBody>
      </p:sp>
    </p:spTree>
  </p:cSld>
  <p:clrMapOvr>
    <a:masterClrMapping/>
  </p:clrMapOvr>
</p:sld>
</file>

<file path=ppt/slides/slide1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111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Güvenli başlatma boru hattı (animasyon)</a:t>
            </a:r>
          </a:p>
        </p:txBody>
      </p:sp>
      <p:pic>
        <p:nvPicPr>
          <p:cNvPr id="7" name="Picture 6" descr="env-sanitize-startup.tr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48686" y="1325880"/>
            <a:ext cx="6294323" cy="4828032"/>
          </a:xfrm>
          <a:prstGeom prst="rect">
            <a:avLst/>
          </a:prstGeom>
        </p:spPr>
      </p:pic>
    </p:spTree>
  </p:cSld>
  <p:clrMapOvr>
    <a:masterClrMapping/>
  </p:clrMapOvr>
</p:sld>
</file>

<file path=ppt/slides/slide1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112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Güvenli başlatma — uç durum: hepsi tehlikeli</a:t>
            </a:r>
          </a:p>
        </p:txBody>
      </p:sp>
      <p:pic>
        <p:nvPicPr>
          <p:cNvPr id="7" name="Picture 6" descr="env-sanitize-startup--edge-all-dangerous.tr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39869" y="1325880"/>
            <a:ext cx="6711956" cy="4828032"/>
          </a:xfrm>
          <a:prstGeom prst="rect">
            <a:avLst/>
          </a:prstGeom>
        </p:spPr>
      </p:pic>
    </p:spTree>
  </p:cSld>
  <p:clrMapOvr>
    <a:masterClrMapping/>
  </p:clrMapOvr>
</p:sld>
</file>

<file path=ppt/slides/slide1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113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Demo 2 — Bellekte kalan parola (CWE-14)</a:t>
            </a:r>
          </a:p>
        </p:txBody>
      </p:sp>
      <p:sp>
        <p:nvSpPr>
          <p:cNvPr id="7" name="Rectangle 6"/>
          <p:cNvSpPr/>
          <p:nvPr/>
        </p:nvSpPr>
        <p:spPr>
          <a:xfrm>
            <a:off x="640080" y="1325880"/>
            <a:ext cx="10911535" cy="1408176"/>
          </a:xfrm>
          <a:prstGeom prst="rect">
            <a:avLst/>
          </a:prstGeom>
          <a:solidFill>
            <a:srgbClr val="F3F4F6"/>
          </a:solidFill>
          <a:ln>
            <a:solidFill>
              <a:srgbClr val="D9DEE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none" lIns="137160" rIns="137160" tIns="91440" bIns="91440"/>
          <a:lstStyle/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char password[64];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n = file_read(fd, password, sizeof(password) - 1);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key = derive_key(password, n);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memset(password, 0, sizeof(password));         /* version 2 */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explicit_bzero(password, sizeof(password));    /* version 3, Linux */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SecureZeroMemory(password, sizeof(password));  /* version 3, Windows */</a:t>
            </a:r>
          </a:p>
        </p:txBody>
      </p:sp>
      <p:sp>
        <p:nvSpPr>
          <p:cNvPr id="8" name="Rectangle 7"/>
          <p:cNvSpPr/>
          <p:nvPr/>
        </p:nvSpPr>
        <p:spPr>
          <a:xfrm>
            <a:off x="640080" y="2843784"/>
            <a:ext cx="10911535" cy="841247"/>
          </a:xfrm>
          <a:prstGeom prst="rect">
            <a:avLst/>
          </a:prstGeom>
          <a:solidFill>
            <a:srgbClr val="F3F4F6"/>
          </a:solidFill>
          <a:ln>
            <a:solidFill>
              <a:srgbClr val="D9DEE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none" lIns="137160" rIns="137160" tIns="91440" bIns="91440"/>
          <a:lstStyle/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Never wipes     -&gt; password FOUND in the dump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memset (-O2)    -&gt; password FOUND in the dump      ← !!!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explicit_bzero  -&gt; password not found in the dump</a:t>
            </a:r>
          </a:p>
        </p:txBody>
      </p:sp>
    </p:spTree>
  </p:cSld>
  <p:clrMapOvr>
    <a:masterClrMapping/>
  </p:clrMapOvr>
</p:sld>
</file>

<file path=ppt/slides/slide1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114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2600" b="1">
                <a:solidFill>
                  <a:srgbClr val="006D77"/>
                </a:solidFill>
              </a:rPr>
              <a:t>Neden memset kayboldu?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40690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1800" b="0">
                <a:solidFill>
                  <a:srgbClr val="1F2D3A"/>
                </a:solidFill>
              </a:rPr>
              <a:t>Derleyicinin düşüncesi:</a:t>
            </a:r>
          </a:p>
        </p:txBody>
      </p:sp>
      <p:sp>
        <p:nvSpPr>
          <p:cNvPr id="8" name="Rectangle 7"/>
          <p:cNvSpPr/>
          <p:nvPr/>
        </p:nvSpPr>
        <p:spPr>
          <a:xfrm>
            <a:off x="640080" y="1842515"/>
            <a:ext cx="10911535" cy="868680"/>
          </a:xfrm>
          <a:prstGeom prst="rect">
            <a:avLst/>
          </a:prstGeom>
          <a:solidFill>
            <a:srgbClr val="EEF7F8"/>
          </a:solidFill>
          <a:ln>
            <a:solidFill>
              <a:srgbClr val="006D7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0"/>
          <a:lstStyle/>
          <a:p>
            <a:pPr algn="l"/>
            <a:r>
              <a:rPr sz="1800" b="0">
                <a:solidFill>
                  <a:srgbClr val="1F2D3A"/>
                </a:solidFill>
              </a:rPr>
              <a:t>"</a:t>
            </a:r>
            <a:r>
              <a:rPr sz="1800" b="0">
                <a:solidFill>
                  <a:srgbClr val="A1123F"/>
                </a:solidFill>
                <a:latin typeface="Consolas"/>
              </a:rPr>
              <a:t>password</a:t>
            </a:r>
            <a:r>
              <a:rPr sz="1800" b="0">
                <a:solidFill>
                  <a:srgbClr val="1F2D3A"/>
                </a:solidFill>
              </a:rPr>
              <a:t> bundan sonra </a:t>
            </a:r>
            <a:r>
              <a:rPr sz="1800" b="1">
                <a:solidFill>
                  <a:srgbClr val="1F2D3A"/>
                </a:solidFill>
              </a:rPr>
              <a:t>hiç okunmuyor</a:t>
            </a:r>
            <a:r>
              <a:rPr sz="1800" b="0">
                <a:solidFill>
                  <a:srgbClr val="1F2D3A"/>
                </a:solidFill>
              </a:rPr>
              <a:t>. Ona sıfır yazmak sonucu değiştirmez. </a:t>
            </a:r>
            <a:r>
              <a:rPr sz="1800" b="1">
                <a:solidFill>
                  <a:srgbClr val="1F2D3A"/>
                </a:solidFill>
              </a:rPr>
              <a:t>Gereksiz — siliyorum.</a:t>
            </a:r>
            <a:r>
              <a:rPr sz="1800" b="0">
                <a:solidFill>
                  <a:srgbClr val="1F2D3A"/>
                </a:solidFill>
              </a:rPr>
              <a:t>"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40080" y="2820922"/>
            <a:ext cx="10911535" cy="70408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1800" b="1">
                <a:solidFill>
                  <a:srgbClr val="1F2D3A"/>
                </a:solidFill>
              </a:rPr>
              <a:t>Kullanılmayan yazmanın silinmesi</a:t>
            </a:r>
            <a:r>
              <a:rPr sz="1800" b="0">
                <a:solidFill>
                  <a:srgbClr val="1F2D3A"/>
                </a:solidFill>
              </a:rPr>
              <a:t> (dead store elimination): hız için iyi, </a:t>
            </a:r>
            <a:r>
              <a:rPr sz="1800" b="1">
                <a:solidFill>
                  <a:srgbClr val="1F2D3A"/>
                </a:solidFill>
              </a:rPr>
              <a:t>sırlar için felaket</a:t>
            </a:r>
            <a:r>
              <a:rPr sz="1800" b="0">
                <a:solidFill>
                  <a:srgbClr val="1F2D3A"/>
                </a:solidFill>
              </a:rPr>
              <a:t>.</a:t>
            </a:r>
          </a:p>
        </p:txBody>
      </p:sp>
      <p:graphicFrame>
        <p:nvGraphicFramePr>
          <p:cNvPr id="10" name="Table 9"/>
          <p:cNvGraphicFramePr>
            <a:graphicFrameLocks noGrp="1"/>
          </p:cNvGraphicFramePr>
          <p:nvPr/>
        </p:nvGraphicFramePr>
        <p:xfrm>
          <a:off x="640080" y="3634738"/>
          <a:ext cx="7456214" cy="175564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91601"/>
                <a:gridCol w="4364613"/>
              </a:tblGrid>
              <a:tr h="351129">
                <a:tc>
                  <a:txBody>
                    <a:bodyPr wrap="square"/>
                    <a:lstStyle/>
                    <a:p>
                      <a:r>
                        <a:rPr sz="1296" b="1">
                          <a:solidFill>
                            <a:srgbClr val="FFFFFF"/>
                          </a:solidFill>
                        </a:rPr>
                        <a:t>Platform</a:t>
                      </a:r>
                    </a:p>
                  </a:txBody>
                  <a:tcPr marL="54864" marR="54864" marT="27432" marB="27432" anchor="ctr">
                    <a:solidFill>
                      <a:srgbClr val="006D77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1">
                          <a:solidFill>
                            <a:srgbClr val="FFFFFF"/>
                          </a:solidFill>
                        </a:rPr>
                        <a:t>Kaldırılamayan silme</a:t>
                      </a:r>
                    </a:p>
                  </a:txBody>
                  <a:tcPr marL="54864" marR="54864" marT="27432" marB="27432" anchor="ctr">
                    <a:solidFill>
                      <a:srgbClr val="006D77"/>
                    </a:solidFill>
                  </a:tcPr>
                </a:tc>
              </a:tr>
              <a:tr h="351129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Linux (glibc)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A1123F"/>
                          </a:solidFill>
                          <a:latin typeface="Consolas"/>
                        </a:rPr>
                        <a:t>explicit_bzero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  <a:tr h="351129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Windows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A1123F"/>
                          </a:solidFill>
                          <a:latin typeface="Consolas"/>
                        </a:rPr>
                        <a:t>SecureZeroMemory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</a:tr>
              <a:tr h="351129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C11 Ek K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A1123F"/>
                          </a:solidFill>
                          <a:latin typeface="Consolas"/>
                        </a:rPr>
                        <a:t>memset_s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  <a:tr h="351132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OpenSSL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A1123F"/>
                          </a:solidFill>
                          <a:latin typeface="Consolas"/>
                        </a:rPr>
                        <a:t>OPENSSL_cleanse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</a:tr>
            </a:tbl>
          </a:graphicData>
        </a:graphic>
      </p:graphicFrame>
      <p:sp>
        <p:nvSpPr>
          <p:cNvPr id="11" name="TextBox 10"/>
          <p:cNvSpPr txBox="1"/>
          <p:nvPr/>
        </p:nvSpPr>
        <p:spPr>
          <a:xfrm>
            <a:off x="640080" y="5500114"/>
            <a:ext cx="10911535" cy="40690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1800" b="0">
                <a:solidFill>
                  <a:srgbClr val="1F2D3A"/>
                </a:solidFill>
              </a:rPr>
              <a:t>+ </a:t>
            </a:r>
            <a:r>
              <a:rPr sz="1800" b="0">
                <a:solidFill>
                  <a:srgbClr val="A1123F"/>
                </a:solidFill>
                <a:latin typeface="Consolas"/>
              </a:rPr>
              <a:t>setrlimit(RLIMIT_CORE, 0)</a:t>
            </a:r>
            <a:r>
              <a:rPr sz="1800" b="0">
                <a:solidFill>
                  <a:srgbClr val="1F2D3A"/>
                </a:solidFill>
              </a:rPr>
              <a:t> · </a:t>
            </a:r>
            <a:r>
              <a:rPr sz="1800" b="0">
                <a:solidFill>
                  <a:srgbClr val="A1123F"/>
                </a:solidFill>
                <a:latin typeface="Consolas"/>
              </a:rPr>
              <a:t>mlock</a:t>
            </a:r>
            <a:r>
              <a:rPr sz="1800" b="0">
                <a:solidFill>
                  <a:srgbClr val="1F2D3A"/>
                </a:solidFill>
              </a:rPr>
              <a:t> · sırrı </a:t>
            </a:r>
            <a:r>
              <a:rPr sz="1800" b="1">
                <a:solidFill>
                  <a:srgbClr val="1F2D3A"/>
                </a:solidFill>
              </a:rPr>
              <a:t>kısa</a:t>
            </a:r>
            <a:r>
              <a:rPr sz="1800" b="0">
                <a:solidFill>
                  <a:srgbClr val="1F2D3A"/>
                </a:solidFill>
              </a:rPr>
              <a:t> tut, </a:t>
            </a:r>
            <a:r>
              <a:rPr sz="1800" b="1">
                <a:solidFill>
                  <a:srgbClr val="1F2D3A"/>
                </a:solidFill>
              </a:rPr>
              <a:t>kopyalama</a:t>
            </a:r>
          </a:p>
        </p:txBody>
      </p:sp>
    </p:spTree>
  </p:cSld>
  <p:clrMapOvr>
    <a:masterClrMapping/>
  </p:clrMapOvr>
</p:sld>
</file>

<file path=ppt/slides/slide1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115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Parola bellekte (animasyon)</a:t>
            </a:r>
          </a:p>
        </p:txBody>
      </p:sp>
      <p:pic>
        <p:nvPicPr>
          <p:cNvPr id="7" name="Picture 6" descr="password-wipe.tr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0080" y="1325880"/>
            <a:ext cx="10911535" cy="3757039"/>
          </a:xfrm>
          <a:prstGeom prst="rect">
            <a:avLst/>
          </a:prstGeom>
        </p:spPr>
      </p:pic>
    </p:spTree>
  </p:cSld>
  <p:clrMapOvr>
    <a:masterClrMapping/>
  </p:clrMapOvr>
</p:sld>
</file>

<file path=ppt/slides/slide1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116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Parola bellekte — uç durum: gerçek silme</a:t>
            </a:r>
          </a:p>
        </p:txBody>
      </p:sp>
      <p:pic>
        <p:nvPicPr>
          <p:cNvPr id="7" name="Picture 6" descr="password-wipe--explicit-bzero-fix.tr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0080" y="1325880"/>
            <a:ext cx="10911535" cy="3409854"/>
          </a:xfrm>
          <a:prstGeom prst="rect">
            <a:avLst/>
          </a:prstGeom>
        </p:spPr>
      </p:pic>
    </p:spTree>
  </p:cSld>
  <p:clrMapOvr>
    <a:masterClrMapping/>
  </p:clrMapOvr>
</p:sld>
</file>

<file path=ppt/slides/slide1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06D7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D8F0F2"/>
                </a:solidFill>
              </a:rPr>
              <a:t>CEN429 Güvenli Programlama · Hafta 1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D8F0F2"/>
                </a:solidFill>
              </a:rPr>
              <a:t>RTEÜ Bilgisayar Mühendisliği · 2026-2027 Güz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D8F0F2"/>
                </a:solidFill>
              </a:rPr>
              <a:t>117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2743200"/>
            <a:ext cx="10911535" cy="128016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</a:rPr>
              <a:t>6. Süreç belleği ve taşmalar</a:t>
            </a:r>
          </a:p>
        </p:txBody>
      </p:sp>
    </p:spTree>
  </p:cSld>
  <p:clrMapOvr>
    <a:masterClrMapping/>
  </p:clrMapOvr>
</p:sld>
</file>

<file path=ppt/slides/slide1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118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Süreç belleği</a:t>
            </a:r>
          </a:p>
        </p:txBody>
      </p:sp>
      <p:pic>
        <p:nvPicPr>
          <p:cNvPr id="7" name="Picture 6" descr="h01-13-surec-bellegi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99681" y="1325880"/>
            <a:ext cx="8192332" cy="4278376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640080" y="5713984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1">
                <a:solidFill>
                  <a:srgbClr val="1F2D3A"/>
                </a:solidFill>
              </a:rPr>
              <a:t>C dizinin sonunu denetlemez.</a:t>
            </a:r>
            <a:r>
              <a:rPr sz="2000" b="0">
                <a:solidFill>
                  <a:srgbClr val="1F2D3A"/>
                </a:solidFill>
              </a:rPr>
              <a:t> </a:t>
            </a:r>
            <a:r>
              <a:rPr sz="2000" b="0">
                <a:solidFill>
                  <a:srgbClr val="A1123F"/>
                </a:solidFill>
                <a:latin typeface="Consolas"/>
              </a:rPr>
              <a:t>name[16]</a:t>
            </a:r>
            <a:r>
              <a:rPr sz="2000" b="0">
                <a:solidFill>
                  <a:srgbClr val="1F2D3A"/>
                </a:solidFill>
              </a:rPr>
              <a:t>'ya 17. bayt → arkadaki değişkenin üzerine.</a:t>
            </a:r>
          </a:p>
        </p:txBody>
      </p:sp>
    </p:spTree>
  </p:cSld>
  <p:clrMapOvr>
    <a:masterClrMapping/>
  </p:clrMapOvr>
</p:sld>
</file>

<file path=ppt/slides/slide1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119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Yapının bellekteki hali</a:t>
            </a:r>
          </a:p>
        </p:txBody>
      </p:sp>
      <p:sp>
        <p:nvSpPr>
          <p:cNvPr id="7" name="Rectangle 6"/>
          <p:cNvSpPr/>
          <p:nvPr/>
        </p:nvSpPr>
        <p:spPr>
          <a:xfrm>
            <a:off x="640080" y="1325880"/>
            <a:ext cx="10911535" cy="463295"/>
          </a:xfrm>
          <a:prstGeom prst="rect">
            <a:avLst/>
          </a:prstGeom>
          <a:solidFill>
            <a:srgbClr val="F3F4F6"/>
          </a:solidFill>
          <a:ln>
            <a:solidFill>
              <a:srgbClr val="D9DEE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none" lIns="137160" rIns="137160" tIns="91440" bIns="91440"/>
          <a:lstStyle/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struct session { char name[16]; int admin; };</a:t>
            </a:r>
          </a:p>
        </p:txBody>
      </p:sp>
      <p:sp>
        <p:nvSpPr>
          <p:cNvPr id="8" name="Rectangle 7"/>
          <p:cNvSpPr/>
          <p:nvPr/>
        </p:nvSpPr>
        <p:spPr>
          <a:xfrm>
            <a:off x="640080" y="1898903"/>
            <a:ext cx="10911535" cy="1408176"/>
          </a:xfrm>
          <a:prstGeom prst="rect">
            <a:avLst/>
          </a:prstGeom>
          <a:solidFill>
            <a:srgbClr val="F3F4F6"/>
          </a:solidFill>
          <a:ln>
            <a:solidFill>
              <a:srgbClr val="D9DEE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none" lIns="137160" rIns="137160" tIns="91440" bIns="91440"/>
          <a:lstStyle/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offset: 0 ............................ 15 | 16  17  18  19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    [ a  l  i  c  e \0  .  .  .  .  . ][ 00  00  00  00 ]   admin = 0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"AAAAAAAAAAAAAAAAB" (17 characters) copied in: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    [ A  A  A  A  A  A  A  A  A  A  A ][ 42  00  00  00 ]   admin = 66 (!)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                                          'B'  '\0'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40080" y="3416807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Az anlamlı bayt önce (little-endian): en düşük bayt en düşük adreste.</a:t>
            </a:r>
          </a:p>
        </p:txBody>
      </p:sp>
    </p:spTree>
  </p:cSld>
  <p:clrMapOvr>
    <a:masterClrMapping/>
  </p:clrMapOvr>
</p:sld>
</file>

<file path=ppt/slides/slide1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120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Süreç belleği (animasyon)</a:t>
            </a:r>
          </a:p>
        </p:txBody>
      </p:sp>
      <p:pic>
        <p:nvPicPr>
          <p:cNvPr id="7" name="Picture 6" descr="process-memory-map.tr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0080" y="1325880"/>
            <a:ext cx="10911535" cy="4662201"/>
          </a:xfrm>
          <a:prstGeom prst="rect">
            <a:avLst/>
          </a:prstGeom>
        </p:spPr>
      </p:pic>
    </p:spTree>
  </p:cSld>
  <p:clrMapOvr>
    <a:masterClrMapping/>
  </p:clrMapOvr>
</p:sld>
</file>

<file path=ppt/slides/slide12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121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Süreç belleği — uç durum: hepsi öbekte</a:t>
            </a:r>
          </a:p>
        </p:txBody>
      </p:sp>
      <p:pic>
        <p:nvPicPr>
          <p:cNvPr id="7" name="Picture 6" descr="process-memory-map--edge-all-heap.tr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0080" y="1325880"/>
            <a:ext cx="10911535" cy="4662201"/>
          </a:xfrm>
          <a:prstGeom prst="rect">
            <a:avLst/>
          </a:prstGeom>
        </p:spPr>
      </p:pic>
    </p:spTree>
  </p:cSld>
  <p:clrMapOvr>
    <a:masterClrMapping/>
  </p:clrMapOvr>
</p:sld>
</file>

<file path=ppt/slides/slide12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122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Bellekteki yapı ve taşma — şema</a:t>
            </a:r>
          </a:p>
        </p:txBody>
      </p:sp>
      <p:pic>
        <p:nvPicPr>
          <p:cNvPr id="7" name="Picture 6" descr="h01-14-yapi-bellekt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32574" y="1325880"/>
            <a:ext cx="9726546" cy="4828032"/>
          </a:xfrm>
          <a:prstGeom prst="rect">
            <a:avLst/>
          </a:prstGeom>
        </p:spPr>
      </p:pic>
    </p:spTree>
  </p:cSld>
  <p:clrMapOvr>
    <a:masterClrMapping/>
  </p:clrMapOvr>
</p:sld>
</file>

<file path=ppt/slides/slide12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123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Arabellek taşması nedir?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7701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Bir diziye </a:t>
            </a:r>
            <a:r>
              <a:rPr sz="2000" b="1">
                <a:solidFill>
                  <a:srgbClr val="1F2D3A"/>
                </a:solidFill>
              </a:rPr>
              <a:t>ayrılan boyuttan fazla</a:t>
            </a:r>
            <a:r>
              <a:rPr sz="2000" b="0">
                <a:solidFill>
                  <a:srgbClr val="1F2D3A"/>
                </a:solidFill>
              </a:rPr>
              <a:t> veri yazmak → taşan baytlar </a:t>
            </a:r>
            <a:r>
              <a:rPr sz="2000" b="1">
                <a:solidFill>
                  <a:srgbClr val="1F2D3A"/>
                </a:solidFill>
              </a:rPr>
              <a:t>komşu değişkenlerin</a:t>
            </a:r>
            <a:r>
              <a:rPr sz="2000" b="0">
                <a:solidFill>
                  <a:srgbClr val="1F2D3A"/>
                </a:solidFill>
              </a:rPr>
              <a:t> üzerine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2205736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C neden bu kadar kolay taşar?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40080" y="2755392"/>
            <a:ext cx="10911535" cy="15951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1. </a:t>
            </a:r>
            <a:r>
              <a:rPr sz="2000" b="0">
                <a:solidFill>
                  <a:srgbClr val="1F2D3A"/>
                </a:solidFill>
              </a:rPr>
              <a:t>Dizi </a:t>
            </a:r>
            <a:r>
              <a:rPr sz="2000" b="1">
                <a:solidFill>
                  <a:srgbClr val="1F2D3A"/>
                </a:solidFill>
              </a:rPr>
              <a:t>boyutunu bilmez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2. </a:t>
            </a:r>
            <a:r>
              <a:rPr sz="2000" b="0">
                <a:solidFill>
                  <a:srgbClr val="1F2D3A"/>
                </a:solidFill>
              </a:rPr>
              <a:t>Fonksiyona yalnız </a:t>
            </a:r>
            <a:r>
              <a:rPr sz="2000" b="1">
                <a:solidFill>
                  <a:srgbClr val="1F2D3A"/>
                </a:solidFill>
              </a:rPr>
              <a:t>başlangıç adresi</a:t>
            </a:r>
            <a:r>
              <a:rPr sz="2000" b="0">
                <a:solidFill>
                  <a:srgbClr val="1F2D3A"/>
                </a:solidFill>
              </a:rPr>
              <a:t> gider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3. </a:t>
            </a:r>
            <a:r>
              <a:rPr sz="2000" b="0">
                <a:solidFill>
                  <a:srgbClr val="1F2D3A"/>
                </a:solidFill>
              </a:rPr>
              <a:t>Dize (string) = </a:t>
            </a:r>
            <a:r>
              <a:rPr sz="2000" b="0">
                <a:solidFill>
                  <a:srgbClr val="A1123F"/>
                </a:solidFill>
                <a:latin typeface="Consolas"/>
              </a:rPr>
              <a:t>'0'</a:t>
            </a:r>
            <a:r>
              <a:rPr sz="2000" b="0">
                <a:solidFill>
                  <a:srgbClr val="1F2D3A"/>
                </a:solidFill>
              </a:rPr>
              <a:t> ile biten dizi; </a:t>
            </a:r>
            <a:r>
              <a:rPr sz="2000" b="0">
                <a:solidFill>
                  <a:srgbClr val="A1123F"/>
                </a:solidFill>
                <a:latin typeface="Consolas"/>
              </a:rPr>
              <a:t>strcpy</a:t>
            </a:r>
            <a:r>
              <a:rPr sz="2000" b="0">
                <a:solidFill>
                  <a:srgbClr val="1F2D3A"/>
                </a:solidFill>
              </a:rPr>
              <a:t> hedefi </a:t>
            </a:r>
            <a:r>
              <a:rPr sz="2000" b="1">
                <a:solidFill>
                  <a:srgbClr val="1F2D3A"/>
                </a:solidFill>
              </a:rPr>
              <a:t>sormaz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4. </a:t>
            </a:r>
            <a:r>
              <a:rPr sz="2000" b="0">
                <a:solidFill>
                  <a:srgbClr val="1F2D3A"/>
                </a:solidFill>
              </a:rPr>
              <a:t>Derleyici sınır denetimi </a:t>
            </a:r>
            <a:r>
              <a:rPr sz="2000" b="1">
                <a:solidFill>
                  <a:srgbClr val="1F2D3A"/>
                </a:solidFill>
              </a:rPr>
              <a:t>eklemez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40080" y="4460240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CWE-787 "sınırlar dışına yazma": CWE Top 25'in hep ilk sıralarında</a:t>
            </a:r>
          </a:p>
        </p:txBody>
      </p:sp>
    </p:spTree>
  </p:cSld>
  <p:clrMapOvr>
    <a:masterClrMapping/>
  </p:clrMapOvr>
</p:sld>
</file>

<file path=ppt/slides/slide12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124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2600" b="1">
                <a:solidFill>
                  <a:srgbClr val="006D77"/>
                </a:solidFill>
              </a:rPr>
              <a:t>Yığında bir taşma</a:t>
            </a:r>
          </a:p>
        </p:txBody>
      </p:sp>
      <p:sp>
        <p:nvSpPr>
          <p:cNvPr id="7" name="Rectangle 6"/>
          <p:cNvSpPr/>
          <p:nvPr/>
        </p:nvSpPr>
        <p:spPr>
          <a:xfrm>
            <a:off x="640080" y="1325880"/>
            <a:ext cx="10911535" cy="1124712"/>
          </a:xfrm>
          <a:prstGeom prst="rect">
            <a:avLst/>
          </a:prstGeom>
          <a:solidFill>
            <a:srgbClr val="F3F4F6"/>
          </a:solidFill>
          <a:ln>
            <a:solidFill>
              <a:srgbClr val="D9DEE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none" lIns="137160" rIns="137160" tIns="91440" bIns="91440"/>
          <a:lstStyle/>
          <a:p>
            <a:pPr algn="l"/>
            <a:r>
              <a:rPr sz="1116">
                <a:solidFill>
                  <a:srgbClr val="1F2D3A"/>
                </a:solidFill>
                <a:latin typeface="Consolas"/>
              </a:rPr>
              <a:t>void greet_user(const char *name) {</a:t>
            </a:r>
          </a:p>
          <a:p>
            <a:pPr algn="l"/>
            <a:r>
              <a:rPr sz="1116">
                <a:solidFill>
                  <a:srgbClr val="1F2D3A"/>
                </a:solidFill>
                <a:latin typeface="Consolas"/>
              </a:rPr>
              <a:t>    int  authorized = 0;</a:t>
            </a:r>
          </a:p>
          <a:p>
            <a:pPr algn="l"/>
            <a:r>
              <a:rPr sz="1116">
                <a:solidFill>
                  <a:srgbClr val="1F2D3A"/>
                </a:solidFill>
                <a:latin typeface="Consolas"/>
              </a:rPr>
              <a:t>    char buffer[16];</a:t>
            </a:r>
          </a:p>
          <a:p>
            <a:pPr algn="l"/>
            <a:r>
              <a:rPr sz="1116">
                <a:solidFill>
                  <a:srgbClr val="1F2D3A"/>
                </a:solidFill>
                <a:latin typeface="Consolas"/>
              </a:rPr>
              <a:t>    strcpy(buffer, name);        /* name &gt; 15 characters? */</a:t>
            </a:r>
          </a:p>
          <a:p>
            <a:pPr algn="l"/>
            <a:r>
              <a:rPr sz="1116">
                <a:solidFill>
                  <a:srgbClr val="1F2D3A"/>
                </a:solidFill>
                <a:latin typeface="Consolas"/>
              </a:rPr>
              <a:t>}</a:t>
            </a:r>
          </a:p>
        </p:txBody>
      </p:sp>
      <p:pic>
        <p:nvPicPr>
          <p:cNvPr id="8" name="Picture 7" descr="h01-15-yiginda-tasma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31870" y="2560320"/>
            <a:ext cx="7527955" cy="3593592"/>
          </a:xfrm>
          <a:prstGeom prst="rect">
            <a:avLst/>
          </a:prstGeom>
        </p:spPr>
      </p:pic>
    </p:spTree>
  </p:cSld>
  <p:clrMapOvr>
    <a:masterClrMapping/>
  </p:clrMapOvr>
</p:sld>
</file>

<file path=ppt/slides/slide12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125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Yığın çerçevesi (animasyon)</a:t>
            </a:r>
          </a:p>
        </p:txBody>
      </p:sp>
      <p:pic>
        <p:nvPicPr>
          <p:cNvPr id="7" name="Picture 6" descr="stack-frame-overflow.tr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0080" y="1325880"/>
            <a:ext cx="10911535" cy="3285859"/>
          </a:xfrm>
          <a:prstGeom prst="rect">
            <a:avLst/>
          </a:prstGeom>
        </p:spPr>
      </p:pic>
    </p:spTree>
  </p:cSld>
  <p:clrMapOvr>
    <a:masterClrMapping/>
  </p:clrMapOvr>
</p:sld>
</file>

<file path=ppt/slides/slide12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126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Yığın çerçevesi — uç durum: dönüş adresi eziliyor</a:t>
            </a:r>
          </a:p>
        </p:txBody>
      </p:sp>
      <p:pic>
        <p:nvPicPr>
          <p:cNvPr id="7" name="Picture 6" descr="stack-frame-overflow--return-corrupt.tr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0080" y="1325880"/>
            <a:ext cx="10911535" cy="3174264"/>
          </a:xfrm>
          <a:prstGeom prst="rect">
            <a:avLst/>
          </a:prstGeom>
        </p:spPr>
      </p:pic>
    </p:spTree>
  </p:cSld>
  <p:clrMapOvr>
    <a:masterClrMapping/>
  </p:clrMapOvr>
</p:sld>
</file>

<file path=ppt/slides/slide12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127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2600" b="1">
                <a:solidFill>
                  <a:srgbClr val="006D77"/>
                </a:solidFill>
              </a:rPr>
              <a:t>Taşma türleri</a:t>
            </a:r>
          </a:p>
        </p:txBody>
      </p:sp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640080" y="1325880"/>
          <a:ext cx="10911534" cy="207934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8836"/>
                <a:gridCol w="5963280"/>
                <a:gridCol w="1649418"/>
              </a:tblGrid>
              <a:tr h="346557">
                <a:tc>
                  <a:txBody>
                    <a:bodyPr wrap="square"/>
                    <a:lstStyle/>
                    <a:p>
                      <a:r>
                        <a:rPr sz="1296" b="1">
                          <a:solidFill>
                            <a:srgbClr val="FFFFFF"/>
                          </a:solidFill>
                        </a:rPr>
                        <a:t>Tür</a:t>
                      </a:r>
                    </a:p>
                  </a:txBody>
                  <a:tcPr marL="54864" marR="54864" marT="27432" marB="27432" anchor="ctr">
                    <a:solidFill>
                      <a:srgbClr val="006D77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1">
                          <a:solidFill>
                            <a:srgbClr val="FFFFFF"/>
                          </a:solidFill>
                        </a:rPr>
                        <a:t>Tipik neden</a:t>
                      </a:r>
                    </a:p>
                  </a:txBody>
                  <a:tcPr marL="54864" marR="54864" marT="27432" marB="27432" anchor="ctr">
                    <a:solidFill>
                      <a:srgbClr val="006D77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1">
                          <a:solidFill>
                            <a:srgbClr val="FFFFFF"/>
                          </a:solidFill>
                        </a:rPr>
                        <a:t>CWE</a:t>
                      </a:r>
                    </a:p>
                  </a:txBody>
                  <a:tcPr marL="54864" marR="54864" marT="27432" marB="27432" anchor="ctr">
                    <a:solidFill>
                      <a:srgbClr val="006D77"/>
                    </a:solidFill>
                  </a:tcPr>
                </a:tc>
              </a:tr>
              <a:tr h="346557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Yığın (stack) taşması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A1123F"/>
                          </a:solidFill>
                          <a:latin typeface="Consolas"/>
                        </a:rPr>
                        <a:t>strcpy</a:t>
                      </a:r>
                      <a:r>
                        <a:rPr sz="1296" b="0">
                          <a:solidFill>
                            <a:srgbClr val="1F2D3A"/>
                          </a:solidFill>
                        </a:rPr>
                        <a:t>, </a:t>
                      </a:r>
                      <a:r>
                        <a:rPr sz="1296" b="0">
                          <a:solidFill>
                            <a:srgbClr val="A1123F"/>
                          </a:solidFill>
                          <a:latin typeface="Consolas"/>
                        </a:rPr>
                        <a:t>gets</a:t>
                      </a:r>
                      <a:r>
                        <a:rPr sz="1296" b="0">
                          <a:solidFill>
                            <a:srgbClr val="1F2D3A"/>
                          </a:solidFill>
                        </a:rPr>
                        <a:t>, sınırsız </a:t>
                      </a:r>
                      <a:r>
                        <a:rPr sz="1296" b="0">
                          <a:solidFill>
                            <a:srgbClr val="A1123F"/>
                          </a:solidFill>
                          <a:latin typeface="Consolas"/>
                        </a:rPr>
                        <a:t>scanf("%s")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121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  <a:tr h="346557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Öbek (heap) taşması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Yanlış uzunluklu </a:t>
                      </a:r>
                      <a:r>
                        <a:rPr sz="1296" b="0">
                          <a:solidFill>
                            <a:srgbClr val="A1123F"/>
                          </a:solidFill>
                          <a:latin typeface="Consolas"/>
                        </a:rPr>
                        <a:t>memcpy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122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</a:tr>
              <a:tr h="346557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Bir fazla (off-by-one)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A1123F"/>
                          </a:solidFill>
                          <a:latin typeface="Consolas"/>
                        </a:rPr>
                        <a:t>&lt;=</a:t>
                      </a:r>
                      <a:r>
                        <a:rPr sz="1296" b="0">
                          <a:solidFill>
                            <a:srgbClr val="1F2D3A"/>
                          </a:solidFill>
                        </a:rPr>
                        <a:t> yerine </a:t>
                      </a:r>
                      <a:r>
                        <a:rPr sz="1296" b="0">
                          <a:solidFill>
                            <a:srgbClr val="A1123F"/>
                          </a:solidFill>
                          <a:latin typeface="Consolas"/>
                        </a:rPr>
                        <a:t>&lt;</a:t>
                      </a:r>
                      <a:r>
                        <a:rPr sz="1296" b="0">
                          <a:solidFill>
                            <a:srgbClr val="1F2D3A"/>
                          </a:solidFill>
                        </a:rPr>
                        <a:t>; </a:t>
                      </a:r>
                      <a:r>
                        <a:rPr sz="1296" b="0">
                          <a:solidFill>
                            <a:srgbClr val="A1123F"/>
                          </a:solidFill>
                          <a:latin typeface="Consolas"/>
                        </a:rPr>
                        <a:t>'0'</a:t>
                      </a:r>
                      <a:r>
                        <a:rPr sz="1296" b="0">
                          <a:solidFill>
                            <a:srgbClr val="1F2D3A"/>
                          </a:solidFill>
                        </a:rPr>
                        <a:t> için yer yok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193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  <a:tr h="346557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Sınır dışı </a:t>
                      </a:r>
                      <a:r>
                        <a:rPr sz="1296" b="1">
                          <a:solidFill>
                            <a:srgbClr val="1F2D3A"/>
                          </a:solidFill>
                        </a:rPr>
                        <a:t>okuma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Karşı tarafın bildirdiği uzunluğa güvenmek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125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</a:tr>
              <a:tr h="346560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Tamsayı kaynaklı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A1123F"/>
                          </a:solidFill>
                          <a:latin typeface="Consolas"/>
                        </a:rPr>
                        <a:t>n * boyut</a:t>
                      </a:r>
                      <a:r>
                        <a:rPr sz="1296" b="0">
                          <a:solidFill>
                            <a:srgbClr val="1F2D3A"/>
                          </a:solidFill>
                        </a:rPr>
                        <a:t> taşar → küçük blok, büyük kopya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190 → 787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2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128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Heartbleed (2014): hiçbir şey yazılmadı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5951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İstemci: "1 bayt gönderiyorum, </a:t>
            </a:r>
            <a:r>
              <a:rPr sz="2000" b="1">
                <a:solidFill>
                  <a:srgbClr val="1F2D3A"/>
                </a:solidFill>
              </a:rPr>
              <a:t>64 KB</a:t>
            </a:r>
            <a:r>
              <a:rPr sz="2000" b="0">
                <a:solidFill>
                  <a:srgbClr val="1F2D3A"/>
                </a:solidFill>
              </a:rPr>
              <a:t> diye bildiriyorum"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Sunucu: bildirilen uzunluğu </a:t>
            </a:r>
            <a:r>
              <a:rPr sz="2000" b="1">
                <a:solidFill>
                  <a:srgbClr val="1F2D3A"/>
                </a:solidFill>
              </a:rPr>
              <a:t>denetlemeden</a:t>
            </a:r>
            <a:r>
              <a:rPr sz="2000" b="0">
                <a:solidFill>
                  <a:srgbClr val="1F2D3A"/>
                </a:solidFill>
              </a:rPr>
              <a:t> 64 KB geri yolladı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Sızan: parolalar, oturumlar, hatta sunucunun </a:t>
            </a:r>
            <a:r>
              <a:rPr sz="2000" b="1">
                <a:solidFill>
                  <a:srgbClr val="1F2D3A"/>
                </a:solidFill>
              </a:rPr>
              <a:t>özel anahtarı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CVE-2014-0160 · CWE-125 · Düzeltme: </a:t>
            </a:r>
            <a:r>
              <a:rPr sz="2000" b="1">
                <a:solidFill>
                  <a:srgbClr val="1F2D3A"/>
                </a:solidFill>
              </a:rPr>
              <a:t>tek bir uzunluk denetimi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3030728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➡️ Sınır dışı okuma da yazma kadar tehlikeli; üstelik </a:t>
            </a:r>
            <a:r>
              <a:rPr sz="2000" b="1">
                <a:solidFill>
                  <a:srgbClr val="1F2D3A"/>
                </a:solidFill>
              </a:rPr>
              <a:t>çökmez, iz bırakmaz</a:t>
            </a:r>
          </a:p>
        </p:txBody>
      </p:sp>
    </p:spTree>
  </p:cSld>
  <p:clrMapOvr>
    <a:masterClrMapping/>
  </p:clrMapOvr>
</p:sld>
</file>

<file path=ppt/slides/slide12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129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2600" b="1">
                <a:solidFill>
                  <a:srgbClr val="006D77"/>
                </a:solidFill>
              </a:rPr>
              <a:t>Bir fazla hatası</a:t>
            </a:r>
          </a:p>
        </p:txBody>
      </p:sp>
      <p:sp>
        <p:nvSpPr>
          <p:cNvPr id="7" name="Rectangle 6"/>
          <p:cNvSpPr/>
          <p:nvPr/>
        </p:nvSpPr>
        <p:spPr>
          <a:xfrm>
            <a:off x="640080" y="1325880"/>
            <a:ext cx="10911535" cy="1294790"/>
          </a:xfrm>
          <a:prstGeom prst="rect">
            <a:avLst/>
          </a:prstGeom>
          <a:solidFill>
            <a:srgbClr val="F3F4F6"/>
          </a:solidFill>
          <a:ln>
            <a:solidFill>
              <a:srgbClr val="D9DEE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none" lIns="137160" rIns="137160" tIns="91440" bIns="91440"/>
          <a:lstStyle/>
          <a:p>
            <a:pPr algn="l"/>
            <a:r>
              <a:rPr sz="1116">
                <a:solidFill>
                  <a:srgbClr val="1F2D3A"/>
                </a:solidFill>
                <a:latin typeface="Consolas"/>
              </a:rPr>
              <a:t>char name[8];</a:t>
            </a:r>
          </a:p>
          <a:p>
            <a:pPr algn="l"/>
            <a:r>
              <a:rPr sz="1116">
                <a:solidFill>
                  <a:srgbClr val="1F2D3A"/>
                </a:solidFill>
                <a:latin typeface="Consolas"/>
              </a:rPr>
              <a:t>for (int i = 0; i &lt;= 8; i++)      /* 9 times: name[8] is out of bounds */</a:t>
            </a:r>
          </a:p>
          <a:p>
            <a:pPr algn="l"/>
            <a:r>
              <a:rPr sz="1116">
                <a:solidFill>
                  <a:srgbClr val="1F2D3A"/>
                </a:solidFill>
                <a:latin typeface="Consolas"/>
              </a:rPr>
              <a:t>    name[i] = source[i];</a:t>
            </a:r>
          </a:p>
          <a:p>
            <a:pPr algn="l"/>
            <a:r>
              <a:rPr sz="1116">
                <a:solidFill>
                  <a:srgbClr val="1F2D3A"/>
                </a:solidFill>
                <a:latin typeface="Consolas"/>
              </a:rPr>
              <a:t> </a:t>
            </a:r>
          </a:p>
          <a:p>
            <a:pPr algn="l"/>
            <a:r>
              <a:rPr sz="1116">
                <a:solidFill>
                  <a:srgbClr val="1F2D3A"/>
                </a:solidFill>
                <a:latin typeface="Consolas"/>
              </a:rPr>
              <a:t>strncpy(name, source, sizeof name);  /* source &gt;= 8 -&gt; no '\0' */</a:t>
            </a:r>
          </a:p>
          <a:p>
            <a:pPr algn="l"/>
            <a:r>
              <a:rPr sz="1116">
                <a:solidFill>
                  <a:srgbClr val="1F2D3A"/>
                </a:solidFill>
                <a:latin typeface="Consolas"/>
              </a:rPr>
              <a:t>printf("%s\n", name);                 /* keeps reading past the end */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2730398"/>
            <a:ext cx="10911535" cy="7772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1800" b="1">
                <a:solidFill>
                  <a:srgbClr val="006D77"/>
                </a:solidFill>
              </a:rPr>
              <a:t>• </a:t>
            </a:r>
            <a:r>
              <a:rPr sz="1800" b="0">
                <a:solidFill>
                  <a:srgbClr val="A1123F"/>
                </a:solidFill>
                <a:latin typeface="Consolas"/>
              </a:rPr>
              <a:t>strncpy</a:t>
            </a:r>
            <a:r>
              <a:rPr sz="1800" b="0">
                <a:solidFill>
                  <a:srgbClr val="1F2D3A"/>
                </a:solidFill>
              </a:rPr>
              <a:t> güvenli </a:t>
            </a:r>
            <a:r>
              <a:rPr sz="1800" b="0">
                <a:solidFill>
                  <a:srgbClr val="A1123F"/>
                </a:solidFill>
                <a:latin typeface="Consolas"/>
              </a:rPr>
              <a:t>strcpy</a:t>
            </a:r>
            <a:r>
              <a:rPr sz="1800" b="0">
                <a:solidFill>
                  <a:srgbClr val="1F2D3A"/>
                </a:solidFill>
              </a:rPr>
              <a:t> </a:t>
            </a:r>
            <a:r>
              <a:rPr sz="1800" b="1">
                <a:solidFill>
                  <a:srgbClr val="1F2D3A"/>
                </a:solidFill>
              </a:rPr>
              <a:t>değildir</a:t>
            </a:r>
          </a:p>
          <a:p>
            <a:pPr>
              <a:spcAft>
                <a:spcPts val="300"/>
              </a:spcAft>
            </a:pPr>
            <a:r>
              <a:rPr sz="1800" b="1">
                <a:solidFill>
                  <a:srgbClr val="006D77"/>
                </a:solidFill>
              </a:rPr>
              <a:t>• </a:t>
            </a:r>
            <a:r>
              <a:rPr sz="1800" b="0">
                <a:solidFill>
                  <a:srgbClr val="1F2D3A"/>
                </a:solidFill>
              </a:rPr>
              <a:t>Tek bayt taşma bile komşu değişkenin en düşük baytını değiştirir</a:t>
            </a:r>
          </a:p>
        </p:txBody>
      </p:sp>
    </p:spTree>
  </p:cSld>
  <p:clrMapOvr>
    <a:masterClrMapping/>
  </p:clrMapOvr>
</p:sld>
</file>

<file path=ppt/slides/slide13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130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2600" b="1">
                <a:solidFill>
                  <a:srgbClr val="006D77"/>
                </a:solidFill>
              </a:rPr>
              <a:t>Tehlikeli fonksiyonlar → yerine</a:t>
            </a:r>
          </a:p>
        </p:txBody>
      </p:sp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640080" y="1325880"/>
          <a:ext cx="10911534" cy="27267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416743"/>
                <a:gridCol w="7494791"/>
              </a:tblGrid>
              <a:tr h="340842">
                <a:tc>
                  <a:txBody>
                    <a:bodyPr wrap="square"/>
                    <a:lstStyle/>
                    <a:p>
                      <a:r>
                        <a:rPr sz="1296" b="1">
                          <a:solidFill>
                            <a:srgbClr val="FFFFFF"/>
                          </a:solidFill>
                        </a:rPr>
                        <a:t>❌</a:t>
                      </a:r>
                    </a:p>
                  </a:txBody>
                  <a:tcPr marL="54864" marR="54864" marT="27432" marB="27432" anchor="ctr">
                    <a:solidFill>
                      <a:srgbClr val="006D77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1">
                          <a:solidFill>
                            <a:srgbClr val="FFFFFF"/>
                          </a:solidFill>
                        </a:rPr>
                        <a:t>✅</a:t>
                      </a:r>
                    </a:p>
                  </a:txBody>
                  <a:tcPr marL="54864" marR="54864" marT="27432" marB="27432" anchor="ctr">
                    <a:solidFill>
                      <a:srgbClr val="006D77"/>
                    </a:solidFill>
                  </a:tcPr>
                </a:tc>
              </a:tr>
              <a:tr h="340842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A1123F"/>
                          </a:solidFill>
                          <a:latin typeface="Consolas"/>
                        </a:rPr>
                        <a:t>gets(s)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A1123F"/>
                          </a:solidFill>
                          <a:latin typeface="Consolas"/>
                        </a:rPr>
                        <a:t>fgets(s, sizeof s, stdin)</a:t>
                      </a:r>
                      <a:r>
                        <a:rPr sz="1296" b="0">
                          <a:solidFill>
                            <a:srgbClr val="1F2D3A"/>
                          </a:solidFill>
                        </a:rPr>
                        <a:t> — </a:t>
                      </a:r>
                      <a:r>
                        <a:rPr sz="1296" b="0">
                          <a:solidFill>
                            <a:srgbClr val="A1123F"/>
                          </a:solidFill>
                          <a:latin typeface="Consolas"/>
                        </a:rPr>
                        <a:t>gets</a:t>
                      </a:r>
                      <a:r>
                        <a:rPr sz="1296" b="0">
                          <a:solidFill>
                            <a:srgbClr val="1F2D3A"/>
                          </a:solidFill>
                        </a:rPr>
                        <a:t> C11'de </a:t>
                      </a:r>
                      <a:r>
                        <a:rPr sz="1296" b="1">
                          <a:solidFill>
                            <a:srgbClr val="1F2D3A"/>
                          </a:solidFill>
                        </a:rPr>
                        <a:t>kaldırıldı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  <a:tr h="340842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A1123F"/>
                          </a:solidFill>
                          <a:latin typeface="Consolas"/>
                        </a:rPr>
                        <a:t>strcpy(d, s)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Uzunluk denetimi + </a:t>
                      </a:r>
                      <a:r>
                        <a:rPr sz="1296" b="0">
                          <a:solidFill>
                            <a:srgbClr val="A1123F"/>
                          </a:solidFill>
                          <a:latin typeface="Consolas"/>
                        </a:rPr>
                        <a:t>memcpy</a:t>
                      </a:r>
                      <a:r>
                        <a:rPr sz="1296" b="0">
                          <a:solidFill>
                            <a:srgbClr val="1F2D3A"/>
                          </a:solidFill>
                        </a:rPr>
                        <a:t>, </a:t>
                      </a:r>
                      <a:r>
                        <a:rPr sz="1296" b="0">
                          <a:solidFill>
                            <a:srgbClr val="A1123F"/>
                          </a:solidFill>
                          <a:latin typeface="Consolas"/>
                        </a:rPr>
                        <a:t>snprintf</a:t>
                      </a:r>
                      <a:r>
                        <a:rPr sz="1296" b="0">
                          <a:solidFill>
                            <a:srgbClr val="1F2D3A"/>
                          </a:solidFill>
                        </a:rPr>
                        <a:t>, </a:t>
                      </a:r>
                      <a:r>
                        <a:rPr sz="1296" b="0">
                          <a:solidFill>
                            <a:srgbClr val="A1123F"/>
                          </a:solidFill>
                          <a:latin typeface="Consolas"/>
                        </a:rPr>
                        <a:t>strlcpy</a:t>
                      </a:r>
                      <a:r>
                        <a:rPr sz="1296" b="0">
                          <a:solidFill>
                            <a:srgbClr val="1F2D3A"/>
                          </a:solidFill>
                        </a:rPr>
                        <a:t> (glibc 2.38+)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</a:tr>
              <a:tr h="340842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A1123F"/>
                          </a:solidFill>
                          <a:latin typeface="Consolas"/>
                        </a:rPr>
                        <a:t>strcat(d, s)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Kalan yeri hesapla; </a:t>
                      </a:r>
                      <a:r>
                        <a:rPr sz="1296" b="0">
                          <a:solidFill>
                            <a:srgbClr val="A1123F"/>
                          </a:solidFill>
                          <a:latin typeface="Consolas"/>
                        </a:rPr>
                        <a:t>snprintf</a:t>
                      </a:r>
                      <a:r>
                        <a:rPr sz="1296" b="0">
                          <a:solidFill>
                            <a:srgbClr val="1F2D3A"/>
                          </a:solidFill>
                        </a:rPr>
                        <a:t>, </a:t>
                      </a:r>
                      <a:r>
                        <a:rPr sz="1296" b="0">
                          <a:solidFill>
                            <a:srgbClr val="A1123F"/>
                          </a:solidFill>
                          <a:latin typeface="Consolas"/>
                        </a:rPr>
                        <a:t>strlcat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  <a:tr h="340842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A1123F"/>
                          </a:solidFill>
                          <a:latin typeface="Consolas"/>
                        </a:rPr>
                        <a:t>sprintf(d, ...)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A1123F"/>
                          </a:solidFill>
                          <a:latin typeface="Consolas"/>
                        </a:rPr>
                        <a:t>snprintf(d, sizeof d, ...)</a:t>
                      </a:r>
                      <a:r>
                        <a:rPr sz="1296" b="0">
                          <a:solidFill>
                            <a:srgbClr val="1F2D3A"/>
                          </a:solidFill>
                        </a:rPr>
                        <a:t> + dönüş değeri denetimi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</a:tr>
              <a:tr h="340842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A1123F"/>
                          </a:solidFill>
                          <a:latin typeface="Consolas"/>
                        </a:rPr>
                        <a:t>scanf("%s", s)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A1123F"/>
                          </a:solidFill>
                          <a:latin typeface="Consolas"/>
                        </a:rPr>
                        <a:t>scanf("%15s", s)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  <a:tr h="340842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A1123F"/>
                          </a:solidFill>
                          <a:latin typeface="Consolas"/>
                        </a:rPr>
                        <a:t>memcpy(d, s, n)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1">
                          <a:solidFill>
                            <a:srgbClr val="1F2D3A"/>
                          </a:solidFill>
                        </a:rPr>
                        <a:t>Önce</a:t>
                      </a:r>
                      <a:r>
                        <a:rPr sz="1296" b="0">
                          <a:solidFill>
                            <a:srgbClr val="1F2D3A"/>
                          </a:solidFill>
                        </a:rPr>
                        <a:t> </a:t>
                      </a:r>
                      <a:r>
                        <a:rPr sz="1296" b="0">
                          <a:solidFill>
                            <a:srgbClr val="A1123F"/>
                          </a:solidFill>
                          <a:latin typeface="Consolas"/>
                        </a:rPr>
                        <a:t>n &lt;= sizeof d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</a:tr>
              <a:tr h="340846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A1123F"/>
                          </a:solidFill>
                          <a:latin typeface="Consolas"/>
                        </a:rPr>
                        <a:t>char a[n]</a:t>
                      </a:r>
                      <a:r>
                        <a:rPr sz="1296" b="0">
                          <a:solidFill>
                            <a:srgbClr val="1F2D3A"/>
                          </a:solidFill>
                        </a:rPr>
                        <a:t> (VLA), </a:t>
                      </a:r>
                      <a:r>
                        <a:rPr sz="1296" b="0">
                          <a:solidFill>
                            <a:srgbClr val="A1123F"/>
                          </a:solidFill>
                          <a:latin typeface="Consolas"/>
                        </a:rPr>
                        <a:t>alloca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Sabit üst sınır ya da </a:t>
                      </a:r>
                      <a:r>
                        <a:rPr sz="1296" b="0">
                          <a:solidFill>
                            <a:srgbClr val="A1123F"/>
                          </a:solidFill>
                          <a:latin typeface="Consolas"/>
                        </a:rPr>
                        <a:t>malloc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640080" y="4162348"/>
            <a:ext cx="10911535" cy="40690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1800" b="0">
                <a:solidFill>
                  <a:srgbClr val="1F2D3A"/>
                </a:solidFill>
              </a:rPr>
              <a:t>Tarif 3.3–3.4 bugün: </a:t>
            </a:r>
            <a:r>
              <a:rPr sz="1800" b="0">
                <a:solidFill>
                  <a:srgbClr val="A1123F"/>
                </a:solidFill>
                <a:latin typeface="Consolas"/>
              </a:rPr>
              <a:t>snprintf</a:t>
            </a:r>
            <a:r>
              <a:rPr sz="1800" b="0">
                <a:solidFill>
                  <a:srgbClr val="1F2D3A"/>
                </a:solidFill>
              </a:rPr>
              <a:t>/</a:t>
            </a:r>
            <a:r>
              <a:rPr sz="1800" b="0">
                <a:solidFill>
                  <a:srgbClr val="A1123F"/>
                </a:solidFill>
                <a:latin typeface="Consolas"/>
              </a:rPr>
              <a:t>strlcpy</a:t>
            </a:r>
            <a:r>
              <a:rPr sz="1800" b="0">
                <a:solidFill>
                  <a:srgbClr val="1F2D3A"/>
                </a:solidFill>
              </a:rPr>
              <a:t>, MSVC </a:t>
            </a:r>
            <a:r>
              <a:rPr sz="1800" b="0">
                <a:solidFill>
                  <a:srgbClr val="A1123F"/>
                </a:solidFill>
                <a:latin typeface="Consolas"/>
              </a:rPr>
              <a:t>strcpy_s</a:t>
            </a:r>
            <a:r>
              <a:rPr sz="1800" b="0">
                <a:solidFill>
                  <a:srgbClr val="1F2D3A"/>
                </a:solidFill>
              </a:rPr>
              <a:t>, C++ </a:t>
            </a:r>
            <a:r>
              <a:rPr sz="1800" b="0">
                <a:solidFill>
                  <a:srgbClr val="A1123F"/>
                </a:solidFill>
                <a:latin typeface="Consolas"/>
              </a:rPr>
              <a:t>std::string</a:t>
            </a:r>
            <a:r>
              <a:rPr sz="1800" b="0">
                <a:solidFill>
                  <a:srgbClr val="1F2D3A"/>
                </a:solidFill>
              </a:rPr>
              <a:t>/</a:t>
            </a:r>
            <a:r>
              <a:rPr sz="1800" b="0">
                <a:solidFill>
                  <a:srgbClr val="A1123F"/>
                </a:solidFill>
                <a:latin typeface="Consolas"/>
              </a:rPr>
              <a:t>span</a:t>
            </a:r>
          </a:p>
        </p:txBody>
      </p:sp>
    </p:spTree>
  </p:cSld>
  <p:clrMapOvr>
    <a:masterClrMapping/>
  </p:clrMapOvr>
</p:sld>
</file>

<file path=ppt/slides/slide13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131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2600" b="1">
                <a:solidFill>
                  <a:srgbClr val="006D77"/>
                </a:solidFill>
              </a:rPr>
              <a:t>Doğru kalıp: önce doğrula, sonra sınırlı kopyala</a:t>
            </a:r>
          </a:p>
        </p:txBody>
      </p:sp>
      <p:sp>
        <p:nvSpPr>
          <p:cNvPr id="7" name="Rectangle 6"/>
          <p:cNvSpPr/>
          <p:nvPr/>
        </p:nvSpPr>
        <p:spPr>
          <a:xfrm>
            <a:off x="640080" y="1325880"/>
            <a:ext cx="10911535" cy="2145182"/>
          </a:xfrm>
          <a:prstGeom prst="rect">
            <a:avLst/>
          </a:prstGeom>
          <a:solidFill>
            <a:srgbClr val="F3F4F6"/>
          </a:solidFill>
          <a:ln>
            <a:solidFill>
              <a:srgbClr val="D9DEE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none" lIns="137160" rIns="137160" tIns="91440" bIns="91440"/>
          <a:lstStyle/>
          <a:p>
            <a:pPr algn="l"/>
            <a:r>
              <a:rPr sz="1116">
                <a:solidFill>
                  <a:srgbClr val="1F2D3A"/>
                </a:solidFill>
                <a:latin typeface="Consolas"/>
              </a:rPr>
              <a:t>int greet_user(const char *name)</a:t>
            </a:r>
          </a:p>
          <a:p>
            <a:pPr algn="l"/>
            <a:r>
              <a:rPr sz="1116">
                <a:solidFill>
                  <a:srgbClr val="1F2D3A"/>
                </a:solidFill>
                <a:latin typeface="Consolas"/>
              </a:rPr>
              <a:t>{</a:t>
            </a:r>
          </a:p>
          <a:p>
            <a:pPr algn="l"/>
            <a:r>
              <a:rPr sz="1116">
                <a:solidFill>
                  <a:srgbClr val="1F2D3A"/>
                </a:solidFill>
                <a:latin typeface="Consolas"/>
              </a:rPr>
              <a:t>    char buffer[16];</a:t>
            </a:r>
          </a:p>
          <a:p>
            <a:pPr algn="l"/>
            <a:r>
              <a:rPr sz="1116">
                <a:solidFill>
                  <a:srgbClr val="1F2D3A"/>
                </a:solidFill>
                <a:latin typeface="Consolas"/>
              </a:rPr>
              <a:t>    size_t n = strnlen(name, sizeof buffer);   /* read at most 16 bytes */</a:t>
            </a:r>
          </a:p>
          <a:p>
            <a:pPr algn="l"/>
            <a:r>
              <a:rPr sz="1116">
                <a:solidFill>
                  <a:srgbClr val="1F2D3A"/>
                </a:solidFill>
                <a:latin typeface="Consolas"/>
              </a:rPr>
              <a:t>    if (n == sizeof buffer)                    /* too long: REJECT */</a:t>
            </a:r>
          </a:p>
          <a:p>
            <a:pPr algn="l"/>
            <a:r>
              <a:rPr sz="1116">
                <a:solidFill>
                  <a:srgbClr val="1F2D3A"/>
                </a:solidFill>
                <a:latin typeface="Consolas"/>
              </a:rPr>
              <a:t>        return -1;</a:t>
            </a:r>
          </a:p>
          <a:p>
            <a:pPr algn="l"/>
            <a:r>
              <a:rPr sz="1116">
                <a:solidFill>
                  <a:srgbClr val="1F2D3A"/>
                </a:solidFill>
                <a:latin typeface="Consolas"/>
              </a:rPr>
              <a:t>    memcpy(buffer, name, n);</a:t>
            </a:r>
          </a:p>
          <a:p>
            <a:pPr algn="l"/>
            <a:r>
              <a:rPr sz="1116">
                <a:solidFill>
                  <a:srgbClr val="1F2D3A"/>
                </a:solidFill>
                <a:latin typeface="Consolas"/>
              </a:rPr>
              <a:t>    buffer[n] = '\0';                          /* always terminate */</a:t>
            </a:r>
          </a:p>
          <a:p>
            <a:pPr algn="l"/>
            <a:r>
              <a:rPr sz="1116">
                <a:solidFill>
                  <a:srgbClr val="1F2D3A"/>
                </a:solidFill>
                <a:latin typeface="Consolas"/>
              </a:rPr>
              <a:t>    printf("Hello %s\n", buffer);</a:t>
            </a:r>
          </a:p>
          <a:p>
            <a:pPr algn="l"/>
            <a:r>
              <a:rPr sz="1116">
                <a:solidFill>
                  <a:srgbClr val="1F2D3A"/>
                </a:solidFill>
                <a:latin typeface="Consolas"/>
              </a:rPr>
              <a:t>    return 0;</a:t>
            </a:r>
          </a:p>
          <a:p>
            <a:pPr algn="l"/>
            <a:r>
              <a:rPr sz="1116">
                <a:solidFill>
                  <a:srgbClr val="1F2D3A"/>
                </a:solidFill>
                <a:latin typeface="Consolas"/>
              </a:rPr>
              <a:t>}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3580790"/>
            <a:ext cx="10911535" cy="40690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1800" b="0">
                <a:solidFill>
                  <a:srgbClr val="1F2D3A"/>
                </a:solidFill>
              </a:rPr>
              <a:t>Neden kesmek yerine reddetmek? </a:t>
            </a:r>
            <a:r>
              <a:rPr sz="1800" b="0">
                <a:solidFill>
                  <a:srgbClr val="A1123F"/>
                </a:solidFill>
                <a:latin typeface="Consolas"/>
              </a:rPr>
              <a:t>/home/ayse/gizli_rapor.txt</a:t>
            </a:r>
            <a:r>
              <a:rPr sz="1800" b="0">
                <a:solidFill>
                  <a:srgbClr val="1F2D3A"/>
                </a:solidFill>
              </a:rPr>
              <a:t> → </a:t>
            </a:r>
            <a:r>
              <a:rPr sz="1800" b="0">
                <a:solidFill>
                  <a:srgbClr val="A1123F"/>
                </a:solidFill>
                <a:latin typeface="Consolas"/>
              </a:rPr>
              <a:t>/home/ayse/gizli</a:t>
            </a:r>
          </a:p>
        </p:txBody>
      </p:sp>
    </p:spTree>
  </p:cSld>
  <p:clrMapOvr>
    <a:masterClrMapping/>
  </p:clrMapOvr>
</p:sld>
</file>

<file path=ppt/slides/slide13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132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C++: boyutu tür taşır — ama dikkat</a:t>
            </a:r>
          </a:p>
        </p:txBody>
      </p:sp>
      <p:sp>
        <p:nvSpPr>
          <p:cNvPr id="7" name="Rectangle 6"/>
          <p:cNvSpPr/>
          <p:nvPr/>
        </p:nvSpPr>
        <p:spPr>
          <a:xfrm>
            <a:off x="640080" y="1325880"/>
            <a:ext cx="10911535" cy="1030224"/>
          </a:xfrm>
          <a:prstGeom prst="rect">
            <a:avLst/>
          </a:prstGeom>
          <a:solidFill>
            <a:srgbClr val="F3F4F6"/>
          </a:solidFill>
          <a:ln>
            <a:solidFill>
              <a:srgbClr val="D9DEE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none" lIns="137160" rIns="137160" tIns="91440" bIns="91440"/>
          <a:lstStyle/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void greet_user(const std::string &amp;name) {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if (name.size() &gt; 15) throw std::invalid_argument("name too long");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std::cout &lt;&lt; "Hello " &lt;&lt; name &lt;&lt; '\n';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}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2465832"/>
            <a:ext cx="10911535" cy="84328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A1123F"/>
                </a:solidFill>
                <a:latin typeface="Consolas"/>
              </a:rPr>
              <a:t>vector::operator[]</a:t>
            </a:r>
            <a:r>
              <a:rPr sz="2000" b="0">
                <a:solidFill>
                  <a:srgbClr val="1F2D3A"/>
                </a:solidFill>
              </a:rPr>
              <a:t> sınır </a:t>
            </a:r>
            <a:r>
              <a:rPr sz="2000" b="1">
                <a:solidFill>
                  <a:srgbClr val="1F2D3A"/>
                </a:solidFill>
              </a:rPr>
              <a:t>denetlemez</a:t>
            </a:r>
            <a:r>
              <a:rPr sz="2000" b="0">
                <a:solidFill>
                  <a:srgbClr val="1F2D3A"/>
                </a:solidFill>
              </a:rPr>
              <a:t> → </a:t>
            </a:r>
            <a:r>
              <a:rPr sz="2000" b="0">
                <a:solidFill>
                  <a:srgbClr val="A1123F"/>
                </a:solidFill>
                <a:latin typeface="Consolas"/>
              </a:rPr>
              <a:t>at()</a:t>
            </a:r>
            <a:r>
              <a:rPr sz="2000" b="0">
                <a:solidFill>
                  <a:srgbClr val="1F2D3A"/>
                </a:solidFill>
              </a:rPr>
              <a:t> denetler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A1123F"/>
                </a:solidFill>
                <a:latin typeface="Consolas"/>
              </a:rPr>
              <a:t>c_str()</a:t>
            </a:r>
            <a:r>
              <a:rPr sz="2000" b="0">
                <a:solidFill>
                  <a:srgbClr val="1F2D3A"/>
                </a:solidFill>
              </a:rPr>
              <a:t> ile alınan işaretçiye yazmak → C'nin bütün sorunları geri gelir</a:t>
            </a:r>
          </a:p>
        </p:txBody>
      </p:sp>
    </p:spTree>
  </p:cSld>
  <p:clrMapOvr>
    <a:masterClrMapping/>
  </p:clrMapOvr>
</p:sld>
</file>

<file path=ppt/slides/slide13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133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2600" b="1">
                <a:solidFill>
                  <a:srgbClr val="006D77"/>
                </a:solidFill>
              </a:rPr>
              <a:t>Taşmayı kim yakalar?</a:t>
            </a:r>
          </a:p>
        </p:txBody>
      </p:sp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640080" y="1325880"/>
          <a:ext cx="10911535" cy="294071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36595"/>
                <a:gridCol w="7022275"/>
                <a:gridCol w="2052665"/>
              </a:tblGrid>
              <a:tr h="367588">
                <a:tc>
                  <a:txBody>
                    <a:bodyPr wrap="square"/>
                    <a:lstStyle/>
                    <a:p>
                      <a:r>
                        <a:rPr sz="1296" b="1">
                          <a:solidFill>
                            <a:srgbClr val="FFFFFF"/>
                          </a:solidFill>
                        </a:rPr>
                        <a:t>Katman</a:t>
                      </a:r>
                    </a:p>
                  </a:txBody>
                  <a:tcPr marL="54864" marR="54864" marT="27432" marB="27432" anchor="ctr">
                    <a:solidFill>
                      <a:srgbClr val="006D77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1">
                          <a:solidFill>
                            <a:srgbClr val="FFFFFF"/>
                          </a:solidFill>
                        </a:rPr>
                        <a:t>Araç</a:t>
                      </a:r>
                    </a:p>
                  </a:txBody>
                  <a:tcPr marL="54864" marR="54864" marT="27432" marB="27432" anchor="ctr">
                    <a:solidFill>
                      <a:srgbClr val="006D77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1">
                          <a:solidFill>
                            <a:srgbClr val="FFFFFF"/>
                          </a:solidFill>
                        </a:rPr>
                        <a:t>Ne zaman?</a:t>
                      </a:r>
                    </a:p>
                  </a:txBody>
                  <a:tcPr marL="54864" marR="54864" marT="27432" marB="27432" anchor="ctr">
                    <a:solidFill>
                      <a:srgbClr val="006D77"/>
                    </a:solidFill>
                  </a:tcPr>
                </a:tc>
              </a:tr>
              <a:tr h="367588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Kod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Sınır denetimi, güvenli API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Her zaman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  <a:tr h="367588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Uyarı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A1123F"/>
                          </a:solidFill>
                          <a:latin typeface="Consolas"/>
                        </a:rPr>
                        <a:t>-Wall -Wextra -Wformat-security</a:t>
                      </a:r>
                      <a:r>
                        <a:rPr sz="1296" b="0">
                          <a:solidFill>
                            <a:srgbClr val="1F2D3A"/>
                          </a:solidFill>
                        </a:rPr>
                        <a:t> · </a:t>
                      </a:r>
                      <a:r>
                        <a:rPr sz="1296" b="0">
                          <a:solidFill>
                            <a:srgbClr val="A1123F"/>
                          </a:solidFill>
                          <a:latin typeface="Consolas"/>
                        </a:rPr>
                        <a:t>/W4 /sdl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Geliştirme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</a:tr>
              <a:tr h="367588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Statik analiz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A1123F"/>
                          </a:solidFill>
                          <a:latin typeface="Consolas"/>
                        </a:rPr>
                        <a:t>clang --analyze</a:t>
                      </a:r>
                      <a:r>
                        <a:rPr sz="1296" b="0">
                          <a:solidFill>
                            <a:srgbClr val="1F2D3A"/>
                          </a:solidFill>
                        </a:rPr>
                        <a:t>, </a:t>
                      </a:r>
                      <a:r>
                        <a:rPr sz="1296" b="0">
                          <a:solidFill>
                            <a:srgbClr val="A1123F"/>
                          </a:solidFill>
                          <a:latin typeface="Consolas"/>
                        </a:rPr>
                        <a:t>cppcheck</a:t>
                      </a:r>
                      <a:r>
                        <a:rPr sz="1296" b="0">
                          <a:solidFill>
                            <a:srgbClr val="1F2D3A"/>
                          </a:solidFill>
                        </a:rPr>
                        <a:t>, </a:t>
                      </a:r>
                      <a:r>
                        <a:rPr sz="1296" b="0">
                          <a:solidFill>
                            <a:srgbClr val="A1123F"/>
                          </a:solidFill>
                          <a:latin typeface="Consolas"/>
                        </a:rPr>
                        <a:t>/analyze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CI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  <a:tr h="367588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Sanitizer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A1123F"/>
                          </a:solidFill>
                          <a:latin typeface="Consolas"/>
                        </a:rPr>
                        <a:t>-fsanitize=address</a:t>
                      </a:r>
                      <a:r>
                        <a:rPr sz="1296" b="0">
                          <a:solidFill>
                            <a:srgbClr val="1F2D3A"/>
                          </a:solidFill>
                        </a:rPr>
                        <a:t> · </a:t>
                      </a:r>
                      <a:r>
                        <a:rPr sz="1296" b="0">
                          <a:solidFill>
                            <a:srgbClr val="A1123F"/>
                          </a:solidFill>
                          <a:latin typeface="Consolas"/>
                        </a:rPr>
                        <a:t>/fsanitize=address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Test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</a:tr>
              <a:tr h="367588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Fuzzing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libFuzzer, AFL++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Test (4. hafta)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  <a:tr h="367588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Derleyici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Kanarya </a:t>
                      </a:r>
                      <a:r>
                        <a:rPr sz="1296" b="0">
                          <a:solidFill>
                            <a:srgbClr val="A1123F"/>
                          </a:solidFill>
                          <a:latin typeface="Consolas"/>
                        </a:rPr>
                        <a:t>-fstack-protector-strong</a:t>
                      </a:r>
                      <a:r>
                        <a:rPr sz="1296" b="0">
                          <a:solidFill>
                            <a:srgbClr val="1F2D3A"/>
                          </a:solidFill>
                        </a:rPr>
                        <a:t> · </a:t>
                      </a:r>
                      <a:r>
                        <a:rPr sz="1296" b="0">
                          <a:solidFill>
                            <a:srgbClr val="A1123F"/>
                          </a:solidFill>
                          <a:latin typeface="Consolas"/>
                        </a:rPr>
                        <a:t>/GS</a:t>
                      </a:r>
                      <a:r>
                        <a:rPr sz="1296" b="0">
                          <a:solidFill>
                            <a:srgbClr val="1F2D3A"/>
                          </a:solidFill>
                        </a:rPr>
                        <a:t>, </a:t>
                      </a:r>
                      <a:r>
                        <a:rPr sz="1296" b="0">
                          <a:solidFill>
                            <a:srgbClr val="A1123F"/>
                          </a:solidFill>
                          <a:latin typeface="Consolas"/>
                        </a:rPr>
                        <a:t>_FORTIFY_SOURCE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Sürüm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</a:tr>
              <a:tr h="367594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OS / donanım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DEP/NX, ASLR · Intel CET, ARM PAC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Sürüm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640080" y="4376318"/>
            <a:ext cx="10911535" cy="70408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1800" b="0">
                <a:solidFill>
                  <a:srgbClr val="1F2D3A"/>
                </a:solidFill>
              </a:rPr>
              <a:t>⚠️ Koruma sömürüyü </a:t>
            </a:r>
            <a:r>
              <a:rPr sz="1800" b="1">
                <a:solidFill>
                  <a:srgbClr val="1F2D3A"/>
                </a:solidFill>
              </a:rPr>
              <a:t>zorlaştırır</a:t>
            </a:r>
            <a:r>
              <a:rPr sz="1800" b="0">
                <a:solidFill>
                  <a:srgbClr val="1F2D3A"/>
                </a:solidFill>
              </a:rPr>
              <a:t>, hatayı </a:t>
            </a:r>
            <a:r>
              <a:rPr sz="1800" b="1">
                <a:solidFill>
                  <a:srgbClr val="1F2D3A"/>
                </a:solidFill>
              </a:rPr>
              <a:t>gidermez</a:t>
            </a:r>
            <a:r>
              <a:rPr sz="1800" b="0">
                <a:solidFill>
                  <a:srgbClr val="1F2D3A"/>
                </a:solidFill>
              </a:rPr>
              <a:t> — kanarya programı sonlandırır = hizmet engelleme</a:t>
            </a:r>
          </a:p>
        </p:txBody>
      </p:sp>
    </p:spTree>
  </p:cSld>
  <p:clrMapOvr>
    <a:masterClrMapping/>
  </p:clrMapOvr>
</p:sld>
</file>

<file path=ppt/slides/slide13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134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2600" b="1">
                <a:solidFill>
                  <a:srgbClr val="006D77"/>
                </a:solidFill>
              </a:rPr>
              <a:t>ASan raporunu okumak</a:t>
            </a:r>
          </a:p>
        </p:txBody>
      </p:sp>
      <p:sp>
        <p:nvSpPr>
          <p:cNvPr id="7" name="Rectangle 6"/>
          <p:cNvSpPr/>
          <p:nvPr/>
        </p:nvSpPr>
        <p:spPr>
          <a:xfrm>
            <a:off x="640080" y="1325880"/>
            <a:ext cx="10911535" cy="1464868"/>
          </a:xfrm>
          <a:prstGeom prst="rect">
            <a:avLst/>
          </a:prstGeom>
          <a:solidFill>
            <a:srgbClr val="F3F4F6"/>
          </a:solidFill>
          <a:ln>
            <a:solidFill>
              <a:srgbClr val="D9DEE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none" lIns="137160" rIns="137160" tIns="91440" bIns="91440"/>
          <a:lstStyle/>
          <a:p>
            <a:pPr algn="l"/>
            <a:r>
              <a:rPr sz="1116">
                <a:solidFill>
                  <a:srgbClr val="1F2D3A"/>
                </a:solidFill>
                <a:latin typeface="Consolas"/>
              </a:rPr>
              <a:t>ERROR: AddressSanitizer: stack-buffer-overflow</a:t>
            </a:r>
          </a:p>
          <a:p>
            <a:pPr algn="l"/>
            <a:r>
              <a:rPr sz="1116">
                <a:solidFill>
                  <a:srgbClr val="1F2D3A"/>
                </a:solidFill>
                <a:latin typeface="Consolas"/>
              </a:rPr>
              <a:t>WRITE of size 21 at 0x7ffd... thread T0</a:t>
            </a:r>
          </a:p>
          <a:p>
            <a:pPr algn="l"/>
            <a:r>
              <a:rPr sz="1116">
                <a:solidFill>
                  <a:srgbClr val="1F2D3A"/>
                </a:solidFill>
                <a:latin typeface="Consolas"/>
              </a:rPr>
              <a:t>    #0 in strcpy</a:t>
            </a:r>
          </a:p>
          <a:p>
            <a:pPr algn="l"/>
            <a:r>
              <a:rPr sz="1116">
                <a:solidFill>
                  <a:srgbClr val="1F2D3A"/>
                </a:solidFill>
                <a:latin typeface="Consolas"/>
              </a:rPr>
              <a:t>    #1 in greet_user  example.c:7</a:t>
            </a:r>
          </a:p>
          <a:p>
            <a:pPr algn="l"/>
            <a:r>
              <a:rPr sz="1116">
                <a:solidFill>
                  <a:srgbClr val="1F2D3A"/>
                </a:solidFill>
                <a:latin typeface="Consolas"/>
              </a:rPr>
              <a:t>    #2 in main         example.c:15</a:t>
            </a:r>
          </a:p>
          <a:p>
            <a:pPr algn="l"/>
            <a:r>
              <a:rPr sz="1116">
                <a:solidFill>
                  <a:srgbClr val="1F2D3A"/>
                </a:solidFill>
                <a:latin typeface="Consolas"/>
              </a:rPr>
              <a:t>  This frame has 1 object(s):</a:t>
            </a:r>
          </a:p>
          <a:p>
            <a:pPr algn="l"/>
            <a:r>
              <a:rPr sz="1116">
                <a:solidFill>
                  <a:srgbClr val="1F2D3A"/>
                </a:solidFill>
                <a:latin typeface="Consolas"/>
              </a:rPr>
              <a:t>    [32, 48) 'buffer' &lt;== Memory access at offset 48 overflows this variable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2900476"/>
            <a:ext cx="10911535" cy="11201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1800" b="1">
                <a:solidFill>
                  <a:srgbClr val="006D77"/>
                </a:solidFill>
              </a:rPr>
              <a:t>1. </a:t>
            </a:r>
            <a:r>
              <a:rPr sz="1800" b="1">
                <a:solidFill>
                  <a:srgbClr val="1F2D3A"/>
                </a:solidFill>
              </a:rPr>
              <a:t>Ne?</a:t>
            </a:r>
            <a:r>
              <a:rPr sz="1800" b="0">
                <a:solidFill>
                  <a:srgbClr val="1F2D3A"/>
                </a:solidFill>
              </a:rPr>
              <a:t> yığın taşması, 21 bayt yazma</a:t>
            </a:r>
          </a:p>
          <a:p>
            <a:pPr>
              <a:spcAft>
                <a:spcPts val="300"/>
              </a:spcAft>
            </a:pPr>
            <a:r>
              <a:rPr sz="1800" b="1">
                <a:solidFill>
                  <a:srgbClr val="006D77"/>
                </a:solidFill>
              </a:rPr>
              <a:t>2. </a:t>
            </a:r>
            <a:r>
              <a:rPr sz="1800" b="1">
                <a:solidFill>
                  <a:srgbClr val="1F2D3A"/>
                </a:solidFill>
              </a:rPr>
              <a:t>Nerede?</a:t>
            </a:r>
            <a:r>
              <a:rPr sz="1800" b="0">
                <a:solidFill>
                  <a:srgbClr val="1F2D3A"/>
                </a:solidFill>
              </a:rPr>
              <a:t> </a:t>
            </a:r>
            <a:r>
              <a:rPr sz="1800" b="0">
                <a:solidFill>
                  <a:srgbClr val="A1123F"/>
                </a:solidFill>
                <a:latin typeface="Consolas"/>
              </a:rPr>
              <a:t>example.c:7</a:t>
            </a:r>
            <a:r>
              <a:rPr sz="1800" b="0">
                <a:solidFill>
                  <a:srgbClr val="1F2D3A"/>
                </a:solidFill>
              </a:rPr>
              <a:t>, </a:t>
            </a:r>
            <a:r>
              <a:rPr sz="1800" b="0">
                <a:solidFill>
                  <a:srgbClr val="A1123F"/>
                </a:solidFill>
                <a:latin typeface="Consolas"/>
              </a:rPr>
              <a:t>strcpy</a:t>
            </a:r>
          </a:p>
          <a:p>
            <a:pPr>
              <a:spcAft>
                <a:spcPts val="300"/>
              </a:spcAft>
            </a:pPr>
            <a:r>
              <a:rPr sz="1800" b="1">
                <a:solidFill>
                  <a:srgbClr val="006D77"/>
                </a:solidFill>
              </a:rPr>
              <a:t>3. </a:t>
            </a:r>
            <a:r>
              <a:rPr sz="1800" b="1">
                <a:solidFill>
                  <a:srgbClr val="1F2D3A"/>
                </a:solidFill>
              </a:rPr>
              <a:t>Hangi değişken?</a:t>
            </a:r>
            <a:r>
              <a:rPr sz="1800" b="0">
                <a:solidFill>
                  <a:srgbClr val="1F2D3A"/>
                </a:solidFill>
              </a:rPr>
              <a:t> </a:t>
            </a:r>
            <a:r>
              <a:rPr sz="1800" b="0">
                <a:solidFill>
                  <a:srgbClr val="A1123F"/>
                </a:solidFill>
                <a:latin typeface="Consolas"/>
              </a:rPr>
              <a:t>buffer</a:t>
            </a:r>
            <a:r>
              <a:rPr sz="1800" b="0">
                <a:solidFill>
                  <a:srgbClr val="1F2D3A"/>
                </a:solidFill>
              </a:rPr>
              <a:t> (16 bayt), erişim tam sınırın ötesinde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40080" y="4130344"/>
            <a:ext cx="10911535" cy="40690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1800" b="0">
                <a:solidFill>
                  <a:srgbClr val="1F2D3A"/>
                </a:solidFill>
              </a:rPr>
              <a:t>Yaklaşık 2× yavaş → yalnız </a:t>
            </a:r>
            <a:r>
              <a:rPr sz="1800" b="1">
                <a:solidFill>
                  <a:srgbClr val="1F2D3A"/>
                </a:solidFill>
              </a:rPr>
              <a:t>test</a:t>
            </a:r>
            <a:r>
              <a:rPr sz="1800" b="0">
                <a:solidFill>
                  <a:srgbClr val="1F2D3A"/>
                </a:solidFill>
              </a:rPr>
              <a:t> derlemesinde</a:t>
            </a:r>
          </a:p>
        </p:txBody>
      </p:sp>
    </p:spTree>
  </p:cSld>
  <p:clrMapOvr>
    <a:masterClrMapping/>
  </p:clrMapOvr>
</p:sld>
</file>

<file path=ppt/slides/slide13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135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Demo 3 — Taşmayla yetki yükseltme (CWE-121)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A1123F"/>
                </a:solidFill>
                <a:latin typeface="Consolas"/>
              </a:rPr>
              <a:t>.demo.ps1</a:t>
            </a:r>
            <a:r>
              <a:rPr sz="2000" b="0">
                <a:solidFill>
                  <a:srgbClr val="1F2D3A"/>
                </a:solidFill>
              </a:rPr>
              <a:t> (Windows) · </a:t>
            </a:r>
            <a:r>
              <a:rPr sz="2000" b="0">
                <a:solidFill>
                  <a:srgbClr val="A1123F"/>
                </a:solidFill>
                <a:latin typeface="Consolas"/>
              </a:rPr>
              <a:t>sh demo.sh</a:t>
            </a:r>
            <a:r>
              <a:rPr sz="2000" b="0">
                <a:solidFill>
                  <a:srgbClr val="1F2D3A"/>
                </a:solidFill>
              </a:rPr>
              <a:t> (WSL / Linux)</a:t>
            </a:r>
          </a:p>
        </p:txBody>
      </p:sp>
      <p:graphicFrame>
        <p:nvGraphicFramePr>
          <p:cNvPr id="8" name="Table 7"/>
          <p:cNvGraphicFramePr>
            <a:graphicFrameLocks noGrp="1"/>
          </p:cNvGraphicFramePr>
          <p:nvPr/>
        </p:nvGraphicFramePr>
        <p:xfrm>
          <a:off x="640080" y="1875536"/>
          <a:ext cx="10911534" cy="222199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720610"/>
                <a:gridCol w="5190924"/>
              </a:tblGrid>
              <a:tr h="370331">
                <a:tc>
                  <a:txBody>
                    <a:bodyPr wrap="square"/>
                    <a:lstStyle/>
                    <a:p>
                      <a:r>
                        <a:rPr sz="1439" b="1">
                          <a:solidFill>
                            <a:srgbClr val="FFFFFF"/>
                          </a:solidFill>
                        </a:rPr>
                        <a:t>Sürüm</a:t>
                      </a:r>
                    </a:p>
                  </a:txBody>
                  <a:tcPr marL="54864" marR="54864" marT="27432" marB="27432" anchor="ctr">
                    <a:solidFill>
                      <a:srgbClr val="006D77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1">
                          <a:solidFill>
                            <a:srgbClr val="FFFFFF"/>
                          </a:solidFill>
                        </a:rPr>
                        <a:t>17 karakterlik saldırı</a:t>
                      </a:r>
                    </a:p>
                  </a:txBody>
                  <a:tcPr marL="54864" marR="54864" marT="27432" marB="27432" anchor="ctr">
                    <a:solidFill>
                      <a:srgbClr val="006D77"/>
                    </a:solidFill>
                  </a:tcPr>
                </a:tc>
              </a:tr>
              <a:tr h="370331"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A1123F"/>
                          </a:solidFill>
                          <a:latin typeface="Consolas"/>
                        </a:rPr>
                        <a:t>login</a:t>
                      </a:r>
                      <a:r>
                        <a:rPr sz="1439" b="0">
                          <a:solidFill>
                            <a:srgbClr val="1F2D3A"/>
                          </a:solidFill>
                        </a:rPr>
                        <a:t> (korumasız)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❌ </a:t>
                      </a:r>
                      <a:r>
                        <a:rPr sz="1439" b="1">
                          <a:solidFill>
                            <a:srgbClr val="1F2D3A"/>
                          </a:solidFill>
                        </a:rPr>
                        <a:t>YÖNETİCİ erişimi verildi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  <a:tr h="370331"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A1123F"/>
                          </a:solidFill>
                          <a:latin typeface="Consolas"/>
                        </a:rPr>
                        <a:t>login_asan</a:t>
                      </a:r>
                      <a:r>
                        <a:rPr sz="1439" b="0">
                          <a:solidFill>
                            <a:srgbClr val="1F2D3A"/>
                          </a:solidFill>
                        </a:rPr>
                        <a:t> (ASan)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❌ </a:t>
                      </a:r>
                      <a:r>
                        <a:rPr sz="1439" b="1">
                          <a:solidFill>
                            <a:srgbClr val="1F2D3A"/>
                          </a:solidFill>
                        </a:rPr>
                        <a:t>sessiz kaldı</a:t>
                      </a:r>
                      <a:r>
                        <a:rPr sz="1439" b="0">
                          <a:solidFill>
                            <a:srgbClr val="1F2D3A"/>
                          </a:solidFill>
                        </a:rPr>
                        <a:t> — taşma yapının </a:t>
                      </a:r>
                      <a:r>
                        <a:rPr sz="1439" b="1">
                          <a:solidFill>
                            <a:srgbClr val="1F2D3A"/>
                          </a:solidFill>
                        </a:rPr>
                        <a:t>içinde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</a:tr>
              <a:tr h="370331"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A1123F"/>
                          </a:solidFill>
                          <a:latin typeface="Consolas"/>
                        </a:rPr>
                        <a:t>login_asan</a:t>
                      </a:r>
                      <a:r>
                        <a:rPr sz="1439" b="0">
                          <a:solidFill>
                            <a:srgbClr val="1F2D3A"/>
                          </a:solidFill>
                        </a:rPr>
                        <a:t> + 40 karakter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✅ stack-buffer-overflow yakalandı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  <a:tr h="370331"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A1123F"/>
                          </a:solidFill>
                          <a:latin typeface="Consolas"/>
                        </a:rPr>
                        <a:t>login_checked</a:t>
                      </a:r>
                      <a:r>
                        <a:rPr sz="1439" b="0">
                          <a:solidFill>
                            <a:srgbClr val="1F2D3A"/>
                          </a:solidFill>
                        </a:rPr>
                        <a:t> (</a:t>
                      </a:r>
                      <a:r>
                        <a:rPr sz="1439" b="0">
                          <a:solidFill>
                            <a:srgbClr val="A1123F"/>
                          </a:solidFill>
                          <a:latin typeface="Consolas"/>
                        </a:rPr>
                        <a:t>_FORTIFY_SOURCE=2</a:t>
                      </a:r>
                      <a:r>
                        <a:rPr sz="1439" b="0">
                          <a:solidFill>
                            <a:srgbClr val="1F2D3A"/>
                          </a:solidFill>
                        </a:rPr>
                        <a:t> / </a:t>
                      </a:r>
                      <a:r>
                        <a:rPr sz="1439" b="0">
                          <a:solidFill>
                            <a:srgbClr val="A1123F"/>
                          </a:solidFill>
                          <a:latin typeface="Consolas"/>
                        </a:rPr>
                        <a:t>strcpy_s</a:t>
                      </a:r>
                      <a:r>
                        <a:rPr sz="1439" b="0">
                          <a:solidFill>
                            <a:srgbClr val="1F2D3A"/>
                          </a:solidFill>
                        </a:rPr>
                        <a:t>)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✅ program durduruldu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</a:tr>
              <a:tr h="370336"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A1123F"/>
                          </a:solidFill>
                          <a:latin typeface="Consolas"/>
                        </a:rPr>
                        <a:t>login_secure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✅ </a:t>
                      </a:r>
                      <a:r>
                        <a:rPr sz="1439" b="1">
                          <a:solidFill>
                            <a:srgbClr val="1F2D3A"/>
                          </a:solidFill>
                        </a:rPr>
                        <a:t>Reddedildi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3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136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Taşma — animasyon (17 bayt, </a:t>
            </a:r>
            <a:r>
              <a:rPr sz="3000" b="1">
                <a:solidFill>
                  <a:srgbClr val="006D77"/>
                </a:solidFill>
                <a:latin typeface="Consolas"/>
              </a:rPr>
              <a:t>admin</a:t>
            </a:r>
            <a:r>
              <a:rPr sz="3000" b="1">
                <a:solidFill>
                  <a:srgbClr val="006D77"/>
                </a:solidFill>
              </a:rPr>
              <a:t> ayarlanıyor)</a:t>
            </a:r>
          </a:p>
        </p:txBody>
      </p:sp>
      <p:pic>
        <p:nvPicPr>
          <p:cNvPr id="7" name="Picture 6" descr="overflow-login--overflow-17.tr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0080" y="1325880"/>
            <a:ext cx="10911535" cy="3397455"/>
          </a:xfrm>
          <a:prstGeom prst="rect">
            <a:avLst/>
          </a:prstGeom>
        </p:spPr>
      </p:pic>
    </p:spTree>
  </p:cSld>
  <p:clrMapOvr>
    <a:masterClrMapping/>
  </p:clrMapOvr>
</p:sld>
</file>

<file path=ppt/slides/slide13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137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Taşma — uç durum: struct'ın ötesine geçiyor (40 bayt, ASan)</a:t>
            </a:r>
          </a:p>
        </p:txBody>
      </p:sp>
      <p:pic>
        <p:nvPicPr>
          <p:cNvPr id="7" name="Picture 6" descr="overflow-login--past-struct-40.tr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0080" y="1325880"/>
            <a:ext cx="10911535" cy="2827079"/>
          </a:xfrm>
          <a:prstGeom prst="rect">
            <a:avLst/>
          </a:prstGeom>
        </p:spPr>
      </p:pic>
    </p:spTree>
  </p:cSld>
  <p:clrMapOvr>
    <a:masterClrMapping/>
  </p:clrMapOvr>
</p:sld>
</file>

<file path=ppt/slides/slide13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138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Düzeltme: doğrula, sonra sınırlı kopyala</a:t>
            </a:r>
          </a:p>
        </p:txBody>
      </p:sp>
      <p:sp>
        <p:nvSpPr>
          <p:cNvPr id="7" name="Rectangle 6"/>
          <p:cNvSpPr/>
          <p:nvPr/>
        </p:nvSpPr>
        <p:spPr>
          <a:xfrm>
            <a:off x="640080" y="1325880"/>
            <a:ext cx="10911535" cy="2731008"/>
          </a:xfrm>
          <a:prstGeom prst="rect">
            <a:avLst/>
          </a:prstGeom>
          <a:solidFill>
            <a:srgbClr val="F3F4F6"/>
          </a:solidFill>
          <a:ln>
            <a:solidFill>
              <a:srgbClr val="D9DEE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none" lIns="137160" rIns="137160" tIns="91440" bIns="91440"/>
          <a:lstStyle/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/* Allow-list: 1-15 characters, letter/digit/_/- */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static int name_is_valid(const char *s)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{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size_t n = strnlen(s, 16);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if (n == 0 || n &gt;= 16) return 0;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for (size_t i = 0; i &lt; n; i++) {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    unsigned char c = (unsigned char)s[i];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    if (!isalnum(c) &amp;&amp; c != '_' &amp;&amp; c != '-') return 0;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}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return 1;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}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struct session s = { .admin = 0 };             /* secure default */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snprintf(s.name, sizeof(s.name), "%s", argv[1]);   /* a copy that knows the size */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4166616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Canary, NX, ASLR (4. hafta) </a:t>
            </a:r>
            <a:r>
              <a:rPr sz="2000" b="1">
                <a:solidFill>
                  <a:srgbClr val="1F2D3A"/>
                </a:solidFill>
              </a:rPr>
              <a:t>sömürmeyi zorlaştırır, hatayı düzeltmez.</a:t>
            </a:r>
          </a:p>
        </p:txBody>
      </p:sp>
    </p:spTree>
  </p:cSld>
  <p:clrMapOvr>
    <a:masterClrMapping/>
  </p:clrMapOvr>
</p:sld>
</file>

<file path=ppt/slides/slide13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139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Tamsayılar: -1 ne zaman dev olur?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A1123F"/>
                </a:solidFill>
                <a:latin typeface="Consolas"/>
              </a:rPr>
              <a:t>int</a:t>
            </a:r>
            <a:r>
              <a:rPr sz="2000" b="0">
                <a:solidFill>
                  <a:srgbClr val="1F2D3A"/>
                </a:solidFill>
              </a:rPr>
              <a:t> işaretli · </a:t>
            </a:r>
            <a:r>
              <a:rPr sz="2000" b="0">
                <a:solidFill>
                  <a:srgbClr val="A1123F"/>
                </a:solidFill>
                <a:latin typeface="Consolas"/>
              </a:rPr>
              <a:t>size_t</a:t>
            </a:r>
            <a:r>
              <a:rPr sz="2000" b="0">
                <a:solidFill>
                  <a:srgbClr val="1F2D3A"/>
                </a:solidFill>
              </a:rPr>
              <a:t> işaretsiz · negatifler </a:t>
            </a:r>
            <a:r>
              <a:rPr sz="2000" b="1">
                <a:solidFill>
                  <a:srgbClr val="1F2D3A"/>
                </a:solidFill>
              </a:rPr>
              <a:t>ikiye tümleyen</a:t>
            </a:r>
          </a:p>
        </p:txBody>
      </p:sp>
      <p:sp>
        <p:nvSpPr>
          <p:cNvPr id="8" name="Rectangle 7"/>
          <p:cNvSpPr/>
          <p:nvPr/>
        </p:nvSpPr>
        <p:spPr>
          <a:xfrm>
            <a:off x="640080" y="1875536"/>
            <a:ext cx="10911535" cy="652272"/>
          </a:xfrm>
          <a:prstGeom prst="rect">
            <a:avLst/>
          </a:prstGeom>
          <a:solidFill>
            <a:srgbClr val="F3F4F6"/>
          </a:solidFill>
          <a:ln>
            <a:solidFill>
              <a:srgbClr val="D9DEE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none" lIns="137160" rIns="137160" tIns="91440" bIns="91440"/>
          <a:lstStyle/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int    -1  =  0xFFFFFFFFFFFFFFFF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size_t     =  18 446 744 073 709 551 615</a:t>
            </a:r>
          </a:p>
        </p:txBody>
      </p:sp>
      <p:sp>
        <p:nvSpPr>
          <p:cNvPr id="9" name="Rectangle 8"/>
          <p:cNvSpPr/>
          <p:nvPr/>
        </p:nvSpPr>
        <p:spPr>
          <a:xfrm>
            <a:off x="640080" y="2637536"/>
            <a:ext cx="10911535" cy="652272"/>
          </a:xfrm>
          <a:prstGeom prst="rect">
            <a:avLst/>
          </a:prstGeom>
          <a:solidFill>
            <a:srgbClr val="F3F4F6"/>
          </a:solidFill>
          <a:ln>
            <a:solidFill>
              <a:srgbClr val="D9DEE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none" lIns="137160" rIns="137160" tIns="91440" bIns="91440"/>
          <a:lstStyle/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if (length &gt; 16) return -1;   /* -1 PASSES this check */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memcpy(dest, source, length); /* int -&gt; size_t */</a:t>
            </a:r>
          </a:p>
        </p:txBody>
      </p:sp>
    </p:spTree>
  </p:cSld>
  <p:clrMapOvr>
    <a:masterClrMapping/>
  </p:clrMapOvr>
</p:sld>
</file>

<file path=ppt/slides/slide14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140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Demo 4 — İşaretli uzunluk (CWE-195)</a:t>
            </a:r>
          </a:p>
        </p:txBody>
      </p:sp>
      <p:sp>
        <p:nvSpPr>
          <p:cNvPr id="7" name="Rectangle 6"/>
          <p:cNvSpPr/>
          <p:nvPr/>
        </p:nvSpPr>
        <p:spPr>
          <a:xfrm>
            <a:off x="640080" y="1325880"/>
            <a:ext cx="10911535" cy="1597152"/>
          </a:xfrm>
          <a:prstGeom prst="rect">
            <a:avLst/>
          </a:prstGeom>
          <a:solidFill>
            <a:srgbClr val="F3F4F6"/>
          </a:solidFill>
          <a:ln>
            <a:solidFill>
              <a:srgbClr val="D9DEE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none" lIns="137160" rIns="137160" tIns="91440" bIns="91440"/>
          <a:lstStyle/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STEP 0  GCC -Wall -Wextra: silent · -Wsign-conversion: warning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    MSVC (C): silent · same code as C++: C4365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STEP 1  copy 8     -&gt; Copied: SAMPLE-R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STEP 2  copy 100   -&gt; Rejected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STEP 3  copy -1    -&gt; Linux: SIGSEGV (139) · Windows: 0xC0000409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STEP 4  ASan        -&gt; negative-size-param: (size=-1)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STEP 5  copy_secure -1 / 12abc -&gt; Rejected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3032760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1">
                <a:solidFill>
                  <a:srgbClr val="1F2D3A"/>
                </a:solidFill>
              </a:rPr>
              <a:t>Kural:</a:t>
            </a:r>
            <a:r>
              <a:rPr sz="2000" b="0">
                <a:solidFill>
                  <a:srgbClr val="1F2D3A"/>
                </a:solidFill>
              </a:rPr>
              <a:t> boyutlar </a:t>
            </a:r>
            <a:r>
              <a:rPr sz="2000" b="0">
                <a:solidFill>
                  <a:srgbClr val="A1123F"/>
                </a:solidFill>
                <a:latin typeface="Consolas"/>
              </a:rPr>
              <a:t>size_t</a:t>
            </a:r>
            <a:r>
              <a:rPr sz="2000" b="0">
                <a:solidFill>
                  <a:srgbClr val="1F2D3A"/>
                </a:solidFill>
              </a:rPr>
              <a:t> · </a:t>
            </a:r>
            <a:r>
              <a:rPr sz="2000" b="1">
                <a:solidFill>
                  <a:srgbClr val="1F2D3A"/>
                </a:solidFill>
              </a:rPr>
              <a:t>alt ve üst</a:t>
            </a:r>
            <a:r>
              <a:rPr sz="2000" b="0">
                <a:solidFill>
                  <a:srgbClr val="1F2D3A"/>
                </a:solidFill>
              </a:rPr>
              <a:t> sınır · </a:t>
            </a:r>
            <a:r>
              <a:rPr sz="2000" b="0">
                <a:solidFill>
                  <a:srgbClr val="A1123F"/>
                </a:solidFill>
                <a:latin typeface="Consolas"/>
              </a:rPr>
              <a:t>strtol</a:t>
            </a:r>
            <a:r>
              <a:rPr sz="2000" b="0">
                <a:solidFill>
                  <a:srgbClr val="1F2D3A"/>
                </a:solidFill>
              </a:rPr>
              <a:t> · uyarıları </a:t>
            </a:r>
            <a:r>
              <a:rPr sz="2000" b="1">
                <a:solidFill>
                  <a:srgbClr val="1F2D3A"/>
                </a:solidFill>
              </a:rPr>
              <a:t>aç</a:t>
            </a:r>
          </a:p>
        </p:txBody>
      </p:sp>
    </p:spTree>
  </p:cSld>
  <p:clrMapOvr>
    <a:masterClrMapping/>
  </p:clrMapOvr>
</p:sld>
</file>

<file path=ppt/slides/slide14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141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İşaretli uzunluk hatası — şema</a:t>
            </a:r>
          </a:p>
        </p:txBody>
      </p:sp>
      <p:pic>
        <p:nvPicPr>
          <p:cNvPr id="7" name="Picture 6" descr="h01-22-isaretli-donusum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97831" y="1325880"/>
            <a:ext cx="7596032" cy="4828032"/>
          </a:xfrm>
          <a:prstGeom prst="rect">
            <a:avLst/>
          </a:prstGeom>
        </p:spPr>
      </p:pic>
    </p:spTree>
  </p:cSld>
  <p:clrMapOvr>
    <a:masterClrMapping/>
  </p:clrMapOvr>
</p:sld>
</file>

<file path=ppt/slides/slide14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142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İşaretli uzunluk taraması (animasyon)</a:t>
            </a:r>
          </a:p>
        </p:txBody>
      </p:sp>
      <p:pic>
        <p:nvPicPr>
          <p:cNvPr id="7" name="Picture 6" descr="signed-length.tr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20884" y="1325880"/>
            <a:ext cx="3749927" cy="4828032"/>
          </a:xfrm>
          <a:prstGeom prst="rect">
            <a:avLst/>
          </a:prstGeom>
        </p:spPr>
      </p:pic>
    </p:spTree>
  </p:cSld>
  <p:clrMapOvr>
    <a:masterClrMapping/>
  </p:clrMapOvr>
</p:sld>
</file>

<file path=ppt/slides/slide14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143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İşaretli uzunluk — uç durum: hepsi negatif</a:t>
            </a:r>
          </a:p>
        </p:txBody>
      </p:sp>
      <p:pic>
        <p:nvPicPr>
          <p:cNvPr id="7" name="Picture 6" descr="signed-length--edge-all-negative.tr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20884" y="1325880"/>
            <a:ext cx="3749927" cy="4828032"/>
          </a:xfrm>
          <a:prstGeom prst="rect">
            <a:avLst/>
          </a:prstGeom>
        </p:spPr>
      </p:pic>
    </p:spTree>
  </p:cSld>
  <p:clrMapOvr>
    <a:masterClrMapping/>
  </p:clrMapOvr>
</p:sld>
</file>

<file path=ppt/slides/slide14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06D7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D8F0F2"/>
                </a:solidFill>
              </a:rPr>
              <a:t>CEN429 Güvenli Programlama · Hafta 1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D8F0F2"/>
                </a:solidFill>
              </a:rPr>
              <a:t>RTEÜ Bilgisayar Mühendisliği · 2026-2027 Güz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D8F0F2"/>
                </a:solidFill>
              </a:rPr>
              <a:t>144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2743200"/>
            <a:ext cx="10911535" cy="128016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</a:rPr>
              <a:t>7. Bellek yönetimi, bölümleme ve güvenli süreç</a:t>
            </a:r>
          </a:p>
        </p:txBody>
      </p:sp>
    </p:spTree>
  </p:cSld>
  <p:clrMapOvr>
    <a:masterClrMapping/>
  </p:clrMapOvr>
</p:sld>
</file>

<file path=ppt/slides/slide14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145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Dinamik belleğin yaşam döngüsü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1">
                <a:solidFill>
                  <a:srgbClr val="1F2D3A"/>
                </a:solidFill>
              </a:rPr>
              <a:t>Ayır → doğrula → kullan → sırrı sil → bir kez serbest bırak → işaretçiyi unut</a:t>
            </a:r>
          </a:p>
        </p:txBody>
      </p:sp>
      <p:graphicFrame>
        <p:nvGraphicFramePr>
          <p:cNvPr id="8" name="Table 7"/>
          <p:cNvGraphicFramePr>
            <a:graphicFrameLocks noGrp="1"/>
          </p:cNvGraphicFramePr>
          <p:nvPr/>
        </p:nvGraphicFramePr>
        <p:xfrm>
          <a:off x="640080" y="1875536"/>
          <a:ext cx="10911533" cy="304495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64255"/>
                <a:gridCol w="7128869"/>
                <a:gridCol w="1018409"/>
              </a:tblGrid>
              <a:tr h="434993">
                <a:tc>
                  <a:txBody>
                    <a:bodyPr wrap="square"/>
                    <a:lstStyle/>
                    <a:p>
                      <a:r>
                        <a:rPr sz="1439" b="1">
                          <a:solidFill>
                            <a:srgbClr val="FFFFFF"/>
                          </a:solidFill>
                        </a:rPr>
                        <a:t>Adım</a:t>
                      </a:r>
                    </a:p>
                  </a:txBody>
                  <a:tcPr marL="54864" marR="54864" marT="27432" marB="27432" anchor="ctr">
                    <a:solidFill>
                      <a:srgbClr val="006D77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1">
                          <a:solidFill>
                            <a:srgbClr val="FFFFFF"/>
                          </a:solidFill>
                        </a:rPr>
                        <a:t>Unutulursa</a:t>
                      </a:r>
                    </a:p>
                  </a:txBody>
                  <a:tcPr marL="54864" marR="54864" marT="27432" marB="27432" anchor="ctr">
                    <a:solidFill>
                      <a:srgbClr val="006D77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1">
                          <a:solidFill>
                            <a:srgbClr val="FFFFFF"/>
                          </a:solidFill>
                        </a:rPr>
                        <a:t>CWE</a:t>
                      </a:r>
                    </a:p>
                  </a:txBody>
                  <a:tcPr marL="54864" marR="54864" marT="27432" marB="27432" anchor="ctr">
                    <a:solidFill>
                      <a:srgbClr val="006D77"/>
                    </a:solidFill>
                  </a:tcPr>
                </a:tc>
              </a:tr>
              <a:tr h="434993"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Doğrula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A1123F"/>
                          </a:solidFill>
                          <a:latin typeface="Consolas"/>
                        </a:rPr>
                        <a:t>malloc</a:t>
                      </a:r>
                      <a:r>
                        <a:rPr sz="1439" b="0">
                          <a:solidFill>
                            <a:srgbClr val="1F2D3A"/>
                          </a:solidFill>
                        </a:rPr>
                        <a:t> NULL döner, denetlenmez → çökme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476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  <a:tr h="434993"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Kullan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Sınır dışı yazma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787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</a:tr>
              <a:tr h="434993"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Sırrı sil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Blok bir sonraki </a:t>
                      </a:r>
                      <a:r>
                        <a:rPr sz="1439" b="0">
                          <a:solidFill>
                            <a:srgbClr val="A1123F"/>
                          </a:solidFill>
                          <a:latin typeface="Consolas"/>
                        </a:rPr>
                        <a:t>malloc</a:t>
                      </a:r>
                      <a:r>
                        <a:rPr sz="1439" b="0">
                          <a:solidFill>
                            <a:srgbClr val="1F2D3A"/>
                          </a:solidFill>
                        </a:rPr>
                        <a:t>'la başka koda gider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226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  <a:tr h="434993"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Bir kez bırak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Çift serbest bırakma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415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</a:tr>
              <a:tr h="434993"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İşaretçiyi unut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Serbest bırakıldıktan sonra kullanma (UAF)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416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  <a:tr h="434994"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Hiç bırakmamak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Sızıntı → hizmet engelleme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401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4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146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2600" b="1">
                <a:solidFill>
                  <a:srgbClr val="006D77"/>
                </a:solidFill>
              </a:rPr>
              <a:t>Belleğin dört ömrü</a:t>
            </a:r>
          </a:p>
        </p:txBody>
      </p:sp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640080" y="1325880"/>
          <a:ext cx="10911533" cy="239755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04637"/>
                <a:gridCol w="2888347"/>
                <a:gridCol w="2406956"/>
                <a:gridCol w="4011593"/>
              </a:tblGrid>
              <a:tr h="479511">
                <a:tc>
                  <a:txBody>
                    <a:bodyPr wrap="square"/>
                    <a:lstStyle/>
                    <a:p>
                      <a:r>
                        <a:rPr sz="1296" b="1">
                          <a:solidFill>
                            <a:srgbClr val="FFFFFF"/>
                          </a:solidFill>
                        </a:rPr>
                        <a:t>Ömür</a:t>
                      </a:r>
                    </a:p>
                  </a:txBody>
                  <a:tcPr marL="54864" marR="54864" marT="27432" marB="27432" anchor="ctr">
                    <a:solidFill>
                      <a:srgbClr val="006D77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1">
                          <a:solidFill>
                            <a:srgbClr val="FFFFFF"/>
                          </a:solidFill>
                        </a:rPr>
                        <a:t>Nasıl oluşur?</a:t>
                      </a:r>
                    </a:p>
                  </a:txBody>
                  <a:tcPr marL="54864" marR="54864" marT="27432" marB="27432" anchor="ctr">
                    <a:solidFill>
                      <a:srgbClr val="006D77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1">
                          <a:solidFill>
                            <a:srgbClr val="FFFFFF"/>
                          </a:solidFill>
                        </a:rPr>
                        <a:t>Ne zaman biter?</a:t>
                      </a:r>
                    </a:p>
                  </a:txBody>
                  <a:tcPr marL="54864" marR="54864" marT="27432" marB="27432" anchor="ctr">
                    <a:solidFill>
                      <a:srgbClr val="006D77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1">
                          <a:solidFill>
                            <a:srgbClr val="FFFFFF"/>
                          </a:solidFill>
                        </a:rPr>
                        <a:t>Tipik hata</a:t>
                      </a:r>
                    </a:p>
                  </a:txBody>
                  <a:tcPr marL="54864" marR="54864" marT="27432" marB="27432" anchor="ctr">
                    <a:solidFill>
                      <a:srgbClr val="006D77"/>
                    </a:solidFill>
                  </a:tcPr>
                </a:tc>
              </a:tr>
              <a:tr h="479511">
                <a:tc>
                  <a:txBody>
                    <a:bodyPr wrap="square"/>
                    <a:lstStyle/>
                    <a:p>
                      <a:r>
                        <a:rPr sz="1296" b="1">
                          <a:solidFill>
                            <a:srgbClr val="1F2D3A"/>
                          </a:solidFill>
                        </a:rPr>
                        <a:t>Statik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Genel değişken, </a:t>
                      </a:r>
                      <a:r>
                        <a:rPr sz="1296" b="0">
                          <a:solidFill>
                            <a:srgbClr val="A1123F"/>
                          </a:solidFill>
                          <a:latin typeface="Consolas"/>
                        </a:rPr>
                        <a:t>static</a:t>
                      </a:r>
                      <a:r>
                        <a:rPr sz="1296" b="0">
                          <a:solidFill>
                            <a:srgbClr val="1F2D3A"/>
                          </a:solidFill>
                        </a:rPr>
                        <a:t> yerel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Program bitince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Aynı anda birden fazla iş parçacığının yazması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  <a:tr h="479511">
                <a:tc>
                  <a:txBody>
                    <a:bodyPr wrap="square"/>
                    <a:lstStyle/>
                    <a:p>
                      <a:r>
                        <a:rPr sz="1296" b="1">
                          <a:solidFill>
                            <a:srgbClr val="1F2D3A"/>
                          </a:solidFill>
                        </a:rPr>
                        <a:t>Otomatik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Fonksiyon içi yerel değişken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Fonksiyon dönünce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Yerel değişkenin adresini döndürmek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</a:tr>
              <a:tr h="479511">
                <a:tc>
                  <a:txBody>
                    <a:bodyPr wrap="square"/>
                    <a:lstStyle/>
                    <a:p>
                      <a:r>
                        <a:rPr sz="1296" b="1">
                          <a:solidFill>
                            <a:srgbClr val="1F2D3A"/>
                          </a:solidFill>
                        </a:rPr>
                        <a:t>Dinamik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A1123F"/>
                          </a:solidFill>
                          <a:latin typeface="Consolas"/>
                        </a:rPr>
                        <a:t>malloc</a:t>
                      </a:r>
                      <a:r>
                        <a:rPr sz="1296" b="0">
                          <a:solidFill>
                            <a:srgbClr val="1F2D3A"/>
                          </a:solidFill>
                        </a:rPr>
                        <a:t>/</a:t>
                      </a:r>
                      <a:r>
                        <a:rPr sz="1296" b="0">
                          <a:solidFill>
                            <a:srgbClr val="A1123F"/>
                          </a:solidFill>
                          <a:latin typeface="Consolas"/>
                        </a:rPr>
                        <a:t>calloc</a:t>
                      </a:r>
                      <a:r>
                        <a:rPr sz="1296" b="0">
                          <a:solidFill>
                            <a:srgbClr val="1F2D3A"/>
                          </a:solidFill>
                        </a:rPr>
                        <a:t>/</a:t>
                      </a:r>
                      <a:r>
                        <a:rPr sz="1296" b="0">
                          <a:solidFill>
                            <a:srgbClr val="A1123F"/>
                          </a:solidFill>
                          <a:latin typeface="Consolas"/>
                        </a:rPr>
                        <a:t>new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A1123F"/>
                          </a:solidFill>
                          <a:latin typeface="Consolas"/>
                        </a:rPr>
                        <a:t>free</a:t>
                      </a:r>
                      <a:r>
                        <a:rPr sz="1296" b="0">
                          <a:solidFill>
                            <a:srgbClr val="1F2D3A"/>
                          </a:solidFill>
                        </a:rPr>
                        <a:t>/</a:t>
                      </a:r>
                      <a:r>
                        <a:rPr sz="1296" b="0">
                          <a:solidFill>
                            <a:srgbClr val="A1123F"/>
                          </a:solidFill>
                          <a:latin typeface="Consolas"/>
                        </a:rPr>
                        <a:t>delete</a:t>
                      </a:r>
                      <a:r>
                        <a:rPr sz="1296" b="0">
                          <a:solidFill>
                            <a:srgbClr val="1F2D3A"/>
                          </a:solidFill>
                        </a:rPr>
                        <a:t> çağrılınca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Sızıntı, çift serbest bırakma, UAF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  <a:tr h="479512">
                <a:tc>
                  <a:txBody>
                    <a:bodyPr wrap="square"/>
                    <a:lstStyle/>
                    <a:p>
                      <a:r>
                        <a:rPr sz="1296" b="1">
                          <a:solidFill>
                            <a:srgbClr val="1F2D3A"/>
                          </a:solidFill>
                        </a:rPr>
                        <a:t>İş parçacığı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A1123F"/>
                          </a:solidFill>
                          <a:latin typeface="Consolas"/>
                        </a:rPr>
                        <a:t>_Thread_local</a:t>
                      </a:r>
                      <a:r>
                        <a:rPr sz="1296" b="0">
                          <a:solidFill>
                            <a:srgbClr val="1F2D3A"/>
                          </a:solidFill>
                        </a:rPr>
                        <a:t> / </a:t>
                      </a:r>
                      <a:r>
                        <a:rPr sz="1296" b="0">
                          <a:solidFill>
                            <a:srgbClr val="A1123F"/>
                          </a:solidFill>
                          <a:latin typeface="Consolas"/>
                        </a:rPr>
                        <a:t>thread_local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İş parçacığı bitince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—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</a:tr>
            </a:tbl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640080" y="3833164"/>
            <a:ext cx="10911535" cy="40690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1800" b="0">
                <a:solidFill>
                  <a:srgbClr val="1F2D3A"/>
                </a:solidFill>
              </a:rPr>
              <a:t>Bu haftanın taşma ve UAF örnekleri hep </a:t>
            </a:r>
            <a:r>
              <a:rPr sz="1800" b="1">
                <a:solidFill>
                  <a:srgbClr val="1F2D3A"/>
                </a:solidFill>
              </a:rPr>
              <a:t>dinamik</a:t>
            </a:r>
            <a:r>
              <a:rPr sz="1800" b="0">
                <a:solidFill>
                  <a:srgbClr val="1F2D3A"/>
                </a:solidFill>
              </a:rPr>
              <a:t> ömürle ilgili; sırf onu bilmek yetmez.</a:t>
            </a:r>
          </a:p>
        </p:txBody>
      </p:sp>
    </p:spTree>
  </p:cSld>
  <p:clrMapOvr>
    <a:masterClrMapping/>
  </p:clrMapOvr>
</p:sld>
</file>

<file path=ppt/slides/slide14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147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Belleğin ömrü ve CWE'ler — şema</a:t>
            </a:r>
          </a:p>
        </p:txBody>
      </p:sp>
      <p:pic>
        <p:nvPicPr>
          <p:cNvPr id="7" name="Picture 6" descr="h01-09-bellek-omru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0080" y="1325880"/>
            <a:ext cx="10911535" cy="4625794"/>
          </a:xfrm>
          <a:prstGeom prst="rect">
            <a:avLst/>
          </a:prstGeom>
        </p:spPr>
      </p:pic>
    </p:spTree>
  </p:cSld>
  <p:clrMapOvr>
    <a:masterClrMapping/>
  </p:clrMapOvr>
</p:sld>
</file>

<file path=ppt/slides/slide14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148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2600" b="1">
                <a:solidFill>
                  <a:srgbClr val="006D77"/>
                </a:solidFill>
              </a:rPr>
              <a:t>UAF: neden bu kadar tehlikeli?</a:t>
            </a:r>
          </a:p>
        </p:txBody>
      </p:sp>
      <p:sp>
        <p:nvSpPr>
          <p:cNvPr id="7" name="Rectangle 6"/>
          <p:cNvSpPr/>
          <p:nvPr/>
        </p:nvSpPr>
        <p:spPr>
          <a:xfrm>
            <a:off x="640080" y="1325880"/>
            <a:ext cx="10911535" cy="1464868"/>
          </a:xfrm>
          <a:prstGeom prst="rect">
            <a:avLst/>
          </a:prstGeom>
          <a:solidFill>
            <a:srgbClr val="F3F4F6"/>
          </a:solidFill>
          <a:ln>
            <a:solidFill>
              <a:srgbClr val="D9DEE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none" lIns="137160" rIns="137160" tIns="91440" bIns="91440"/>
          <a:lstStyle/>
          <a:p>
            <a:pPr algn="l"/>
            <a:r>
              <a:rPr sz="1116">
                <a:solidFill>
                  <a:srgbClr val="1F2D3A"/>
                </a:solidFill>
                <a:latin typeface="Consolas"/>
              </a:rPr>
              <a:t>User *active = malloc(sizeof *active);</a:t>
            </a:r>
          </a:p>
          <a:p>
            <a:pPr algn="l"/>
            <a:r>
              <a:rPr sz="1116">
                <a:solidFill>
                  <a:srgbClr val="1F2D3A"/>
                </a:solidFill>
                <a:latin typeface="Consolas"/>
              </a:rPr>
              <a:t>User *cached = active;                    /* a second owner */</a:t>
            </a:r>
          </a:p>
          <a:p>
            <a:pPr algn="l"/>
            <a:r>
              <a:rPr sz="1116">
                <a:solidFill>
                  <a:srgbClr val="1F2D3A"/>
                </a:solidFill>
                <a:latin typeface="Consolas"/>
              </a:rPr>
              <a:t>free(active);  active = NULL;             /* cached is still at the old address */</a:t>
            </a:r>
          </a:p>
          <a:p>
            <a:pPr algn="l"/>
            <a:r>
              <a:rPr sz="1116">
                <a:solidFill>
                  <a:srgbClr val="1F2D3A"/>
                </a:solidFill>
                <a:latin typeface="Consolas"/>
              </a:rPr>
              <a:t> </a:t>
            </a:r>
          </a:p>
          <a:p>
            <a:pPr algn="l"/>
            <a:r>
              <a:rPr sz="1116">
                <a:solidFill>
                  <a:srgbClr val="1F2D3A"/>
                </a:solidFill>
                <a:latin typeface="Consolas"/>
              </a:rPr>
              <a:t>char *note = malloc(sizeof(User));        /* the allocator may hand back the same block */</a:t>
            </a:r>
          </a:p>
          <a:p>
            <a:pPr algn="l"/>
            <a:r>
              <a:rPr sz="1116">
                <a:solidFill>
                  <a:srgbClr val="1F2D3A"/>
                </a:solidFill>
                <a:latin typeface="Consolas"/>
              </a:rPr>
              <a:t>strcpy(note, "....");</a:t>
            </a:r>
          </a:p>
          <a:p>
            <a:pPr algn="l"/>
            <a:r>
              <a:rPr sz="1116">
                <a:solidFill>
                  <a:srgbClr val="1F2D3A"/>
                </a:solidFill>
                <a:latin typeface="Consolas"/>
              </a:rPr>
              <a:t>if (cached-&gt;privilege) { ... }            /* reading 'note's bytes */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2900476"/>
            <a:ext cx="10911535" cy="7772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1800" b="1">
                <a:solidFill>
                  <a:srgbClr val="006D77"/>
                </a:solidFill>
              </a:rPr>
              <a:t>• </a:t>
            </a:r>
            <a:r>
              <a:rPr sz="1800" b="0">
                <a:solidFill>
                  <a:srgbClr val="A1123F"/>
                </a:solidFill>
                <a:latin typeface="Consolas"/>
              </a:rPr>
              <a:t>free</a:t>
            </a:r>
            <a:r>
              <a:rPr sz="1800" b="0">
                <a:solidFill>
                  <a:srgbClr val="1F2D3A"/>
                </a:solidFill>
              </a:rPr>
              <a:t> belleği OS'e vermez, </a:t>
            </a:r>
            <a:r>
              <a:rPr sz="1800" b="1">
                <a:solidFill>
                  <a:srgbClr val="1F2D3A"/>
                </a:solidFill>
              </a:rPr>
              <a:t>boş listeye</a:t>
            </a:r>
            <a:r>
              <a:rPr sz="1800" b="0">
                <a:solidFill>
                  <a:srgbClr val="1F2D3A"/>
                </a:solidFill>
              </a:rPr>
              <a:t> koyar → aynı blok yeniden verilir</a:t>
            </a:r>
          </a:p>
          <a:p>
            <a:pPr>
              <a:spcAft>
                <a:spcPts val="300"/>
              </a:spcAft>
            </a:pPr>
            <a:r>
              <a:rPr sz="1800" b="1">
                <a:solidFill>
                  <a:srgbClr val="006D77"/>
                </a:solidFill>
              </a:rPr>
              <a:t>• </a:t>
            </a:r>
            <a:r>
              <a:rPr sz="1800" b="0">
                <a:solidFill>
                  <a:srgbClr val="1F2D3A"/>
                </a:solidFill>
              </a:rPr>
              <a:t>✅ </a:t>
            </a:r>
            <a:r>
              <a:rPr sz="1800" b="1">
                <a:solidFill>
                  <a:srgbClr val="1F2D3A"/>
                </a:solidFill>
              </a:rPr>
              <a:t>Sahiplik kuralı:</a:t>
            </a:r>
            <a:r>
              <a:rPr sz="1800" b="0">
                <a:solidFill>
                  <a:srgbClr val="1F2D3A"/>
                </a:solidFill>
              </a:rPr>
              <a:t> her bloğun </a:t>
            </a:r>
            <a:r>
              <a:rPr sz="1800" b="1">
                <a:solidFill>
                  <a:srgbClr val="1F2D3A"/>
                </a:solidFill>
              </a:rPr>
              <a:t>tek sahibi</a:t>
            </a:r>
            <a:r>
              <a:rPr sz="1800" b="0">
                <a:solidFill>
                  <a:srgbClr val="1F2D3A"/>
                </a:solidFill>
              </a:rPr>
              <a:t> var, yalnız o serbest bırakır</a:t>
            </a:r>
          </a:p>
        </p:txBody>
      </p:sp>
    </p:spTree>
  </p:cSld>
  <p:clrMapOvr>
    <a:masterClrMapping/>
  </p:clrMapOvr>
</p:sld>
</file>

<file path=ppt/slides/slide14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149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Bellek hataları turu (animasyon)</a:t>
            </a:r>
          </a:p>
        </p:txBody>
      </p:sp>
      <p:pic>
        <p:nvPicPr>
          <p:cNvPr id="7" name="Picture 6" descr="memory-mistakes.tr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60770" y="1325880"/>
            <a:ext cx="2470155" cy="4828032"/>
          </a:xfrm>
          <a:prstGeom prst="rect">
            <a:avLst/>
          </a:prstGeom>
        </p:spPr>
      </p:pic>
    </p:spTree>
  </p:cSld>
  <p:clrMapOvr>
    <a:masterClrMapping/>
  </p:clrMapOvr>
</p:sld>
</file>

<file path=ppt/slides/slide15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150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Bellek hataları — uç durum: hepsi UAF</a:t>
            </a:r>
          </a:p>
        </p:txBody>
      </p:sp>
      <p:pic>
        <p:nvPicPr>
          <p:cNvPr id="7" name="Picture 6" descr="memory-mistakes--edge-all-uaf.tr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42572" y="1325880"/>
            <a:ext cx="2306551" cy="4828032"/>
          </a:xfrm>
          <a:prstGeom prst="rect">
            <a:avLst/>
          </a:prstGeom>
        </p:spPr>
      </p:pic>
    </p:spTree>
  </p:cSld>
  <p:clrMapOvr>
    <a:masterClrMapping/>
  </p:clrMapOvr>
</p:sld>
</file>

<file path=ppt/slides/slide15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151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2600" b="1">
                <a:solidFill>
                  <a:srgbClr val="006D77"/>
                </a:solidFill>
              </a:rPr>
              <a:t>Düzeltilmiş kalıplar</a:t>
            </a:r>
          </a:p>
        </p:txBody>
      </p:sp>
      <p:sp>
        <p:nvSpPr>
          <p:cNvPr id="7" name="Rectangle 6"/>
          <p:cNvSpPr/>
          <p:nvPr/>
        </p:nvSpPr>
        <p:spPr>
          <a:xfrm>
            <a:off x="640080" y="1325880"/>
            <a:ext cx="10911535" cy="1294790"/>
          </a:xfrm>
          <a:prstGeom prst="rect">
            <a:avLst/>
          </a:prstGeom>
          <a:solidFill>
            <a:srgbClr val="F3F4F6"/>
          </a:solidFill>
          <a:ln>
            <a:solidFill>
              <a:srgbClr val="D9DEE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none" lIns="137160" rIns="137160" tIns="91440" bIns="91440"/>
          <a:lstStyle/>
          <a:p>
            <a:pPr algn="l"/>
            <a:r>
              <a:rPr sz="1116">
                <a:solidFill>
                  <a:srgbClr val="1F2D3A"/>
                </a:solidFill>
                <a:latin typeface="Consolas"/>
              </a:rPr>
              <a:t>Record *k = calloc(n, sizeof(Record));          /* checks the multiplication for overflow + zeroes */</a:t>
            </a:r>
          </a:p>
          <a:p>
            <a:pPr algn="l"/>
            <a:r>
              <a:rPr sz="1116">
                <a:solidFill>
                  <a:srgbClr val="1F2D3A"/>
                </a:solidFill>
                <a:latin typeface="Consolas"/>
              </a:rPr>
              <a:t>if (k == NULL) return ERR_MEMORY;</a:t>
            </a:r>
          </a:p>
          <a:p>
            <a:pPr algn="l"/>
            <a:r>
              <a:rPr sz="1116">
                <a:solidFill>
                  <a:srgbClr val="1F2D3A"/>
                </a:solidFill>
                <a:latin typeface="Consolas"/>
              </a:rPr>
              <a:t> </a:t>
            </a:r>
          </a:p>
          <a:p>
            <a:pPr algn="l"/>
            <a:r>
              <a:rPr sz="1116">
                <a:solidFill>
                  <a:srgbClr val="1F2D3A"/>
                </a:solidFill>
                <a:latin typeface="Consolas"/>
              </a:rPr>
              <a:t>Record *resized = reallocarray(k, n2, sizeof(Record));</a:t>
            </a:r>
          </a:p>
          <a:p>
            <a:pPr algn="l"/>
            <a:r>
              <a:rPr sz="1116">
                <a:solidFill>
                  <a:srgbClr val="1F2D3A"/>
                </a:solidFill>
                <a:latin typeface="Consolas"/>
              </a:rPr>
              <a:t>if (resized == NULL) { free(k); return ERR_MEMORY; }   /* do not lose k */</a:t>
            </a:r>
          </a:p>
          <a:p>
            <a:pPr algn="l"/>
            <a:r>
              <a:rPr sz="1116">
                <a:solidFill>
                  <a:srgbClr val="1F2D3A"/>
                </a:solidFill>
                <a:latin typeface="Consolas"/>
              </a:rPr>
              <a:t>k = resized;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2730398"/>
            <a:ext cx="10911535" cy="40690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1800" b="0">
                <a:solidFill>
                  <a:srgbClr val="1F2D3A"/>
                </a:solidFill>
              </a:rPr>
              <a:t>❌ </a:t>
            </a:r>
            <a:r>
              <a:rPr sz="1800" b="0">
                <a:solidFill>
                  <a:srgbClr val="A1123F"/>
                </a:solidFill>
                <a:latin typeface="Consolas"/>
              </a:rPr>
              <a:t>buffer = realloc(buffer, n);</a:t>
            </a:r>
            <a:r>
              <a:rPr sz="1800" b="0">
                <a:solidFill>
                  <a:srgbClr val="1F2D3A"/>
                </a:solidFill>
              </a:rPr>
              <a:t> → başarısızsa eski blok kaybolur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40080" y="3247033"/>
            <a:ext cx="10911535" cy="40690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1800" b="0">
                <a:solidFill>
                  <a:srgbClr val="1F2D3A"/>
                </a:solidFill>
              </a:rPr>
              <a:t>❌ Sır tutan tamponda </a:t>
            </a:r>
            <a:r>
              <a:rPr sz="1800" b="0">
                <a:solidFill>
                  <a:srgbClr val="A1123F"/>
                </a:solidFill>
                <a:latin typeface="Consolas"/>
              </a:rPr>
              <a:t>realloc</a:t>
            </a:r>
            <a:r>
              <a:rPr sz="1800" b="0">
                <a:solidFill>
                  <a:srgbClr val="1F2D3A"/>
                </a:solidFill>
              </a:rPr>
              <a:t> → taşınan eski blok </a:t>
            </a:r>
            <a:r>
              <a:rPr sz="1800" b="1">
                <a:solidFill>
                  <a:srgbClr val="1F2D3A"/>
                </a:solidFill>
              </a:rPr>
              <a:t>sıfırlanmaz</a:t>
            </a:r>
          </a:p>
        </p:txBody>
      </p:sp>
    </p:spTree>
  </p:cSld>
  <p:clrMapOvr>
    <a:masterClrMapping/>
  </p:clrMapOvr>
</p:sld>
</file>

<file path=ppt/slides/slide15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152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2600" b="1">
                <a:solidFill>
                  <a:srgbClr val="006D77"/>
                </a:solidFill>
              </a:rPr>
              <a:t>Sırları silmek (Tarif 13.2)</a:t>
            </a:r>
          </a:p>
        </p:txBody>
      </p:sp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640080" y="1325880"/>
          <a:ext cx="9820380" cy="175564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73460"/>
                <a:gridCol w="6546920"/>
              </a:tblGrid>
              <a:tr h="351129">
                <a:tc>
                  <a:txBody>
                    <a:bodyPr wrap="square"/>
                    <a:lstStyle/>
                    <a:p>
                      <a:r>
                        <a:rPr sz="1296" b="1">
                          <a:solidFill>
                            <a:srgbClr val="FFFFFF"/>
                          </a:solidFill>
                        </a:rPr>
                        <a:t>Platform</a:t>
                      </a:r>
                    </a:p>
                  </a:txBody>
                  <a:tcPr marL="54864" marR="54864" marT="27432" marB="27432" anchor="ctr">
                    <a:solidFill>
                      <a:srgbClr val="006D77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1">
                          <a:solidFill>
                            <a:srgbClr val="FFFFFF"/>
                          </a:solidFill>
                        </a:rPr>
                        <a:t>Fonksiyon</a:t>
                      </a:r>
                    </a:p>
                  </a:txBody>
                  <a:tcPr marL="54864" marR="54864" marT="27432" marB="27432" anchor="ctr">
                    <a:solidFill>
                      <a:srgbClr val="006D77"/>
                    </a:solidFill>
                  </a:tcPr>
                </a:tc>
              </a:tr>
              <a:tr h="351129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Linux, BSD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A1123F"/>
                          </a:solidFill>
                          <a:latin typeface="Consolas"/>
                        </a:rPr>
                        <a:t>explicit_bzero(p, n)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  <a:tr h="351129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Windows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A1123F"/>
                          </a:solidFill>
                          <a:latin typeface="Consolas"/>
                        </a:rPr>
                        <a:t>SecureZeroMemory(p, n)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</a:tr>
              <a:tr h="351129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C11 Ek K / C23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A1123F"/>
                          </a:solidFill>
                          <a:latin typeface="Consolas"/>
                        </a:rPr>
                        <a:t>memset_s</a:t>
                      </a:r>
                      <a:r>
                        <a:rPr sz="1296" b="0">
                          <a:solidFill>
                            <a:srgbClr val="1F2D3A"/>
                          </a:solidFill>
                        </a:rPr>
                        <a:t> / </a:t>
                      </a:r>
                      <a:r>
                        <a:rPr sz="1296" b="0">
                          <a:solidFill>
                            <a:srgbClr val="A1123F"/>
                          </a:solidFill>
                          <a:latin typeface="Consolas"/>
                        </a:rPr>
                        <a:t>memset_explicit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  <a:tr h="351132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Hiçbiri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A1123F"/>
                          </a:solidFill>
                          <a:latin typeface="Consolas"/>
                        </a:rPr>
                        <a:t>volatile</a:t>
                      </a:r>
                      <a:r>
                        <a:rPr sz="1296" b="0">
                          <a:solidFill>
                            <a:srgbClr val="1F2D3A"/>
                          </a:solidFill>
                        </a:rPr>
                        <a:t> işaretçiyle bayt bayt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</a:tr>
            </a:tbl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640080" y="3191256"/>
            <a:ext cx="10911535" cy="70408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1800" b="0">
                <a:solidFill>
                  <a:srgbClr val="1F2D3A"/>
                </a:solidFill>
              </a:rPr>
              <a:t>Sırrın </a:t>
            </a:r>
            <a:r>
              <a:rPr sz="1800" b="1">
                <a:solidFill>
                  <a:srgbClr val="1F2D3A"/>
                </a:solidFill>
              </a:rPr>
              <a:t>gizli kopyaları:</a:t>
            </a:r>
            <a:r>
              <a:rPr sz="1800" b="0">
                <a:solidFill>
                  <a:srgbClr val="1F2D3A"/>
                </a:solidFill>
              </a:rPr>
              <a:t> değerle geçirilen yapılar · </a:t>
            </a:r>
            <a:r>
              <a:rPr sz="1800" b="0">
                <a:solidFill>
                  <a:srgbClr val="A1123F"/>
                </a:solidFill>
                <a:latin typeface="Consolas"/>
              </a:rPr>
              <a:t>realloc</a:t>
            </a:r>
            <a:r>
              <a:rPr sz="1800" b="0">
                <a:solidFill>
                  <a:srgbClr val="1F2D3A"/>
                </a:solidFill>
              </a:rPr>
              <a:t>'un eski bloğu · </a:t>
            </a:r>
            <a:r>
              <a:rPr sz="1800" b="0">
                <a:solidFill>
                  <a:srgbClr val="A1123F"/>
                </a:solidFill>
                <a:latin typeface="Consolas"/>
              </a:rPr>
              <a:t>std::string</a:t>
            </a:r>
            <a:r>
              <a:rPr sz="1800" b="0">
                <a:solidFill>
                  <a:srgbClr val="1F2D3A"/>
                </a:solidFill>
              </a:rPr>
              <a:t> (SSO, silmeden yok olur) · G/Ç tamponları · takas ve hazırda bekletme dosyası</a:t>
            </a:r>
          </a:p>
        </p:txBody>
      </p:sp>
    </p:spTree>
  </p:cSld>
  <p:clrMapOvr>
    <a:masterClrMapping/>
  </p:clrMapOvr>
</p:sld>
</file>

<file path=ppt/slides/slide15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153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2600" b="1">
                <a:solidFill>
                  <a:srgbClr val="006D77"/>
                </a:solidFill>
              </a:rPr>
              <a:t>Diske düşmesin (Tarif 13.3) ve RAII</a:t>
            </a:r>
          </a:p>
        </p:txBody>
      </p:sp>
      <p:sp>
        <p:nvSpPr>
          <p:cNvPr id="7" name="Rectangle 6"/>
          <p:cNvSpPr/>
          <p:nvPr/>
        </p:nvSpPr>
        <p:spPr>
          <a:xfrm>
            <a:off x="640080" y="1325880"/>
            <a:ext cx="10911535" cy="954633"/>
          </a:xfrm>
          <a:prstGeom prst="rect">
            <a:avLst/>
          </a:prstGeom>
          <a:solidFill>
            <a:srgbClr val="F3F4F6"/>
          </a:solidFill>
          <a:ln>
            <a:solidFill>
              <a:srgbClr val="D9DEE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none" lIns="137160" rIns="137160" tIns="91440" bIns="91440"/>
          <a:lstStyle/>
          <a:p>
            <a:pPr algn="l"/>
            <a:r>
              <a:rPr sz="1116">
                <a:solidFill>
                  <a:srgbClr val="1F2D3A"/>
                </a:solidFill>
                <a:latin typeface="Consolas"/>
              </a:rPr>
              <a:t>mlock(key, sizeof key);          /* Windows: VirtualLock */</a:t>
            </a:r>
          </a:p>
          <a:p>
            <a:pPr algn="l"/>
            <a:r>
              <a:rPr sz="1116">
                <a:solidFill>
                  <a:srgbClr val="1F2D3A"/>
                </a:solidFill>
                <a:latin typeface="Consolas"/>
              </a:rPr>
              <a:t>/* ... use it ... */</a:t>
            </a:r>
          </a:p>
          <a:p>
            <a:pPr algn="l"/>
            <a:r>
              <a:rPr sz="1116">
                <a:solidFill>
                  <a:srgbClr val="1F2D3A"/>
                </a:solidFill>
                <a:latin typeface="Consolas"/>
              </a:rPr>
              <a:t>secure_wipe(key, sizeof key);</a:t>
            </a:r>
          </a:p>
          <a:p>
            <a:pPr algn="l"/>
            <a:r>
              <a:rPr sz="1116">
                <a:solidFill>
                  <a:srgbClr val="1F2D3A"/>
                </a:solidFill>
                <a:latin typeface="Consolas"/>
              </a:rPr>
              <a:t>munlock(key, sizeof key);</a:t>
            </a:r>
          </a:p>
        </p:txBody>
      </p:sp>
      <p:sp>
        <p:nvSpPr>
          <p:cNvPr id="8" name="Rectangle 7"/>
          <p:cNvSpPr/>
          <p:nvPr/>
        </p:nvSpPr>
        <p:spPr>
          <a:xfrm>
            <a:off x="640080" y="2390241"/>
            <a:ext cx="10911535" cy="954633"/>
          </a:xfrm>
          <a:prstGeom prst="rect">
            <a:avLst/>
          </a:prstGeom>
          <a:solidFill>
            <a:srgbClr val="F3F4F6"/>
          </a:solidFill>
          <a:ln>
            <a:solidFill>
              <a:srgbClr val="D9DEE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none" lIns="137160" rIns="137160" tIns="91440" bIns="91440"/>
          <a:lstStyle/>
          <a:p>
            <a:pPr algn="l"/>
            <a:r>
              <a:rPr sz="1116">
                <a:solidFill>
                  <a:srgbClr val="1F2D3A"/>
                </a:solidFill>
                <a:latin typeface="Consolas"/>
              </a:rPr>
              <a:t>class SecretKey {                     /* destructor wipes automatically */</a:t>
            </a:r>
          </a:p>
          <a:p>
            <a:pPr algn="l"/>
            <a:r>
              <a:rPr sz="1116">
                <a:solidFill>
                  <a:srgbClr val="1F2D3A"/>
                </a:solidFill>
                <a:latin typeface="Consolas"/>
              </a:rPr>
              <a:t>  ~SecretKey() { secure_wipe(v_.data(), v_.size()); }</a:t>
            </a:r>
          </a:p>
          <a:p>
            <a:pPr algn="l"/>
            <a:r>
              <a:rPr sz="1116">
                <a:solidFill>
                  <a:srgbClr val="1F2D3A"/>
                </a:solidFill>
                <a:latin typeface="Consolas"/>
              </a:rPr>
              <a:t>  SecretKey(const SecretKey&amp;) = delete;   /* copy = a second secret */</a:t>
            </a:r>
          </a:p>
          <a:p>
            <a:pPr algn="l"/>
            <a:r>
              <a:rPr sz="1116">
                <a:solidFill>
                  <a:srgbClr val="1F2D3A"/>
                </a:solidFill>
                <a:latin typeface="Consolas"/>
              </a:rPr>
              <a:t>};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40080" y="3454602"/>
            <a:ext cx="10911535" cy="40690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1800" b="0">
                <a:solidFill>
                  <a:srgbClr val="1F2D3A"/>
                </a:solidFill>
              </a:rPr>
              <a:t>Kilitleme </a:t>
            </a:r>
            <a:r>
              <a:rPr sz="1800" b="1">
                <a:solidFill>
                  <a:srgbClr val="1F2D3A"/>
                </a:solidFill>
              </a:rPr>
              <a:t>sayfa</a:t>
            </a:r>
            <a:r>
              <a:rPr sz="1800" b="0">
                <a:solidFill>
                  <a:srgbClr val="1F2D3A"/>
                </a:solidFill>
              </a:rPr>
              <a:t> düzeyinde, miktar sınırlı → yalnız küçük anahtar bölgesi</a:t>
            </a:r>
          </a:p>
        </p:txBody>
      </p:sp>
    </p:spTree>
  </p:cSld>
  <p:clrMapOvr>
    <a:masterClrMapping/>
  </p:clrMapOvr>
</p:sld>
</file>

<file path=ppt/slides/slide15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154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2600" b="1">
                <a:solidFill>
                  <a:srgbClr val="006D77"/>
                </a:solidFill>
              </a:rPr>
              <a:t>Bellek hatası avcıları</a:t>
            </a:r>
          </a:p>
        </p:txBody>
      </p:sp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640080" y="1325880"/>
          <a:ext cx="10911534" cy="207934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88347"/>
                <a:gridCol w="2995323"/>
                <a:gridCol w="5027864"/>
              </a:tblGrid>
              <a:tr h="346557">
                <a:tc>
                  <a:txBody>
                    <a:bodyPr wrap="square"/>
                    <a:lstStyle/>
                    <a:p>
                      <a:r>
                        <a:rPr sz="1296" b="1">
                          <a:solidFill>
                            <a:srgbClr val="FFFFFF"/>
                          </a:solidFill>
                        </a:rPr>
                        <a:t>Araç</a:t>
                      </a:r>
                    </a:p>
                  </a:txBody>
                  <a:tcPr marL="54864" marR="54864" marT="27432" marB="27432" anchor="ctr">
                    <a:solidFill>
                      <a:srgbClr val="006D77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1">
                          <a:solidFill>
                            <a:srgbClr val="FFFFFF"/>
                          </a:solidFill>
                        </a:rPr>
                        <a:t>Bulduğu</a:t>
                      </a:r>
                    </a:p>
                  </a:txBody>
                  <a:tcPr marL="54864" marR="54864" marT="27432" marB="27432" anchor="ctr">
                    <a:solidFill>
                      <a:srgbClr val="006D77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1">
                          <a:solidFill>
                            <a:srgbClr val="FFFFFF"/>
                          </a:solidFill>
                        </a:rPr>
                        <a:t>Kullanım</a:t>
                      </a:r>
                    </a:p>
                  </a:txBody>
                  <a:tcPr marL="54864" marR="54864" marT="27432" marB="27432" anchor="ctr">
                    <a:solidFill>
                      <a:srgbClr val="006D77"/>
                    </a:solidFill>
                  </a:tcPr>
                </a:tc>
              </a:tr>
              <a:tr h="346557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AddressSanitizer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Taşma, UAF, çift bırakma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A1123F"/>
                          </a:solidFill>
                          <a:latin typeface="Consolas"/>
                        </a:rPr>
                        <a:t>-fsanitize=address</a:t>
                      </a:r>
                      <a:r>
                        <a:rPr sz="1296" b="0">
                          <a:solidFill>
                            <a:srgbClr val="1F2D3A"/>
                          </a:solidFill>
                        </a:rPr>
                        <a:t> · </a:t>
                      </a:r>
                      <a:r>
                        <a:rPr sz="1296" b="0">
                          <a:solidFill>
                            <a:srgbClr val="A1123F"/>
                          </a:solidFill>
                          <a:latin typeface="Consolas"/>
                        </a:rPr>
                        <a:t>/fsanitize=address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  <a:tr h="346557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LeakSanitizer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Sızıntı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ASan ile (Linux)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</a:tr>
              <a:tr h="346557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MemorySanitizer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İlklendirilmemiş okuma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Clang </a:t>
                      </a:r>
                      <a:r>
                        <a:rPr sz="1296" b="0">
                          <a:solidFill>
                            <a:srgbClr val="A1123F"/>
                          </a:solidFill>
                          <a:latin typeface="Consolas"/>
                        </a:rPr>
                        <a:t>-fsanitize=memory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  <a:tr h="346557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Valgrind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Hepsi (yavaş)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A1123F"/>
                          </a:solidFill>
                          <a:latin typeface="Consolas"/>
                        </a:rPr>
                        <a:t>valgrind --leak-check=full ./prog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</a:tr>
              <a:tr h="346560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CRT hata ayıklama öbeği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Sızıntı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MSVC </a:t>
                      </a:r>
                      <a:r>
                        <a:rPr sz="1296" b="0">
                          <a:solidFill>
                            <a:srgbClr val="A1123F"/>
                          </a:solidFill>
                          <a:latin typeface="Consolas"/>
                        </a:rPr>
                        <a:t>_CrtSetDbgFlag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640080" y="3514953"/>
            <a:ext cx="10911535" cy="40690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1800" b="1">
                <a:solidFill>
                  <a:srgbClr val="1F2D3A"/>
                </a:solidFill>
              </a:rPr>
              <a:t>Değerlendirici:</a:t>
            </a:r>
            <a:r>
              <a:rPr sz="1800" b="0">
                <a:solidFill>
                  <a:srgbClr val="1F2D3A"/>
                </a:solidFill>
              </a:rPr>
              <a:t> işlem bittikten sonra döküm alır, test parolasını arar</a:t>
            </a:r>
          </a:p>
        </p:txBody>
      </p:sp>
    </p:spTree>
  </p:cSld>
  <p:clrMapOvr>
    <a:masterClrMapping/>
  </p:clrMapOvr>
</p:sld>
</file>

<file path=ppt/slides/slide15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155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Korunan kod bölümleme: TCB'yi küçült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7701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1">
                <a:solidFill>
                  <a:srgbClr val="1F2D3A"/>
                </a:solidFill>
              </a:rPr>
              <a:t>Güvenilir hesaplama tabanı (TCB):</a:t>
            </a:r>
            <a:r>
              <a:rPr sz="2000" b="0">
                <a:solidFill>
                  <a:srgbClr val="1F2D3A"/>
                </a:solidFill>
              </a:rPr>
              <a:t> "hatalıysa güvenlik çöker" dediğimiz kodun tamamı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2205736"/>
            <a:ext cx="10911535" cy="84328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200.000 satırlık uygulama, 2.000 satırlık </a:t>
            </a:r>
            <a:r>
              <a:rPr sz="2000" b="1">
                <a:solidFill>
                  <a:srgbClr val="1F2D3A"/>
                </a:solidFill>
              </a:rPr>
              <a:t>korunan çekirdek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İnceleme, gizleme, bütünlük denetimi yalnız çekirdeğe → maliyet de yalnız orada</a:t>
            </a:r>
          </a:p>
        </p:txBody>
      </p:sp>
      <p:pic>
        <p:nvPicPr>
          <p:cNvPr id="9" name="Picture 8" descr="h01-10-bolumlem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57130" y="3158744"/>
            <a:ext cx="6677434" cy="2995168"/>
          </a:xfrm>
          <a:prstGeom prst="rect">
            <a:avLst/>
          </a:prstGeom>
        </p:spPr>
      </p:pic>
    </p:spTree>
  </p:cSld>
  <p:clrMapOvr>
    <a:masterClrMapping/>
  </p:clrMapOvr>
</p:sld>
</file>

<file path=ppt/slides/slide15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156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2600" b="1">
                <a:solidFill>
                  <a:srgbClr val="006D77"/>
                </a:solidFill>
              </a:rPr>
              <a:t>Bölümleme seçenekleri</a:t>
            </a:r>
          </a:p>
        </p:txBody>
      </p:sp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640080" y="1325880"/>
          <a:ext cx="10911535" cy="229331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16945"/>
                <a:gridCol w="1620525"/>
                <a:gridCol w="6374065"/>
              </a:tblGrid>
              <a:tr h="382219">
                <a:tc>
                  <a:txBody>
                    <a:bodyPr wrap="square"/>
                    <a:lstStyle/>
                    <a:p>
                      <a:r>
                        <a:rPr sz="1296" b="1">
                          <a:solidFill>
                            <a:srgbClr val="FFFFFF"/>
                          </a:solidFill>
                        </a:rPr>
                        <a:t>Seçenek</a:t>
                      </a:r>
                    </a:p>
                  </a:txBody>
                  <a:tcPr marL="54864" marR="54864" marT="27432" marB="27432" anchor="ctr">
                    <a:solidFill>
                      <a:srgbClr val="006D77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1">
                          <a:solidFill>
                            <a:srgbClr val="FFFFFF"/>
                          </a:solidFill>
                        </a:rPr>
                        <a:t>Yalıtım</a:t>
                      </a:r>
                    </a:p>
                  </a:txBody>
                  <a:tcPr marL="54864" marR="54864" marT="27432" marB="27432" anchor="ctr">
                    <a:solidFill>
                      <a:srgbClr val="006D77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1">
                          <a:solidFill>
                            <a:srgbClr val="FFFFFF"/>
                          </a:solidFill>
                        </a:rPr>
                        <a:t>Örnek</a:t>
                      </a:r>
                    </a:p>
                  </a:txBody>
                  <a:tcPr marL="54864" marR="54864" marT="27432" marB="27432" anchor="ctr">
                    <a:solidFill>
                      <a:srgbClr val="006D77"/>
                    </a:solidFill>
                  </a:tcPr>
                </a:tc>
              </a:tr>
              <a:tr h="382219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Aynı süreçte ayrı modül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Düşük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Java uygulamasında native kütüphane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  <a:tr h="382219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Ayrı süreç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Orta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Tarayıcı kum havuzu, yetkili yardımcı süreç (Tarif 1.4)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</a:tr>
              <a:tr h="382219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OS hizmeti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Orta–yüksek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DPAPI, Anahtarlık, Android Keystore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  <a:tr h="382219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Donanım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Yüksek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Güvenli eleman, TPM, TEE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</a:tr>
              <a:tr h="382220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Sunucuya taşıma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En yüksek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Sır hiç istemciye gitmez, HSM'de kalır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640080" y="3728923"/>
            <a:ext cx="10911535" cy="70408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1800" b="0">
                <a:solidFill>
                  <a:srgbClr val="1F2D3A"/>
                </a:solidFill>
              </a:rPr>
              <a:t>En güçlüsü </a:t>
            </a:r>
            <a:r>
              <a:rPr sz="1800" b="1">
                <a:solidFill>
                  <a:srgbClr val="1F2D3A"/>
                </a:solidFill>
              </a:rPr>
              <a:t>sırrı istemciden kaldırmak</a:t>
            </a:r>
            <a:r>
              <a:rPr sz="1800" b="0">
                <a:solidFill>
                  <a:srgbClr val="1F2D3A"/>
                </a:solidFill>
              </a:rPr>
              <a:t>; olmazsa donanım; o da yoksa </a:t>
            </a:r>
            <a:r>
              <a:rPr sz="1800" b="1">
                <a:solidFill>
                  <a:srgbClr val="1F2D3A"/>
                </a:solidFill>
              </a:rPr>
              <a:t>yazılım koruması</a:t>
            </a:r>
            <a:r>
              <a:rPr sz="1800" b="0">
                <a:solidFill>
                  <a:srgbClr val="1F2D3A"/>
                </a:solidFill>
              </a:rPr>
              <a:t> (bu dersin konusu)</a:t>
            </a:r>
          </a:p>
        </p:txBody>
      </p:sp>
    </p:spTree>
  </p:cSld>
  <p:clrMapOvr>
    <a:masterClrMapping/>
  </p:clrMapOvr>
</p:sld>
</file>

<file path=ppt/slides/slide15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157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2600" b="1">
                <a:solidFill>
                  <a:srgbClr val="006D77"/>
                </a:solidFill>
              </a:rPr>
              <a:t>Arayüz: dar, doğrulanmış, sırsız</a:t>
            </a:r>
          </a:p>
        </p:txBody>
      </p:sp>
      <p:sp>
        <p:nvSpPr>
          <p:cNvPr id="7" name="Rectangle 6"/>
          <p:cNvSpPr/>
          <p:nvPr/>
        </p:nvSpPr>
        <p:spPr>
          <a:xfrm>
            <a:off x="640080" y="1325880"/>
            <a:ext cx="10911535" cy="1464868"/>
          </a:xfrm>
          <a:prstGeom prst="rect">
            <a:avLst/>
          </a:prstGeom>
          <a:solidFill>
            <a:srgbClr val="F3F4F6"/>
          </a:solidFill>
          <a:ln>
            <a:solidFill>
              <a:srgbClr val="D9DEE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none" lIns="137160" rIns="137160" tIns="91440" bIns="91440"/>
          <a:lstStyle/>
          <a:p>
            <a:pPr algn="l"/>
            <a:r>
              <a:rPr sz="1116">
                <a:solidFill>
                  <a:srgbClr val="1F2D3A"/>
                </a:solidFill>
                <a:latin typeface="Consolas"/>
              </a:rPr>
              <a:t>typedef struct VaultKey VaultKey;     /* opaque type */</a:t>
            </a:r>
          </a:p>
          <a:p>
            <a:pPr algn="l"/>
            <a:r>
              <a:rPr sz="1116">
                <a:solidFill>
                  <a:srgbClr val="1F2D3A"/>
                </a:solidFill>
                <a:latin typeface="Consolas"/>
              </a:rPr>
              <a:t> </a:t>
            </a:r>
          </a:p>
          <a:p>
            <a:pPr algn="l"/>
            <a:r>
              <a:rPr sz="1116">
                <a:solidFill>
                  <a:srgbClr val="1F2D3A"/>
                </a:solidFill>
                <a:latin typeface="Consolas"/>
              </a:rPr>
              <a:t>int  vault_open(const char *password, size_t n, const unsigned char salt[16],</a:t>
            </a:r>
          </a:p>
          <a:p>
            <a:pPr algn="l"/>
            <a:r>
              <a:rPr sz="1116">
                <a:solidFill>
                  <a:srgbClr val="1F2D3A"/>
                </a:solidFill>
                <a:latin typeface="Consolas"/>
              </a:rPr>
              <a:t>             VaultKey **out);                 /* wipes the password */</a:t>
            </a:r>
          </a:p>
          <a:p>
            <a:pPr algn="l"/>
            <a:r>
              <a:rPr sz="1116">
                <a:solidFill>
                  <a:srgbClr val="1F2D3A"/>
                </a:solidFill>
                <a:latin typeface="Consolas"/>
              </a:rPr>
              <a:t>int  vault_decrypt(VaultKey *a, const unsigned char *cipher, size_t n,</a:t>
            </a:r>
          </a:p>
          <a:p>
            <a:pPr algn="l"/>
            <a:r>
              <a:rPr sz="1116">
                <a:solidFill>
                  <a:srgbClr val="1F2D3A"/>
                </a:solidFill>
                <a:latin typeface="Consolas"/>
              </a:rPr>
              <a:t>              unsigned char *plain, size_t capacity, size_t *written);</a:t>
            </a:r>
          </a:p>
          <a:p>
            <a:pPr algn="l"/>
            <a:r>
              <a:rPr sz="1116">
                <a:solidFill>
                  <a:srgbClr val="1F2D3A"/>
                </a:solidFill>
                <a:latin typeface="Consolas"/>
              </a:rPr>
              <a:t>void vault_close(VaultKey *a);                /* wipes the key */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2900476"/>
            <a:ext cx="10911535" cy="11201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1800" b="1">
                <a:solidFill>
                  <a:srgbClr val="006D77"/>
                </a:solidFill>
              </a:rPr>
              <a:t>1. </a:t>
            </a:r>
            <a:r>
              <a:rPr sz="1800" b="1">
                <a:solidFill>
                  <a:srgbClr val="1F2D3A"/>
                </a:solidFill>
              </a:rPr>
              <a:t>Sırrı dışarı verme, iş yaptır</a:t>
            </a:r>
            <a:r>
              <a:rPr sz="1800" b="0">
                <a:solidFill>
                  <a:srgbClr val="1F2D3A"/>
                </a:solidFill>
              </a:rPr>
              <a:t> (tutamaç)</a:t>
            </a:r>
          </a:p>
          <a:p>
            <a:pPr>
              <a:spcAft>
                <a:spcPts val="300"/>
              </a:spcAft>
            </a:pPr>
            <a:r>
              <a:rPr sz="1800" b="1">
                <a:solidFill>
                  <a:srgbClr val="006D77"/>
                </a:solidFill>
              </a:rPr>
              <a:t>2. </a:t>
            </a:r>
            <a:r>
              <a:rPr sz="1800" b="0">
                <a:solidFill>
                  <a:srgbClr val="1F2D3A"/>
                </a:solidFill>
              </a:rPr>
              <a:t>Sınırı geçen her şeyi </a:t>
            </a:r>
            <a:r>
              <a:rPr sz="1800" b="1">
                <a:solidFill>
                  <a:srgbClr val="1F2D3A"/>
                </a:solidFill>
              </a:rPr>
              <a:t>doğrula</a:t>
            </a:r>
          </a:p>
          <a:p>
            <a:pPr>
              <a:spcAft>
                <a:spcPts val="300"/>
              </a:spcAft>
            </a:pPr>
            <a:r>
              <a:rPr sz="1800" b="1">
                <a:solidFill>
                  <a:srgbClr val="006D77"/>
                </a:solidFill>
              </a:rPr>
              <a:t>3. </a:t>
            </a:r>
            <a:r>
              <a:rPr sz="1800" b="0">
                <a:solidFill>
                  <a:srgbClr val="1F2D3A"/>
                </a:solidFill>
              </a:rPr>
              <a:t>Sınırdan </a:t>
            </a:r>
            <a:r>
              <a:rPr sz="1800" b="1">
                <a:solidFill>
                  <a:srgbClr val="1F2D3A"/>
                </a:solidFill>
              </a:rPr>
              <a:t>açık veri</a:t>
            </a:r>
            <a:r>
              <a:rPr sz="1800" b="0">
                <a:solidFill>
                  <a:srgbClr val="1F2D3A"/>
                </a:solidFill>
              </a:rPr>
              <a:t> geçirme</a:t>
            </a:r>
          </a:p>
        </p:txBody>
      </p:sp>
    </p:spTree>
  </p:cSld>
  <p:clrMapOvr>
    <a:masterClrMapping/>
  </p:clrMapOvr>
</p:sld>
</file>

<file path=ppt/slides/slide15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158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2600" b="1">
                <a:solidFill>
                  <a:srgbClr val="006D77"/>
                </a:solidFill>
              </a:rPr>
              <a:t>Kâhin ve kod sökme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3716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1800" b="1">
                <a:solidFill>
                  <a:srgbClr val="006D77"/>
                </a:solidFill>
              </a:rPr>
              <a:t>• </a:t>
            </a:r>
            <a:r>
              <a:rPr sz="1800" b="1">
                <a:solidFill>
                  <a:srgbClr val="1F2D3A"/>
                </a:solidFill>
              </a:rPr>
              <a:t>Şifre çözme kâhini:</a:t>
            </a:r>
            <a:r>
              <a:rPr sz="1800" b="0">
                <a:solidFill>
                  <a:srgbClr val="1F2D3A"/>
                </a:solidFill>
              </a:rPr>
              <a:t> saldırgan </a:t>
            </a:r>
            <a:r>
              <a:rPr sz="1800" b="0">
                <a:solidFill>
                  <a:srgbClr val="A1123F"/>
                </a:solidFill>
                <a:latin typeface="Consolas"/>
              </a:rPr>
              <a:t>vault_decrypt</a:t>
            </a:r>
            <a:r>
              <a:rPr sz="1800" b="0">
                <a:solidFill>
                  <a:srgbClr val="1F2D3A"/>
                </a:solidFill>
              </a:rPr>
              <a:t>'i kendi verisiyle çağırır — anahtara gerek yok</a:t>
            </a:r>
          </a:p>
          <a:p>
            <a:pPr>
              <a:spcAft>
                <a:spcPts val="300"/>
              </a:spcAft>
            </a:pPr>
            <a:r>
              <a:rPr sz="1800" b="1">
                <a:solidFill>
                  <a:srgbClr val="006D77"/>
                </a:solidFill>
              </a:rPr>
              <a:t>• </a:t>
            </a:r>
            <a:r>
              <a:rPr sz="1800" b="1">
                <a:solidFill>
                  <a:srgbClr val="1F2D3A"/>
                </a:solidFill>
              </a:rPr>
              <a:t>Kod sökme (code lifting):</a:t>
            </a:r>
            <a:r>
              <a:rPr sz="1800" b="0">
                <a:solidFill>
                  <a:srgbClr val="1F2D3A"/>
                </a:solidFill>
              </a:rPr>
              <a:t> korunan fonksiyonu olduğu gibi kopyalayıp kara kutu gibi çalıştırır</a:t>
            </a:r>
          </a:p>
        </p:txBody>
      </p:sp>
      <p:graphicFrame>
        <p:nvGraphicFramePr>
          <p:cNvPr id="8" name="Table 7"/>
          <p:cNvGraphicFramePr>
            <a:graphicFrameLocks noGrp="1"/>
          </p:cNvGraphicFramePr>
          <p:nvPr/>
        </p:nvGraphicFramePr>
        <p:xfrm>
          <a:off x="640080" y="2807208"/>
          <a:ext cx="10911534" cy="175564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967830"/>
                <a:gridCol w="6943704"/>
              </a:tblGrid>
              <a:tr h="351129">
                <a:tc>
                  <a:txBody>
                    <a:bodyPr wrap="square"/>
                    <a:lstStyle/>
                    <a:p>
                      <a:r>
                        <a:rPr sz="1296" b="1">
                          <a:solidFill>
                            <a:srgbClr val="FFFFFF"/>
                          </a:solidFill>
                        </a:rPr>
                        <a:t>Önlem</a:t>
                      </a:r>
                    </a:p>
                  </a:txBody>
                  <a:tcPr marL="54864" marR="54864" marT="27432" marB="27432" anchor="ctr">
                    <a:solidFill>
                      <a:srgbClr val="006D77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1">
                          <a:solidFill>
                            <a:srgbClr val="FFFFFF"/>
                          </a:solidFill>
                        </a:rPr>
                        <a:t>Fikir</a:t>
                      </a:r>
                    </a:p>
                  </a:txBody>
                  <a:tcPr marL="54864" marR="54864" marT="27432" marB="27432" anchor="ctr">
                    <a:solidFill>
                      <a:srgbClr val="006D77"/>
                    </a:solidFill>
                  </a:tcPr>
                </a:tc>
              </a:tr>
              <a:tr h="351129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Cihaza/örneğe bağlama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Başka ortamda doğru sonuç çıkmaz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  <a:tr h="351129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Sürüme bağlama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Eski/değiştirilmiş sürümde anahtar çözülmez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</a:tr>
              <a:tr h="351129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Bağlam denetimi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Çağıranın bütünlüğü ve akış sırası doğrulanır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  <a:tr h="351132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Ortak statik anahtar yok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Bir kopyanın kırılması diğerlerini etkilemez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5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159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2600" b="1">
                <a:solidFill>
                  <a:srgbClr val="006D77"/>
                </a:solidFill>
              </a:rPr>
              <a:t>Şifreleme ile güvenli işleme: açıklık penceresi</a:t>
            </a:r>
          </a:p>
        </p:txBody>
      </p:sp>
      <p:sp>
        <p:nvSpPr>
          <p:cNvPr id="7" name="Rectangle 6"/>
          <p:cNvSpPr/>
          <p:nvPr/>
        </p:nvSpPr>
        <p:spPr>
          <a:xfrm>
            <a:off x="640080" y="1325880"/>
            <a:ext cx="10911535" cy="614476"/>
          </a:xfrm>
          <a:prstGeom prst="rect">
            <a:avLst/>
          </a:prstGeom>
          <a:solidFill>
            <a:srgbClr val="F3F4F6"/>
          </a:solidFill>
          <a:ln>
            <a:solidFill>
              <a:srgbClr val="D9DEE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none" lIns="137160" rIns="137160" tIns="91440" bIns="91440"/>
          <a:lstStyle/>
          <a:p>
            <a:pPr algn="l"/>
            <a:r>
              <a:rPr sz="1116">
                <a:solidFill>
                  <a:srgbClr val="1F2D3A"/>
                </a:solidFill>
                <a:latin typeface="Consolas"/>
              </a:rPr>
              <a:t>Kötü: [aç] ██████████████████████████████████ [kapat]   anahtar hep açık</a:t>
            </a:r>
          </a:p>
          <a:p>
            <a:pPr algn="l"/>
            <a:r>
              <a:rPr sz="1116">
                <a:solidFill>
                  <a:srgbClr val="1F2D3A"/>
                </a:solidFill>
                <a:latin typeface="Consolas"/>
              </a:rPr>
              <a:t>İyi:  [aç] ░░░░░██░░░░░░░░██░░░░░░░░░░░██░░░░ [kapat]   yalnız işlem anında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2050084"/>
            <a:ext cx="10911535" cy="18059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1800" b="1">
                <a:solidFill>
                  <a:srgbClr val="006D77"/>
                </a:solidFill>
              </a:rPr>
              <a:t>1. </a:t>
            </a:r>
            <a:r>
              <a:rPr sz="1800" b="1">
                <a:solidFill>
                  <a:srgbClr val="1F2D3A"/>
                </a:solidFill>
              </a:rPr>
              <a:t>Tam zamanında çözme</a:t>
            </a:r>
            <a:r>
              <a:rPr sz="1800" b="0">
                <a:solidFill>
                  <a:srgbClr val="1F2D3A"/>
                </a:solidFill>
              </a:rPr>
              <a:t> → fonksiyon dönmeden sil</a:t>
            </a:r>
          </a:p>
          <a:p>
            <a:pPr>
              <a:spcAft>
                <a:spcPts val="300"/>
              </a:spcAft>
            </a:pPr>
            <a:r>
              <a:rPr sz="1800" b="1">
                <a:solidFill>
                  <a:srgbClr val="006D77"/>
                </a:solidFill>
              </a:rPr>
              <a:t>2. </a:t>
            </a:r>
            <a:r>
              <a:rPr sz="1800" b="1">
                <a:solidFill>
                  <a:srgbClr val="1F2D3A"/>
                </a:solidFill>
              </a:rPr>
              <a:t>Örtme:</a:t>
            </a:r>
            <a:r>
              <a:rPr sz="1800" b="0">
                <a:solidFill>
                  <a:srgbClr val="1F2D3A"/>
                </a:solidFill>
              </a:rPr>
              <a:t> anahtar XOR rastgele maske — bellekte iki anlamsız parça</a:t>
            </a:r>
          </a:p>
          <a:p>
            <a:pPr>
              <a:spcAft>
                <a:spcPts val="300"/>
              </a:spcAft>
            </a:pPr>
            <a:r>
              <a:rPr sz="1800" b="1">
                <a:solidFill>
                  <a:srgbClr val="006D77"/>
                </a:solidFill>
              </a:rPr>
              <a:t>3. </a:t>
            </a:r>
            <a:r>
              <a:rPr sz="1800" b="1">
                <a:solidFill>
                  <a:srgbClr val="1F2D3A"/>
                </a:solidFill>
              </a:rPr>
              <a:t>Parçalama:</a:t>
            </a:r>
            <a:r>
              <a:rPr sz="1800" b="0">
                <a:solidFill>
                  <a:srgbClr val="1F2D3A"/>
                </a:solidFill>
              </a:rPr>
              <a:t> farklı yerlerde, kullanımda birleştir</a:t>
            </a:r>
          </a:p>
          <a:p>
            <a:pPr>
              <a:spcAft>
                <a:spcPts val="300"/>
              </a:spcAft>
            </a:pPr>
            <a:r>
              <a:rPr sz="1800" b="1">
                <a:solidFill>
                  <a:srgbClr val="006D77"/>
                </a:solidFill>
              </a:rPr>
              <a:t>4. </a:t>
            </a:r>
            <a:r>
              <a:rPr sz="1800" b="1">
                <a:solidFill>
                  <a:srgbClr val="1F2D3A"/>
                </a:solidFill>
              </a:rPr>
              <a:t>Kod şifreleme:</a:t>
            </a:r>
            <a:r>
              <a:rPr sz="1800" b="0">
                <a:solidFill>
                  <a:srgbClr val="1F2D3A"/>
                </a:solidFill>
              </a:rPr>
              <a:t> fonksiyon kodu çalışma anında çözülür (4, 9. hafta)</a:t>
            </a:r>
          </a:p>
          <a:p>
            <a:pPr>
              <a:spcAft>
                <a:spcPts val="300"/>
              </a:spcAft>
            </a:pPr>
            <a:r>
              <a:rPr sz="1800" b="1">
                <a:solidFill>
                  <a:srgbClr val="006D77"/>
                </a:solidFill>
              </a:rPr>
              <a:t>5. </a:t>
            </a:r>
            <a:r>
              <a:rPr sz="1800" b="1">
                <a:solidFill>
                  <a:srgbClr val="1F2D3A"/>
                </a:solidFill>
              </a:rPr>
              <a:t>Whitebox:</a:t>
            </a:r>
            <a:r>
              <a:rPr sz="1800" b="0">
                <a:solidFill>
                  <a:srgbClr val="1F2D3A"/>
                </a:solidFill>
              </a:rPr>
              <a:t> anahtar hiç açılmaz (11. hafta)</a:t>
            </a:r>
          </a:p>
        </p:txBody>
      </p:sp>
    </p:spTree>
  </p:cSld>
  <p:clrMapOvr>
    <a:masterClrMapping/>
  </p:clrMapOvr>
</p:sld>
</file>

<file path=ppt/slides/slide16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160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Bellekte örtme — kod örneği</a:t>
            </a:r>
          </a:p>
        </p:txBody>
      </p:sp>
      <p:sp>
        <p:nvSpPr>
          <p:cNvPr id="7" name="Rectangle 6"/>
          <p:cNvSpPr/>
          <p:nvPr/>
        </p:nvSpPr>
        <p:spPr>
          <a:xfrm>
            <a:off x="640080" y="1325880"/>
            <a:ext cx="10911535" cy="2164079"/>
          </a:xfrm>
          <a:prstGeom prst="rect">
            <a:avLst/>
          </a:prstGeom>
          <a:solidFill>
            <a:srgbClr val="F3F4F6"/>
          </a:solidFill>
          <a:ln>
            <a:solidFill>
              <a:srgbClr val="D9DEE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none" lIns="137160" rIns="137160" tIns="91440" bIns="91440"/>
          <a:lstStyle/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typedef struct {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uint8_t mask[32];     /* generated randomly at start-up */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uint8_t masked[32];   /* key XOR mask */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} MaskedKey;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static void unmask_key(const MaskedKey *o, uint8_t temp[32])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{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for (size_t i = 0; i &lt; 32; i++)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    temp[i] = o-&gt;masked[i] ^ o-&gt;mask[i];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}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3599687"/>
            <a:ext cx="10911535" cy="7701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Bellekte </a:t>
            </a:r>
            <a:r>
              <a:rPr sz="2000" b="1">
                <a:solidFill>
                  <a:srgbClr val="1F2D3A"/>
                </a:solidFill>
              </a:rPr>
              <a:t>anahtarın kendisi değil</a:t>
            </a:r>
            <a:r>
              <a:rPr sz="2000" b="0">
                <a:solidFill>
                  <a:srgbClr val="1F2D3A"/>
                </a:solidFill>
              </a:rPr>
              <a:t>, iki anlamsız parça durur; birleştirme yalnız kullanım anında.</a:t>
            </a:r>
          </a:p>
        </p:txBody>
      </p:sp>
    </p:spTree>
  </p:cSld>
  <p:clrMapOvr>
    <a:masterClrMapping/>
  </p:clrMapOvr>
</p:sld>
</file>

<file path=ppt/slides/slide16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161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Açıklık penceresi — şema</a:t>
            </a:r>
          </a:p>
        </p:txBody>
      </p:sp>
      <p:pic>
        <p:nvPicPr>
          <p:cNvPr id="7" name="Picture 6" descr="h01-16-aciklik-penceresi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8808" y="1325880"/>
            <a:ext cx="10514078" cy="4828032"/>
          </a:xfrm>
          <a:prstGeom prst="rect">
            <a:avLst/>
          </a:prstGeom>
        </p:spPr>
      </p:pic>
    </p:spTree>
  </p:cSld>
  <p:clrMapOvr>
    <a:masterClrMapping/>
  </p:clrMapOvr>
</p:sld>
</file>

<file path=ppt/slides/slide16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162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2600" b="1">
                <a:solidFill>
                  <a:srgbClr val="006D77"/>
                </a:solidFill>
              </a:rPr>
              <a:t>Güvenli geliştirme yaşam döngüsü</a:t>
            </a:r>
          </a:p>
        </p:txBody>
      </p:sp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640080" y="1325880"/>
          <a:ext cx="10911535" cy="261701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10678"/>
                <a:gridCol w="7445518"/>
                <a:gridCol w="1155339"/>
              </a:tblGrid>
              <a:tr h="373858">
                <a:tc>
                  <a:txBody>
                    <a:bodyPr wrap="square"/>
                    <a:lstStyle/>
                    <a:p>
                      <a:r>
                        <a:rPr sz="1296" b="1">
                          <a:solidFill>
                            <a:srgbClr val="FFFFFF"/>
                          </a:solidFill>
                        </a:rPr>
                        <a:t>Aşama</a:t>
                      </a:r>
                    </a:p>
                  </a:txBody>
                  <a:tcPr marL="54864" marR="54864" marT="27432" marB="27432" anchor="ctr">
                    <a:solidFill>
                      <a:srgbClr val="006D77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1">
                          <a:solidFill>
                            <a:srgbClr val="FFFFFF"/>
                          </a:solidFill>
                        </a:rPr>
                        <a:t>Etkinlik</a:t>
                      </a:r>
                    </a:p>
                  </a:txBody>
                  <a:tcPr marL="54864" marR="54864" marT="27432" marB="27432" anchor="ctr">
                    <a:solidFill>
                      <a:srgbClr val="006D77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1">
                          <a:solidFill>
                            <a:srgbClr val="FFFFFF"/>
                          </a:solidFill>
                        </a:rPr>
                        <a:t>Hafta</a:t>
                      </a:r>
                    </a:p>
                  </a:txBody>
                  <a:tcPr marL="54864" marR="54864" marT="27432" marB="27432" anchor="ctr">
                    <a:solidFill>
                      <a:srgbClr val="006D77"/>
                    </a:solidFill>
                  </a:tcPr>
                </a:tc>
              </a:tr>
              <a:tr h="373858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Gereksinim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Standartlardan güvenlik gereksinimi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13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  <a:tr h="373858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Tasarım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Tehdit modeli, koruma planı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1–2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</a:tr>
              <a:tr h="373858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Gerçekleştirme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Kodlama kuralları, yasaklı fonksiyonlar, statik analiz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4–5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  <a:tr h="373858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Doğrulama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Sanitizer, fuzzing, sızma testi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4, 12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</a:tr>
              <a:tr h="373858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Yayın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İmzalı derleme, </a:t>
                      </a:r>
                      <a:r>
                        <a:rPr sz="1296" b="1">
                          <a:solidFill>
                            <a:srgbClr val="1F2D3A"/>
                          </a:solidFill>
                        </a:rPr>
                        <a:t>benzersiz sürüm kimliği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1, 10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  <a:tr h="373864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Yanıt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Zafiyet bildirimi, acil güncelleme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12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</a:tr>
            </a:tbl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640080" y="4052620"/>
            <a:ext cx="10911535" cy="40690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1800" b="0">
                <a:solidFill>
                  <a:srgbClr val="1F2D3A"/>
                </a:solidFill>
              </a:rPr>
              <a:t>Microsoft SDL · NIST SSDF (SP 800-218)</a:t>
            </a:r>
          </a:p>
        </p:txBody>
      </p:sp>
    </p:spTree>
  </p:cSld>
  <p:clrMapOvr>
    <a:masterClrMapping/>
  </p:clrMapOvr>
</p:sld>
</file>

<file path=ppt/slides/slide16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163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2600" b="1">
                <a:solidFill>
                  <a:srgbClr val="006D77"/>
                </a:solidFill>
              </a:rPr>
              <a:t>Benzersiz sürüm kimliği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40690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1800" b="1">
                <a:solidFill>
                  <a:srgbClr val="1F2D3A"/>
                </a:solidFill>
              </a:rPr>
              <a:t>İncelenen ile dağıtılan aynı mı?</a:t>
            </a:r>
            <a:r>
              <a:rPr sz="1800" b="0">
                <a:solidFill>
                  <a:srgbClr val="1F2D3A"/>
                </a:solidFill>
              </a:rPr>
              <a:t> → </a:t>
            </a:r>
            <a:r>
              <a:rPr sz="1800" b="0">
                <a:solidFill>
                  <a:srgbClr val="A1123F"/>
                </a:solidFill>
                <a:latin typeface="Consolas"/>
              </a:rPr>
              <a:t>1.4.2</a:t>
            </a:r>
            <a:r>
              <a:rPr sz="1800" b="0">
                <a:solidFill>
                  <a:srgbClr val="1F2D3A"/>
                </a:solidFill>
              </a:rPr>
              <a:t> + git kimliği + binary dosyanın SHA-256'sı</a:t>
            </a:r>
          </a:p>
        </p:txBody>
      </p:sp>
      <p:sp>
        <p:nvSpPr>
          <p:cNvPr id="8" name="Rectangle 7"/>
          <p:cNvSpPr/>
          <p:nvPr/>
        </p:nvSpPr>
        <p:spPr>
          <a:xfrm>
            <a:off x="640080" y="1842515"/>
            <a:ext cx="10911535" cy="784555"/>
          </a:xfrm>
          <a:prstGeom prst="rect">
            <a:avLst/>
          </a:prstGeom>
          <a:solidFill>
            <a:srgbClr val="F3F4F6"/>
          </a:solidFill>
          <a:ln>
            <a:solidFill>
              <a:srgbClr val="D9DEE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none" lIns="137160" rIns="137160" tIns="91440" bIns="91440"/>
          <a:lstStyle/>
          <a:p>
            <a:pPr algn="l"/>
            <a:r>
              <a:rPr sz="1116">
                <a:solidFill>
                  <a:srgbClr val="1F2D3A"/>
                </a:solidFill>
                <a:latin typeface="Consolas"/>
              </a:rPr>
              <a:t>execute_process(COMMAND git rev-parse --short=12 HEAD</a:t>
            </a:r>
          </a:p>
          <a:p>
            <a:pPr algn="l"/>
            <a:r>
              <a:rPr sz="1116">
                <a:solidFill>
                  <a:srgbClr val="1F2D3A"/>
                </a:solidFill>
                <a:latin typeface="Consolas"/>
              </a:rPr>
              <a:t>                OUTPUT_VARIABLE GIT_COMMIT OUTPUT_STRIP_TRAILING_WHITESPACE)</a:t>
            </a:r>
          </a:p>
          <a:p>
            <a:pPr algn="l"/>
            <a:r>
              <a:rPr sz="1116">
                <a:solidFill>
                  <a:srgbClr val="1F2D3A"/>
                </a:solidFill>
                <a:latin typeface="Consolas"/>
              </a:rPr>
              <a:t>target_compile_definitions(kasa PRIVATE VERSION="1.4.2" GIT_COMMIT="${GIT_COMMIT}")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40080" y="2736798"/>
            <a:ext cx="10911535" cy="40690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1800" b="0">
                <a:solidFill>
                  <a:srgbClr val="A1123F"/>
                </a:solidFill>
                <a:latin typeface="Consolas"/>
              </a:rPr>
              <a:t>Get-FileHash .kasa.exe -Algorithm SHA256</a:t>
            </a:r>
            <a:r>
              <a:rPr sz="1800" b="0">
                <a:solidFill>
                  <a:srgbClr val="1F2D3A"/>
                </a:solidFill>
              </a:rPr>
              <a:t> · </a:t>
            </a:r>
            <a:r>
              <a:rPr sz="1800" b="0">
                <a:solidFill>
                  <a:srgbClr val="A1123F"/>
                </a:solidFill>
                <a:latin typeface="Consolas"/>
              </a:rPr>
              <a:t>sha256sum ./kasa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40080" y="3253433"/>
            <a:ext cx="10911535" cy="40690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1800" b="0">
                <a:solidFill>
                  <a:srgbClr val="1F2D3A"/>
                </a:solidFill>
              </a:rPr>
              <a:t>Sahada sürüm, </a:t>
            </a:r>
            <a:r>
              <a:rPr sz="1800" b="1">
                <a:solidFill>
                  <a:srgbClr val="1F2D3A"/>
                </a:solidFill>
              </a:rPr>
              <a:t>anahtar türetmeye</a:t>
            </a:r>
            <a:r>
              <a:rPr sz="1800" b="0">
                <a:solidFill>
                  <a:srgbClr val="1F2D3A"/>
                </a:solidFill>
              </a:rPr>
              <a:t> de katılır → sürüm geri alma saldırısı çalışmaz</a:t>
            </a:r>
          </a:p>
        </p:txBody>
      </p:sp>
    </p:spTree>
  </p:cSld>
  <p:clrMapOvr>
    <a:masterClrMapping/>
  </p:clrMapOvr>
</p:sld>
</file>

<file path=ppt/slides/slide16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164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Değişiklik yönetimi: yedi adım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79756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1. </a:t>
            </a:r>
            <a:r>
              <a:rPr sz="2000" b="0">
                <a:solidFill>
                  <a:srgbClr val="1F2D3A"/>
                </a:solidFill>
              </a:rPr>
              <a:t>Temel çizgi → 2. Değişiklik talebi → 3. Sınıflandırma → 4. Onay ve planlama → 5. Geliştirme ve test → 6. Yayın → 7. Doğrulama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2233168"/>
            <a:ext cx="10911535" cy="12192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3 ile 4 arasında </a:t>
            </a:r>
            <a:r>
              <a:rPr sz="2000" b="1">
                <a:solidFill>
                  <a:srgbClr val="1F2D3A"/>
                </a:solidFill>
              </a:rPr>
              <a:t>güvenlik etki analizi:</a:t>
            </a:r>
            <a:r>
              <a:rPr sz="2000" b="0">
                <a:solidFill>
                  <a:srgbClr val="1F2D3A"/>
                </a:solidFill>
              </a:rPr>
              <a:t> hangi varlık, arayüz, tehdit, önlem?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Yalnız değişen kısmın incelenmesi = </a:t>
            </a:r>
            <a:r>
              <a:rPr sz="2000" b="1">
                <a:solidFill>
                  <a:srgbClr val="1F2D3A"/>
                </a:solidFill>
              </a:rPr>
              <a:t>delta değerlendirme</a:t>
            </a:r>
            <a:r>
              <a:rPr sz="2000" b="0">
                <a:solidFill>
                  <a:srgbClr val="1F2D3A"/>
                </a:solidFill>
              </a:rPr>
              <a:t> (13. hafta)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Depo: korumalı dallar · en az bir gözden geçiren · imzalı etiket · MFA</a:t>
            </a:r>
          </a:p>
        </p:txBody>
      </p:sp>
    </p:spTree>
  </p:cSld>
  <p:clrMapOvr>
    <a:masterClrMapping/>
  </p:clrMapOvr>
</p:sld>
</file>

<file path=ppt/slides/slide16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165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Değişiklik yönetimi — şema</a:t>
            </a:r>
          </a:p>
        </p:txBody>
      </p:sp>
      <p:pic>
        <p:nvPicPr>
          <p:cNvPr id="7" name="Picture 6" descr="h01-11-degisiklik-yonetimi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0080" y="1325880"/>
            <a:ext cx="10911535" cy="3504839"/>
          </a:xfrm>
          <a:prstGeom prst="rect">
            <a:avLst/>
          </a:prstGeom>
        </p:spPr>
      </p:pic>
    </p:spTree>
  </p:cSld>
  <p:clrMapOvr>
    <a:masterClrMapping/>
  </p:clrMapOvr>
</p:sld>
</file>

<file path=ppt/slides/slide16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166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2600" b="1">
                <a:solidFill>
                  <a:srgbClr val="006D77"/>
                </a:solidFill>
              </a:rPr>
              <a:t>Ödünleşim kaydı</a:t>
            </a:r>
          </a:p>
        </p:txBody>
      </p:sp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640080" y="1325880"/>
          <a:ext cx="10911534" cy="239755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10833"/>
                <a:gridCol w="3209275"/>
                <a:gridCol w="3209275"/>
                <a:gridCol w="2282151"/>
              </a:tblGrid>
              <a:tr h="479511">
                <a:tc>
                  <a:txBody>
                    <a:bodyPr wrap="square"/>
                    <a:lstStyle/>
                    <a:p>
                      <a:r>
                        <a:rPr sz="1296" b="1">
                          <a:solidFill>
                            <a:srgbClr val="FFFFFF"/>
                          </a:solidFill>
                        </a:rPr>
                        <a:t>Karar</a:t>
                      </a:r>
                    </a:p>
                  </a:txBody>
                  <a:tcPr marL="54864" marR="54864" marT="27432" marB="27432" anchor="ctr">
                    <a:solidFill>
                      <a:srgbClr val="006D77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1">
                          <a:solidFill>
                            <a:srgbClr val="FFFFFF"/>
                          </a:solidFill>
                        </a:rPr>
                        <a:t>Seçilen</a:t>
                      </a:r>
                    </a:p>
                  </a:txBody>
                  <a:tcPr marL="54864" marR="54864" marT="27432" marB="27432" anchor="ctr">
                    <a:solidFill>
                      <a:srgbClr val="006D77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1">
                          <a:solidFill>
                            <a:srgbClr val="FFFFFF"/>
                          </a:solidFill>
                        </a:rPr>
                        <a:t>Gerekçe</a:t>
                      </a:r>
                    </a:p>
                  </a:txBody>
                  <a:tcPr marL="54864" marR="54864" marT="27432" marB="27432" anchor="ctr">
                    <a:solidFill>
                      <a:srgbClr val="006D77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1">
                          <a:solidFill>
                            <a:srgbClr val="FFFFFF"/>
                          </a:solidFill>
                        </a:rPr>
                        <a:t>Kalan risk</a:t>
                      </a:r>
                    </a:p>
                  </a:txBody>
                  <a:tcPr marL="54864" marR="54864" marT="27432" marB="27432" anchor="ctr">
                    <a:solidFill>
                      <a:srgbClr val="006D77"/>
                    </a:solidFill>
                  </a:tcPr>
                </a:tc>
              </a:tr>
              <a:tr h="479511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Sürümde günlükleme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Derleme makrosuyla </a:t>
                      </a:r>
                      <a:r>
                        <a:rPr sz="1296" b="1">
                          <a:solidFill>
                            <a:srgbClr val="1F2D3A"/>
                          </a:solidFill>
                        </a:rPr>
                        <a:t>tamamen kaldırıldı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Susturulmuş kod dize olarak kalır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Sahada tanı zor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  <a:tr h="479511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Hata kodları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Yalnız başarılı/başarısız (</a:t>
                      </a:r>
                      <a:r>
                        <a:rPr sz="1296" b="1">
                          <a:solidFill>
                            <a:srgbClr val="1F2D3A"/>
                          </a:solidFill>
                        </a:rPr>
                        <a:t>opak</a:t>
                      </a:r>
                      <a:r>
                        <a:rPr sz="1296" b="0">
                          <a:solidFill>
                            <a:srgbClr val="1F2D3A"/>
                          </a:solidFill>
                        </a:rPr>
                        <a:t>)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Ayrıntı saldırgana ipucu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Ayrı tanı kanalı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</a:tr>
              <a:tr h="479511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Native "debuggable" bayrağı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1">
                          <a:solidFill>
                            <a:srgbClr val="1F2D3A"/>
                          </a:solidFill>
                        </a:rPr>
                        <a:t>Açık</a:t>
                      </a:r>
                      <a:r>
                        <a:rPr sz="1296" b="0">
                          <a:solidFill>
                            <a:srgbClr val="1F2D3A"/>
                          </a:solidFill>
                        </a:rPr>
                        <a:t> (gerekçeli istisna)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Bütünlük denetimi kendi belleğini okumalı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Debugger algılama ile telafi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  <a:tr h="479512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Parola türetme süresi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250 ms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Bekleme ↔ kaba kuvvet dengesi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Çok zayıf parola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</a:tr>
            </a:tbl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640080" y="3833164"/>
            <a:ext cx="10911535" cy="40690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1800" b="0">
                <a:solidFill>
                  <a:srgbClr val="1F2D3A"/>
                </a:solidFill>
              </a:rPr>
              <a:t>Yazılmamış ödünleşim = değerlendiricinin gözünde </a:t>
            </a:r>
            <a:r>
              <a:rPr sz="1800" b="1">
                <a:solidFill>
                  <a:srgbClr val="1F2D3A"/>
                </a:solidFill>
              </a:rPr>
              <a:t>hata</a:t>
            </a:r>
          </a:p>
        </p:txBody>
      </p:sp>
    </p:spTree>
  </p:cSld>
  <p:clrMapOvr>
    <a:masterClrMapping/>
  </p:clrMapOvr>
</p:sld>
</file>

<file path=ppt/slides/slide16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167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2600" b="1">
                <a:solidFill>
                  <a:srgbClr val="006D77"/>
                </a:solidFill>
              </a:rPr>
              <a:t>Bu haftanın araç kutusu</a:t>
            </a:r>
          </a:p>
        </p:txBody>
      </p:sp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640080" y="1325880"/>
          <a:ext cx="10911535" cy="27267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41050"/>
                <a:gridCol w="3997295"/>
                <a:gridCol w="3673190"/>
              </a:tblGrid>
              <a:tr h="340842">
                <a:tc>
                  <a:txBody>
                    <a:bodyPr wrap="square"/>
                    <a:lstStyle/>
                    <a:p>
                      <a:r>
                        <a:rPr sz="1296" b="1">
                          <a:solidFill>
                            <a:srgbClr val="FFFFFF"/>
                          </a:solidFill>
                        </a:rPr>
                        <a:t>İş</a:t>
                      </a:r>
                    </a:p>
                  </a:txBody>
                  <a:tcPr marL="54864" marR="54864" marT="27432" marB="27432" anchor="ctr">
                    <a:solidFill>
                      <a:srgbClr val="006D77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1">
                          <a:solidFill>
                            <a:srgbClr val="FFFFFF"/>
                          </a:solidFill>
                        </a:rPr>
                        <a:t>Linux / GCC</a:t>
                      </a:r>
                    </a:p>
                  </a:txBody>
                  <a:tcPr marL="54864" marR="54864" marT="27432" marB="27432" anchor="ctr">
                    <a:solidFill>
                      <a:srgbClr val="006D77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1">
                          <a:solidFill>
                            <a:srgbClr val="FFFFFF"/>
                          </a:solidFill>
                        </a:rPr>
                        <a:t>Windows / MSVC</a:t>
                      </a:r>
                    </a:p>
                  </a:txBody>
                  <a:tcPr marL="54864" marR="54864" marT="27432" marB="27432" anchor="ctr">
                    <a:solidFill>
                      <a:srgbClr val="006D77"/>
                    </a:solidFill>
                  </a:tcPr>
                </a:tc>
              </a:tr>
              <a:tr h="340842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Şüpheli kod uyarıları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A1123F"/>
                          </a:solidFill>
                          <a:latin typeface="Consolas"/>
                        </a:rPr>
                        <a:t>-Wall -Wextra -Wsign-conversion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A1123F"/>
                          </a:solidFill>
                          <a:latin typeface="Consolas"/>
                        </a:rPr>
                        <a:t>/W4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  <a:tr h="340842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Kütüphanede boyut denetimi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A1123F"/>
                          </a:solidFill>
                          <a:latin typeface="Consolas"/>
                        </a:rPr>
                        <a:t>-D_FORTIFY_SOURCE=2 -O2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A1123F"/>
                          </a:solidFill>
                          <a:latin typeface="Consolas"/>
                        </a:rPr>
                        <a:t>strcpy_s</a:t>
                      </a:r>
                      <a:r>
                        <a:rPr sz="1296" b="0">
                          <a:solidFill>
                            <a:srgbClr val="1F2D3A"/>
                          </a:solidFill>
                        </a:rPr>
                        <a:t> gibi </a:t>
                      </a:r>
                      <a:r>
                        <a:rPr sz="1296" b="0">
                          <a:solidFill>
                            <a:srgbClr val="A1123F"/>
                          </a:solidFill>
                          <a:latin typeface="Consolas"/>
                        </a:rPr>
                        <a:t>_s</a:t>
                      </a:r>
                      <a:r>
                        <a:rPr sz="1296" b="0">
                          <a:solidFill>
                            <a:srgbClr val="1F2D3A"/>
                          </a:solidFill>
                        </a:rPr>
                        <a:t> işlevleri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</a:tr>
              <a:tr h="340842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Bellek hatasını yakalama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A1123F"/>
                          </a:solidFill>
                          <a:latin typeface="Consolas"/>
                        </a:rPr>
                        <a:t>-fsanitize=address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A1123F"/>
                          </a:solidFill>
                          <a:latin typeface="Consolas"/>
                        </a:rPr>
                        <a:t>/fsanitize=address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  <a:tr h="340842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Bellek dökümü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A1123F"/>
                          </a:solidFill>
                          <a:latin typeface="Consolas"/>
                        </a:rPr>
                        <a:t>gdb</a:t>
                      </a:r>
                      <a:r>
                        <a:rPr sz="1296" b="0">
                          <a:solidFill>
                            <a:srgbClr val="1F2D3A"/>
                          </a:solidFill>
                        </a:rPr>
                        <a:t> + </a:t>
                      </a:r>
                      <a:r>
                        <a:rPr sz="1296" b="0">
                          <a:solidFill>
                            <a:srgbClr val="A1123F"/>
                          </a:solidFill>
                          <a:latin typeface="Consolas"/>
                        </a:rPr>
                        <a:t>gcore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A1123F"/>
                          </a:solidFill>
                          <a:latin typeface="Consolas"/>
                        </a:rPr>
                        <a:t>MiniDumpWriteDump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</a:tr>
              <a:tr h="340842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Makine kodu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A1123F"/>
                          </a:solidFill>
                          <a:latin typeface="Consolas"/>
                        </a:rPr>
                        <a:t>objdump -d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VS Ayrıştırılmış Kod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  <a:tr h="340842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Kaldırılamayan silme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A1123F"/>
                          </a:solidFill>
                          <a:latin typeface="Consolas"/>
                        </a:rPr>
                        <a:t>explicit_bzero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A1123F"/>
                          </a:solidFill>
                          <a:latin typeface="Consolas"/>
                        </a:rPr>
                        <a:t>SecureZeroMemory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</a:tr>
              <a:tr h="340846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Güvenle program çalıştırma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A1123F"/>
                          </a:solidFill>
                          <a:latin typeface="Consolas"/>
                        </a:rPr>
                        <a:t>posix_spawn</a:t>
                      </a:r>
                      <a:r>
                        <a:rPr sz="1296" b="0">
                          <a:solidFill>
                            <a:srgbClr val="1F2D3A"/>
                          </a:solidFill>
                        </a:rPr>
                        <a:t> + mutlak yol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A1123F"/>
                          </a:solidFill>
                          <a:latin typeface="Consolas"/>
                        </a:rPr>
                        <a:t>CreateProcessW</a:t>
                      </a:r>
                      <a:r>
                        <a:rPr sz="1296" b="0">
                          <a:solidFill>
                            <a:srgbClr val="1F2D3A"/>
                          </a:solidFill>
                        </a:rPr>
                        <a:t> + tam yol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6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168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Haftanın araç kutusu — şema</a:t>
            </a:r>
          </a:p>
        </p:txBody>
      </p:sp>
      <p:pic>
        <p:nvPicPr>
          <p:cNvPr id="7" name="Picture 6" descr="h01-23-arac-kutusu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77445" y="1325880"/>
            <a:ext cx="7836805" cy="4828032"/>
          </a:xfrm>
          <a:prstGeom prst="rect">
            <a:avLst/>
          </a:prstGeom>
        </p:spPr>
      </p:pic>
    </p:spTree>
  </p:cSld>
  <p:clrMapOvr>
    <a:masterClrMapping/>
  </p:clrMapOvr>
</p:sld>
</file>

<file path=ppt/slides/slide16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06D7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D8F0F2"/>
                </a:solidFill>
              </a:rPr>
              <a:t>CEN429 Güvenli Programlama · Hafta 1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D8F0F2"/>
                </a:solidFill>
              </a:rPr>
              <a:t>RTEÜ Bilgisayar Mühendisliği · 2026-2027 Güz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D8F0F2"/>
                </a:solidFill>
              </a:rPr>
              <a:t>169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2743200"/>
            <a:ext cx="10911535" cy="128016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</a:rPr>
              <a:t>8. Proje ve kapanış</a:t>
            </a:r>
          </a:p>
        </p:txBody>
      </p:sp>
    </p:spTree>
  </p:cSld>
  <p:clrMapOvr>
    <a:masterClrMapping/>
  </p:clrMapOvr>
</p:sld>
</file>

<file path=ppt/slides/slide17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170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Proje: bu hafta yapılacaklar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234696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1. </a:t>
            </a:r>
            <a:r>
              <a:rPr sz="2000" b="1">
                <a:solidFill>
                  <a:srgbClr val="1F2D3A"/>
                </a:solidFill>
              </a:rPr>
              <a:t>Takım</a:t>
            </a:r>
            <a:r>
              <a:rPr sz="2000" b="0">
                <a:solidFill>
                  <a:srgbClr val="1F2D3A"/>
                </a:solidFill>
              </a:rPr>
              <a:t> (bireysel ya da en çok 4 kişi) ve </a:t>
            </a:r>
            <a:r>
              <a:rPr sz="2000" b="1">
                <a:solidFill>
                  <a:srgbClr val="1F2D3A"/>
                </a:solidFill>
              </a:rPr>
              <a:t>konu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2. </a:t>
            </a:r>
            <a:r>
              <a:rPr sz="2000" b="0">
                <a:solidFill>
                  <a:srgbClr val="1F2D3A"/>
                </a:solidFill>
              </a:rPr>
              <a:t>GitHub deposu + </a:t>
            </a:r>
            <a:r>
              <a:rPr sz="2000" b="1">
                <a:solidFill>
                  <a:srgbClr val="1F2D3A"/>
                </a:solidFill>
              </a:rPr>
              <a:t>proje planı</a:t>
            </a:r>
            <a:r>
              <a:rPr sz="2000" b="0">
                <a:solidFill>
                  <a:srgbClr val="1F2D3A"/>
                </a:solidFill>
              </a:rPr>
              <a:t> (iş paketleri, takvim) → onaylat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3. </a:t>
            </a:r>
            <a:r>
              <a:rPr sz="2000" b="0">
                <a:solidFill>
                  <a:srgbClr val="1F2D3A"/>
                </a:solidFill>
              </a:rPr>
              <a:t>Güvenlik kılavuzu taslağı:</a:t>
            </a:r>
          </a:p>
          <a:p>
            <a:pPr lvl="1"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    – </a:t>
            </a:r>
            <a:r>
              <a:rPr sz="2000" b="1">
                <a:solidFill>
                  <a:srgbClr val="1F2D3A"/>
                </a:solidFill>
              </a:rPr>
              <a:t>S0</a:t>
            </a:r>
            <a:r>
              <a:rPr sz="2000" b="0">
                <a:solidFill>
                  <a:srgbClr val="1F2D3A"/>
                </a:solidFill>
              </a:rPr>
              <a:t> kapak ve sürüm geçmişi · </a:t>
            </a:r>
            <a:r>
              <a:rPr sz="2000" b="1">
                <a:solidFill>
                  <a:srgbClr val="1F2D3A"/>
                </a:solidFill>
              </a:rPr>
              <a:t>S2</a:t>
            </a:r>
            <a:r>
              <a:rPr sz="2000" b="0">
                <a:solidFill>
                  <a:srgbClr val="1F2D3A"/>
                </a:solidFill>
              </a:rPr>
              <a:t> ürün genel bakışı</a:t>
            </a:r>
          </a:p>
          <a:p>
            <a:pPr lvl="1"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    – </a:t>
            </a:r>
            <a:r>
              <a:rPr sz="2000" b="1">
                <a:solidFill>
                  <a:srgbClr val="1F2D3A"/>
                </a:solidFill>
              </a:rPr>
              <a:t>S3</a:t>
            </a:r>
            <a:r>
              <a:rPr sz="2000" b="0">
                <a:solidFill>
                  <a:srgbClr val="1F2D3A"/>
                </a:solidFill>
              </a:rPr>
              <a:t> mimari ve </a:t>
            </a:r>
            <a:r>
              <a:rPr sz="2000" b="1">
                <a:solidFill>
                  <a:srgbClr val="1F2D3A"/>
                </a:solidFill>
              </a:rPr>
              <a:t>arayüz tablosu</a:t>
            </a:r>
          </a:p>
          <a:p>
            <a:pPr lvl="1"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    – </a:t>
            </a:r>
            <a:r>
              <a:rPr sz="2000" b="1">
                <a:solidFill>
                  <a:srgbClr val="1F2D3A"/>
                </a:solidFill>
              </a:rPr>
              <a:t>S4</a:t>
            </a:r>
            <a:r>
              <a:rPr sz="2000" b="0">
                <a:solidFill>
                  <a:srgbClr val="1F2D3A"/>
                </a:solidFill>
              </a:rPr>
              <a:t> saldırgan modeli · </a:t>
            </a:r>
            <a:r>
              <a:rPr sz="2000" b="1">
                <a:solidFill>
                  <a:srgbClr val="1F2D3A"/>
                </a:solidFill>
              </a:rPr>
              <a:t>STRIDE</a:t>
            </a:r>
            <a:r>
              <a:rPr sz="2000" b="0">
                <a:solidFill>
                  <a:srgbClr val="1F2D3A"/>
                </a:solidFill>
              </a:rPr>
              <a:t> · </a:t>
            </a:r>
            <a:r>
              <a:rPr sz="2000" b="1">
                <a:solidFill>
                  <a:srgbClr val="1F2D3A"/>
                </a:solidFill>
              </a:rPr>
              <a:t>saldırı ağacı</a:t>
            </a:r>
          </a:p>
        </p:txBody>
      </p:sp>
    </p:spTree>
  </p:cSld>
  <p:clrMapOvr>
    <a:masterClrMapping/>
  </p:clrMapOvr>
</p:sld>
</file>

<file path=ppt/slides/slide17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171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Sınıf alıştırması (15 dk)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1">
                <a:solidFill>
                  <a:srgbClr val="1F2D3A"/>
                </a:solidFill>
              </a:rPr>
              <a:t>Öğrenci not sistemi:</a:t>
            </a:r>
            <a:r>
              <a:rPr sz="2000" b="0">
                <a:solidFill>
                  <a:srgbClr val="1F2D3A"/>
                </a:solidFill>
              </a:rPr>
              <a:t> öğretim üyesi not girer, öğrenci görür, veri sunucuda.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1875536"/>
            <a:ext cx="10911535" cy="12192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1. </a:t>
            </a:r>
            <a:r>
              <a:rPr sz="2000" b="0">
                <a:solidFill>
                  <a:srgbClr val="1F2D3A"/>
                </a:solidFill>
              </a:rPr>
              <a:t>Veri akış diyagramı + güven sınırları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2. </a:t>
            </a:r>
            <a:r>
              <a:rPr sz="2000" b="0">
                <a:solidFill>
                  <a:srgbClr val="1F2D3A"/>
                </a:solidFill>
              </a:rPr>
              <a:t>Her STRIDE harfinden </a:t>
            </a:r>
            <a:r>
              <a:rPr sz="2000" b="1">
                <a:solidFill>
                  <a:srgbClr val="1F2D3A"/>
                </a:solidFill>
              </a:rPr>
              <a:t>bir</a:t>
            </a:r>
            <a:r>
              <a:rPr sz="2000" b="0">
                <a:solidFill>
                  <a:srgbClr val="1F2D3A"/>
                </a:solidFill>
              </a:rPr>
              <a:t> tehdit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3. </a:t>
            </a:r>
            <a:r>
              <a:rPr sz="2000" b="0">
                <a:solidFill>
                  <a:srgbClr val="1F2D3A"/>
                </a:solidFill>
              </a:rPr>
              <a:t>"Notumu 45'ten 85'e çıkar" saldırı ağacı — </a:t>
            </a:r>
            <a:r>
              <a:rPr sz="2000" b="1">
                <a:solidFill>
                  <a:srgbClr val="1F2D3A"/>
                </a:solidFill>
              </a:rPr>
              <a:t>en ucuz yol</a:t>
            </a:r>
            <a:r>
              <a:rPr sz="2000" b="0">
                <a:solidFill>
                  <a:srgbClr val="1F2D3A"/>
                </a:solidFill>
              </a:rPr>
              <a:t> hangisi?</a:t>
            </a:r>
          </a:p>
        </p:txBody>
      </p:sp>
    </p:spTree>
  </p:cSld>
  <p:clrMapOvr>
    <a:masterClrMapping/>
  </p:clrMapOvr>
</p:sld>
</file>

<file path=ppt/slides/slide17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172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Uçtan uca: Kasa'nın savunmasını tamamlamak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7701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Bölüm 4'te "Kasa"nın tehdit tablosunda iki madde vardı; bu haftanın geri kalanı onları </a:t>
            </a:r>
            <a:r>
              <a:rPr sz="2000" b="1">
                <a:solidFill>
                  <a:srgbClr val="1F2D3A"/>
                </a:solidFill>
              </a:rPr>
              <a:t>somut kodla</a:t>
            </a:r>
            <a:r>
              <a:rPr sz="2000" b="0">
                <a:solidFill>
                  <a:srgbClr val="1F2D3A"/>
                </a:solidFill>
              </a:rPr>
              <a:t> kapatıyor:</a:t>
            </a:r>
          </a:p>
        </p:txBody>
      </p:sp>
      <p:graphicFrame>
        <p:nvGraphicFramePr>
          <p:cNvPr id="8" name="Table 7"/>
          <p:cNvGraphicFramePr>
            <a:graphicFrameLocks noGrp="1"/>
          </p:cNvGraphicFramePr>
          <p:nvPr/>
        </p:nvGraphicFramePr>
        <p:xfrm>
          <a:off x="640080" y="2205736"/>
          <a:ext cx="10911534" cy="141731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484355"/>
                <a:gridCol w="7427179"/>
              </a:tblGrid>
              <a:tr h="472439">
                <a:tc>
                  <a:txBody>
                    <a:bodyPr wrap="square"/>
                    <a:lstStyle/>
                    <a:p>
                      <a:r>
                        <a:rPr sz="1439" b="1">
                          <a:solidFill>
                            <a:srgbClr val="FFFFFF"/>
                          </a:solidFill>
                        </a:rPr>
                        <a:t>Kasa'nın tehdidi</a:t>
                      </a:r>
                    </a:p>
                  </a:txBody>
                  <a:tcPr marL="54864" marR="54864" marT="27432" marB="27432" anchor="ctr">
                    <a:solidFill>
                      <a:srgbClr val="006D77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1">
                          <a:solidFill>
                            <a:srgbClr val="FFFFFF"/>
                          </a:solidFill>
                        </a:rPr>
                        <a:t>Bu haftaki karşılık</a:t>
                      </a:r>
                    </a:p>
                  </a:txBody>
                  <a:tcPr marL="54864" marR="54864" marT="27432" marB="27432" anchor="ctr">
                    <a:solidFill>
                      <a:srgbClr val="006D77"/>
                    </a:solidFill>
                  </a:tcPr>
                </a:tc>
              </a:tr>
              <a:tr h="472439"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T2 — parola/anahtar bellekte kalır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Bölüm 5: </a:t>
                      </a:r>
                      <a:r>
                        <a:rPr sz="1439" b="0">
                          <a:solidFill>
                            <a:srgbClr val="A1123F"/>
                          </a:solidFill>
                          <a:latin typeface="Consolas"/>
                        </a:rPr>
                        <a:t>explicit_bzero</a:t>
                      </a:r>
                      <a:r>
                        <a:rPr sz="1439" b="0">
                          <a:solidFill>
                            <a:srgbClr val="1F2D3A"/>
                          </a:solidFill>
                        </a:rPr>
                        <a:t>/</a:t>
                      </a:r>
                      <a:r>
                        <a:rPr sz="1439" b="0">
                          <a:solidFill>
                            <a:srgbClr val="A1123F"/>
                          </a:solidFill>
                          <a:latin typeface="Consolas"/>
                        </a:rPr>
                        <a:t>SecureZeroMemory</a:t>
                      </a:r>
                      <a:r>
                        <a:rPr sz="1439" b="0">
                          <a:solidFill>
                            <a:srgbClr val="1F2D3A"/>
                          </a:solidFill>
                        </a:rPr>
                        <a:t>, </a:t>
                      </a:r>
                      <a:r>
                        <a:rPr sz="1439" b="0">
                          <a:solidFill>
                            <a:srgbClr val="A1123F"/>
                          </a:solidFill>
                          <a:latin typeface="Consolas"/>
                        </a:rPr>
                        <a:t>mlock</a:t>
                      </a:r>
                      <a:r>
                        <a:rPr sz="1439" b="0">
                          <a:solidFill>
                            <a:srgbClr val="1F2D3A"/>
                          </a:solidFill>
                        </a:rPr>
                        <a:t>, döküm kapatma (Demo 2)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  <a:tr h="472441"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T8 — ayrıştırıcıda bellek hatası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Bölüm 6–7: sınır denetimi, ASan, güvenli kalıp (Demo 3–4)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</a:tr>
            </a:tbl>
          </a:graphicData>
        </a:graphic>
      </p:graphicFrame>
      <p:sp>
        <p:nvSpPr>
          <p:cNvPr id="9" name="Rectangle 8"/>
          <p:cNvSpPr/>
          <p:nvPr/>
        </p:nvSpPr>
        <p:spPr>
          <a:xfrm>
            <a:off x="640080" y="3732784"/>
            <a:ext cx="10911535" cy="934719"/>
          </a:xfrm>
          <a:prstGeom prst="rect">
            <a:avLst/>
          </a:prstGeom>
          <a:solidFill>
            <a:srgbClr val="EEF7F8"/>
          </a:solidFill>
          <a:ln>
            <a:solidFill>
              <a:srgbClr val="006D7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0"/>
          <a:lstStyle/>
          <a:p>
            <a:pPr algn="l"/>
            <a:r>
              <a:rPr sz="2000" b="0">
                <a:solidFill>
                  <a:srgbClr val="1F2D3A"/>
                </a:solidFill>
              </a:rPr>
              <a:t>Güvenlik bir </a:t>
            </a:r>
            <a:r>
              <a:rPr sz="2000" b="1">
                <a:solidFill>
                  <a:srgbClr val="1F2D3A"/>
                </a:solidFill>
              </a:rPr>
              <a:t>his</a:t>
            </a:r>
            <a:r>
              <a:rPr sz="2000" b="0">
                <a:solidFill>
                  <a:srgbClr val="1F2D3A"/>
                </a:solidFill>
              </a:rPr>
              <a:t> değil, </a:t>
            </a:r>
            <a:r>
              <a:rPr sz="2000" b="1">
                <a:solidFill>
                  <a:srgbClr val="1F2D3A"/>
                </a:solidFill>
              </a:rPr>
              <a:t>süreçtir:</a:t>
            </a:r>
            <a:r>
              <a:rPr sz="2000" b="0">
                <a:solidFill>
                  <a:srgbClr val="1F2D3A"/>
                </a:solidFill>
              </a:rPr>
              <a:t> varlığı tanı, tehdidi modelle, katmanla koru, kalan riski yaz. Bu çerçeveyi dönem boyunca kullanacağız.</a:t>
            </a:r>
          </a:p>
        </p:txBody>
      </p:sp>
    </p:spTree>
  </p:cSld>
  <p:clrMapOvr>
    <a:masterClrMapping/>
  </p:clrMapOvr>
</p:sld>
</file>

<file path=ppt/slides/slide17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173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2600" b="1">
                <a:solidFill>
                  <a:srgbClr val="006D77"/>
                </a:solidFill>
              </a:rPr>
              <a:t>Klasik hatalar — özet</a:t>
            </a:r>
          </a:p>
        </p:txBody>
      </p:sp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640080" y="1325880"/>
          <a:ext cx="10911534" cy="36868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396014"/>
                <a:gridCol w="706502"/>
                <a:gridCol w="5809018"/>
              </a:tblGrid>
              <a:tr h="526694">
                <a:tc>
                  <a:txBody>
                    <a:bodyPr wrap="square"/>
                    <a:lstStyle/>
                    <a:p>
                      <a:r>
                        <a:rPr sz="1296" b="1">
                          <a:solidFill>
                            <a:srgbClr val="FFFFFF"/>
                          </a:solidFill>
                        </a:rPr>
                        <a:t>Hata</a:t>
                      </a:r>
                    </a:p>
                  </a:txBody>
                  <a:tcPr marL="54864" marR="54864" marT="27432" marB="27432" anchor="ctr">
                    <a:solidFill>
                      <a:srgbClr val="006D77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1">
                          <a:solidFill>
                            <a:srgbClr val="FFFFFF"/>
                          </a:solidFill>
                        </a:rPr>
                        <a:t>Bölüm</a:t>
                      </a:r>
                    </a:p>
                  </a:txBody>
                  <a:tcPr marL="54864" marR="54864" marT="27432" marB="27432" anchor="ctr">
                    <a:solidFill>
                      <a:srgbClr val="006D77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1">
                          <a:solidFill>
                            <a:srgbClr val="FFFFFF"/>
                          </a:solidFill>
                        </a:rPr>
                        <a:t>Kural</a:t>
                      </a:r>
                    </a:p>
                  </a:txBody>
                  <a:tcPr marL="54864" marR="54864" marT="27432" marB="27432" anchor="ctr">
                    <a:solidFill>
                      <a:srgbClr val="006D77"/>
                    </a:solidFill>
                  </a:tcPr>
                </a:tc>
              </a:tr>
              <a:tr h="526694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PATH/ortama güvenmek (CWE-426)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5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Mutlak yol + temiz ortam + kabuksuz çalıştırma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  <a:tr h="526694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Sır bellekte kalır (CWE-14)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5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A1123F"/>
                          </a:solidFill>
                          <a:latin typeface="Consolas"/>
                        </a:rPr>
                        <a:t>explicit_bzero</a:t>
                      </a:r>
                      <a:r>
                        <a:rPr sz="1296" b="0">
                          <a:solidFill>
                            <a:srgbClr val="1F2D3A"/>
                          </a:solidFill>
                        </a:rPr>
                        <a:t>/</a:t>
                      </a:r>
                      <a:r>
                        <a:rPr sz="1296" b="0">
                          <a:solidFill>
                            <a:srgbClr val="A1123F"/>
                          </a:solidFill>
                          <a:latin typeface="Consolas"/>
                        </a:rPr>
                        <a:t>SecureZeroMemory</a:t>
                      </a:r>
                      <a:r>
                        <a:rPr sz="1296" b="0">
                          <a:solidFill>
                            <a:srgbClr val="1F2D3A"/>
                          </a:solidFill>
                        </a:rPr>
                        <a:t>, derleyicinin silemeyeceği biçimde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</a:tr>
              <a:tr h="526694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Arabellek taşması (CWE-121/787)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6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Önce doğrula, sonra sınırlı kopyala; tehlikeli fonksiyonları kullanma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  <a:tr h="526694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Bir fazla hatası (CWE-193)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6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A1123F"/>
                          </a:solidFill>
                          <a:latin typeface="Consolas"/>
                        </a:rPr>
                        <a:t>&lt;=</a:t>
                      </a:r>
                      <a:r>
                        <a:rPr sz="1296" b="0">
                          <a:solidFill>
                            <a:srgbClr val="1F2D3A"/>
                          </a:solidFill>
                        </a:rPr>
                        <a:t> değil </a:t>
                      </a:r>
                      <a:r>
                        <a:rPr sz="1296" b="0">
                          <a:solidFill>
                            <a:srgbClr val="A1123F"/>
                          </a:solidFill>
                          <a:latin typeface="Consolas"/>
                        </a:rPr>
                        <a:t>&lt;</a:t>
                      </a:r>
                      <a:r>
                        <a:rPr sz="1296" b="0">
                          <a:solidFill>
                            <a:srgbClr val="1F2D3A"/>
                          </a:solidFill>
                        </a:rPr>
                        <a:t>; sonlandırıcıya her zaman yer bırak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</a:tr>
              <a:tr h="526694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İşaretli/işaretsiz tamsayı (CWE-195)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6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Boyutları </a:t>
                      </a:r>
                      <a:r>
                        <a:rPr sz="1296" b="0">
                          <a:solidFill>
                            <a:srgbClr val="A1123F"/>
                          </a:solidFill>
                          <a:latin typeface="Consolas"/>
                        </a:rPr>
                        <a:t>size_t</a:t>
                      </a:r>
                      <a:r>
                        <a:rPr sz="1296" b="0">
                          <a:solidFill>
                            <a:srgbClr val="1F2D3A"/>
                          </a:solidFill>
                        </a:rPr>
                        <a:t> tut; alt </a:t>
                      </a:r>
                      <a:r>
                        <a:rPr sz="1296" b="1">
                          <a:solidFill>
                            <a:srgbClr val="1F2D3A"/>
                          </a:solidFill>
                        </a:rPr>
                        <a:t>ve</a:t>
                      </a:r>
                      <a:r>
                        <a:rPr sz="1296" b="0">
                          <a:solidFill>
                            <a:srgbClr val="1F2D3A"/>
                          </a:solidFill>
                        </a:rPr>
                        <a:t> üst sınırı denetle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  <a:tr h="526696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Sızıntı, çift serbest bırakma, UAF (CWE-401/415/416)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7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Her bloğun tek sahibi olsun; </a:t>
                      </a:r>
                      <a:r>
                        <a:rPr sz="1296" b="0">
                          <a:solidFill>
                            <a:srgbClr val="A1123F"/>
                          </a:solidFill>
                          <a:latin typeface="Consolas"/>
                        </a:rPr>
                        <a:t>free</a:t>
                      </a:r>
                      <a:r>
                        <a:rPr sz="1296" b="0">
                          <a:solidFill>
                            <a:srgbClr val="1F2D3A"/>
                          </a:solidFill>
                        </a:rPr>
                        <a:t> sonrası işaretçiyi </a:t>
                      </a:r>
                      <a:r>
                        <a:rPr sz="1296" b="0">
                          <a:solidFill>
                            <a:srgbClr val="A1123F"/>
                          </a:solidFill>
                          <a:latin typeface="Consolas"/>
                        </a:rPr>
                        <a:t>NULL</a:t>
                      </a:r>
                      <a:r>
                        <a:rPr sz="1296" b="0">
                          <a:solidFill>
                            <a:srgbClr val="1F2D3A"/>
                          </a:solidFill>
                        </a:rPr>
                        <a:t> yap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</a:tr>
            </a:tbl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640080" y="5122468"/>
            <a:ext cx="10911535" cy="70408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1800" b="0">
                <a:solidFill>
                  <a:srgbClr val="1F2D3A"/>
                </a:solidFill>
              </a:rPr>
              <a:t>Altı hatanın hepsi bu destede bir demo ya da kod örneğiyle işlendi; burada tek bakışta toparlıyoruz.</a:t>
            </a:r>
          </a:p>
        </p:txBody>
      </p:sp>
    </p:spTree>
  </p:cSld>
  <p:clrMapOvr>
    <a:masterClrMapping/>
  </p:clrMapOvr>
</p:sld>
</file>

<file path=ppt/slides/slide17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174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Kendi başına çalış (not verilmez)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234696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1. </a:t>
            </a:r>
            <a:r>
              <a:rPr sz="2000" b="0">
                <a:solidFill>
                  <a:srgbClr val="1F2D3A"/>
                </a:solidFill>
              </a:rPr>
              <a:t>PATH tuzağı: </a:t>
            </a:r>
            <a:r>
              <a:rPr sz="2000" b="0">
                <a:solidFill>
                  <a:srgbClr val="A1123F"/>
                </a:solidFill>
                <a:latin typeface="Consolas"/>
              </a:rPr>
              <a:t>ls</a:t>
            </a:r>
            <a:r>
              <a:rPr sz="2000" b="0">
                <a:solidFill>
                  <a:srgbClr val="1F2D3A"/>
                </a:solidFill>
              </a:rPr>
              <a:t> (Linux) / </a:t>
            </a:r>
            <a:r>
              <a:rPr sz="2000" b="0">
                <a:solidFill>
                  <a:srgbClr val="A1123F"/>
                </a:solidFill>
                <a:latin typeface="Consolas"/>
              </a:rPr>
              <a:t>whoami</a:t>
            </a:r>
            <a:r>
              <a:rPr sz="2000" b="0">
                <a:solidFill>
                  <a:srgbClr val="1F2D3A"/>
                </a:solidFill>
              </a:rPr>
              <a:t> (Windows) ile tekrarla, tam yolla düzelt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2. </a:t>
            </a:r>
            <a:r>
              <a:rPr sz="2000" b="0">
                <a:solidFill>
                  <a:srgbClr val="1F2D3A"/>
                </a:solidFill>
              </a:rPr>
              <a:t>Demo 2'de </a:t>
            </a:r>
            <a:r>
              <a:rPr sz="2000" b="0">
                <a:solidFill>
                  <a:srgbClr val="A1123F"/>
                </a:solidFill>
                <a:latin typeface="Consolas"/>
              </a:rPr>
              <a:t>MOD optimize</a:t>
            </a:r>
            <a:r>
              <a:rPr sz="2000" b="0">
                <a:solidFill>
                  <a:srgbClr val="1F2D3A"/>
                </a:solidFill>
              </a:rPr>
              <a:t> → </a:t>
            </a:r>
            <a:r>
              <a:rPr sz="2000" b="0">
                <a:solidFill>
                  <a:srgbClr val="A1123F"/>
                </a:solidFill>
                <a:latin typeface="Consolas"/>
              </a:rPr>
              <a:t>MOD korumasiz</a:t>
            </a:r>
            <a:r>
              <a:rPr sz="2000" b="0">
                <a:solidFill>
                  <a:srgbClr val="1F2D3A"/>
                </a:solidFill>
              </a:rPr>
              <a:t>: </a:t>
            </a:r>
            <a:r>
              <a:rPr sz="2000" b="0">
                <a:solidFill>
                  <a:srgbClr val="A1123F"/>
                </a:solidFill>
                <a:latin typeface="Consolas"/>
              </a:rPr>
              <a:t>memset</a:t>
            </a:r>
            <a:r>
              <a:rPr sz="2000" b="0">
                <a:solidFill>
                  <a:srgbClr val="1F2D3A"/>
                </a:solidFill>
              </a:rPr>
              <a:t> şimdi çalışıyor mu?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3. </a:t>
            </a:r>
            <a:r>
              <a:rPr sz="2000" b="0">
                <a:solidFill>
                  <a:srgbClr val="1F2D3A"/>
                </a:solidFill>
              </a:rPr>
              <a:t>Demo 3'te 16, 17, 18, 19, 20 karakter: </a:t>
            </a:r>
            <a:r>
              <a:rPr sz="2000" b="0">
                <a:solidFill>
                  <a:srgbClr val="A1123F"/>
                </a:solidFill>
                <a:latin typeface="Consolas"/>
              </a:rPr>
              <a:t>admin</a:t>
            </a:r>
            <a:r>
              <a:rPr sz="2000" b="0">
                <a:solidFill>
                  <a:srgbClr val="1F2D3A"/>
                </a:solidFill>
              </a:rPr>
              <a:t> değerleri tablosu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4. </a:t>
            </a:r>
            <a:r>
              <a:rPr sz="2000" b="0">
                <a:solidFill>
                  <a:srgbClr val="A1123F"/>
                </a:solidFill>
                <a:latin typeface="Consolas"/>
              </a:rPr>
              <a:t>struct session</a:t>
            </a:r>
            <a:r>
              <a:rPr sz="2000" b="0">
                <a:solidFill>
                  <a:srgbClr val="1F2D3A"/>
                </a:solidFill>
              </a:rPr>
              <a:t>'a </a:t>
            </a:r>
            <a:r>
              <a:rPr sz="2000" b="0">
                <a:solidFill>
                  <a:srgbClr val="A1123F"/>
                </a:solidFill>
                <a:latin typeface="Consolas"/>
              </a:rPr>
              <a:t>balance</a:t>
            </a:r>
            <a:r>
              <a:rPr sz="2000" b="0">
                <a:solidFill>
                  <a:srgbClr val="1F2D3A"/>
                </a:solidFill>
              </a:rPr>
              <a:t> ekle: taşmayla 1000'in üstüne çıkar, sonra engelle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5. </a:t>
            </a:r>
            <a:r>
              <a:rPr sz="2000" b="0">
                <a:solidFill>
                  <a:srgbClr val="1F2D3A"/>
                </a:solidFill>
              </a:rPr>
              <a:t>Kendi projenin STRIDE tablosu (≥ 8 tehdit + önlem)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6. </a:t>
            </a:r>
            <a:r>
              <a:rPr sz="2000" b="0">
                <a:solidFill>
                  <a:srgbClr val="1F2D3A"/>
                </a:solidFill>
              </a:rPr>
              <a:t>Heartbleed raporunu oku: hangi denetim eksikti? Hangi CWE?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3782568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Ayrıntı ve ipuçları: ders sitesi → Hafta 1 → "Kendi başına çalış"</a:t>
            </a:r>
          </a:p>
        </p:txBody>
      </p:sp>
    </p:spTree>
  </p:cSld>
  <p:clrMapOvr>
    <a:masterClrMapping/>
  </p:clrMapOvr>
</p:sld>
</file>

<file path=ppt/slides/slide17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175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Kendini sınama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3850639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1. </a:t>
            </a:r>
            <a:r>
              <a:rPr sz="2000" b="0">
                <a:solidFill>
                  <a:srgbClr val="1F2D3A"/>
                </a:solidFill>
              </a:rPr>
              <a:t>Varlık, tehdit, zafiyet farkı?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2. </a:t>
            </a:r>
            <a:r>
              <a:rPr sz="2000" b="0">
                <a:solidFill>
                  <a:srgbClr val="1F2D3A"/>
                </a:solidFill>
              </a:rPr>
              <a:t>Alıcı IBAN'ın yolda değişmesi CIA'nın hangisi?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3. </a:t>
            </a:r>
            <a:r>
              <a:rPr sz="2000" b="0">
                <a:solidFill>
                  <a:srgbClr val="1F2D3A"/>
                </a:solidFill>
              </a:rPr>
              <a:t>Beyaz kutu saldırganı neyi farklı yapar?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4. </a:t>
            </a:r>
            <a:r>
              <a:rPr sz="2000" b="0">
                <a:solidFill>
                  <a:srgbClr val="1F2D3A"/>
                </a:solidFill>
              </a:rPr>
              <a:t>STRIDE "E" hangi demo?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5. </a:t>
            </a:r>
            <a:r>
              <a:rPr sz="2000" b="0">
                <a:solidFill>
                  <a:srgbClr val="1F2D3A"/>
                </a:solidFill>
              </a:rPr>
              <a:t>VE / VEYA düğümü — savunma için hangisi iyi?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6. </a:t>
            </a:r>
            <a:r>
              <a:rPr sz="2000" b="0">
                <a:solidFill>
                  <a:srgbClr val="A1123F"/>
                </a:solidFill>
                <a:latin typeface="Consolas"/>
              </a:rPr>
              <a:t>system("date")</a:t>
            </a:r>
            <a:r>
              <a:rPr sz="2000" b="0">
                <a:solidFill>
                  <a:srgbClr val="1F2D3A"/>
                </a:solidFill>
              </a:rPr>
              <a:t> neden tehlikeli? Üç düzeltme?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7. </a:t>
            </a:r>
            <a:r>
              <a:rPr sz="2000" b="0">
                <a:solidFill>
                  <a:srgbClr val="A1123F"/>
                </a:solidFill>
                <a:latin typeface="Consolas"/>
              </a:rPr>
              <a:t>memset</a:t>
            </a:r>
            <a:r>
              <a:rPr sz="2000" b="0">
                <a:solidFill>
                  <a:srgbClr val="1F2D3A"/>
                </a:solidFill>
              </a:rPr>
              <a:t> neden kayboldu?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8. </a:t>
            </a:r>
            <a:r>
              <a:rPr sz="2000" b="0">
                <a:solidFill>
                  <a:srgbClr val="1F2D3A"/>
                </a:solidFill>
              </a:rPr>
              <a:t>ASan 17 karakteri neden yakalamadı?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9. </a:t>
            </a:r>
            <a:r>
              <a:rPr sz="2000" b="0">
                <a:solidFill>
                  <a:srgbClr val="A1123F"/>
                </a:solidFill>
                <a:latin typeface="Consolas"/>
              </a:rPr>
              <a:t>-1</a:t>
            </a:r>
            <a:r>
              <a:rPr sz="2000" b="0">
                <a:solidFill>
                  <a:srgbClr val="1F2D3A"/>
                </a:solidFill>
              </a:rPr>
              <a:t> </a:t>
            </a:r>
            <a:r>
              <a:rPr sz="2000" b="0">
                <a:solidFill>
                  <a:srgbClr val="A1123F"/>
                </a:solidFill>
                <a:latin typeface="Consolas"/>
              </a:rPr>
              <a:t>memcpy</a:t>
            </a:r>
            <a:r>
              <a:rPr sz="2000" b="0">
                <a:solidFill>
                  <a:srgbClr val="1F2D3A"/>
                </a:solidFill>
              </a:rPr>
              <a:t>'ye gidince ne olur?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10. </a:t>
            </a:r>
            <a:r>
              <a:rPr sz="2000" b="0">
                <a:solidFill>
                  <a:srgbClr val="1F2D3A"/>
                </a:solidFill>
              </a:rPr>
              <a:t>Derinlemesine savunma — mobil ödeme mimarisinden örnek?</a:t>
            </a:r>
          </a:p>
        </p:txBody>
      </p:sp>
    </p:spTree>
  </p:cSld>
  <p:clrMapOvr>
    <a:masterClrMapping/>
  </p:clrMapOvr>
</p:sld>
</file>

<file path=ppt/slides/slide17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176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2600" b="1">
                <a:solidFill>
                  <a:srgbClr val="006D77"/>
                </a:solidFill>
              </a:rPr>
              <a:t>Kendini sınama — cevaplar (1–10)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475869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1700" b="1">
                <a:solidFill>
                  <a:srgbClr val="006D77"/>
                </a:solidFill>
              </a:rPr>
              <a:t>1. </a:t>
            </a:r>
            <a:r>
              <a:rPr sz="1700" b="1">
                <a:solidFill>
                  <a:srgbClr val="1F2D3A"/>
                </a:solidFill>
              </a:rPr>
              <a:t>Varlık</a:t>
            </a:r>
            <a:r>
              <a:rPr sz="1700" b="0">
                <a:solidFill>
                  <a:srgbClr val="1F2D3A"/>
                </a:solidFill>
              </a:rPr>
              <a:t> korunacak değerli şey; </a:t>
            </a:r>
            <a:r>
              <a:rPr sz="1700" b="1">
                <a:solidFill>
                  <a:srgbClr val="1F2D3A"/>
                </a:solidFill>
              </a:rPr>
              <a:t>tehdit</a:t>
            </a:r>
            <a:r>
              <a:rPr sz="1700" b="0">
                <a:solidFill>
                  <a:srgbClr val="1F2D3A"/>
                </a:solidFill>
              </a:rPr>
              <a:t> zarar verebilecek olası olay/aktör; </a:t>
            </a:r>
            <a:r>
              <a:rPr sz="1700" b="1">
                <a:solidFill>
                  <a:srgbClr val="1F2D3A"/>
                </a:solidFill>
              </a:rPr>
              <a:t>zafiyet</a:t>
            </a:r>
            <a:r>
              <a:rPr sz="1700" b="0">
                <a:solidFill>
                  <a:srgbClr val="1F2D3A"/>
                </a:solidFill>
              </a:rPr>
              <a:t> tehdidin kullanabileceği kusur.</a:t>
            </a:r>
          </a:p>
          <a:p>
            <a:pPr>
              <a:spcAft>
                <a:spcPts val="300"/>
              </a:spcAft>
            </a:pPr>
            <a:r>
              <a:rPr sz="1700" b="1">
                <a:solidFill>
                  <a:srgbClr val="006D77"/>
                </a:solidFill>
              </a:rPr>
              <a:t>2. </a:t>
            </a:r>
            <a:r>
              <a:rPr sz="1700" b="1">
                <a:solidFill>
                  <a:srgbClr val="1F2D3A"/>
                </a:solidFill>
              </a:rPr>
              <a:t>Bütünlük (Integrity)</a:t>
            </a:r>
            <a:r>
              <a:rPr sz="1700" b="0">
                <a:solidFill>
                  <a:srgbClr val="1F2D3A"/>
                </a:solidFill>
              </a:rPr>
              <a:t> — yoldaki IBAN'ın değişmesi veri bütünlüğü ihlalidir.</a:t>
            </a:r>
          </a:p>
          <a:p>
            <a:pPr>
              <a:spcAft>
                <a:spcPts val="300"/>
              </a:spcAft>
            </a:pPr>
            <a:r>
              <a:rPr sz="1700" b="1">
                <a:solidFill>
                  <a:srgbClr val="006D77"/>
                </a:solidFill>
              </a:rPr>
              <a:t>3. </a:t>
            </a:r>
            <a:r>
              <a:rPr sz="1700" b="1">
                <a:solidFill>
                  <a:srgbClr val="1F2D3A"/>
                </a:solidFill>
              </a:rPr>
              <a:t>Beyaz kutu (MATE)</a:t>
            </a:r>
            <a:r>
              <a:rPr sz="1700" b="0">
                <a:solidFill>
                  <a:srgbClr val="1F2D3A"/>
                </a:solidFill>
              </a:rPr>
              <a:t> programa </a:t>
            </a:r>
            <a:r>
              <a:rPr sz="1700" b="1">
                <a:solidFill>
                  <a:srgbClr val="1F2D3A"/>
                </a:solidFill>
              </a:rPr>
              <a:t>sahiptir</a:t>
            </a:r>
            <a:r>
              <a:rPr sz="1700" b="0">
                <a:solidFill>
                  <a:srgbClr val="1F2D3A"/>
                </a:solidFill>
              </a:rPr>
              <a:t> (belleği/anahtarı okur, kodu değiştirir); ağ saldırganı yalnız </a:t>
            </a:r>
            <a:r>
              <a:rPr sz="1700" b="1">
                <a:solidFill>
                  <a:srgbClr val="1F2D3A"/>
                </a:solidFill>
              </a:rPr>
              <a:t>dışarıdan</a:t>
            </a:r>
            <a:r>
              <a:rPr sz="1700" b="0">
                <a:solidFill>
                  <a:srgbClr val="1F2D3A"/>
                </a:solidFill>
              </a:rPr>
              <a:t> bağlanır.</a:t>
            </a:r>
          </a:p>
          <a:p>
            <a:pPr>
              <a:spcAft>
                <a:spcPts val="300"/>
              </a:spcAft>
            </a:pPr>
            <a:r>
              <a:rPr sz="1700" b="1">
                <a:solidFill>
                  <a:srgbClr val="006D77"/>
                </a:solidFill>
              </a:rPr>
              <a:t>4. </a:t>
            </a:r>
            <a:r>
              <a:rPr sz="1700" b="1">
                <a:solidFill>
                  <a:srgbClr val="1F2D3A"/>
                </a:solidFill>
              </a:rPr>
              <a:t>E = Elevation of Privilege</a:t>
            </a:r>
            <a:r>
              <a:rPr sz="1700" b="0">
                <a:solidFill>
                  <a:srgbClr val="1F2D3A"/>
                </a:solidFill>
              </a:rPr>
              <a:t> (yetki yükseltme) → ayrıcalık bırakma / </a:t>
            </a:r>
            <a:r>
              <a:rPr sz="1700" b="0">
                <a:solidFill>
                  <a:srgbClr val="A1123F"/>
                </a:solidFill>
                <a:latin typeface="Consolas"/>
              </a:rPr>
              <a:t>setuid</a:t>
            </a:r>
            <a:r>
              <a:rPr sz="1700" b="0">
                <a:solidFill>
                  <a:srgbClr val="1F2D3A"/>
                </a:solidFill>
              </a:rPr>
              <a:t> demosu.</a:t>
            </a:r>
          </a:p>
          <a:p>
            <a:pPr>
              <a:spcAft>
                <a:spcPts val="300"/>
              </a:spcAft>
            </a:pPr>
            <a:r>
              <a:rPr sz="1700" b="1">
                <a:solidFill>
                  <a:srgbClr val="006D77"/>
                </a:solidFill>
              </a:rPr>
              <a:t>5. </a:t>
            </a:r>
            <a:r>
              <a:rPr sz="1700" b="1">
                <a:solidFill>
                  <a:srgbClr val="1F2D3A"/>
                </a:solidFill>
              </a:rPr>
              <a:t>VE (AND)</a:t>
            </a:r>
            <a:r>
              <a:rPr sz="1700" b="0">
                <a:solidFill>
                  <a:srgbClr val="1F2D3A"/>
                </a:solidFill>
              </a:rPr>
              <a:t> savunmaya iyi: hedef tüm alt adımları ister, </a:t>
            </a:r>
            <a:r>
              <a:rPr sz="1700" b="1">
                <a:solidFill>
                  <a:srgbClr val="1F2D3A"/>
                </a:solidFill>
              </a:rPr>
              <a:t>birini</a:t>
            </a:r>
            <a:r>
              <a:rPr sz="1700" b="0">
                <a:solidFill>
                  <a:srgbClr val="1F2D3A"/>
                </a:solidFill>
              </a:rPr>
              <a:t> kesmek saldırıyı durdurur. VEYA saldırgana kolaylık.</a:t>
            </a:r>
          </a:p>
          <a:p>
            <a:pPr>
              <a:spcAft>
                <a:spcPts val="300"/>
              </a:spcAft>
            </a:pPr>
            <a:r>
              <a:rPr sz="1700" b="1">
                <a:solidFill>
                  <a:srgbClr val="006D77"/>
                </a:solidFill>
              </a:rPr>
              <a:t>6. </a:t>
            </a:r>
            <a:r>
              <a:rPr sz="1700" b="0">
                <a:solidFill>
                  <a:srgbClr val="A1123F"/>
                </a:solidFill>
                <a:latin typeface="Consolas"/>
              </a:rPr>
              <a:t>system</a:t>
            </a:r>
            <a:r>
              <a:rPr sz="1700" b="0">
                <a:solidFill>
                  <a:srgbClr val="1F2D3A"/>
                </a:solidFill>
              </a:rPr>
              <a:t> </a:t>
            </a:r>
            <a:r>
              <a:rPr sz="1700" b="1">
                <a:solidFill>
                  <a:srgbClr val="1F2D3A"/>
                </a:solidFill>
              </a:rPr>
              <a:t>kabuğu</a:t>
            </a:r>
            <a:r>
              <a:rPr sz="1700" b="0">
                <a:solidFill>
                  <a:srgbClr val="1F2D3A"/>
                </a:solidFill>
              </a:rPr>
              <a:t> yorumlar → komut enjeksiyonu/PATH ele geçirme. Düzelt: </a:t>
            </a:r>
            <a:r>
              <a:rPr sz="1700" b="0">
                <a:solidFill>
                  <a:srgbClr val="A1123F"/>
                </a:solidFill>
                <a:latin typeface="Consolas"/>
              </a:rPr>
              <a:t>execvp</a:t>
            </a:r>
            <a:r>
              <a:rPr sz="1700" b="0">
                <a:solidFill>
                  <a:srgbClr val="1F2D3A"/>
                </a:solidFill>
              </a:rPr>
              <a:t> ile </a:t>
            </a:r>
            <a:r>
              <a:rPr sz="1700" b="1">
                <a:solidFill>
                  <a:srgbClr val="1F2D3A"/>
                </a:solidFill>
              </a:rPr>
              <a:t>doğrudan</a:t>
            </a:r>
            <a:r>
              <a:rPr sz="1700" b="0">
                <a:solidFill>
                  <a:srgbClr val="1F2D3A"/>
                </a:solidFill>
              </a:rPr>
              <a:t> çağır (kabuksuz), </a:t>
            </a:r>
            <a:r>
              <a:rPr sz="1700" b="1">
                <a:solidFill>
                  <a:srgbClr val="1F2D3A"/>
                </a:solidFill>
              </a:rPr>
              <a:t>tam yol</a:t>
            </a:r>
            <a:r>
              <a:rPr sz="1700" b="0">
                <a:solidFill>
                  <a:srgbClr val="1F2D3A"/>
                </a:solidFill>
              </a:rPr>
              <a:t>, girdi allowlist.</a:t>
            </a:r>
          </a:p>
          <a:p>
            <a:pPr>
              <a:spcAft>
                <a:spcPts val="300"/>
              </a:spcAft>
            </a:pPr>
            <a:r>
              <a:rPr sz="1700" b="1">
                <a:solidFill>
                  <a:srgbClr val="006D77"/>
                </a:solidFill>
              </a:rPr>
              <a:t>7. </a:t>
            </a:r>
            <a:r>
              <a:rPr sz="1700" b="0">
                <a:solidFill>
                  <a:srgbClr val="1F2D3A"/>
                </a:solidFill>
              </a:rPr>
              <a:t>Derleyici </a:t>
            </a:r>
            <a:r>
              <a:rPr sz="1700" b="1">
                <a:solidFill>
                  <a:srgbClr val="1F2D3A"/>
                </a:solidFill>
              </a:rPr>
              <a:t>ölü mağaza</a:t>
            </a:r>
            <a:r>
              <a:rPr sz="1700" b="0">
                <a:solidFill>
                  <a:srgbClr val="1F2D3A"/>
                </a:solidFill>
              </a:rPr>
              <a:t> olarak sildi (sonra okunmuyor). </a:t>
            </a:r>
            <a:r>
              <a:rPr sz="1700" b="0">
                <a:solidFill>
                  <a:srgbClr val="A1123F"/>
                </a:solidFill>
                <a:latin typeface="Consolas"/>
              </a:rPr>
              <a:t>memset_s</a:t>
            </a:r>
            <a:r>
              <a:rPr sz="1700" b="0">
                <a:solidFill>
                  <a:srgbClr val="1F2D3A"/>
                </a:solidFill>
              </a:rPr>
              <a:t>/</a:t>
            </a:r>
            <a:r>
              <a:rPr sz="1700" b="0">
                <a:solidFill>
                  <a:srgbClr val="A1123F"/>
                </a:solidFill>
                <a:latin typeface="Consolas"/>
              </a:rPr>
              <a:t>explicit_bzero</a:t>
            </a:r>
            <a:r>
              <a:rPr sz="1700" b="0">
                <a:solidFill>
                  <a:srgbClr val="1F2D3A"/>
                </a:solidFill>
              </a:rPr>
              <a:t>/</a:t>
            </a:r>
            <a:r>
              <a:rPr sz="1700" b="0">
                <a:solidFill>
                  <a:srgbClr val="A1123F"/>
                </a:solidFill>
                <a:latin typeface="Consolas"/>
              </a:rPr>
              <a:t>volatile</a:t>
            </a:r>
            <a:r>
              <a:rPr sz="1700" b="0">
                <a:solidFill>
                  <a:srgbClr val="1F2D3A"/>
                </a:solidFill>
              </a:rPr>
              <a:t> kullan.</a:t>
            </a:r>
          </a:p>
          <a:p>
            <a:pPr>
              <a:spcAft>
                <a:spcPts val="300"/>
              </a:spcAft>
            </a:pPr>
            <a:r>
              <a:rPr sz="1700" b="1">
                <a:solidFill>
                  <a:srgbClr val="006D77"/>
                </a:solidFill>
              </a:rPr>
              <a:t>8. </a:t>
            </a:r>
            <a:r>
              <a:rPr sz="1700" b="0">
                <a:solidFill>
                  <a:srgbClr val="1F2D3A"/>
                </a:solidFill>
              </a:rPr>
              <a:t>Taşma </a:t>
            </a:r>
            <a:r>
              <a:rPr sz="1700" b="1">
                <a:solidFill>
                  <a:srgbClr val="1F2D3A"/>
                </a:solidFill>
              </a:rPr>
              <a:t>redzone</a:t>
            </a:r>
            <a:r>
              <a:rPr sz="1700" b="0">
                <a:solidFill>
                  <a:srgbClr val="1F2D3A"/>
                </a:solidFill>
              </a:rPr>
              <a:t>'a ulaşmadı / o kod yolu çalışmadı; ASan yalnız </a:t>
            </a:r>
            <a:r>
              <a:rPr sz="1700" b="1">
                <a:solidFill>
                  <a:srgbClr val="1F2D3A"/>
                </a:solidFill>
              </a:rPr>
              <a:t>enstrümante</a:t>
            </a:r>
            <a:r>
              <a:rPr sz="1700" b="0">
                <a:solidFill>
                  <a:srgbClr val="1F2D3A"/>
                </a:solidFill>
              </a:rPr>
              <a:t> bölgeyi görür.</a:t>
            </a:r>
          </a:p>
          <a:p>
            <a:pPr>
              <a:spcAft>
                <a:spcPts val="300"/>
              </a:spcAft>
            </a:pPr>
            <a:r>
              <a:rPr sz="1700" b="1">
                <a:solidFill>
                  <a:srgbClr val="006D77"/>
                </a:solidFill>
              </a:rPr>
              <a:t>9. </a:t>
            </a:r>
            <a:r>
              <a:rPr sz="1700" b="0">
                <a:solidFill>
                  <a:srgbClr val="A1123F"/>
                </a:solidFill>
                <a:latin typeface="Consolas"/>
              </a:rPr>
              <a:t>-1</a:t>
            </a:r>
            <a:r>
              <a:rPr sz="1700" b="0">
                <a:solidFill>
                  <a:srgbClr val="1F2D3A"/>
                </a:solidFill>
              </a:rPr>
              <a:t>, </a:t>
            </a:r>
            <a:r>
              <a:rPr sz="1700" b="0">
                <a:solidFill>
                  <a:srgbClr val="A1123F"/>
                </a:solidFill>
                <a:latin typeface="Consolas"/>
              </a:rPr>
              <a:t>size_t</a:t>
            </a:r>
            <a:r>
              <a:rPr sz="1700" b="0">
                <a:solidFill>
                  <a:srgbClr val="1F2D3A"/>
                </a:solidFill>
              </a:rPr>
              <a:t>'te </a:t>
            </a:r>
            <a:r>
              <a:rPr sz="1700" b="1">
                <a:solidFill>
                  <a:srgbClr val="1F2D3A"/>
                </a:solidFill>
              </a:rPr>
              <a:t>SIZE_MAX</a:t>
            </a:r>
            <a:r>
              <a:rPr sz="1700" b="0">
                <a:solidFill>
                  <a:srgbClr val="1F2D3A"/>
                </a:solidFill>
              </a:rPr>
              <a:t>'e döner → devasa kopya → taşma/çökme.</a:t>
            </a:r>
          </a:p>
          <a:p>
            <a:pPr>
              <a:spcAft>
                <a:spcPts val="300"/>
              </a:spcAft>
            </a:pPr>
            <a:r>
              <a:rPr sz="1700" b="1">
                <a:solidFill>
                  <a:srgbClr val="006D77"/>
                </a:solidFill>
              </a:rPr>
              <a:t>10. </a:t>
            </a:r>
            <a:r>
              <a:rPr sz="1700" b="0">
                <a:solidFill>
                  <a:srgbClr val="1F2D3A"/>
                </a:solidFill>
              </a:rPr>
              <a:t>Ödeme: TLS+pinning (aktarım) · AEAD (bekleme) · RASP/anti-debug · whitebox/HSM anahtar · sunucu denetimi — </a:t>
            </a:r>
            <a:r>
              <a:rPr sz="1700" b="1">
                <a:solidFill>
                  <a:srgbClr val="1F2D3A"/>
                </a:solidFill>
              </a:rPr>
              <a:t>katman</a:t>
            </a:r>
            <a:r>
              <a:rPr sz="1700" b="0">
                <a:solidFill>
                  <a:srgbClr val="1F2D3A"/>
                </a:solidFill>
              </a:rPr>
              <a:t>.</a:t>
            </a:r>
          </a:p>
        </p:txBody>
      </p:sp>
    </p:spTree>
  </p:cSld>
  <p:clrMapOvr>
    <a:masterClrMapping/>
  </p:clrMapOvr>
</p:sld>
</file>

<file path=ppt/slides/slide17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177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Kendini sınama (devam)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971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1. </a:t>
            </a:r>
            <a:r>
              <a:rPr sz="2000" b="0">
                <a:solidFill>
                  <a:srgbClr val="1F2D3A"/>
                </a:solidFill>
              </a:rPr>
              <a:t>Bir veri akışına neden </a:t>
            </a:r>
            <a:r>
              <a:rPr sz="2000" b="1">
                <a:solidFill>
                  <a:srgbClr val="1F2D3A"/>
                </a:solidFill>
              </a:rPr>
              <a:t>S</a:t>
            </a:r>
            <a:r>
              <a:rPr sz="2000" b="0">
                <a:solidFill>
                  <a:srgbClr val="1F2D3A"/>
                </a:solidFill>
              </a:rPr>
              <a:t> sorulmaz?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2. </a:t>
            </a:r>
            <a:r>
              <a:rPr sz="2000" b="0">
                <a:solidFill>
                  <a:srgbClr val="1F2D3A"/>
                </a:solidFill>
              </a:rPr>
              <a:t>Tehdide dört yanıt nedir? "Ortadan kaldırma"ya örnek verin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3. </a:t>
            </a:r>
            <a:r>
              <a:rPr sz="2000" b="0">
                <a:solidFill>
                  <a:srgbClr val="1F2D3A"/>
                </a:solidFill>
              </a:rPr>
              <a:t>setuid programda neden </a:t>
            </a:r>
            <a:r>
              <a:rPr sz="2000" b="1">
                <a:solidFill>
                  <a:srgbClr val="1F2D3A"/>
                </a:solidFill>
              </a:rPr>
              <a:t>önce grup</a:t>
            </a:r>
            <a:r>
              <a:rPr sz="2000" b="0">
                <a:solidFill>
                  <a:srgbClr val="1F2D3A"/>
                </a:solidFill>
              </a:rPr>
              <a:t> bırakılır?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4. </a:t>
            </a:r>
            <a:r>
              <a:rPr sz="2000" b="0">
                <a:solidFill>
                  <a:srgbClr val="A1123F"/>
                </a:solidFill>
                <a:latin typeface="Consolas"/>
              </a:rPr>
              <a:t>strncpy</a:t>
            </a:r>
            <a:r>
              <a:rPr sz="2000" b="0">
                <a:solidFill>
                  <a:srgbClr val="1F2D3A"/>
                </a:solidFill>
              </a:rPr>
              <a:t> neden güvenli </a:t>
            </a:r>
            <a:r>
              <a:rPr sz="2000" b="0">
                <a:solidFill>
                  <a:srgbClr val="A1123F"/>
                </a:solidFill>
                <a:latin typeface="Consolas"/>
              </a:rPr>
              <a:t>strcpy</a:t>
            </a:r>
            <a:r>
              <a:rPr sz="2000" b="0">
                <a:solidFill>
                  <a:srgbClr val="1F2D3A"/>
                </a:solidFill>
              </a:rPr>
              <a:t> değildir?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5. </a:t>
            </a:r>
            <a:r>
              <a:rPr sz="2000" b="0">
                <a:solidFill>
                  <a:srgbClr val="1F2D3A"/>
                </a:solidFill>
              </a:rPr>
              <a:t>Heartbleed neden hiçbir şey çökmeden veri sızdırdı?</a:t>
            </a:r>
          </a:p>
        </p:txBody>
      </p:sp>
    </p:spTree>
  </p:cSld>
  <p:clrMapOvr>
    <a:masterClrMapping/>
  </p:clrMapOvr>
</p:sld>
</file>

<file path=ppt/slides/slide17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178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Kendini sınama — cevaplar (devam 1–5)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32918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1. </a:t>
            </a:r>
            <a:r>
              <a:rPr sz="2000" b="0">
                <a:solidFill>
                  <a:srgbClr val="1F2D3A"/>
                </a:solidFill>
              </a:rPr>
              <a:t>Veri akışına </a:t>
            </a:r>
            <a:r>
              <a:rPr sz="2000" b="1">
                <a:solidFill>
                  <a:srgbClr val="1F2D3A"/>
                </a:solidFill>
              </a:rPr>
              <a:t>S sorulmaz</a:t>
            </a:r>
            <a:r>
              <a:rPr sz="2000" b="0">
                <a:solidFill>
                  <a:srgbClr val="1F2D3A"/>
                </a:solidFill>
              </a:rPr>
              <a:t>: akışın kimliği yoktur (sahtecilik uçlara/varlıklara sorulur).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2. </a:t>
            </a:r>
            <a:r>
              <a:rPr sz="2000" b="1">
                <a:solidFill>
                  <a:srgbClr val="1F2D3A"/>
                </a:solidFill>
              </a:rPr>
              <a:t>Azalt · kaldır · aktar · kabul et.</a:t>
            </a:r>
            <a:r>
              <a:rPr sz="2000" b="0">
                <a:solidFill>
                  <a:srgbClr val="1F2D3A"/>
                </a:solidFill>
              </a:rPr>
              <a:t> "Kaldırma" örneği: "parolayı hatırla" özelliğini </a:t>
            </a:r>
            <a:r>
              <a:rPr sz="2000" b="1">
                <a:solidFill>
                  <a:srgbClr val="1F2D3A"/>
                </a:solidFill>
              </a:rPr>
              <a:t>hiç sunmamak</a:t>
            </a:r>
            <a:r>
              <a:rPr sz="2000" b="0">
                <a:solidFill>
                  <a:srgbClr val="1F2D3A"/>
                </a:solidFill>
              </a:rPr>
              <a:t>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3. </a:t>
            </a:r>
            <a:r>
              <a:rPr sz="2000" b="0">
                <a:solidFill>
                  <a:srgbClr val="A1123F"/>
                </a:solidFill>
                <a:latin typeface="Consolas"/>
              </a:rPr>
              <a:t>setuid</a:t>
            </a:r>
            <a:r>
              <a:rPr sz="2000" b="0">
                <a:solidFill>
                  <a:srgbClr val="1F2D3A"/>
                </a:solidFill>
              </a:rPr>
              <a:t>'de </a:t>
            </a:r>
            <a:r>
              <a:rPr sz="2000" b="1">
                <a:solidFill>
                  <a:srgbClr val="1F2D3A"/>
                </a:solidFill>
              </a:rPr>
              <a:t>önce grup</a:t>
            </a:r>
            <a:r>
              <a:rPr sz="2000" b="0">
                <a:solidFill>
                  <a:srgbClr val="1F2D3A"/>
                </a:solidFill>
              </a:rPr>
              <a:t> bırakılır; kullanıcı önce bırakılırsa grubu değiştirecek </a:t>
            </a:r>
            <a:r>
              <a:rPr sz="2000" b="1">
                <a:solidFill>
                  <a:srgbClr val="1F2D3A"/>
                </a:solidFill>
              </a:rPr>
              <a:t>yetki kalmaz</a:t>
            </a:r>
            <a:r>
              <a:rPr sz="2000" b="0">
                <a:solidFill>
                  <a:srgbClr val="1F2D3A"/>
                </a:solidFill>
              </a:rPr>
              <a:t>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4. </a:t>
            </a:r>
            <a:r>
              <a:rPr sz="2000" b="0">
                <a:solidFill>
                  <a:srgbClr val="A1123F"/>
                </a:solidFill>
                <a:latin typeface="Consolas"/>
              </a:rPr>
              <a:t>strncpy</a:t>
            </a:r>
            <a:r>
              <a:rPr sz="2000" b="0">
                <a:solidFill>
                  <a:srgbClr val="1F2D3A"/>
                </a:solidFill>
              </a:rPr>
              <a:t> uzun kaynakta sonuna sonlandırıcı </a:t>
            </a:r>
            <a:r>
              <a:rPr sz="2000" b="1">
                <a:solidFill>
                  <a:srgbClr val="1F2D3A"/>
                </a:solidFill>
              </a:rPr>
              <a:t>koymaz</a:t>
            </a:r>
            <a:r>
              <a:rPr sz="2000" b="0">
                <a:solidFill>
                  <a:srgbClr val="1F2D3A"/>
                </a:solidFill>
              </a:rPr>
              <a:t> → sonlandırılmamış dize.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5. </a:t>
            </a:r>
            <a:r>
              <a:rPr sz="2000" b="0">
                <a:solidFill>
                  <a:srgbClr val="1F2D3A"/>
                </a:solidFill>
              </a:rPr>
              <a:t>Heartbleed yalnız </a:t>
            </a:r>
            <a:r>
              <a:rPr sz="2000" b="1">
                <a:solidFill>
                  <a:srgbClr val="1F2D3A"/>
                </a:solidFill>
              </a:rPr>
              <a:t>okudu</a:t>
            </a:r>
            <a:r>
              <a:rPr sz="2000" b="0">
                <a:solidFill>
                  <a:srgbClr val="1F2D3A"/>
                </a:solidFill>
              </a:rPr>
              <a:t>; okunan bellek sürecin kendi </a:t>
            </a:r>
            <a:r>
              <a:rPr sz="2000" b="1">
                <a:solidFill>
                  <a:srgbClr val="1F2D3A"/>
                </a:solidFill>
              </a:rPr>
              <a:t>geçerli</a:t>
            </a:r>
            <a:r>
              <a:rPr sz="2000" b="0">
                <a:solidFill>
                  <a:srgbClr val="1F2D3A"/>
                </a:solidFill>
              </a:rPr>
              <a:t> belleğiydi → çökmeden sızdı.</a:t>
            </a:r>
          </a:p>
        </p:txBody>
      </p:sp>
    </p:spTree>
  </p:cSld>
  <p:clrMapOvr>
    <a:masterClrMapping/>
  </p:clrMapOvr>
</p:sld>
</file>

<file path=ppt/slides/slide17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179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Kendini sınama (devam)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971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1. </a:t>
            </a:r>
            <a:r>
              <a:rPr sz="2000" b="0">
                <a:solidFill>
                  <a:srgbClr val="1F2D3A"/>
                </a:solidFill>
              </a:rPr>
              <a:t>Kanarya taşmayı fark edince ne yapar? Neden hâlâ sorun?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2. </a:t>
            </a:r>
            <a:r>
              <a:rPr sz="2000" b="0">
                <a:solidFill>
                  <a:srgbClr val="A1123F"/>
                </a:solidFill>
                <a:latin typeface="Consolas"/>
              </a:rPr>
              <a:t>free(p); p = NULL;</a:t>
            </a:r>
            <a:r>
              <a:rPr sz="2000" b="0">
                <a:solidFill>
                  <a:srgbClr val="1F2D3A"/>
                </a:solidFill>
              </a:rPr>
              <a:t> neyi önler, neyi önlemez?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3. </a:t>
            </a:r>
            <a:r>
              <a:rPr sz="2000" b="0">
                <a:solidFill>
                  <a:srgbClr val="A1123F"/>
                </a:solidFill>
                <a:latin typeface="Consolas"/>
              </a:rPr>
              <a:t>mlock</a:t>
            </a:r>
            <a:r>
              <a:rPr sz="2000" b="0">
                <a:solidFill>
                  <a:srgbClr val="1F2D3A"/>
                </a:solidFill>
              </a:rPr>
              <a:t> neyi önler, neyi önlemez?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4. </a:t>
            </a:r>
            <a:r>
              <a:rPr sz="2000" b="0">
                <a:solidFill>
                  <a:srgbClr val="1F2D3A"/>
                </a:solidFill>
              </a:rPr>
              <a:t>"Şifre çözme kâhini" nedir? Bir karşı önlem?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5. </a:t>
            </a:r>
            <a:r>
              <a:rPr sz="2000" b="0">
                <a:solidFill>
                  <a:srgbClr val="1F2D3A"/>
                </a:solidFill>
              </a:rPr>
              <a:t>Benzersiz sürüm kimliğinin üç bileşeni?</a:t>
            </a:r>
          </a:p>
        </p:txBody>
      </p:sp>
    </p:spTree>
  </p:cSld>
  <p:clrMapOvr>
    <a:masterClrMapping/>
  </p:clrMapOvr>
</p:sld>
</file>

<file path=ppt/slides/slide18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180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Kendini sınama — cevaplar (devam 6–10)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32918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1. </a:t>
            </a:r>
            <a:r>
              <a:rPr sz="2000" b="0">
                <a:solidFill>
                  <a:srgbClr val="1F2D3A"/>
                </a:solidFill>
              </a:rPr>
              <a:t>Kanarya bozulunca programı </a:t>
            </a:r>
            <a:r>
              <a:rPr sz="2000" b="1">
                <a:solidFill>
                  <a:srgbClr val="1F2D3A"/>
                </a:solidFill>
              </a:rPr>
              <a:t>sonlandırır</a:t>
            </a:r>
            <a:r>
              <a:rPr sz="2000" b="0">
                <a:solidFill>
                  <a:srgbClr val="1F2D3A"/>
                </a:solidFill>
              </a:rPr>
              <a:t> (hizmet reddi); bitişik değişkene taşmayı </a:t>
            </a:r>
            <a:r>
              <a:rPr sz="2000" b="1">
                <a:solidFill>
                  <a:srgbClr val="1F2D3A"/>
                </a:solidFill>
              </a:rPr>
              <a:t>görmez</a:t>
            </a:r>
            <a:r>
              <a:rPr sz="2000" b="0">
                <a:solidFill>
                  <a:srgbClr val="1F2D3A"/>
                </a:solidFill>
              </a:rPr>
              <a:t>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2. </a:t>
            </a:r>
            <a:r>
              <a:rPr sz="2000" b="0">
                <a:solidFill>
                  <a:srgbClr val="A1123F"/>
                </a:solidFill>
                <a:latin typeface="Consolas"/>
              </a:rPr>
              <a:t>free(p); p=NULL;</a:t>
            </a:r>
            <a:r>
              <a:rPr sz="2000" b="0">
                <a:solidFill>
                  <a:srgbClr val="1F2D3A"/>
                </a:solidFill>
              </a:rPr>
              <a:t> </a:t>
            </a:r>
            <a:r>
              <a:rPr sz="2000" b="1">
                <a:solidFill>
                  <a:srgbClr val="1F2D3A"/>
                </a:solidFill>
              </a:rPr>
              <a:t>çift bırakma/UAF</a:t>
            </a:r>
            <a:r>
              <a:rPr sz="2000" b="0">
                <a:solidFill>
                  <a:srgbClr val="1F2D3A"/>
                </a:solidFill>
              </a:rPr>
              <a:t>'ı önler; </a:t>
            </a:r>
            <a:r>
              <a:rPr sz="2000" b="1">
                <a:solidFill>
                  <a:srgbClr val="1F2D3A"/>
                </a:solidFill>
              </a:rPr>
              <a:t>takma adları</a:t>
            </a:r>
            <a:r>
              <a:rPr sz="2000" b="0">
                <a:solidFill>
                  <a:srgbClr val="1F2D3A"/>
                </a:solidFill>
              </a:rPr>
              <a:t> (aynı adrese başka işaretçi) korumaz.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3. </a:t>
            </a:r>
            <a:r>
              <a:rPr sz="2000" b="0">
                <a:solidFill>
                  <a:srgbClr val="A1123F"/>
                </a:solidFill>
                <a:latin typeface="Consolas"/>
              </a:rPr>
              <a:t>mlock</a:t>
            </a:r>
            <a:r>
              <a:rPr sz="2000" b="0">
                <a:solidFill>
                  <a:srgbClr val="1F2D3A"/>
                </a:solidFill>
              </a:rPr>
              <a:t> belleğin </a:t>
            </a:r>
            <a:r>
              <a:rPr sz="2000" b="1">
                <a:solidFill>
                  <a:srgbClr val="1F2D3A"/>
                </a:solidFill>
              </a:rPr>
              <a:t>takasa</a:t>
            </a:r>
            <a:r>
              <a:rPr sz="2000" b="0">
                <a:solidFill>
                  <a:srgbClr val="1F2D3A"/>
                </a:solidFill>
              </a:rPr>
              <a:t> yazılmasını önler; </a:t>
            </a:r>
            <a:r>
              <a:rPr sz="2000" b="1">
                <a:solidFill>
                  <a:srgbClr val="1F2D3A"/>
                </a:solidFill>
              </a:rPr>
              <a:t>okunmasını</a:t>
            </a:r>
            <a:r>
              <a:rPr sz="2000" b="0">
                <a:solidFill>
                  <a:srgbClr val="1F2D3A"/>
                </a:solidFill>
              </a:rPr>
              <a:t> ve silinmemiş sırrı önlemez.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4. </a:t>
            </a:r>
            <a:r>
              <a:rPr sz="2000" b="1">
                <a:solidFill>
                  <a:srgbClr val="1F2D3A"/>
                </a:solidFill>
              </a:rPr>
              <a:t>Şifre çözme kâhini:</a:t>
            </a:r>
            <a:r>
              <a:rPr sz="2000" b="0">
                <a:solidFill>
                  <a:srgbClr val="1F2D3A"/>
                </a:solidFill>
              </a:rPr>
              <a:t> anahtarsız çözdürme imkânı. Karşı önlem: bağlam/bütünlük denetimi, çağrı sınırı, </a:t>
            </a:r>
            <a:r>
              <a:rPr sz="2000" b="1">
                <a:solidFill>
                  <a:srgbClr val="1F2D3A"/>
                </a:solidFill>
              </a:rPr>
              <a:t>cihaza bağlama</a:t>
            </a:r>
            <a:r>
              <a:rPr sz="2000" b="0">
                <a:solidFill>
                  <a:srgbClr val="1F2D3A"/>
                </a:solidFill>
              </a:rPr>
              <a:t>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5. </a:t>
            </a:r>
            <a:r>
              <a:rPr sz="2000" b="0">
                <a:solidFill>
                  <a:srgbClr val="1F2D3A"/>
                </a:solidFill>
              </a:rPr>
              <a:t>Benzersiz sürüm: </a:t>
            </a:r>
            <a:r>
              <a:rPr sz="2000" b="1">
                <a:solidFill>
                  <a:srgbClr val="1F2D3A"/>
                </a:solidFill>
              </a:rPr>
              <a:t>anlamsal sürüm + git kimliği + binary SHA-256</a:t>
            </a:r>
            <a:r>
              <a:rPr sz="2000" b="0">
                <a:solidFill>
                  <a:srgbClr val="1F2D3A"/>
                </a:solidFill>
              </a:rPr>
              <a:t>.</a:t>
            </a:r>
          </a:p>
        </p:txBody>
      </p:sp>
    </p:spTree>
  </p:cSld>
  <p:clrMapOvr>
    <a:masterClrMapping/>
  </p:clrMapOvr>
</p:sld>
</file>

<file path=ppt/slides/slide18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181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2600" b="1">
                <a:solidFill>
                  <a:srgbClr val="006D77"/>
                </a:solidFill>
              </a:rPr>
              <a:t>Sözlük</a:t>
            </a:r>
          </a:p>
        </p:txBody>
      </p:sp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640080" y="1325880"/>
          <a:ext cx="10365957" cy="240304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37178"/>
                <a:gridCol w="6728779"/>
              </a:tblGrid>
              <a:tr h="343291">
                <a:tc>
                  <a:txBody>
                    <a:bodyPr wrap="square"/>
                    <a:lstStyle/>
                    <a:p>
                      <a:r>
                        <a:rPr sz="1296" b="1">
                          <a:solidFill>
                            <a:srgbClr val="FFFFFF"/>
                          </a:solidFill>
                        </a:rPr>
                        <a:t>Terim</a:t>
                      </a:r>
                    </a:p>
                  </a:txBody>
                  <a:tcPr marL="54864" marR="54864" marT="27432" marB="27432" anchor="ctr">
                    <a:solidFill>
                      <a:srgbClr val="006D77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1">
                          <a:solidFill>
                            <a:srgbClr val="FFFFFF"/>
                          </a:solidFill>
                        </a:rPr>
                        <a:t>Anlam</a:t>
                      </a:r>
                    </a:p>
                  </a:txBody>
                  <a:tcPr marL="54864" marR="54864" marT="27432" marB="27432" anchor="ctr">
                    <a:solidFill>
                      <a:srgbClr val="006D77"/>
                    </a:solidFill>
                  </a:tcPr>
                </a:tc>
              </a:tr>
              <a:tr h="343291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CIA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Gizlilik/bütünlük/erişilebilirlik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  <a:tr h="343291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MATE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Programa sahip saldırgan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</a:tr>
              <a:tr h="343291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STRIDE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Altı tehdit sınıfı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  <a:tr h="343291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Saldırı ağacı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Hedefi alt adımlara bölme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</a:tr>
              <a:tr h="343291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DFD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Veri akış diyagramı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  <a:tr h="343297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Katmanlı savunma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Çok önlem birlikte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8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182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2194560"/>
            <a:ext cx="10911535" cy="128016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ctr"/>
            <a:r>
              <a:rPr sz="4000" b="1">
                <a:solidFill>
                  <a:srgbClr val="006D77"/>
                </a:solidFill>
              </a:rPr>
              <a:t>Bir sonraki hafta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3566160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ctr"/>
            <a:r>
              <a:rPr sz="2000" b="1">
                <a:solidFill>
                  <a:srgbClr val="1F2D3A"/>
                </a:solidFill>
              </a:rPr>
              <a:t>2. hafta — Bilgisayar virüsleri ve güvenlik modelleri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4051808"/>
            <a:ext cx="10911535" cy="1430527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ctr"/>
            <a:r>
              <a:rPr sz="2000" b="0">
                <a:solidFill>
                  <a:srgbClr val="1F2D3A"/>
                </a:solidFill>
              </a:rPr>
              <a:t>Bu hafta kurduğumuz tehdit modelleme (STRIDE, saldırı ağacı) ve saldırgan modeli araçlarını, gelecek hafta somut bir tehdit sınıfına — zararlı yazılıma — uygulayacağız: bir virüsün nasıl yayıldığını, nasıl gizlendiğini ve hangi erişim denetimi modelleriyle (DAC/MAC/RBAC) durdurulduğunu göreceğiz.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40080" y="5528056"/>
            <a:ext cx="10911535" cy="7701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ctr"/>
            <a:r>
              <a:rPr sz="2000" b="0">
                <a:solidFill>
                  <a:srgbClr val="1F2D3A"/>
                </a:solidFill>
              </a:rPr>
              <a:t>Bu haftaki bellek güvenliği hataları için gördüğümüz CWE sınıflandırması, 2. haftada CVE ve CVSS ile birlikte derinleşecek.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CEN429 Hafta 1 — Güvenli Programlamaya Giriş ve Uygulama Koruma Planı</dc:title>
  <dc:subject/>
  <dc:creator>Dr. Öğr. Üyesi Uğur CORUH</dc:creator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