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This week is not a lecture but a demonstration week: each team shows the midterm sections of its security guide and its working application.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For the midterm demonstration (RAP1), we explain what evidence each rubric item expects.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4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5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>
                <a:solidFill>
                  <a:srgbClr val="006D77"/>
                </a:solidFill>
              </a:rPr>
              <a:t>Midterm Project Demonstrations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1F2D3A"/>
                </a:solidFill>
              </a:rPr>
              <a:t>CEN429 Secure Programming — Week 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051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Asst. Prof. Dr. Uğur CORUH · 30.10.2026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This Week: Midterm Project Demonstrations (RAP1)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25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No lecture; each team </a:t>
            </a:r>
            <a:r>
              <a:rPr sz="2000" b="1">
                <a:solidFill>
                  <a:srgbClr val="1F2D3A"/>
                </a:solidFill>
              </a:rPr>
              <a:t>submits its interim report</a:t>
            </a:r>
            <a:r>
              <a:rPr sz="2000" b="0">
                <a:solidFill>
                  <a:srgbClr val="1F2D3A"/>
                </a:solidFill>
              </a:rPr>
              <a:t> and </a:t>
            </a:r>
            <a:r>
              <a:rPr sz="2000" b="1">
                <a:solidFill>
                  <a:srgbClr val="1F2D3A"/>
                </a:solidFill>
              </a:rPr>
              <a:t>demonstrates its application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RAP1 = </a:t>
            </a:r>
            <a:r>
              <a:rPr sz="2000" b="1">
                <a:solidFill>
                  <a:srgbClr val="1F2D3A"/>
                </a:solidFill>
              </a:rPr>
              <a:t>60%</a:t>
            </a:r>
            <a:r>
              <a:rPr sz="2000" b="0">
                <a:solidFill>
                  <a:srgbClr val="1F2D3A"/>
                </a:solidFill>
              </a:rPr>
              <a:t> of the midterm · Quiz-1 = </a:t>
            </a:r>
            <a:r>
              <a:rPr sz="2000" b="1">
                <a:solidFill>
                  <a:srgbClr val="1F2D3A"/>
                </a:solidFill>
              </a:rPr>
              <a:t>40%</a:t>
            </a:r>
            <a:r>
              <a:rPr sz="2000" b="0">
                <a:solidFill>
                  <a:srgbClr val="1F2D3A"/>
                </a:solidFill>
              </a:rPr>
              <a:t> → </a:t>
            </a:r>
            <a:r>
              <a:rPr sz="2000" b="0">
                <a:solidFill>
                  <a:srgbClr val="A1123F"/>
                </a:solidFill>
                <a:latin typeface="Consolas"/>
              </a:rPr>
              <a:t>Grade_Midterm = 0.6·RAP1 + 0.4·QUIZ1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Detailed rubric: project guide · order, timing, submission time: in class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⚠️ Late submissions are not accepted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Midterm Rubric: Five Criteria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2933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71852"/>
                <a:gridCol w="743968"/>
                <a:gridCol w="6695714"/>
              </a:tblGrid>
              <a:tr h="382219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Criterion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LO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Guide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8221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Security analysis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S2 · S3 interface table · S4 threat/attacker model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221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Data security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S5 asset list · S7 shell matrix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8221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C/C++ hardening and RASP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S9 (basic) · S10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221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Project management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5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S13 process, SBOM · GitHub repo and plan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8222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Interim report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7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All midterm sections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How the Rubric Is Read — Diagram</a:t>
            </a:r>
          </a:p>
        </p:txBody>
      </p:sp>
      <p:pic>
        <p:nvPicPr>
          <p:cNvPr id="7" name="Picture 6" descr="h07-04-rubri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21048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Which Sections in the Interim Report?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4319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32027"/>
                <a:gridCol w="5079507"/>
              </a:tblGrid>
              <a:tr h="35798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Complete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Draft / brief / plan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5798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S0 cover · S2 overview · S3 architecture · S4 threat model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S1 scope (draft) · S5 assets (draft)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798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S7 data security · S10 RASP · S13 process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S9 hardening (basic) · S12 reporting (brief)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57989">
                <a:tc>
                  <a:txBody>
                    <a:bodyPr wrap="square"/>
                    <a:lstStyle/>
                    <a:p/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S16 testing (plan) · S17 compliance matrix (draft)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2867558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Left for the final: S6 · S8 · S11 · S14 · S15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RAP1 Submission — Diagram</a:t>
            </a:r>
          </a:p>
        </p:txBody>
      </p:sp>
      <p:pic>
        <p:nvPicPr>
          <p:cNvPr id="7" name="Picture 6" descr="h07-02-rap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77894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Preparation Checklist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8309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5026"/>
                <a:gridCol w="9896508"/>
              </a:tblGrid>
              <a:tr h="404426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Week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What you should be able to show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404426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Repo + plan · S2 · S3 interface table · S4 STRIDE + attack tree · S5 draft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04426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Every threat → CWE + CVSS v3.1 vector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04426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S7 algorithm/key/binding · shell matrix · CSPRNG · AEAD verification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04426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4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S9 protection table · CERT findings · ASan+UBSan · fuzz result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04426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SBOM + scan · input validation table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04426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6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S10 RASP inventory · response policy · a bypass attempt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Suggested Demonstration Flow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71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1">
                <a:solidFill>
                  <a:srgbClr val="1F2D3A"/>
                </a:solidFill>
              </a:rPr>
              <a:t>Product and architecture</a:t>
            </a:r>
            <a:r>
              <a:rPr sz="2000" b="0">
                <a:solidFill>
                  <a:srgbClr val="1F2D3A"/>
                </a:solidFill>
              </a:rPr>
              <a:t> (S2–S3): one diagram, trust boundaries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1">
                <a:solidFill>
                  <a:srgbClr val="1F2D3A"/>
                </a:solidFill>
              </a:rPr>
              <a:t>Threats and assets</a:t>
            </a:r>
            <a:r>
              <a:rPr sz="2000" b="0">
                <a:solidFill>
                  <a:srgbClr val="1F2D3A"/>
                </a:solidFill>
              </a:rPr>
              <a:t> (S4–S5): the three most critical threats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1">
                <a:solidFill>
                  <a:srgbClr val="1F2D3A"/>
                </a:solidFill>
              </a:rPr>
              <a:t>Live demonstration:</a:t>
            </a:r>
            <a:r>
              <a:rPr sz="2000" b="0">
                <a:solidFill>
                  <a:srgbClr val="1F2D3A"/>
                </a:solidFill>
              </a:rPr>
              <a:t> at least one control </a:t>
            </a:r>
            <a:r>
              <a:rPr sz="2000" b="1">
                <a:solidFill>
                  <a:srgbClr val="1F2D3A"/>
                </a:solidFill>
              </a:rPr>
              <a:t>working live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4. </a:t>
            </a:r>
            <a:r>
              <a:rPr sz="2000" b="1">
                <a:solidFill>
                  <a:srgbClr val="1F2D3A"/>
                </a:solidFill>
              </a:rPr>
              <a:t>Evidence:</a:t>
            </a:r>
            <a:r>
              <a:rPr sz="2000" b="0">
                <a:solidFill>
                  <a:srgbClr val="1F2D3A"/>
                </a:solidFill>
              </a:rPr>
              <a:t> protection table, sanitizer/fuzz, SBOM — command + output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5. </a:t>
            </a:r>
            <a:r>
              <a:rPr sz="2000" b="1">
                <a:solidFill>
                  <a:srgbClr val="1F2D3A"/>
                </a:solidFill>
              </a:rPr>
              <a:t>Remaining risk and plan:</a:t>
            </a:r>
            <a:r>
              <a:rPr sz="2000" b="0">
                <a:solidFill>
                  <a:srgbClr val="1F2D3A"/>
                </a:solidFill>
              </a:rPr>
              <a:t> what remains before the final?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40664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For every control: </a:t>
            </a:r>
            <a:r>
              <a:rPr sz="2000" b="1">
                <a:solidFill>
                  <a:srgbClr val="1F2D3A"/>
                </a:solidFill>
              </a:rPr>
              <a:t>What does it protect? · How was it built? · How was it proven?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Demonstration Day Flow — Diagram</a:t>
            </a:r>
          </a:p>
        </p:txBody>
      </p:sp>
      <p:pic>
        <p:nvPicPr>
          <p:cNvPr id="7" name="Picture 6" descr="h07-01-gosterim-akis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86447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Sample Questions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3469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Which flow crossing a trust boundary is the riskiest?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How long does this asset stay unencrypted in memory, and where is it wiped?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Where does the key come from, where does it live? Can the nonce repeat?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Which compiler protection is turned off, and why?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What happens when a RASP check fails?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Does the SBOM contain a vulnerable component? Are you affected?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Common Mistakes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4030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92917"/>
                <a:gridCol w="6118617"/>
              </a:tblGrid>
              <a:tr h="343291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Mistake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Why is it a problem?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Guide and code are inconsistent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One of the most serious findings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"Secure" claimed without evidence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Not scored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Keys/logs/code missing from the asset list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What is not in the list is not protected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Threat table from general knowledge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Project-specific threats get missed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Unrehearsed demonstration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Time is wasted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Real password/key/personal data in the repo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 serious security mistake; values must be </a:t>
                      </a:r>
                      <a:r>
                        <a:rPr sz="1296" b="1">
                          <a:solidFill>
                            <a:srgbClr val="1F2D3A"/>
                          </a:solidFill>
                        </a:rPr>
                        <a:t>synthetic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Common Mistakes — Diagram</a:t>
            </a:r>
          </a:p>
        </p:txBody>
      </p:sp>
      <p:pic>
        <p:nvPicPr>
          <p:cNvPr id="7" name="Picture 6" descr="h07-03-sik-hatala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47377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Academic Integrity and After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Uncredited code/text, work from outside the team, fabricated results </a:t>
            </a:r>
            <a:r>
              <a:rPr sz="2000" b="1">
                <a:solidFill>
                  <a:srgbClr val="1F2D3A"/>
                </a:solidFill>
              </a:rPr>
              <a:t>are not acceptable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Every submitted line must be explainable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Any team member may be asked a question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98500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After the demonstration:</a:t>
            </a:r>
            <a:r>
              <a:rPr sz="2000" b="0">
                <a:solidFill>
                  <a:srgbClr val="1F2D3A"/>
                </a:solidFill>
              </a:rPr>
              <a:t> write the feedback as a </a:t>
            </a:r>
            <a:r>
              <a:rPr sz="2000" b="1">
                <a:solidFill>
                  <a:srgbClr val="1F2D3A"/>
                </a:solidFill>
              </a:rPr>
              <a:t>finding list</a:t>
            </a:r>
            <a:r>
              <a:rPr sz="2000" b="0">
                <a:solidFill>
                  <a:srgbClr val="1F2D3A"/>
                </a:solidFill>
              </a:rPr>
              <a:t> (finding · severity · fix · date) → a small model of Week 12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864864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Final sections: S6 · S8 · S11 · S14 · S15 · S16 results · S17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Next Week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Week 8 — Midterm Exam Week: Quiz-1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Scope: weeks 1–6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Study guide and sample questions: Week 8 page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Appendix · Rubric Item by Item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What Does the Rubric Measure?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The midterm demonstration measures the </a:t>
            </a:r>
            <a:r>
              <a:rPr sz="2000" b="1">
                <a:solidFill>
                  <a:srgbClr val="1F2D3A"/>
                </a:solidFill>
              </a:rPr>
              <a:t>first half</a:t>
            </a:r>
            <a:r>
              <a:rPr sz="2000" b="0">
                <a:solidFill>
                  <a:srgbClr val="1F2D3A"/>
                </a:solidFill>
              </a:rPr>
              <a:t> of your project: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product, architecture, threat model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asset management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basic protections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documentation and presentation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Item · Product and Architecture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What does it do, which components?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One diagram + the three most critical assets.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Evidence:</a:t>
            </a:r>
            <a:r>
              <a:rPr sz="2000" b="0">
                <a:solidFill>
                  <a:srgbClr val="1F2D3A"/>
                </a:solidFill>
              </a:rPr>
              <a:t> S2–S4 documentation.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Item · Threat Model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STRIDE / attack tree.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control for every threat.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Evidence:</a:t>
            </a:r>
            <a:r>
              <a:rPr sz="2000" b="0">
                <a:solidFill>
                  <a:srgbClr val="1F2D3A"/>
                </a:solidFill>
              </a:rPr>
              <a:t> S4 threat table.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Item · Asset Management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Asset list + C/I/I+.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Lifecycle.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Evidence:</a:t>
            </a:r>
            <a:r>
              <a:rPr sz="2000" b="0">
                <a:solidFill>
                  <a:srgbClr val="1F2D3A"/>
                </a:solidFill>
              </a:rPr>
              <a:t> S5.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Item · Basic Protections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Cryptography (S8, partial), secure code (S9, partial).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Evidence:</a:t>
            </a:r>
            <a:r>
              <a:rPr sz="2000" b="0">
                <a:solidFill>
                  <a:srgbClr val="1F2D3A"/>
                </a:solidFill>
              </a:rPr>
              <a:t> code + tests.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Item · Documentation and Presentation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Consistency, version identity.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Clear delivery.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Evidence:</a:t>
            </a:r>
            <a:r>
              <a:rPr sz="2000" b="0">
                <a:solidFill>
                  <a:srgbClr val="1F2D3A"/>
                </a:solidFill>
              </a:rPr>
              <a:t> the entire guide.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22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Appendix · Demonstration Flow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Flow · 1. Summary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Product, architecture, the three most critical assets.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One diagram, two minutes.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Flow · 2. Threat Model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One example from STRIDE and the attack tree.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"This threat, that control."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Flow · 3. Live Demonstration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Show a control </a:t>
            </a:r>
            <a:r>
              <a:rPr sz="2000" b="1">
                <a:solidFill>
                  <a:srgbClr val="1F2D3A"/>
                </a:solidFill>
              </a:rPr>
              <a:t>working live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E.g., encrypted data, a verified signature.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Flow · 4. Evidence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Tests, protection table.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"This command, this output."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Flow · 5. Remaining Risk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What did you deliberately scope out?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Honest analysis earns points.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28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Appendix · Preparation Checklist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Checklist · Documentation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 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 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Checklist · Demonstration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 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 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Checklist · Security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 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 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32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Appendix · Sample Questions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Your three most critical assets and their C/I/I+ labels?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Keep your answer ready; know the lifecycle of every asset.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Which control against this threat, and how was it verified?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Show the threat → control → evidence chain.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Where does this key come from, where does it live, when is it deleted?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Explain the key's lifecycle.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What is your remaining risk? Why is it acceptable?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Answer honestly and with justification.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37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Appendix · Common Mistakes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Mistake List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71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Guide and code version differ.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"Done" without evidence.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Live demo crashes (no backup).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Remaining-risk section is empty.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Real data in the repo.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Final Word (RAP1)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934719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A demonstration is a presentation of </a:t>
            </a:r>
            <a:r>
              <a:rPr sz="2000" b="1">
                <a:solidFill>
                  <a:srgbClr val="1F2D3A"/>
                </a:solidFill>
              </a:rPr>
              <a:t>evidence</a:t>
            </a:r>
            <a:r>
              <a:rPr sz="2000" b="0">
                <a:solidFill>
                  <a:srgbClr val="1F2D3A"/>
                </a:solidFill>
              </a:rPr>
              <a:t>: every claim should be backed by a document, a test, or live output.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37032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Midterm feedback becomes a </a:t>
            </a:r>
            <a:r>
              <a:rPr sz="2000" b="1">
                <a:solidFill>
                  <a:srgbClr val="1F2D3A"/>
                </a:solidFill>
              </a:rPr>
              <a:t>finding–action</a:t>
            </a:r>
            <a:r>
              <a:rPr sz="2000" b="0">
                <a:solidFill>
                  <a:srgbClr val="1F2D3A"/>
                </a:solidFill>
              </a:rPr>
              <a:t> list at the final.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CEN429 Week 7 — Midterm Project Demonstrations</dc:title>
  <dc:subject/>
  <dc:creator>Asst. Prof. Dr. Uğur CORUH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