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  <p:sldId id="319" r:id="rId71"/>
    <p:sldId id="320" r:id="rId72"/>
    <p:sldId id="321" r:id="rId73"/>
    <p:sldId id="322" r:id="rId74"/>
    <p:sldId id="323" r:id="rId75"/>
    <p:sldId id="324" r:id="rId76"/>
    <p:sldId id="325" r:id="rId77"/>
    <p:sldId id="326" r:id="rId78"/>
    <p:sldId id="327" r:id="rId79"/>
    <p:sldId id="328" r:id="rId80"/>
    <p:sldId id="329" r:id="rId81"/>
    <p:sldId id="330" r:id="rId82"/>
    <p:sldId id="331" r:id="rId83"/>
    <p:sldId id="332" r:id="rId84"/>
    <p:sldId id="333" r:id="rId85"/>
    <p:sldId id="334" r:id="rId86"/>
    <p:sldId id="335" r:id="rId87"/>
    <p:sldId id="336" r:id="rId88"/>
    <p:sldId id="337" r:id="rId89"/>
    <p:sldId id="338" r:id="rId90"/>
    <p:sldId id="339" r:id="rId91"/>
    <p:sldId id="340" r:id="rId92"/>
    <p:sldId id="341" r:id="rId93"/>
    <p:sldId id="342" r:id="rId94"/>
    <p:sldId id="343" r:id="rId95"/>
    <p:sldId id="344" r:id="rId96"/>
    <p:sldId id="345" r:id="rId97"/>
    <p:sldId id="346" r:id="rId98"/>
    <p:sldId id="347" r:id="rId99"/>
    <p:sldId id="348" r:id="rId100"/>
    <p:sldId id="349" r:id="rId101"/>
    <p:sldId id="350" r:id="rId102"/>
    <p:sldId id="351" r:id="rId103"/>
    <p:sldId id="352" r:id="rId104"/>
    <p:sldId id="353" r:id="rId105"/>
    <p:sldId id="354" r:id="rId106"/>
    <p:sldId id="355" r:id="rId107"/>
    <p:sldId id="356" r:id="rId108"/>
    <p:sldId id="357" r:id="rId109"/>
    <p:sldId id="358" r:id="rId110"/>
    <p:sldId id="359" r:id="rId111"/>
    <p:sldId id="360" r:id="rId112"/>
    <p:sldId id="361" r:id="rId113"/>
    <p:sldId id="362" r:id="rId114"/>
    <p:sldId id="363" r:id="rId115"/>
    <p:sldId id="364" r:id="rId116"/>
    <p:sldId id="365" r:id="rId117"/>
    <p:sldId id="366" r:id="rId118"/>
    <p:sldId id="367" r:id="rId119"/>
    <p:sldId id="368" r:id="rId120"/>
    <p:sldId id="369" r:id="rId121"/>
    <p:sldId id="370" r:id="rId122"/>
    <p:sldId id="371" r:id="rId123"/>
    <p:sldId id="372" r:id="rId124"/>
    <p:sldId id="373" r:id="rId125"/>
    <p:sldId id="374" r:id="rId126"/>
    <p:sldId id="375" r:id="rId127"/>
    <p:sldId id="376" r:id="rId128"/>
    <p:sldId id="377" r:id="rId129"/>
    <p:sldId id="378" r:id="rId130"/>
    <p:sldId id="379" r:id="rId131"/>
    <p:sldId id="380" r:id="rId132"/>
    <p:sldId id="381" r:id="rId133"/>
    <p:sldId id="382" r:id="rId134"/>
    <p:sldId id="383" r:id="rId135"/>
    <p:sldId id="384" r:id="rId136"/>
    <p:sldId id="385" r:id="rId137"/>
    <p:sldId id="386" r:id="rId138"/>
    <p:sldId id="387" r:id="rId139"/>
    <p:sldId id="388" r:id="rId140"/>
    <p:sldId id="389" r:id="rId141"/>
    <p:sldId id="390" r:id="rId142"/>
    <p:sldId id="391" r:id="rId143"/>
    <p:sldId id="392" r:id="rId144"/>
    <p:sldId id="393" r:id="rId145"/>
    <p:sldId id="394" r:id="rId146"/>
    <p:sldId id="395" r:id="rId147"/>
    <p:sldId id="396" r:id="rId148"/>
    <p:sldId id="397" r:id="rId149"/>
    <p:sldId id="398" r:id="rId150"/>
    <p:sldId id="399" r:id="rId151"/>
    <p:sldId id="400" r:id="rId152"/>
    <p:sldId id="401" r:id="rId153"/>
    <p:sldId id="402" r:id="rId154"/>
    <p:sldId id="403" r:id="rId155"/>
    <p:sldId id="404" r:id="rId156"/>
    <p:sldId id="405" r:id="rId157"/>
    <p:sldId id="406" r:id="rId158"/>
    <p:sldId id="407" r:id="rId159"/>
    <p:sldId id="408" r:id="rId160"/>
    <p:sldId id="409" r:id="rId161"/>
    <p:sldId id="410" r:id="rId162"/>
    <p:sldId id="411" r:id="rId163"/>
    <p:sldId id="412" r:id="rId164"/>
    <p:sldId id="413" r:id="rId165"/>
    <p:sldId id="414" r:id="rId166"/>
    <p:sldId id="415" r:id="rId167"/>
    <p:sldId id="416" r:id="rId168"/>
    <p:sldId id="417" r:id="rId169"/>
    <p:sldId id="418" r:id="rId170"/>
    <p:sldId id="419" r:id="rId171"/>
    <p:sldId id="420" r:id="rId172"/>
    <p:sldId id="421" r:id="rId173"/>
    <p:sldId id="422" r:id="rId174"/>
    <p:sldId id="423" r:id="rId175"/>
    <p:sldId id="424" r:id="rId176"/>
    <p:sldId id="425" r:id="rId177"/>
    <p:sldId id="426" r:id="rId178"/>
    <p:sldId id="427" r:id="rId179"/>
    <p:sldId id="428" r:id="rId180"/>
    <p:sldId id="429" r:id="rId181"/>
    <p:sldId id="430" r:id="rId182"/>
    <p:sldId id="431" r:id="rId183"/>
    <p:sldId id="432" r:id="rId184"/>
    <p:sldId id="433" r:id="rId185"/>
    <p:sldId id="434" r:id="rId186"/>
    <p:sldId id="435" r:id="rId187"/>
    <p:sldId id="436" r:id="rId188"/>
    <p:sldId id="437" r:id="rId189"/>
    <p:sldId id="438" r:id="rId190"/>
    <p:sldId id="439" r:id="rId191"/>
    <p:sldId id="440" r:id="rId192"/>
    <p:sldId id="441" r:id="rId193"/>
    <p:sldId id="442" r:id="rId19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Relationship Id="rId62" Type="http://schemas.openxmlformats.org/officeDocument/2006/relationships/slide" Target="slides/slide55.xml"/><Relationship Id="rId63" Type="http://schemas.openxmlformats.org/officeDocument/2006/relationships/slide" Target="slides/slide56.xml"/><Relationship Id="rId64" Type="http://schemas.openxmlformats.org/officeDocument/2006/relationships/slide" Target="slides/slide57.xml"/><Relationship Id="rId65" Type="http://schemas.openxmlformats.org/officeDocument/2006/relationships/slide" Target="slides/slide58.xml"/><Relationship Id="rId66" Type="http://schemas.openxmlformats.org/officeDocument/2006/relationships/slide" Target="slides/slide59.xml"/><Relationship Id="rId67" Type="http://schemas.openxmlformats.org/officeDocument/2006/relationships/slide" Target="slides/slide60.xml"/><Relationship Id="rId68" Type="http://schemas.openxmlformats.org/officeDocument/2006/relationships/slide" Target="slides/slide61.xml"/><Relationship Id="rId69" Type="http://schemas.openxmlformats.org/officeDocument/2006/relationships/slide" Target="slides/slide62.xml"/><Relationship Id="rId70" Type="http://schemas.openxmlformats.org/officeDocument/2006/relationships/slide" Target="slides/slide63.xml"/><Relationship Id="rId71" Type="http://schemas.openxmlformats.org/officeDocument/2006/relationships/slide" Target="slides/slide64.xml"/><Relationship Id="rId72" Type="http://schemas.openxmlformats.org/officeDocument/2006/relationships/slide" Target="slides/slide65.xml"/><Relationship Id="rId73" Type="http://schemas.openxmlformats.org/officeDocument/2006/relationships/slide" Target="slides/slide66.xml"/><Relationship Id="rId74" Type="http://schemas.openxmlformats.org/officeDocument/2006/relationships/slide" Target="slides/slide67.xml"/><Relationship Id="rId75" Type="http://schemas.openxmlformats.org/officeDocument/2006/relationships/slide" Target="slides/slide68.xml"/><Relationship Id="rId76" Type="http://schemas.openxmlformats.org/officeDocument/2006/relationships/slide" Target="slides/slide69.xml"/><Relationship Id="rId77" Type="http://schemas.openxmlformats.org/officeDocument/2006/relationships/slide" Target="slides/slide70.xml"/><Relationship Id="rId78" Type="http://schemas.openxmlformats.org/officeDocument/2006/relationships/slide" Target="slides/slide71.xml"/><Relationship Id="rId79" Type="http://schemas.openxmlformats.org/officeDocument/2006/relationships/slide" Target="slides/slide72.xml"/><Relationship Id="rId80" Type="http://schemas.openxmlformats.org/officeDocument/2006/relationships/slide" Target="slides/slide73.xml"/><Relationship Id="rId81" Type="http://schemas.openxmlformats.org/officeDocument/2006/relationships/slide" Target="slides/slide74.xml"/><Relationship Id="rId82" Type="http://schemas.openxmlformats.org/officeDocument/2006/relationships/slide" Target="slides/slide75.xml"/><Relationship Id="rId83" Type="http://schemas.openxmlformats.org/officeDocument/2006/relationships/slide" Target="slides/slide76.xml"/><Relationship Id="rId84" Type="http://schemas.openxmlformats.org/officeDocument/2006/relationships/slide" Target="slides/slide77.xml"/><Relationship Id="rId85" Type="http://schemas.openxmlformats.org/officeDocument/2006/relationships/slide" Target="slides/slide78.xml"/><Relationship Id="rId86" Type="http://schemas.openxmlformats.org/officeDocument/2006/relationships/slide" Target="slides/slide79.xml"/><Relationship Id="rId87" Type="http://schemas.openxmlformats.org/officeDocument/2006/relationships/slide" Target="slides/slide80.xml"/><Relationship Id="rId88" Type="http://schemas.openxmlformats.org/officeDocument/2006/relationships/slide" Target="slides/slide81.xml"/><Relationship Id="rId89" Type="http://schemas.openxmlformats.org/officeDocument/2006/relationships/slide" Target="slides/slide82.xml"/><Relationship Id="rId90" Type="http://schemas.openxmlformats.org/officeDocument/2006/relationships/slide" Target="slides/slide83.xml"/><Relationship Id="rId91" Type="http://schemas.openxmlformats.org/officeDocument/2006/relationships/slide" Target="slides/slide84.xml"/><Relationship Id="rId92" Type="http://schemas.openxmlformats.org/officeDocument/2006/relationships/slide" Target="slides/slide85.xml"/><Relationship Id="rId93" Type="http://schemas.openxmlformats.org/officeDocument/2006/relationships/slide" Target="slides/slide86.xml"/><Relationship Id="rId94" Type="http://schemas.openxmlformats.org/officeDocument/2006/relationships/slide" Target="slides/slide87.xml"/><Relationship Id="rId95" Type="http://schemas.openxmlformats.org/officeDocument/2006/relationships/slide" Target="slides/slide88.xml"/><Relationship Id="rId96" Type="http://schemas.openxmlformats.org/officeDocument/2006/relationships/slide" Target="slides/slide89.xml"/><Relationship Id="rId97" Type="http://schemas.openxmlformats.org/officeDocument/2006/relationships/slide" Target="slides/slide90.xml"/><Relationship Id="rId98" Type="http://schemas.openxmlformats.org/officeDocument/2006/relationships/slide" Target="slides/slide91.xml"/><Relationship Id="rId99" Type="http://schemas.openxmlformats.org/officeDocument/2006/relationships/slide" Target="slides/slide92.xml"/><Relationship Id="rId100" Type="http://schemas.openxmlformats.org/officeDocument/2006/relationships/slide" Target="slides/slide93.xml"/><Relationship Id="rId101" Type="http://schemas.openxmlformats.org/officeDocument/2006/relationships/slide" Target="slides/slide94.xml"/><Relationship Id="rId102" Type="http://schemas.openxmlformats.org/officeDocument/2006/relationships/slide" Target="slides/slide95.xml"/><Relationship Id="rId103" Type="http://schemas.openxmlformats.org/officeDocument/2006/relationships/slide" Target="slides/slide96.xml"/><Relationship Id="rId104" Type="http://schemas.openxmlformats.org/officeDocument/2006/relationships/slide" Target="slides/slide97.xml"/><Relationship Id="rId105" Type="http://schemas.openxmlformats.org/officeDocument/2006/relationships/slide" Target="slides/slide98.xml"/><Relationship Id="rId106" Type="http://schemas.openxmlformats.org/officeDocument/2006/relationships/slide" Target="slides/slide99.xml"/><Relationship Id="rId107" Type="http://schemas.openxmlformats.org/officeDocument/2006/relationships/slide" Target="slides/slide100.xml"/><Relationship Id="rId108" Type="http://schemas.openxmlformats.org/officeDocument/2006/relationships/slide" Target="slides/slide101.xml"/><Relationship Id="rId109" Type="http://schemas.openxmlformats.org/officeDocument/2006/relationships/slide" Target="slides/slide102.xml"/><Relationship Id="rId110" Type="http://schemas.openxmlformats.org/officeDocument/2006/relationships/slide" Target="slides/slide103.xml"/><Relationship Id="rId111" Type="http://schemas.openxmlformats.org/officeDocument/2006/relationships/slide" Target="slides/slide104.xml"/><Relationship Id="rId112" Type="http://schemas.openxmlformats.org/officeDocument/2006/relationships/slide" Target="slides/slide105.xml"/><Relationship Id="rId113" Type="http://schemas.openxmlformats.org/officeDocument/2006/relationships/slide" Target="slides/slide106.xml"/><Relationship Id="rId114" Type="http://schemas.openxmlformats.org/officeDocument/2006/relationships/slide" Target="slides/slide107.xml"/><Relationship Id="rId115" Type="http://schemas.openxmlformats.org/officeDocument/2006/relationships/slide" Target="slides/slide108.xml"/><Relationship Id="rId116" Type="http://schemas.openxmlformats.org/officeDocument/2006/relationships/slide" Target="slides/slide109.xml"/><Relationship Id="rId117" Type="http://schemas.openxmlformats.org/officeDocument/2006/relationships/slide" Target="slides/slide110.xml"/><Relationship Id="rId118" Type="http://schemas.openxmlformats.org/officeDocument/2006/relationships/slide" Target="slides/slide111.xml"/><Relationship Id="rId119" Type="http://schemas.openxmlformats.org/officeDocument/2006/relationships/slide" Target="slides/slide112.xml"/><Relationship Id="rId120" Type="http://schemas.openxmlformats.org/officeDocument/2006/relationships/slide" Target="slides/slide113.xml"/><Relationship Id="rId121" Type="http://schemas.openxmlformats.org/officeDocument/2006/relationships/slide" Target="slides/slide114.xml"/><Relationship Id="rId122" Type="http://schemas.openxmlformats.org/officeDocument/2006/relationships/slide" Target="slides/slide115.xml"/><Relationship Id="rId123" Type="http://schemas.openxmlformats.org/officeDocument/2006/relationships/slide" Target="slides/slide116.xml"/><Relationship Id="rId124" Type="http://schemas.openxmlformats.org/officeDocument/2006/relationships/slide" Target="slides/slide117.xml"/><Relationship Id="rId125" Type="http://schemas.openxmlformats.org/officeDocument/2006/relationships/slide" Target="slides/slide118.xml"/><Relationship Id="rId126" Type="http://schemas.openxmlformats.org/officeDocument/2006/relationships/slide" Target="slides/slide119.xml"/><Relationship Id="rId127" Type="http://schemas.openxmlformats.org/officeDocument/2006/relationships/slide" Target="slides/slide120.xml"/><Relationship Id="rId128" Type="http://schemas.openxmlformats.org/officeDocument/2006/relationships/slide" Target="slides/slide121.xml"/><Relationship Id="rId129" Type="http://schemas.openxmlformats.org/officeDocument/2006/relationships/slide" Target="slides/slide122.xml"/><Relationship Id="rId130" Type="http://schemas.openxmlformats.org/officeDocument/2006/relationships/slide" Target="slides/slide123.xml"/><Relationship Id="rId131" Type="http://schemas.openxmlformats.org/officeDocument/2006/relationships/slide" Target="slides/slide124.xml"/><Relationship Id="rId132" Type="http://schemas.openxmlformats.org/officeDocument/2006/relationships/slide" Target="slides/slide125.xml"/><Relationship Id="rId133" Type="http://schemas.openxmlformats.org/officeDocument/2006/relationships/slide" Target="slides/slide126.xml"/><Relationship Id="rId134" Type="http://schemas.openxmlformats.org/officeDocument/2006/relationships/slide" Target="slides/slide127.xml"/><Relationship Id="rId135" Type="http://schemas.openxmlformats.org/officeDocument/2006/relationships/slide" Target="slides/slide128.xml"/><Relationship Id="rId136" Type="http://schemas.openxmlformats.org/officeDocument/2006/relationships/slide" Target="slides/slide129.xml"/><Relationship Id="rId137" Type="http://schemas.openxmlformats.org/officeDocument/2006/relationships/slide" Target="slides/slide130.xml"/><Relationship Id="rId138" Type="http://schemas.openxmlformats.org/officeDocument/2006/relationships/slide" Target="slides/slide131.xml"/><Relationship Id="rId139" Type="http://schemas.openxmlformats.org/officeDocument/2006/relationships/slide" Target="slides/slide132.xml"/><Relationship Id="rId140" Type="http://schemas.openxmlformats.org/officeDocument/2006/relationships/slide" Target="slides/slide133.xml"/><Relationship Id="rId141" Type="http://schemas.openxmlformats.org/officeDocument/2006/relationships/slide" Target="slides/slide134.xml"/><Relationship Id="rId142" Type="http://schemas.openxmlformats.org/officeDocument/2006/relationships/slide" Target="slides/slide135.xml"/><Relationship Id="rId143" Type="http://schemas.openxmlformats.org/officeDocument/2006/relationships/slide" Target="slides/slide136.xml"/><Relationship Id="rId144" Type="http://schemas.openxmlformats.org/officeDocument/2006/relationships/slide" Target="slides/slide137.xml"/><Relationship Id="rId145" Type="http://schemas.openxmlformats.org/officeDocument/2006/relationships/slide" Target="slides/slide138.xml"/><Relationship Id="rId146" Type="http://schemas.openxmlformats.org/officeDocument/2006/relationships/slide" Target="slides/slide139.xml"/><Relationship Id="rId147" Type="http://schemas.openxmlformats.org/officeDocument/2006/relationships/slide" Target="slides/slide140.xml"/><Relationship Id="rId148" Type="http://schemas.openxmlformats.org/officeDocument/2006/relationships/slide" Target="slides/slide141.xml"/><Relationship Id="rId149" Type="http://schemas.openxmlformats.org/officeDocument/2006/relationships/slide" Target="slides/slide142.xml"/><Relationship Id="rId150" Type="http://schemas.openxmlformats.org/officeDocument/2006/relationships/slide" Target="slides/slide143.xml"/><Relationship Id="rId151" Type="http://schemas.openxmlformats.org/officeDocument/2006/relationships/slide" Target="slides/slide144.xml"/><Relationship Id="rId152" Type="http://schemas.openxmlformats.org/officeDocument/2006/relationships/slide" Target="slides/slide145.xml"/><Relationship Id="rId153" Type="http://schemas.openxmlformats.org/officeDocument/2006/relationships/slide" Target="slides/slide146.xml"/><Relationship Id="rId154" Type="http://schemas.openxmlformats.org/officeDocument/2006/relationships/slide" Target="slides/slide147.xml"/><Relationship Id="rId155" Type="http://schemas.openxmlformats.org/officeDocument/2006/relationships/slide" Target="slides/slide148.xml"/><Relationship Id="rId156" Type="http://schemas.openxmlformats.org/officeDocument/2006/relationships/slide" Target="slides/slide149.xml"/><Relationship Id="rId157" Type="http://schemas.openxmlformats.org/officeDocument/2006/relationships/slide" Target="slides/slide150.xml"/><Relationship Id="rId158" Type="http://schemas.openxmlformats.org/officeDocument/2006/relationships/slide" Target="slides/slide151.xml"/><Relationship Id="rId159" Type="http://schemas.openxmlformats.org/officeDocument/2006/relationships/slide" Target="slides/slide152.xml"/><Relationship Id="rId160" Type="http://schemas.openxmlformats.org/officeDocument/2006/relationships/slide" Target="slides/slide153.xml"/><Relationship Id="rId161" Type="http://schemas.openxmlformats.org/officeDocument/2006/relationships/slide" Target="slides/slide154.xml"/><Relationship Id="rId162" Type="http://schemas.openxmlformats.org/officeDocument/2006/relationships/slide" Target="slides/slide155.xml"/><Relationship Id="rId163" Type="http://schemas.openxmlformats.org/officeDocument/2006/relationships/slide" Target="slides/slide156.xml"/><Relationship Id="rId164" Type="http://schemas.openxmlformats.org/officeDocument/2006/relationships/slide" Target="slides/slide157.xml"/><Relationship Id="rId165" Type="http://schemas.openxmlformats.org/officeDocument/2006/relationships/slide" Target="slides/slide158.xml"/><Relationship Id="rId166" Type="http://schemas.openxmlformats.org/officeDocument/2006/relationships/slide" Target="slides/slide159.xml"/><Relationship Id="rId167" Type="http://schemas.openxmlformats.org/officeDocument/2006/relationships/slide" Target="slides/slide160.xml"/><Relationship Id="rId168" Type="http://schemas.openxmlformats.org/officeDocument/2006/relationships/slide" Target="slides/slide161.xml"/><Relationship Id="rId169" Type="http://schemas.openxmlformats.org/officeDocument/2006/relationships/slide" Target="slides/slide162.xml"/><Relationship Id="rId170" Type="http://schemas.openxmlformats.org/officeDocument/2006/relationships/slide" Target="slides/slide163.xml"/><Relationship Id="rId171" Type="http://schemas.openxmlformats.org/officeDocument/2006/relationships/slide" Target="slides/slide164.xml"/><Relationship Id="rId172" Type="http://schemas.openxmlformats.org/officeDocument/2006/relationships/slide" Target="slides/slide165.xml"/><Relationship Id="rId173" Type="http://schemas.openxmlformats.org/officeDocument/2006/relationships/slide" Target="slides/slide166.xml"/><Relationship Id="rId174" Type="http://schemas.openxmlformats.org/officeDocument/2006/relationships/slide" Target="slides/slide167.xml"/><Relationship Id="rId175" Type="http://schemas.openxmlformats.org/officeDocument/2006/relationships/slide" Target="slides/slide168.xml"/><Relationship Id="rId176" Type="http://schemas.openxmlformats.org/officeDocument/2006/relationships/slide" Target="slides/slide169.xml"/><Relationship Id="rId177" Type="http://schemas.openxmlformats.org/officeDocument/2006/relationships/slide" Target="slides/slide170.xml"/><Relationship Id="rId178" Type="http://schemas.openxmlformats.org/officeDocument/2006/relationships/slide" Target="slides/slide171.xml"/><Relationship Id="rId179" Type="http://schemas.openxmlformats.org/officeDocument/2006/relationships/slide" Target="slides/slide172.xml"/><Relationship Id="rId180" Type="http://schemas.openxmlformats.org/officeDocument/2006/relationships/slide" Target="slides/slide173.xml"/><Relationship Id="rId181" Type="http://schemas.openxmlformats.org/officeDocument/2006/relationships/slide" Target="slides/slide174.xml"/><Relationship Id="rId182" Type="http://schemas.openxmlformats.org/officeDocument/2006/relationships/slide" Target="slides/slide175.xml"/><Relationship Id="rId183" Type="http://schemas.openxmlformats.org/officeDocument/2006/relationships/slide" Target="slides/slide176.xml"/><Relationship Id="rId184" Type="http://schemas.openxmlformats.org/officeDocument/2006/relationships/slide" Target="slides/slide177.xml"/><Relationship Id="rId185" Type="http://schemas.openxmlformats.org/officeDocument/2006/relationships/slide" Target="slides/slide178.xml"/><Relationship Id="rId186" Type="http://schemas.openxmlformats.org/officeDocument/2006/relationships/slide" Target="slides/slide179.xml"/><Relationship Id="rId187" Type="http://schemas.openxmlformats.org/officeDocument/2006/relationships/slide" Target="slides/slide180.xml"/><Relationship Id="rId188" Type="http://schemas.openxmlformats.org/officeDocument/2006/relationships/slide" Target="slides/slide181.xml"/><Relationship Id="rId189" Type="http://schemas.openxmlformats.org/officeDocument/2006/relationships/slide" Target="slides/slide182.xml"/><Relationship Id="rId190" Type="http://schemas.openxmlformats.org/officeDocument/2006/relationships/slide" Target="slides/slide183.xml"/><Relationship Id="rId191" Type="http://schemas.openxmlformats.org/officeDocument/2006/relationships/slide" Target="slides/slide184.xml"/><Relationship Id="rId192" Type="http://schemas.openxmlformats.org/officeDocument/2006/relationships/slide" Target="slides/slide185.xml"/><Relationship Id="rId193" Type="http://schemas.openxmlformats.org/officeDocument/2006/relationships/slide" Target="slides/slide186.xml"/><Relationship Id="rId194" Type="http://schemas.openxmlformats.org/officeDocument/2006/relationships/slide" Target="slides/slide187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2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3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2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4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This week we harden the code itself: first bug-free code, then protections that limit the damage if a bug slips through, and finally obfuscation that makes it harder to read.</a:t>
            </a:r>
          </a:p>
          <a:p/>
          <a:p>
            <a:r>
              <a:t>Speaker note: This week we harden the code itself: first bug-free code, then protections that limit the damage if a bug slips through, and finally obfuscation that makes it harder to read.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This week we harden the code itself. We assume students know C but not security terms; we will define every term. Demos are under code/week-04.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We assume they know C syntax, but we define memory/security concepts from scratch.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Next, the format string vulnerability.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After the break, static analysis, sanitizers, fuzzing.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Next, compiler and OS protections.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These are the "limit the damage if a bug slips through" layer. None of them removes the bug; they make exploitation harder.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Next, an introduction to code obfuscation.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The introductory layer of obfuscation. Depth comes in Weeks 9 and 14.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Next, the project and the solved self-check.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We trace a single overflow from buggy code to attack, then to the fix. Can be worked through on the board.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3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4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5.png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6.png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7.png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8.png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9.png"/></Relationships>
</file>

<file path=ppt/slides/_rels/slide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0.png"/></Relationships>
</file>

<file path=ppt/slides/_rels/slide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1.png"/></Relationships>
</file>

<file path=ppt/slides/_rels/slide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2.png"/></Relationships>
</file>

<file path=ppt/slides/_rels/slide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3.png"/></Relationships>
</file>

<file path=ppt/slides/_rels/slide1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4.png"/></Relationships>
</file>

<file path=ppt/slides/_rels/slide10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/Relationships>
</file>

<file path=ppt/slides/_rels/slide1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1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5.png"/></Relationships>
</file>

<file path=ppt/slides/_rels/slide1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6.png"/></Relationships>
</file>

<file path=ppt/slides/_rels/slide1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7.png"/></Relationships>
</file>

<file path=ppt/slides/_rels/slide1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/Relationships>
</file>

<file path=ppt/slides/_rels/slide1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8.png"/></Relationships>
</file>

<file path=ppt/slides/_rels/slide1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9.png"/></Relationships>
</file>

<file path=ppt/slides/_rels/slide1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/Relationships>
</file>

<file path=ppt/slides/_rels/slide1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19456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4000" b="1">
                <a:solidFill>
                  <a:srgbClr val="006D77"/>
                </a:solidFill>
              </a:rPr>
              <a:t>Code Hardening: C/C++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35661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1">
                <a:solidFill>
                  <a:srgbClr val="1F2D3A"/>
                </a:solidFill>
              </a:rPr>
              <a:t>CEN429 Secure Programming — Week 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0518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0">
                <a:solidFill>
                  <a:srgbClr val="1F2D3A"/>
                </a:solidFill>
              </a:rPr>
              <a:t>Asst. Prof. Dr. Uğur CORUH · 09.10.2026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Today's Plan (3 Hours)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7157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9063"/>
                <a:gridCol w="1043712"/>
                <a:gridCol w="9108759"/>
              </a:tblGrid>
              <a:tr h="67894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Hour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Section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Topic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67894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0–2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Basic concepts · layers of hardening · SEI CERT · input validation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67894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2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3–4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Format string · UAF · integer/UB · error/signal · static analysis · sanitizers · fuzzing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67894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5–7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Compiler/OS protections · secure build pipeline · introduction to code obfuscation · project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A Brief History — the Race Between Memory Bugs and Defences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463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1988</a:t>
            </a:r>
            <a:r>
              <a:rPr sz="1800" b="0">
                <a:solidFill>
                  <a:srgbClr val="1F2D3A"/>
                </a:solidFill>
              </a:rPr>
              <a:t> — </a:t>
            </a:r>
            <a:r>
              <a:rPr sz="1800" b="1">
                <a:solidFill>
                  <a:srgbClr val="1F2D3A"/>
                </a:solidFill>
              </a:rPr>
              <a:t>Morris Worm</a:t>
            </a:r>
            <a:r>
              <a:rPr sz="1800" b="0">
                <a:solidFill>
                  <a:srgbClr val="1F2D3A"/>
                </a:solidFill>
              </a:rPr>
              <a:t> announces the buffer overflow to the world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1996</a:t>
            </a:r>
            <a:r>
              <a:rPr sz="1800" b="0">
                <a:solidFill>
                  <a:srgbClr val="1F2D3A"/>
                </a:solidFill>
              </a:rPr>
              <a:t> — </a:t>
            </a:r>
            <a:r>
              <a:rPr sz="1800" b="0" i="1">
                <a:solidFill>
                  <a:srgbClr val="1F2D3A"/>
                </a:solidFill>
              </a:rPr>
              <a:t>Smashing the Stack for Fun and Profit</a:t>
            </a:r>
            <a:r>
              <a:rPr sz="1800" b="0">
                <a:solidFill>
                  <a:srgbClr val="1F2D3A"/>
                </a:solidFill>
              </a:rPr>
              <a:t> teaches exploitation to everyone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1998 → 2004</a:t>
            </a:r>
            <a:r>
              <a:rPr sz="1800" b="0">
                <a:solidFill>
                  <a:srgbClr val="1F2D3A"/>
                </a:solidFill>
              </a:rPr>
              <a:t> — </a:t>
            </a:r>
            <a:r>
              <a:rPr sz="1800" b="1">
                <a:solidFill>
                  <a:srgbClr val="1F2D3A"/>
                </a:solidFill>
              </a:rPr>
              <a:t>canary</a:t>
            </a:r>
            <a:r>
              <a:rPr sz="1800" b="0">
                <a:solidFill>
                  <a:srgbClr val="1F2D3A"/>
                </a:solidFill>
              </a:rPr>
              <a:t> (StackGuard) · </a:t>
            </a:r>
            <a:r>
              <a:rPr sz="1800" b="1">
                <a:solidFill>
                  <a:srgbClr val="1F2D3A"/>
                </a:solidFill>
              </a:rPr>
              <a:t>ASLR</a:t>
            </a:r>
            <a:r>
              <a:rPr sz="1800" b="0">
                <a:solidFill>
                  <a:srgbClr val="1F2D3A"/>
                </a:solidFill>
              </a:rPr>
              <a:t> (PaX) · </a:t>
            </a:r>
            <a:r>
              <a:rPr sz="1800" b="1">
                <a:solidFill>
                  <a:srgbClr val="1F2D3A"/>
                </a:solidFill>
              </a:rPr>
              <a:t>DEP/NX</a:t>
            </a:r>
            <a:r>
              <a:rPr sz="1800" b="0">
                <a:solidFill>
                  <a:srgbClr val="1F2D3A"/>
                </a:solidFill>
              </a:rPr>
              <a:t> · FORTIFY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2012–13</a:t>
            </a:r>
            <a:r>
              <a:rPr sz="1800" b="0">
                <a:solidFill>
                  <a:srgbClr val="1F2D3A"/>
                </a:solidFill>
              </a:rPr>
              <a:t> — </a:t>
            </a:r>
            <a:r>
              <a:rPr sz="1800" b="1">
                <a:solidFill>
                  <a:srgbClr val="1F2D3A"/>
                </a:solidFill>
              </a:rPr>
              <a:t>AddressSanitizer</a:t>
            </a:r>
            <a:r>
              <a:rPr sz="1800" b="0">
                <a:solidFill>
                  <a:srgbClr val="1F2D3A"/>
                </a:solidFill>
              </a:rPr>
              <a:t> and </a:t>
            </a:r>
            <a:r>
              <a:rPr sz="1800" b="1">
                <a:solidFill>
                  <a:srgbClr val="1F2D3A"/>
                </a:solidFill>
              </a:rPr>
              <a:t>fuzzing</a:t>
            </a:r>
            <a:r>
              <a:rPr sz="1800" b="0">
                <a:solidFill>
                  <a:srgbClr val="1F2D3A"/>
                </a:solidFill>
              </a:rPr>
              <a:t> (AFL) catch bugs automatically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2898648"/>
            <a:ext cx="10911535" cy="86868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1800" b="0">
                <a:solidFill>
                  <a:srgbClr val="1F2D3A"/>
                </a:solidFill>
              </a:rPr>
              <a:t>This course follows this race: write the bug → let the tool catch it → let the compiler/OS protect.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Where Does This Week Fit?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Weeks 1–3:</a:t>
            </a:r>
            <a:r>
              <a:rPr sz="2000" b="0">
                <a:solidFill>
                  <a:srgbClr val="1F2D3A"/>
                </a:solidFill>
              </a:rPr>
              <a:t> security principles, threat model, cryptography.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This week (4):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1">
                <a:solidFill>
                  <a:srgbClr val="1F2D3A"/>
                </a:solidFill>
              </a:rPr>
              <a:t>hardening</a:t>
            </a:r>
            <a:r>
              <a:rPr sz="2000" b="0">
                <a:solidFill>
                  <a:srgbClr val="1F2D3A"/>
                </a:solidFill>
              </a:rPr>
              <a:t> C/C++ code — write it bug-free, limit the damage if a bug slips through, make it harder to read.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Week 5:</a:t>
            </a:r>
            <a:r>
              <a:rPr sz="2000" b="0">
                <a:solidFill>
                  <a:srgbClr val="1F2D3A"/>
                </a:solidFill>
              </a:rPr>
              <a:t> the same topic for Java/interpreted languages.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Learning Outcome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This week is about </a:t>
            </a:r>
            <a:r>
              <a:rPr sz="2000" b="1">
                <a:solidFill>
                  <a:srgbClr val="1F2D3A"/>
                </a:solidFill>
              </a:rPr>
              <a:t>LO.3</a:t>
            </a:r>
            <a:r>
              <a:rPr sz="2000" b="0">
                <a:solidFill>
                  <a:srgbClr val="1F2D3A"/>
                </a:solidFill>
              </a:rPr>
              <a:t> (binary application protections).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By the end, you will be able to: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425192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Recognise and fix common C/C++ vulnerabilities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Use static analysis, sanitizers, fuzzing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Turn on and verify compiler/OS protections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Three Layers, the Right Order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Code hardening is three layers. The order matters: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1">
                <a:solidFill>
                  <a:srgbClr val="1F2D3A"/>
                </a:solidFill>
              </a:rPr>
              <a:t>First, bug-free code</a:t>
            </a:r>
            <a:r>
              <a:rPr sz="2000" b="0">
                <a:solidFill>
                  <a:srgbClr val="1F2D3A"/>
                </a:solidFill>
              </a:rPr>
              <a:t> (secure coding)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1">
                <a:solidFill>
                  <a:srgbClr val="1F2D3A"/>
                </a:solidFill>
              </a:rPr>
              <a:t>Then, limit the damage</a:t>
            </a:r>
            <a:r>
              <a:rPr sz="2000" b="0">
                <a:solidFill>
                  <a:srgbClr val="1F2D3A"/>
                </a:solidFill>
              </a:rPr>
              <a:t> (compiler/OS protections)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1">
                <a:solidFill>
                  <a:srgbClr val="1F2D3A"/>
                </a:solidFill>
              </a:rPr>
              <a:t>Finally, make it harder to read</a:t>
            </a:r>
            <a:r>
              <a:rPr sz="2000" b="0">
                <a:solidFill>
                  <a:srgbClr val="1F2D3A"/>
                </a:solidFill>
              </a:rPr>
              <a:t> (obfuscation)</a:t>
            </a:r>
          </a:p>
        </p:txBody>
      </p:sp>
      <p:sp>
        <p:nvSpPr>
          <p:cNvPr id="9" name="Rectangle 8"/>
          <p:cNvSpPr/>
          <p:nvPr/>
        </p:nvSpPr>
        <p:spPr>
          <a:xfrm>
            <a:off x="640080" y="3204464"/>
            <a:ext cx="10911535" cy="6045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⚠️ Obfuscation does </a:t>
            </a:r>
            <a:r>
              <a:rPr sz="2000" b="1">
                <a:solidFill>
                  <a:srgbClr val="1F2D3A"/>
                </a:solidFill>
              </a:rPr>
              <a:t>not fix</a:t>
            </a:r>
            <a:r>
              <a:rPr sz="2000" b="0">
                <a:solidFill>
                  <a:srgbClr val="1F2D3A"/>
                </a:solidFill>
              </a:rPr>
              <a:t> the bug.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Why This Order?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Adding protection to buggy code is like painting over a rotten foundation.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First </a:t>
            </a:r>
            <a:r>
              <a:rPr sz="2000" b="1">
                <a:solidFill>
                  <a:srgbClr val="1F2D3A"/>
                </a:solidFill>
              </a:rPr>
              <a:t>remove</a:t>
            </a:r>
            <a:r>
              <a:rPr sz="2000" b="0">
                <a:solidFill>
                  <a:srgbClr val="1F2D3A"/>
                </a:solidFill>
              </a:rPr>
              <a:t> the bug; then </a:t>
            </a:r>
            <a:r>
              <a:rPr sz="2000" b="1">
                <a:solidFill>
                  <a:srgbClr val="1F2D3A"/>
                </a:solidFill>
              </a:rPr>
              <a:t>catch</a:t>
            </a:r>
            <a:r>
              <a:rPr sz="2000" b="0">
                <a:solidFill>
                  <a:srgbClr val="1F2D3A"/>
                </a:solidFill>
              </a:rPr>
              <a:t> what slips through; finally </a:t>
            </a:r>
            <a:r>
              <a:rPr sz="2000" b="1">
                <a:solidFill>
                  <a:srgbClr val="1F2D3A"/>
                </a:solidFill>
              </a:rPr>
              <a:t>slow down</a:t>
            </a:r>
            <a:r>
              <a:rPr sz="2000" b="0">
                <a:solidFill>
                  <a:srgbClr val="1F2D3A"/>
                </a:solidFill>
              </a:rPr>
              <a:t> reverse engineering.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We will see all three this week, in this order.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0. Basic Concepts (From Scratch)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Memory: Stack and Heap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73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Stack:</a:t>
            </a:r>
            <a:r>
              <a:rPr sz="2000" b="0">
                <a:solidFill>
                  <a:srgbClr val="1F2D3A"/>
                </a:solidFill>
              </a:rPr>
              <a:t> automatically managed memory that holds the local variables of function calls.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Heap:</a:t>
            </a:r>
            <a:r>
              <a:rPr sz="2000" b="0">
                <a:solidFill>
                  <a:srgbClr val="1F2D3A"/>
                </a:solidFill>
              </a:rPr>
              <a:t> memory allocated </a:t>
            </a:r>
            <a:r>
              <a:rPr sz="2000" b="1">
                <a:solidFill>
                  <a:srgbClr val="1F2D3A"/>
                </a:solidFill>
              </a:rPr>
              <a:t>manually</a:t>
            </a:r>
            <a:r>
              <a:rPr sz="2000" b="0">
                <a:solidFill>
                  <a:srgbClr val="1F2D3A"/>
                </a:solidFill>
              </a:rPr>
              <a:t> with </a:t>
            </a:r>
            <a:r>
              <a:rPr sz="2000" b="0">
                <a:solidFill>
                  <a:srgbClr val="A1123F"/>
                </a:solidFill>
                <a:latin typeface="Consolas"/>
              </a:rPr>
              <a:t>malloc</a:t>
            </a:r>
            <a:r>
              <a:rPr sz="2000" b="0">
                <a:solidFill>
                  <a:srgbClr val="1F2D3A"/>
                </a:solidFill>
              </a:rPr>
              <a:t>/</a:t>
            </a:r>
            <a:r>
              <a:rPr sz="2000" b="0">
                <a:solidFill>
                  <a:srgbClr val="A1123F"/>
                </a:solidFill>
                <a:latin typeface="Consolas"/>
              </a:rPr>
              <a:t>new</a:t>
            </a:r>
            <a:r>
              <a:rPr sz="2000" b="0">
                <a:solidFill>
                  <a:srgbClr val="1F2D3A"/>
                </a:solidFill>
              </a:rPr>
              <a:t>, released with </a:t>
            </a:r>
            <a:r>
              <a:rPr sz="2000" b="0">
                <a:solidFill>
                  <a:srgbClr val="A1123F"/>
                </a:solidFill>
                <a:latin typeface="Consolas"/>
              </a:rPr>
              <a:t>free</a:t>
            </a:r>
            <a:r>
              <a:rPr sz="2000" b="0">
                <a:solidFill>
                  <a:srgbClr val="1F2D3A"/>
                </a:solidFill>
              </a:rPr>
              <a:t>/</a:t>
            </a:r>
            <a:r>
              <a:rPr sz="2000" b="0">
                <a:solidFill>
                  <a:srgbClr val="A1123F"/>
                </a:solidFill>
                <a:latin typeface="Consolas"/>
              </a:rPr>
              <a:t>delete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0908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Both can be a source of overflows and bugs.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Pointer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Pointer:</a:t>
            </a:r>
            <a:r>
              <a:rPr sz="2000" b="0">
                <a:solidFill>
                  <a:srgbClr val="1F2D3A"/>
                </a:solidFill>
              </a:rPr>
              <a:t> a variable that holds a memory </a:t>
            </a:r>
            <a:r>
              <a:rPr sz="2000" b="1">
                <a:solidFill>
                  <a:srgbClr val="1F2D3A"/>
                </a:solidFill>
              </a:rPr>
              <a:t>address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p</a:t>
            </a:r>
            <a:r>
              <a:rPr sz="2000" b="0">
                <a:solidFill>
                  <a:srgbClr val="1F2D3A"/>
                </a:solidFill>
              </a:rPr>
              <a:t> is an address; </a:t>
            </a:r>
            <a:r>
              <a:rPr sz="2000" b="0">
                <a:solidFill>
                  <a:srgbClr val="A1123F"/>
                </a:solidFill>
                <a:latin typeface="Consolas"/>
              </a:rPr>
              <a:t>*p</a:t>
            </a:r>
            <a:r>
              <a:rPr sz="2000" b="0">
                <a:solidFill>
                  <a:srgbClr val="1F2D3A"/>
                </a:solidFill>
              </a:rPr>
              <a:t> is the value at that address.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Wrong address → crash or wrong data.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Buffer and Overflow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Buffer:</a:t>
            </a:r>
            <a:r>
              <a:rPr sz="2000" b="0">
                <a:solidFill>
                  <a:srgbClr val="1F2D3A"/>
                </a:solidFill>
              </a:rPr>
              <a:t> a contiguous block of memory (e.g., </a:t>
            </a:r>
            <a:r>
              <a:rPr sz="2000" b="0">
                <a:solidFill>
                  <a:srgbClr val="A1123F"/>
                </a:solidFill>
                <a:latin typeface="Consolas"/>
              </a:rPr>
              <a:t>char ad[16]</a:t>
            </a:r>
            <a:r>
              <a:rPr sz="2000" b="0">
                <a:solidFill>
                  <a:srgbClr val="1F2D3A"/>
                </a:solidFill>
              </a:rPr>
              <a:t>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Overflow (buffer overflow):</a:t>
            </a:r>
            <a:r>
              <a:rPr sz="2000" b="0">
                <a:solidFill>
                  <a:srgbClr val="1F2D3A"/>
                </a:solidFill>
              </a:rPr>
              <a:t> writing more data than the buffer can hold → corrupts neighbouring memory.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classic and dangerous class of bug.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Why Is an Overflow Dangerous?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It can corrupt neighbouring variables or the return address.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An attacker can use this to hijack </a:t>
            </a:r>
            <a:r>
              <a:rPr sz="2000" b="1">
                <a:solidFill>
                  <a:srgbClr val="1F2D3A"/>
                </a:solidFill>
              </a:rPr>
              <a:t>control flow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This is why </a:t>
            </a:r>
            <a:r>
              <a:rPr sz="2000" b="1">
                <a:solidFill>
                  <a:srgbClr val="1F2D3A"/>
                </a:solidFill>
              </a:rPr>
              <a:t>bounds checking</a:t>
            </a:r>
            <a:r>
              <a:rPr sz="2000" b="0">
                <a:solidFill>
                  <a:srgbClr val="1F2D3A"/>
                </a:solidFill>
              </a:rPr>
              <a:t> is vital.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What Is Undefined Behaviour (UB)?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8796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Undefined behaviour:</a:t>
            </a:r>
            <a:r>
              <a:rPr sz="2000" b="0">
                <a:solidFill>
                  <a:srgbClr val="1F2D3A"/>
                </a:solidFill>
              </a:rPr>
              <a:t> situations the C/C++ standard calls "the result is unspecified."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Example: signed integer overflow, accessing past the end of an array.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compiler may handle this </a:t>
            </a:r>
            <a:r>
              <a:rPr sz="2000" b="1">
                <a:solidFill>
                  <a:srgbClr val="1F2D3A"/>
                </a:solidFill>
              </a:rPr>
              <a:t>however it likes</a:t>
            </a:r>
            <a:r>
              <a:rPr sz="2000" b="0">
                <a:solidFill>
                  <a:srgbClr val="1F2D3A"/>
                </a:solidFill>
              </a:rPr>
              <a:t> — it may even </a:t>
            </a:r>
            <a:r>
              <a:rPr sz="2000" b="1">
                <a:solidFill>
                  <a:srgbClr val="1F2D3A"/>
                </a:solidFill>
              </a:rPr>
              <a:t>delete</a:t>
            </a:r>
            <a:r>
              <a:rPr sz="2000" b="0">
                <a:solidFill>
                  <a:srgbClr val="1F2D3A"/>
                </a:solidFill>
              </a:rPr>
              <a:t> the corresponding check.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Compiler Flag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Flag:</a:t>
            </a:r>
            <a:r>
              <a:rPr sz="2000" b="0">
                <a:solidFill>
                  <a:srgbClr val="1F2D3A"/>
                </a:solidFill>
              </a:rPr>
              <a:t> an option passed to the compiler.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Example: </a:t>
            </a:r>
            <a:r>
              <a:rPr sz="2000" b="0">
                <a:solidFill>
                  <a:srgbClr val="A1123F"/>
                </a:solidFill>
                <a:latin typeface="Consolas"/>
              </a:rPr>
              <a:t>-O2</a:t>
            </a:r>
            <a:r>
              <a:rPr sz="2000" b="0">
                <a:solidFill>
                  <a:srgbClr val="1F2D3A"/>
                </a:solidFill>
              </a:rPr>
              <a:t> (optimisation), </a:t>
            </a:r>
            <a:r>
              <a:rPr sz="2000" b="0">
                <a:solidFill>
                  <a:srgbClr val="A1123F"/>
                </a:solidFill>
                <a:latin typeface="Consolas"/>
              </a:rPr>
              <a:t>-Wall</a:t>
            </a:r>
            <a:r>
              <a:rPr sz="2000" b="0">
                <a:solidFill>
                  <a:srgbClr val="1F2D3A"/>
                </a:solidFill>
              </a:rPr>
              <a:t> (warnings), </a:t>
            </a:r>
            <a:r>
              <a:rPr sz="2000" b="0">
                <a:solidFill>
                  <a:srgbClr val="A1123F"/>
                </a:solidFill>
                <a:latin typeface="Consolas"/>
              </a:rPr>
              <a:t>-fsanitize=address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right flags catch many bugs </a:t>
            </a:r>
            <a:r>
              <a:rPr sz="2000" b="1">
                <a:solidFill>
                  <a:srgbClr val="1F2D3A"/>
                </a:solidFill>
              </a:rPr>
              <a:t>at compile time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Warning vs Error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Error:</a:t>
            </a:r>
            <a:r>
              <a:rPr sz="2000" b="0">
                <a:solidFill>
                  <a:srgbClr val="1F2D3A"/>
                </a:solidFill>
              </a:rPr>
              <a:t> compilation stops.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Warning:</a:t>
            </a:r>
            <a:r>
              <a:rPr sz="2000" b="0">
                <a:solidFill>
                  <a:srgbClr val="1F2D3A"/>
                </a:solidFill>
              </a:rPr>
              <a:t> compilation continues but a problem is reported.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Rule: </a:t>
            </a:r>
            <a:r>
              <a:rPr sz="2000" b="1">
                <a:solidFill>
                  <a:srgbClr val="1F2D3A"/>
                </a:solidFill>
              </a:rPr>
              <a:t>turn warnings into errors</a:t>
            </a:r>
            <a:r>
              <a:rPr sz="2000" b="0">
                <a:solidFill>
                  <a:srgbClr val="1F2D3A"/>
                </a:solidFill>
              </a:rPr>
              <a:t> (</a:t>
            </a:r>
            <a:r>
              <a:rPr sz="2000" b="0">
                <a:solidFill>
                  <a:srgbClr val="A1123F"/>
                </a:solidFill>
                <a:latin typeface="Consolas"/>
              </a:rPr>
              <a:t>-Werror</a:t>
            </a:r>
            <a:r>
              <a:rPr sz="2000" b="0">
                <a:solidFill>
                  <a:srgbClr val="1F2D3A"/>
                </a:solidFill>
              </a:rPr>
              <a:t>) — an ignored warning is a future vulnerability.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What Is a CWE?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CWE (Common Weakness Enumeration):</a:t>
            </a:r>
            <a:r>
              <a:rPr sz="2000" b="0">
                <a:solidFill>
                  <a:srgbClr val="1F2D3A"/>
                </a:solidFill>
              </a:rPr>
              <a:t> a numbered catalogue of software weaknesses.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Example: CWE-416 = "use-after-free."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Naming a finding with its CWE number makes it </a:t>
            </a:r>
            <a:r>
              <a:rPr sz="2000" b="1">
                <a:solidFill>
                  <a:srgbClr val="1F2D3A"/>
                </a:solidFill>
              </a:rPr>
              <a:t>searchable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What Is CERT?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SEI CERT C/C++:</a:t>
            </a:r>
            <a:r>
              <a:rPr sz="2000" b="0">
                <a:solidFill>
                  <a:srgbClr val="1F2D3A"/>
                </a:solidFill>
              </a:rPr>
              <a:t> the </a:t>
            </a:r>
            <a:r>
              <a:rPr sz="2000" b="1">
                <a:solidFill>
                  <a:srgbClr val="1F2D3A"/>
                </a:solidFill>
              </a:rPr>
              <a:t>rulebook</a:t>
            </a:r>
            <a:r>
              <a:rPr sz="2000" b="0">
                <a:solidFill>
                  <a:srgbClr val="1F2D3A"/>
                </a:solidFill>
              </a:rPr>
              <a:t> of secure coding.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Every rule: a noncompliant example + a compliant solution + risk + a CWE link.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Example: </a:t>
            </a:r>
            <a:r>
              <a:rPr sz="2000" b="0">
                <a:solidFill>
                  <a:srgbClr val="A1123F"/>
                </a:solidFill>
                <a:latin typeface="Consolas"/>
              </a:rPr>
              <a:t>STR31-C</a:t>
            </a:r>
            <a:r>
              <a:rPr sz="2000" b="0">
                <a:solidFill>
                  <a:srgbClr val="1F2D3A"/>
                </a:solidFill>
              </a:rPr>
              <a:t> = allocate sufficient memory for the string.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Static vs Dynamic Analysis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Static analysis:</a:t>
            </a:r>
            <a:r>
              <a:rPr sz="2000" b="0">
                <a:solidFill>
                  <a:srgbClr val="1F2D3A"/>
                </a:solidFill>
              </a:rPr>
              <a:t> examining code </a:t>
            </a:r>
            <a:r>
              <a:rPr sz="2000" b="1">
                <a:solidFill>
                  <a:srgbClr val="1F2D3A"/>
                </a:solidFill>
              </a:rPr>
              <a:t>without running</a:t>
            </a:r>
            <a:r>
              <a:rPr sz="2000" b="0">
                <a:solidFill>
                  <a:srgbClr val="1F2D3A"/>
                </a:solidFill>
              </a:rPr>
              <a:t> it (compiler warnings, clang-tidy).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Dynamic analysis:</a:t>
            </a:r>
            <a:r>
              <a:rPr sz="2000" b="0">
                <a:solidFill>
                  <a:srgbClr val="1F2D3A"/>
                </a:solidFill>
              </a:rPr>
              <a:t> observing code </a:t>
            </a:r>
            <a:r>
              <a:rPr sz="2000" b="1">
                <a:solidFill>
                  <a:srgbClr val="1F2D3A"/>
                </a:solidFill>
              </a:rPr>
              <a:t>while it runs</a:t>
            </a:r>
            <a:r>
              <a:rPr sz="2000" b="0">
                <a:solidFill>
                  <a:srgbClr val="1F2D3A"/>
                </a:solidFill>
              </a:rPr>
              <a:t> (sanitizers).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two complement each other.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What Is a Sanitizer?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Sanitizer:</a:t>
            </a:r>
            <a:r>
              <a:rPr sz="2000" b="0">
                <a:solidFill>
                  <a:srgbClr val="1F2D3A"/>
                </a:solidFill>
              </a:rPr>
              <a:t> a compiler tool that catches memory/UB bugs while the program runs.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Example: </a:t>
            </a:r>
            <a:r>
              <a:rPr sz="2000" b="1">
                <a:solidFill>
                  <a:srgbClr val="1F2D3A"/>
                </a:solidFill>
              </a:rPr>
              <a:t>ASan</a:t>
            </a:r>
            <a:r>
              <a:rPr sz="2000" b="0">
                <a:solidFill>
                  <a:srgbClr val="1F2D3A"/>
                </a:solidFill>
              </a:rPr>
              <a:t> (address), </a:t>
            </a:r>
            <a:r>
              <a:rPr sz="2000" b="1">
                <a:solidFill>
                  <a:srgbClr val="1F2D3A"/>
                </a:solidFill>
              </a:rPr>
              <a:t>UBSan</a:t>
            </a:r>
            <a:r>
              <a:rPr sz="2000" b="0">
                <a:solidFill>
                  <a:srgbClr val="1F2D3A"/>
                </a:solidFill>
              </a:rPr>
              <a:t> (undefined behaviour).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It does not ship in the release build; it is used in </a:t>
            </a:r>
            <a:r>
              <a:rPr sz="2000" b="1">
                <a:solidFill>
                  <a:srgbClr val="1F2D3A"/>
                </a:solidFill>
              </a:rPr>
              <a:t>testing/CI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What Is Fuzzing?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Fuzzing:</a:t>
            </a:r>
            <a:r>
              <a:rPr sz="2000" b="0">
                <a:solidFill>
                  <a:srgbClr val="1F2D3A"/>
                </a:solidFill>
              </a:rPr>
              <a:t> feeding a program </a:t>
            </a:r>
            <a:r>
              <a:rPr sz="2000" b="1">
                <a:solidFill>
                  <a:srgbClr val="1F2D3A"/>
                </a:solidFill>
              </a:rPr>
              <a:t>random/unexpected</a:t>
            </a:r>
            <a:r>
              <a:rPr sz="2000" b="0">
                <a:solidFill>
                  <a:srgbClr val="1F2D3A"/>
                </a:solidFill>
              </a:rPr>
              <a:t> inputs and looking for crashes.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It finds inputs a human would never think of.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Very powerful when combined with a sanitizer.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ASLR, NX/DEP, Canary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ASLR: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1">
                <a:solidFill>
                  <a:srgbClr val="1F2D3A"/>
                </a:solidFill>
              </a:rPr>
              <a:t>randomizes</a:t>
            </a:r>
            <a:r>
              <a:rPr sz="2000" b="0">
                <a:solidFill>
                  <a:srgbClr val="1F2D3A"/>
                </a:solidFill>
              </a:rPr>
              <a:t> memory addresses (so the attacker cannot guess an address).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NX/DEP:</a:t>
            </a:r>
            <a:r>
              <a:rPr sz="2000" b="0">
                <a:solidFill>
                  <a:srgbClr val="1F2D3A"/>
                </a:solidFill>
              </a:rPr>
              <a:t> prevents bytes in a data region from being </a:t>
            </a:r>
            <a:r>
              <a:rPr sz="2000" b="1">
                <a:solidFill>
                  <a:srgbClr val="1F2D3A"/>
                </a:solidFill>
              </a:rPr>
              <a:t>executed as code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Stack canary:</a:t>
            </a:r>
            <a:r>
              <a:rPr sz="2000" b="0">
                <a:solidFill>
                  <a:srgbClr val="1F2D3A"/>
                </a:solidFill>
              </a:rPr>
              <a:t> a </a:t>
            </a:r>
            <a:r>
              <a:rPr sz="2000" b="1">
                <a:solidFill>
                  <a:srgbClr val="1F2D3A"/>
                </a:solidFill>
              </a:rPr>
              <a:t>sentinel value</a:t>
            </a:r>
            <a:r>
              <a:rPr sz="2000" b="0">
                <a:solidFill>
                  <a:srgbClr val="1F2D3A"/>
                </a:solidFill>
              </a:rPr>
              <a:t> just before the return address; if an overflow corrupts it, the program halts.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White-Box Attacker (Reminder)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An attacker who possesses the program (Week 1's MATE).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Reads strings, finds functions by name, bypasses checks.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We will return to this in the obfuscation section (later today).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Two Attacker Models — Diagram</a:t>
            </a:r>
          </a:p>
        </p:txBody>
      </p:sp>
      <p:pic>
        <p:nvPicPr>
          <p:cNvPr id="7" name="Picture 6" descr="h04-17-iki-saldirgan-model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9761" y="1325880"/>
            <a:ext cx="7672173" cy="3429419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CI (Continuous Integration)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036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CI (Continuous Integration):</a:t>
            </a:r>
            <a:r>
              <a:rPr sz="2000" b="0">
                <a:solidFill>
                  <a:srgbClr val="1F2D3A"/>
                </a:solidFill>
              </a:rPr>
              <a:t> a system that runs an automatic build + tests on every code change.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It runs security tools (warnings, static analysis, sanitizers, fuzzing) </a:t>
            </a:r>
            <a:r>
              <a:rPr sz="2000" b="1">
                <a:solidFill>
                  <a:srgbClr val="1F2D3A"/>
                </a:solidFill>
              </a:rPr>
              <a:t>on every merge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Now We're Ready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Terms: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stack/heap · pointer · buffer/overflow · UB · flag · warning/error · CWE · CERT · static/dynamic · sanitizer · fuzzing · ASLR/NX/canary · CI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75539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Now: the layers of code hardening.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1. Layers and SEI CERT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Anatomy of a CERT Rule — Diagram</a:t>
            </a:r>
          </a:p>
        </p:txBody>
      </p:sp>
      <p:pic>
        <p:nvPicPr>
          <p:cNvPr id="7" name="Picture 6" descr="h04-15-cert-kural-anatomis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9761" y="1325880"/>
            <a:ext cx="7672173" cy="3041511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Three Layers — Diagram</a:t>
            </a:r>
          </a:p>
        </p:txBody>
      </p:sp>
      <p:pic>
        <p:nvPicPr>
          <p:cNvPr id="7" name="Picture 6" descr="h04-05-uc-katma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6645" y="1325880"/>
            <a:ext cx="8098404" cy="3349311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Layer 2 · Secure Coding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Question:</a:t>
            </a:r>
            <a:r>
              <a:rPr sz="2000" b="0">
                <a:solidFill>
                  <a:srgbClr val="1F2D3A"/>
                </a:solidFill>
              </a:rPr>
              <a:t> is there a bug in my code?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Tools:</a:t>
            </a:r>
            <a:r>
              <a:rPr sz="2000" b="0">
                <a:solidFill>
                  <a:srgbClr val="1F2D3A"/>
                </a:solidFill>
              </a:rPr>
              <a:t> CERT rules, sanitizers, fuzzing.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Goal:</a:t>
            </a:r>
            <a:r>
              <a:rPr sz="2000" b="0">
                <a:solidFill>
                  <a:srgbClr val="1F2D3A"/>
                </a:solidFill>
              </a:rPr>
              <a:t> not writing the bug in the first place.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Layer 3 · Compiler/OS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Question:</a:t>
            </a:r>
            <a:r>
              <a:rPr sz="2000" b="0">
                <a:solidFill>
                  <a:srgbClr val="1F2D3A"/>
                </a:solidFill>
              </a:rPr>
              <a:t> if a bug slips through, is it hard to exploit?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Tools:</a:t>
            </a:r>
            <a:r>
              <a:rPr sz="2000" b="0">
                <a:solidFill>
                  <a:srgbClr val="1F2D3A"/>
                </a:solidFill>
              </a:rPr>
              <a:t> canary, FORTIFY, ASLR, NX, RELRO, CFI.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Goal:</a:t>
            </a:r>
            <a:r>
              <a:rPr sz="2000" b="0">
                <a:solidFill>
                  <a:srgbClr val="1F2D3A"/>
                </a:solidFill>
              </a:rPr>
              <a:t> making exploitation of the remaining bug expensive.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Layer 4 · Obfuscation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Question:</a:t>
            </a:r>
            <a:r>
              <a:rPr sz="2000" b="0">
                <a:solidFill>
                  <a:srgbClr val="1F2D3A"/>
                </a:solidFill>
              </a:rPr>
              <a:t> does someone reading the code understand it?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Tools:</a:t>
            </a:r>
            <a:r>
              <a:rPr sz="2000" b="0">
                <a:solidFill>
                  <a:srgbClr val="1F2D3A"/>
                </a:solidFill>
              </a:rPr>
              <a:t> symbol/string hiding, removing logging, flattening.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Goal:</a:t>
            </a:r>
            <a:r>
              <a:rPr sz="2000" b="0">
                <a:solidFill>
                  <a:srgbClr val="1F2D3A"/>
                </a:solidFill>
              </a:rPr>
              <a:t> slowing down reverse engineering.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From the Field: Scheme Requirements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In a certified product: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"Common vulnerabilities must be addressed: sensitive data, injection, overflow, language-specific weaknesses"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"Defensive programming </a:t>
            </a:r>
            <a:r>
              <a:rPr sz="2000" b="1">
                <a:solidFill>
                  <a:srgbClr val="1F2D3A"/>
                </a:solidFill>
              </a:rPr>
              <a:t>consistent across the entire codebase</a:t>
            </a:r>
            <a:r>
              <a:rPr sz="2000" b="0">
                <a:solidFill>
                  <a:srgbClr val="1F2D3A"/>
                </a:solidFill>
              </a:rPr>
              <a:t>"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"Protection against static and dynamic reverse engineering"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34664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➡️ Eighteen hardening measures on the native side </a:t>
            </a:r>
            <a:r>
              <a:rPr sz="2000" b="1">
                <a:solidFill>
                  <a:srgbClr val="1F2D3A"/>
                </a:solidFill>
              </a:rPr>
              <a:t>alone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SEI CERT: What Does a Rule Look Like?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Parts of every CERT rule: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Identifier: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0">
                <a:solidFill>
                  <a:srgbClr val="A1123F"/>
                </a:solidFill>
                <a:latin typeface="Consolas"/>
              </a:rPr>
              <a:t>STR31-C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MEM50-CPP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Title:</a:t>
            </a:r>
            <a:r>
              <a:rPr sz="2000" b="0">
                <a:solidFill>
                  <a:srgbClr val="1F2D3A"/>
                </a:solidFill>
              </a:rPr>
              <a:t> one sentence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Noncompliant example</a:t>
            </a:r>
            <a:r>
              <a:rPr sz="2000" b="0">
                <a:solidFill>
                  <a:srgbClr val="1F2D3A"/>
                </a:solidFill>
              </a:rPr>
              <a:t> and </a:t>
            </a:r>
            <a:r>
              <a:rPr sz="2000" b="1">
                <a:solidFill>
                  <a:srgbClr val="1F2D3A"/>
                </a:solidFill>
              </a:rPr>
              <a:t>compliant solution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Risk level</a:t>
            </a:r>
            <a:r>
              <a:rPr sz="2000" b="0">
                <a:solidFill>
                  <a:srgbClr val="1F2D3A"/>
                </a:solidFill>
              </a:rPr>
              <a:t> (L1/L2/L3) and a </a:t>
            </a:r>
            <a:r>
              <a:rPr sz="2000" b="1">
                <a:solidFill>
                  <a:srgbClr val="1F2D3A"/>
                </a:solidFill>
              </a:rPr>
              <a:t>CWE</a:t>
            </a:r>
            <a:r>
              <a:rPr sz="2000" b="0">
                <a:solidFill>
                  <a:srgbClr val="1F2D3A"/>
                </a:solidFill>
              </a:rPr>
              <a:t> link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Rule or Recommendation?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Rule:</a:t>
            </a:r>
            <a:r>
              <a:rPr sz="2000" b="0">
                <a:solidFill>
                  <a:srgbClr val="1F2D3A"/>
                </a:solidFill>
              </a:rPr>
              <a:t> violating it is a </a:t>
            </a:r>
            <a:r>
              <a:rPr sz="2000" b="1">
                <a:solidFill>
                  <a:srgbClr val="1F2D3A"/>
                </a:solidFill>
              </a:rPr>
              <a:t>vulnerability</a:t>
            </a:r>
            <a:r>
              <a:rPr sz="2000" b="0">
                <a:solidFill>
                  <a:srgbClr val="1F2D3A"/>
                </a:solidFill>
              </a:rPr>
              <a:t>, and it can be checked automatically.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Recommendation:</a:t>
            </a:r>
            <a:r>
              <a:rPr sz="2000" b="0">
                <a:solidFill>
                  <a:srgbClr val="1F2D3A"/>
                </a:solidFill>
              </a:rPr>
              <a:t> good practice.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Start a review with </a:t>
            </a:r>
            <a:r>
              <a:rPr sz="2000" b="1">
                <a:solidFill>
                  <a:srgbClr val="1F2D3A"/>
                </a:solidFill>
              </a:rPr>
              <a:t>L1</a:t>
            </a:r>
            <a:r>
              <a:rPr sz="2000" b="0">
                <a:solidFill>
                  <a:srgbClr val="1F2D3A"/>
                </a:solidFill>
              </a:rPr>
              <a:t> (highest risk) rules.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How Is the Risk Level Determined?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Risk = </a:t>
            </a:r>
            <a:r>
              <a:rPr sz="2000" b="1">
                <a:solidFill>
                  <a:srgbClr val="1F2D3A"/>
                </a:solidFill>
              </a:rPr>
              <a:t>severity × likelihood × cost to fix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L1:</a:t>
            </a:r>
            <a:r>
              <a:rPr sz="2000" b="0">
                <a:solidFill>
                  <a:srgbClr val="1F2D3A"/>
                </a:solidFill>
              </a:rPr>
              <a:t> high risk, these first.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L2 / L3:</a:t>
            </a:r>
            <a:r>
              <a:rPr sz="2000" b="0">
                <a:solidFill>
                  <a:srgbClr val="1F2D3A"/>
                </a:solidFill>
              </a:rPr>
              <a:t> progressively lower.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CERT Categories (1)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19696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55364"/>
                <a:gridCol w="2155364"/>
                <a:gridCol w="6600805"/>
              </a:tblGrid>
              <a:tr h="393923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Abbreviation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Category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Example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93923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INT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Integers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INT32-C: do not allow signed overflow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93923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ARR/STR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Array/string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STR31-C: allocate sufficient space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93923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MEM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Memory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MEM30-C: do not access freed memory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93925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FIO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File I/O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FIO30-C: exclude input from the format string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CERT Categories (2)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17556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7331"/>
                <a:gridCol w="2834164"/>
                <a:gridCol w="5810038"/>
              </a:tblGrid>
              <a:tr h="351129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Abbreviation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Category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Example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5112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ENV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Environment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ENV33-C: do not call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system()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5112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SIG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Signals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SIG30-C: only safe fn. in the handler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5112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ERR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Error handling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ERR33-C: detect a library error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5113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CON/MSC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Concurrency/misc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CON43-C, MSC32-C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3191256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C++: MEM50-CPP, CTR50-CPP, STR50-CPP, EXP53-CPP, ERR50-CPP.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Automated CERT Auditing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Warnings: </a:t>
            </a:r>
            <a:r>
              <a:rPr sz="2000" b="0">
                <a:solidFill>
                  <a:srgbClr val="A1123F"/>
                </a:solidFill>
                <a:latin typeface="Consolas"/>
              </a:rPr>
              <a:t>-Wall -Wextra -Wformat=2 -Wconversion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clang-tidy cert-*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cppcheck --addon=cert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MSVC </a:t>
            </a:r>
            <a:r>
              <a:rPr sz="2000" b="0">
                <a:solidFill>
                  <a:srgbClr val="A1123F"/>
                </a:solidFill>
                <a:latin typeface="Consolas"/>
              </a:rPr>
              <a:t>/analyze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3030728"/>
            <a:ext cx="10911535" cy="6045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The evaluator runs this scan first, then reads by hand.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39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Input Validation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Input Validation — Diagram</a:t>
            </a:r>
          </a:p>
        </p:txBody>
      </p:sp>
      <p:pic>
        <p:nvPicPr>
          <p:cNvPr id="7" name="Picture 6" descr="h04-06-girdi-dogrulam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6645" y="1325880"/>
            <a:ext cx="8098404" cy="3210484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Where Does Input Come From?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From more places than you'd think. And </a:t>
            </a:r>
            <a:r>
              <a:rPr sz="2000" b="1">
                <a:solidFill>
                  <a:srgbClr val="1F2D3A"/>
                </a:solidFill>
              </a:rPr>
              <a:t>all of it is untrusted</a:t>
            </a:r>
            <a:r>
              <a:rPr sz="2000" b="0">
                <a:solidFill>
                  <a:srgbClr val="1F2D3A"/>
                </a:solidFill>
              </a:rPr>
              <a:t>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Command line, environment variables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File, network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IPC (another process on the same machine)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Database, library interface (JNI)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Commonly Forgotten Inputs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Even </a:t>
            </a:r>
            <a:r>
              <a:rPr sz="2000" b="0">
                <a:solidFill>
                  <a:srgbClr val="A1123F"/>
                </a:solidFill>
                <a:latin typeface="Consolas"/>
              </a:rPr>
              <a:t>argv[0]</a:t>
            </a:r>
            <a:r>
              <a:rPr sz="2000" b="0">
                <a:solidFill>
                  <a:srgbClr val="1F2D3A"/>
                </a:solidFill>
              </a:rPr>
              <a:t> can be the attacker's; </a:t>
            </a:r>
            <a:r>
              <a:rPr sz="2000" b="0">
                <a:solidFill>
                  <a:srgbClr val="A1123F"/>
                </a:solidFill>
                <a:latin typeface="Consolas"/>
              </a:rPr>
              <a:t>PATH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LANG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Length fields</a:t>
            </a:r>
            <a:r>
              <a:rPr sz="2000" b="0">
                <a:solidFill>
                  <a:srgbClr val="1F2D3A"/>
                </a:solidFill>
              </a:rPr>
              <a:t> inside a file format.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Network: says "16 bytes," sends 1 byte.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"Our own data" may have changed since.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Five Principles of Input Validation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71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1">
                <a:solidFill>
                  <a:srgbClr val="1F2D3A"/>
                </a:solidFill>
              </a:rPr>
              <a:t>Allow-list</a:t>
            </a:r>
            <a:r>
              <a:rPr sz="2000" b="0">
                <a:solidFill>
                  <a:srgbClr val="1F2D3A"/>
                </a:solidFill>
              </a:rPr>
              <a:t> (enumerate what's permitted), not a deny-list.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1">
                <a:solidFill>
                  <a:srgbClr val="1F2D3A"/>
                </a:solidFill>
              </a:rPr>
              <a:t>Canonicalize first</a:t>
            </a:r>
            <a:r>
              <a:rPr sz="2000" b="0">
                <a:solidFill>
                  <a:srgbClr val="1F2D3A"/>
                </a:solidFill>
              </a:rPr>
              <a:t>, then validate.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1">
                <a:solidFill>
                  <a:srgbClr val="1F2D3A"/>
                </a:solidFill>
              </a:rPr>
              <a:t>Length → type → range → format</a:t>
            </a:r>
            <a:r>
              <a:rPr sz="2000" b="0">
                <a:solidFill>
                  <a:srgbClr val="1F2D3A"/>
                </a:solidFill>
              </a:rPr>
              <a:t>, in that order.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4. </a:t>
            </a:r>
            <a:r>
              <a:rPr sz="2000" b="0">
                <a:solidFill>
                  <a:srgbClr val="1F2D3A"/>
                </a:solidFill>
              </a:rPr>
              <a:t>At the </a:t>
            </a:r>
            <a:r>
              <a:rPr sz="2000" b="1">
                <a:solidFill>
                  <a:srgbClr val="1F2D3A"/>
                </a:solidFill>
              </a:rPr>
              <a:t>trust boundary</a:t>
            </a:r>
            <a:r>
              <a:rPr sz="2000" b="0">
                <a:solidFill>
                  <a:srgbClr val="1F2D3A"/>
                </a:solidFill>
              </a:rPr>
              <a:t>, as early as possible.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5. </a:t>
            </a:r>
            <a:r>
              <a:rPr sz="2000" b="1">
                <a:solidFill>
                  <a:srgbClr val="1F2D3A"/>
                </a:solidFill>
              </a:rPr>
              <a:t>Reject</a:t>
            </a:r>
            <a:r>
              <a:rPr sz="2000" b="0">
                <a:solidFill>
                  <a:srgbClr val="1F2D3A"/>
                </a:solidFill>
              </a:rPr>
              <a:t>, don't "clean up" and use it anyway.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Principle 1 · Allow-List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Deny-list:</a:t>
            </a:r>
            <a:r>
              <a:rPr sz="2000" b="0">
                <a:solidFill>
                  <a:srgbClr val="1F2D3A"/>
                </a:solidFill>
              </a:rPr>
              <a:t> "these are forbidden" — something always gets forgotten.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Allow-list:</a:t>
            </a:r>
            <a:r>
              <a:rPr sz="2000" b="0">
                <a:solidFill>
                  <a:srgbClr val="1F2D3A"/>
                </a:solidFill>
              </a:rPr>
              <a:t> "only these are permitted" — a safe default.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7888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Example: a username may only contain </a:t>
            </a:r>
            <a:r>
              <a:rPr sz="2000" b="0">
                <a:solidFill>
                  <a:srgbClr val="A1123F"/>
                </a:solidFill>
                <a:latin typeface="Consolas"/>
              </a:rPr>
              <a:t>[a-z0-9_]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Principle 2 · Canonicalize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same thing, spelled differently: </a:t>
            </a:r>
            <a:r>
              <a:rPr sz="2000" b="0">
                <a:solidFill>
                  <a:srgbClr val="A1123F"/>
                </a:solidFill>
                <a:latin typeface="Consolas"/>
              </a:rPr>
              <a:t>/tmp/../etc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%2e%2e/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Reduce it to </a:t>
            </a:r>
            <a:r>
              <a:rPr sz="2000" b="1">
                <a:solidFill>
                  <a:srgbClr val="1F2D3A"/>
                </a:solidFill>
              </a:rPr>
              <a:t>one form</a:t>
            </a:r>
            <a:r>
              <a:rPr sz="2000" b="0">
                <a:solidFill>
                  <a:srgbClr val="1F2D3A"/>
                </a:solidFill>
              </a:rPr>
              <a:t> (canonicalize) first, then check it.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Otherwise the check can be bypassed.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Principle 3 · </a:t>
            </a:r>
            <a:r>
              <a:rPr sz="3000" b="1">
                <a:solidFill>
                  <a:srgbClr val="006D77"/>
                </a:solidFill>
                <a:latin typeface="Consolas"/>
              </a:rPr>
              <a:t>strtol</a:t>
            </a:r>
            <a:r>
              <a:rPr sz="3000" b="1">
                <a:solidFill>
                  <a:srgbClr val="006D77"/>
                </a:solidFill>
              </a:rPr>
              <a:t>, Not </a:t>
            </a:r>
            <a:r>
              <a:rPr sz="3000" b="1">
                <a:solidFill>
                  <a:srgbClr val="006D77"/>
                </a:solidFill>
                <a:latin typeface="Consolas"/>
              </a:rPr>
              <a:t>atoi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408176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errno = 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long v = strtol(s, &amp;son, 10);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if (son == s)        return -1;  /* rakam yok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if (*son != '\0')    return -1;  /* "12abc"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if (errno == ERANGE) return -1;  /* taştı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if (v &lt; en_az || v &gt; en_cok) return -1;  /* iş kuralı */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Why Is </a:t>
            </a:r>
            <a:r>
              <a:rPr sz="3000" b="1">
                <a:solidFill>
                  <a:srgbClr val="006D77"/>
                </a:solidFill>
                <a:latin typeface="Consolas"/>
              </a:rPr>
              <a:t>atoi</a:t>
            </a:r>
            <a:r>
              <a:rPr sz="3000" b="1">
                <a:solidFill>
                  <a:srgbClr val="006D77"/>
                </a:solidFill>
              </a:rPr>
              <a:t> Dangerous?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atoi("abc")</a:t>
            </a:r>
            <a:r>
              <a:rPr sz="2000" b="0">
                <a:solidFill>
                  <a:srgbClr val="1F2D3A"/>
                </a:solidFill>
              </a:rPr>
              <a:t> = 0 (the error is silent)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atoi("99999999999")</a:t>
            </a:r>
            <a:r>
              <a:rPr sz="2000" b="0">
                <a:solidFill>
                  <a:srgbClr val="1F2D3A"/>
                </a:solidFill>
              </a:rPr>
              <a:t> = </a:t>
            </a:r>
            <a:r>
              <a:rPr sz="2000" b="1">
                <a:solidFill>
                  <a:srgbClr val="1F2D3A"/>
                </a:solidFill>
              </a:rPr>
              <a:t>undefined</a:t>
            </a:r>
            <a:r>
              <a:rPr sz="2000" b="0">
                <a:solidFill>
                  <a:srgbClr val="1F2D3A"/>
                </a:solidFill>
              </a:rPr>
              <a:t> (overflow)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atoi("12abc")</a:t>
            </a:r>
            <a:r>
              <a:rPr sz="2000" b="0">
                <a:solidFill>
                  <a:srgbClr val="1F2D3A"/>
                </a:solidFill>
              </a:rPr>
              <a:t> = 12 (the extra characters are ignored)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2654808"/>
            <a:ext cx="10911535" cy="6045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strtol</a:t>
            </a:r>
            <a:r>
              <a:rPr sz="2000" b="0">
                <a:solidFill>
                  <a:srgbClr val="1F2D3A"/>
                </a:solidFill>
              </a:rPr>
              <a:t> reports </a:t>
            </a:r>
            <a:r>
              <a:rPr sz="2000" b="1">
                <a:solidFill>
                  <a:srgbClr val="1F2D3A"/>
                </a:solidFill>
              </a:rPr>
              <a:t>every error</a:t>
            </a:r>
            <a:r>
              <a:rPr sz="2000" b="0">
                <a:solidFill>
                  <a:srgbClr val="1F2D3A"/>
                </a:solidFill>
              </a:rPr>
              <a:t> to you; </a:t>
            </a:r>
            <a:r>
              <a:rPr sz="2000" b="0">
                <a:solidFill>
                  <a:srgbClr val="A1123F"/>
                </a:solidFill>
                <a:latin typeface="Consolas"/>
              </a:rPr>
              <a:t>atoi</a:t>
            </a:r>
            <a:r>
              <a:rPr sz="2000" b="0">
                <a:solidFill>
                  <a:srgbClr val="1F2D3A"/>
                </a:solidFill>
              </a:rPr>
              <a:t> does not.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Principle 3 · a Length-Prefixed Record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if (kalan &lt; 3) return -1;                  /* başlık yok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uint16_t uzunluk = tampon[1] &lt;&lt; 8 | tampon[2];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if (uzunluk &gt; kalan - 3)      return -1;   /* KAYNAK: bildirilen &gt; gelen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if (uzunluk &gt; sizeof k-&gt;veri) return -1;   /* HEDEF: sığmıyor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memcpy(k-&gt;veri, tampon + 3, uzunluk);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Two Separate Checks, the Right Order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Source check:</a:t>
            </a:r>
            <a:r>
              <a:rPr sz="2000" b="0">
                <a:solidFill>
                  <a:srgbClr val="1F2D3A"/>
                </a:solidFill>
              </a:rPr>
              <a:t> is the declared length greater than the data that arrived?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Destination check:</a:t>
            </a:r>
            <a:r>
              <a:rPr sz="2000" b="0">
                <a:solidFill>
                  <a:srgbClr val="1F2D3A"/>
                </a:solidFill>
              </a:rPr>
              <a:t> does it fit in the destination buffer?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Order: </a:t>
            </a:r>
            <a:r>
              <a:rPr sz="2000" b="0">
                <a:solidFill>
                  <a:srgbClr val="A1123F"/>
                </a:solidFill>
                <a:latin typeface="Consolas"/>
              </a:rPr>
              <a:t>kalan &lt; 3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1">
                <a:solidFill>
                  <a:srgbClr val="1F2D3A"/>
                </a:solidFill>
              </a:rPr>
              <a:t>first</a:t>
            </a:r>
            <a:r>
              <a:rPr sz="2000" b="0">
                <a:solidFill>
                  <a:srgbClr val="1F2D3A"/>
                </a:solidFill>
              </a:rPr>
              <a:t>, so </a:t>
            </a:r>
            <a:r>
              <a:rPr sz="2000" b="0">
                <a:solidFill>
                  <a:srgbClr val="A1123F"/>
                </a:solidFill>
                <a:latin typeface="Consolas"/>
              </a:rPr>
              <a:t>kalan - 3</a:t>
            </a:r>
            <a:r>
              <a:rPr sz="2000" b="0">
                <a:solidFill>
                  <a:srgbClr val="1F2D3A"/>
                </a:solidFill>
              </a:rPr>
              <a:t> does not wrap.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In the field: every array coming from JNI is </a:t>
            </a:r>
            <a:r>
              <a:rPr sz="2000" b="1">
                <a:solidFill>
                  <a:srgbClr val="1F2D3A"/>
                </a:solidFill>
              </a:rPr>
              <a:t>re-validated</a:t>
            </a:r>
            <a:r>
              <a:rPr sz="2000" b="0">
                <a:solidFill>
                  <a:srgbClr val="1F2D3A"/>
                </a:solidFill>
              </a:rPr>
              <a:t> on the native side.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CERT Pair · STR31-C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841247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strcpy(kopya, ad);                              /* HATALI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n = snprintf(kopya, sizeof kopya, "%s", ad);/* UYUMLU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if (n &lt; 0 || (size_t)n &gt;= sizeof kopya) { /* kesildi */ }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7685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strcpy</a:t>
            </a:r>
            <a:r>
              <a:rPr sz="2000" b="0">
                <a:solidFill>
                  <a:srgbClr val="1F2D3A"/>
                </a:solidFill>
              </a:rPr>
              <a:t> does not know bounds; </a:t>
            </a:r>
            <a:r>
              <a:rPr sz="2000" b="0">
                <a:solidFill>
                  <a:srgbClr val="A1123F"/>
                </a:solidFill>
                <a:latin typeface="Consolas"/>
              </a:rPr>
              <a:t>snprintf</a:t>
            </a:r>
            <a:r>
              <a:rPr sz="2000" b="0">
                <a:solidFill>
                  <a:srgbClr val="1F2D3A"/>
                </a:solidFill>
              </a:rPr>
              <a:t> knows the size and reports </a:t>
            </a:r>
            <a:r>
              <a:rPr sz="2000" b="1">
                <a:solidFill>
                  <a:srgbClr val="1F2D3A"/>
                </a:solidFill>
              </a:rPr>
              <a:t>truncation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CERT Pair · INT30-C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841247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size_t kalan = toplam - okunan;   /* HATALI: okunan&gt;toplam → dev sayı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if (okunan &gt; toplam) return HATA; /* UYUMLU: önce sırala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size_t kalan = toplam - okunan;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7685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Unsigned subtraction </a:t>
            </a:r>
            <a:r>
              <a:rPr sz="2000" b="1">
                <a:solidFill>
                  <a:srgbClr val="1F2D3A"/>
                </a:solidFill>
              </a:rPr>
              <a:t>wraps</a:t>
            </a:r>
            <a:r>
              <a:rPr sz="2000" b="0">
                <a:solidFill>
                  <a:srgbClr val="1F2D3A"/>
                </a:solidFill>
              </a:rPr>
              <a:t>; check the logic first.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CERT Pair · MEM30-C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65227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for (d = bas; d; d = d-&gt;sonraki) free(d);       /* HATALI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while (d) { Dugum *s = d-&gt;sonraki; free(d); d = s; }  /* UYUMLU */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087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Reading </a:t>
            </a:r>
            <a:r>
              <a:rPr sz="2000" b="0">
                <a:solidFill>
                  <a:srgbClr val="A1123F"/>
                </a:solidFill>
                <a:latin typeface="Consolas"/>
              </a:rPr>
              <a:t>d-&gt;sonraki</a:t>
            </a:r>
            <a:r>
              <a:rPr sz="2000" b="0">
                <a:solidFill>
                  <a:srgbClr val="1F2D3A"/>
                </a:solidFill>
              </a:rPr>
              <a:t> after </a:t>
            </a:r>
            <a:r>
              <a:rPr sz="2000" b="0">
                <a:solidFill>
                  <a:srgbClr val="A1123F"/>
                </a:solidFill>
                <a:latin typeface="Consolas"/>
              </a:rPr>
              <a:t>free(d)</a:t>
            </a:r>
            <a:r>
              <a:rPr sz="2000" b="0">
                <a:solidFill>
                  <a:srgbClr val="1F2D3A"/>
                </a:solidFill>
              </a:rPr>
              <a:t> = accessing freed memory.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CERT Pair · ERR33-C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841247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FILE *f = fopen(yol,"rb"); fread(t,1,n,f);       /* HATALI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if (!f) return HATA;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if (fread(t,1,n,f) &lt; n &amp;&amp; ferror(f)) return HATA;/* UYUMLU */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7685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Check </a:t>
            </a:r>
            <a:r>
              <a:rPr sz="2000" b="1">
                <a:solidFill>
                  <a:srgbClr val="1F2D3A"/>
                </a:solidFill>
              </a:rPr>
              <a:t>every</a:t>
            </a:r>
            <a:r>
              <a:rPr sz="2000" b="0">
                <a:solidFill>
                  <a:srgbClr val="1F2D3A"/>
                </a:solidFill>
              </a:rPr>
              <a:t> return value; </a:t>
            </a:r>
            <a:r>
              <a:rPr sz="2000" b="0">
                <a:solidFill>
                  <a:srgbClr val="A1123F"/>
                </a:solidFill>
                <a:latin typeface="Consolas"/>
              </a:rPr>
              <a:t>fopen</a:t>
            </a:r>
            <a:r>
              <a:rPr sz="2000" b="0">
                <a:solidFill>
                  <a:srgbClr val="1F2D3A"/>
                </a:solidFill>
              </a:rPr>
              <a:t> can return NULL.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Rule: Tie the Finding to an Identifier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Match every finding to a CERT identifier: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1875536"/>
            <a:ext cx="10911535" cy="6045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"This line is a MEM30-C violation (CWE-416)."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589784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This makes the finding </a:t>
            </a:r>
            <a:r>
              <a:rPr sz="2000" b="1">
                <a:solidFill>
                  <a:srgbClr val="1F2D3A"/>
                </a:solidFill>
              </a:rPr>
              <a:t>objective</a:t>
            </a:r>
            <a:r>
              <a:rPr sz="2000" b="0">
                <a:solidFill>
                  <a:srgbClr val="1F2D3A"/>
                </a:solidFill>
              </a:rPr>
              <a:t> and </a:t>
            </a:r>
            <a:r>
              <a:rPr sz="2000" b="1">
                <a:solidFill>
                  <a:srgbClr val="1F2D3A"/>
                </a:solidFill>
              </a:rPr>
              <a:t>searchable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Section 1 — Quick Check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The three layers, and the right order?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Difference between a rule and a recommendation?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Why is </a:t>
            </a:r>
            <a:r>
              <a:rPr sz="2000" b="0">
                <a:solidFill>
                  <a:srgbClr val="A1123F"/>
                </a:solidFill>
                <a:latin typeface="Consolas"/>
              </a:rPr>
              <a:t>atoi</a:t>
            </a:r>
            <a:r>
              <a:rPr sz="2000" b="0">
                <a:solidFill>
                  <a:srgbClr val="1F2D3A"/>
                </a:solidFill>
              </a:rPr>
              <a:t> more dangerous than </a:t>
            </a:r>
            <a:r>
              <a:rPr sz="2000" b="0">
                <a:solidFill>
                  <a:srgbClr val="A1123F"/>
                </a:solidFill>
                <a:latin typeface="Consolas"/>
              </a:rPr>
              <a:t>strtol</a:t>
            </a:r>
            <a:r>
              <a:rPr sz="2000" b="0">
                <a:solidFill>
                  <a:srgbClr val="1F2D3A"/>
                </a:solidFill>
              </a:rPr>
              <a:t>?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Section 1 — Answers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2098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1">
                <a:solidFill>
                  <a:srgbClr val="1F2D3A"/>
                </a:solidFill>
              </a:rPr>
              <a:t>Order:</a:t>
            </a:r>
            <a:r>
              <a:rPr sz="2000" b="0">
                <a:solidFill>
                  <a:srgbClr val="1F2D3A"/>
                </a:solidFill>
              </a:rPr>
              <a:t> secure code (source) → </a:t>
            </a:r>
            <a:r>
              <a:rPr sz="2000" b="1">
                <a:solidFill>
                  <a:srgbClr val="1F2D3A"/>
                </a:solidFill>
              </a:rPr>
              <a:t>compiler/tool</a:t>
            </a:r>
            <a:r>
              <a:rPr sz="2000" b="0">
                <a:solidFill>
                  <a:srgbClr val="1F2D3A"/>
                </a:solidFill>
              </a:rPr>
              <a:t> protections → </a:t>
            </a:r>
            <a:r>
              <a:rPr sz="2000" b="1">
                <a:solidFill>
                  <a:srgbClr val="1F2D3A"/>
                </a:solidFill>
              </a:rPr>
              <a:t>OS/runtime</a:t>
            </a:r>
            <a:r>
              <a:rPr sz="2000" b="0">
                <a:solidFill>
                  <a:srgbClr val="1F2D3A"/>
                </a:solidFill>
              </a:rPr>
              <a:t> protections. First write it correctly, then harden it, then defend it at runtime.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A </a:t>
            </a:r>
            <a:r>
              <a:rPr sz="2000" b="1">
                <a:solidFill>
                  <a:srgbClr val="1F2D3A"/>
                </a:solidFill>
              </a:rPr>
              <a:t>rule</a:t>
            </a:r>
            <a:r>
              <a:rPr sz="2000" b="0">
                <a:solidFill>
                  <a:srgbClr val="1F2D3A"/>
                </a:solidFill>
              </a:rPr>
              <a:t> always applies, and violating it is a defect; a </a:t>
            </a:r>
            <a:r>
              <a:rPr sz="2000" b="1">
                <a:solidFill>
                  <a:srgbClr val="1F2D3A"/>
                </a:solidFill>
              </a:rPr>
              <a:t>recommendation</a:t>
            </a:r>
            <a:r>
              <a:rPr sz="2000" b="0">
                <a:solidFill>
                  <a:srgbClr val="1F2D3A"/>
                </a:solidFill>
              </a:rPr>
              <a:t> is good practice depending on context.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A1123F"/>
                </a:solidFill>
                <a:latin typeface="Consolas"/>
              </a:rPr>
              <a:t>atoi</a:t>
            </a:r>
            <a:r>
              <a:rPr sz="2000" b="0">
                <a:solidFill>
                  <a:srgbClr val="1F2D3A"/>
                </a:solidFill>
              </a:rPr>
              <a:t> does </a:t>
            </a:r>
            <a:r>
              <a:rPr sz="2000" b="1">
                <a:solidFill>
                  <a:srgbClr val="1F2D3A"/>
                </a:solidFill>
              </a:rPr>
              <a:t>not report</a:t>
            </a:r>
            <a:r>
              <a:rPr sz="2000" b="0">
                <a:solidFill>
                  <a:srgbClr val="1F2D3A"/>
                </a:solidFill>
              </a:rPr>
              <a:t> errors (undefined/0 on overflow/invalid input); </a:t>
            </a:r>
            <a:r>
              <a:rPr sz="2000" b="0">
                <a:solidFill>
                  <a:srgbClr val="A1123F"/>
                </a:solidFill>
                <a:latin typeface="Consolas"/>
              </a:rPr>
              <a:t>strtol</a:t>
            </a:r>
            <a:r>
              <a:rPr sz="2000" b="0">
                <a:solidFill>
                  <a:srgbClr val="1F2D3A"/>
                </a:solidFill>
              </a:rPr>
              <a:t> lets you check </a:t>
            </a:r>
            <a:r>
              <a:rPr sz="2000" b="1">
                <a:solidFill>
                  <a:srgbClr val="1F2D3A"/>
                </a:solidFill>
              </a:rPr>
              <a:t>both the error and the bound</a:t>
            </a:r>
            <a:r>
              <a:rPr sz="2000" b="0">
                <a:solidFill>
                  <a:srgbClr val="1F2D3A"/>
                </a:solidFill>
              </a:rPr>
              <a:t> via </a:t>
            </a:r>
            <a:r>
              <a:rPr sz="2000" b="0">
                <a:solidFill>
                  <a:srgbClr val="A1123F"/>
                </a:solidFill>
                <a:latin typeface="Consolas"/>
              </a:rPr>
              <a:t>endptr</a:t>
            </a:r>
            <a:r>
              <a:rPr sz="2000" b="0">
                <a:solidFill>
                  <a:srgbClr val="1F2D3A"/>
                </a:solidFill>
              </a:rPr>
              <a:t>+</a:t>
            </a:r>
            <a:r>
              <a:rPr sz="2000" b="0">
                <a:solidFill>
                  <a:srgbClr val="A1123F"/>
                </a:solidFill>
                <a:latin typeface="Consolas"/>
              </a:rPr>
              <a:t>ERANGE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57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2. Format String Vulnerability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Format String Vulnerability — Diagram</a:t>
            </a:r>
          </a:p>
        </p:txBody>
      </p:sp>
      <p:pic>
        <p:nvPicPr>
          <p:cNvPr id="7" name="Picture 6" descr="h04-07-bicim-dizis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6645" y="1325880"/>
            <a:ext cx="8098404" cy="3473778"/>
          </a:xfrm>
          <a:prstGeom prst="rect">
            <a:avLst/>
          </a:prstGeo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The Problem · </a:t>
            </a:r>
            <a:r>
              <a:rPr sz="3000" b="1">
                <a:solidFill>
                  <a:srgbClr val="006D77"/>
                </a:solidFill>
                <a:latin typeface="Consolas"/>
              </a:rPr>
              <a:t>printf(girdi)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65227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printf(kullanici_girdisi);        /* HATALI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printf("%s", kullanici_girdisi);  /* DOĞRU */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087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In the first case, user input is interpreted as a </a:t>
            </a:r>
            <a:r>
              <a:rPr sz="2000" b="1">
                <a:solidFill>
                  <a:srgbClr val="1F2D3A"/>
                </a:solidFill>
              </a:rPr>
              <a:t>format string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Why Is It Dangerous?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printf</a:t>
            </a:r>
            <a:r>
              <a:rPr sz="2000" b="0">
                <a:solidFill>
                  <a:srgbClr val="1F2D3A"/>
                </a:solidFill>
              </a:rPr>
              <a:t> treats the </a:t>
            </a:r>
            <a:r>
              <a:rPr sz="2000" b="0">
                <a:solidFill>
                  <a:srgbClr val="A1123F"/>
                </a:solidFill>
                <a:latin typeface="Consolas"/>
              </a:rPr>
              <a:t>%</a:t>
            </a:r>
            <a:r>
              <a:rPr sz="2000" b="0">
                <a:solidFill>
                  <a:srgbClr val="1F2D3A"/>
                </a:solidFill>
              </a:rPr>
              <a:t> markers in the format string as a </a:t>
            </a:r>
            <a:r>
              <a:rPr sz="2000" b="1">
                <a:solidFill>
                  <a:srgbClr val="1F2D3A"/>
                </a:solidFill>
              </a:rPr>
              <a:t>command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If the user supplies </a:t>
            </a:r>
            <a:r>
              <a:rPr sz="2000" b="0">
                <a:solidFill>
                  <a:srgbClr val="A1123F"/>
                </a:solidFill>
                <a:latin typeface="Consolas"/>
              </a:rPr>
              <a:t>%x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%s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%n</a:t>
            </a:r>
            <a:r>
              <a:rPr sz="2000" b="0">
                <a:solidFill>
                  <a:srgbClr val="1F2D3A"/>
                </a:solidFill>
              </a:rPr>
              <a:t>, they make the program do work.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Marker · </a:t>
            </a:r>
            <a:r>
              <a:rPr sz="3000" b="1">
                <a:solidFill>
                  <a:srgbClr val="006D77"/>
                </a:solidFill>
                <a:latin typeface="Consolas"/>
              </a:rPr>
              <a:t>%x</a:t>
            </a:r>
            <a:r>
              <a:rPr sz="3000" b="1">
                <a:solidFill>
                  <a:srgbClr val="006D77"/>
                </a:solidFill>
              </a:rPr>
              <a:t>, </a:t>
            </a:r>
            <a:r>
              <a:rPr sz="3000" b="1">
                <a:solidFill>
                  <a:srgbClr val="006D77"/>
                </a:solidFill>
                <a:latin typeface="Consolas"/>
              </a:rPr>
              <a:t>%p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Reads</a:t>
            </a:r>
            <a:r>
              <a:rPr sz="2000" b="0">
                <a:solidFill>
                  <a:srgbClr val="1F2D3A"/>
                </a:solidFill>
              </a:rPr>
              <a:t> values off the stack and prints them.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→ </a:t>
            </a:r>
            <a:r>
              <a:rPr sz="2000" b="1">
                <a:solidFill>
                  <a:srgbClr val="1F2D3A"/>
                </a:solidFill>
              </a:rPr>
              <a:t>information leak</a:t>
            </a:r>
            <a:r>
              <a:rPr sz="2000" b="0">
                <a:solidFill>
                  <a:srgbClr val="1F2D3A"/>
                </a:solidFill>
              </a:rPr>
              <a:t> (addresses, secret values).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Weakens ASLR (if an address leaks).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Marker · </a:t>
            </a:r>
            <a:r>
              <a:rPr sz="3000" b="1">
                <a:solidFill>
                  <a:srgbClr val="006D77"/>
                </a:solidFill>
                <a:latin typeface="Consolas"/>
              </a:rPr>
              <a:t>%s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Treats a value on the stack as a </a:t>
            </a:r>
            <a:r>
              <a:rPr sz="2000" b="1">
                <a:solidFill>
                  <a:srgbClr val="1F2D3A"/>
                </a:solidFill>
              </a:rPr>
              <a:t>pointer</a:t>
            </a:r>
            <a:r>
              <a:rPr sz="2000" b="0">
                <a:solidFill>
                  <a:srgbClr val="1F2D3A"/>
                </a:solidFill>
              </a:rPr>
              <a:t> and reads the string at that address.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Random address → crash or memory read.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Marker · </a:t>
            </a:r>
            <a:r>
              <a:rPr sz="3000" b="1">
                <a:solidFill>
                  <a:srgbClr val="006D77"/>
                </a:solidFill>
                <a:latin typeface="Consolas"/>
              </a:rPr>
              <a:t>%n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Writes</a:t>
            </a:r>
            <a:r>
              <a:rPr sz="2000" b="0">
                <a:solidFill>
                  <a:srgbClr val="1F2D3A"/>
                </a:solidFill>
              </a:rPr>
              <a:t> the number of characters printed so far to an address.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→ </a:t>
            </a:r>
            <a:r>
              <a:rPr sz="2000" b="1">
                <a:solidFill>
                  <a:srgbClr val="1F2D3A"/>
                </a:solidFill>
              </a:rPr>
              <a:t>writes to memory</a:t>
            </a:r>
            <a:r>
              <a:rPr sz="2000" b="0">
                <a:solidFill>
                  <a:srgbClr val="1F2D3A"/>
                </a:solidFill>
              </a:rPr>
              <a:t> → corruption, hijacking control.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most dangerous one.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The Same Bug Elsewhere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Not just </a:t>
            </a:r>
            <a:r>
              <a:rPr sz="2000" b="0">
                <a:solidFill>
                  <a:srgbClr val="A1123F"/>
                </a:solidFill>
                <a:latin typeface="Consolas"/>
              </a:rPr>
              <a:t>printf</a:t>
            </a:r>
            <a:r>
              <a:rPr sz="2000" b="0">
                <a:solidFill>
                  <a:srgbClr val="1F2D3A"/>
                </a:solidFill>
              </a:rPr>
              <a:t>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syslog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fprintf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snprintf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err</a:t>
            </a:r>
            <a:r>
              <a:rPr sz="2000" b="0">
                <a:solidFill>
                  <a:srgbClr val="1F2D3A"/>
                </a:solidFill>
              </a:rPr>
              <a:t>/</a:t>
            </a:r>
            <a:r>
              <a:rPr sz="2000" b="0">
                <a:solidFill>
                  <a:srgbClr val="A1123F"/>
                </a:solidFill>
                <a:latin typeface="Consolas"/>
              </a:rPr>
              <a:t>warn</a:t>
            </a:r>
            <a:r>
              <a:rPr sz="2000" b="0">
                <a:solidFill>
                  <a:srgbClr val="1F2D3A"/>
                </a:solidFill>
              </a:rPr>
              <a:t> — they all take a format string.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42519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Rule: the format string is </a:t>
            </a:r>
            <a:r>
              <a:rPr sz="2000" b="1">
                <a:solidFill>
                  <a:srgbClr val="1F2D3A"/>
                </a:solidFill>
              </a:rPr>
              <a:t>always constant</a:t>
            </a:r>
            <a:r>
              <a:rPr sz="2000" b="0">
                <a:solidFill>
                  <a:srgbClr val="1F2D3A"/>
                </a:solidFill>
              </a:rPr>
              <a:t> (FIO30-C).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Demo 1 — Format String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A1123F"/>
                </a:solidFill>
                <a:latin typeface="Consolas"/>
              </a:rPr>
              <a:t>code/week-04/01-format-string</a:t>
            </a:r>
            <a:r>
              <a:rPr sz="1800" b="0">
                <a:solidFill>
                  <a:srgbClr val="1F2D3A"/>
                </a:solidFill>
              </a:rPr>
              <a:t> · CWE-134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40080" y="1842515"/>
          <a:ext cx="10911534" cy="20793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3689"/>
                <a:gridCol w="8977845"/>
              </a:tblGrid>
              <a:tr h="346557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Step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What Is Seen?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0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GCC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-Wformat-security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warns; MSVC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/analyze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catches it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2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%x.%x…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The stack is dumped, the </a:t>
                      </a:r>
                      <a:r>
                        <a:rPr sz="1296" b="1">
                          <a:solidFill>
                            <a:srgbClr val="1F2D3A"/>
                          </a:solidFill>
                        </a:rPr>
                        <a:t>secret (synthetic) value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appears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3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AAAA%n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Unprotected Linux crashes; Windows CRT rejects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%n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4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_FORTIFY_SOURCE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: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%n in writable segment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656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5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Markers appear only as text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The Fix · Layer by Layer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The format string is always </a:t>
            </a:r>
            <a:r>
              <a:rPr sz="2000" b="1">
                <a:solidFill>
                  <a:srgbClr val="1F2D3A"/>
                </a:solidFill>
              </a:rPr>
              <a:t>constant</a:t>
            </a:r>
            <a:r>
              <a:rPr sz="2000" b="0">
                <a:solidFill>
                  <a:srgbClr val="1F2D3A"/>
                </a:solidFill>
              </a:rPr>
              <a:t> (FIO30-C).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Warning: </a:t>
            </a:r>
            <a:r>
              <a:rPr sz="2000" b="0">
                <a:solidFill>
                  <a:srgbClr val="A1123F"/>
                </a:solidFill>
                <a:latin typeface="Consolas"/>
              </a:rPr>
              <a:t>-Wformat -Wformat-security -Werror=format-security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Have the compiler </a:t>
            </a:r>
            <a:r>
              <a:rPr sz="2000" b="1">
                <a:solidFill>
                  <a:srgbClr val="1F2D3A"/>
                </a:solidFill>
              </a:rPr>
              <a:t>check</a:t>
            </a:r>
            <a:r>
              <a:rPr sz="2000" b="0">
                <a:solidFill>
                  <a:srgbClr val="1F2D3A"/>
                </a:solidFill>
              </a:rPr>
              <a:t> your own function too: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2654808"/>
            <a:ext cx="10911535" cy="65227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void gunluk_yaz(int duzey, const char *bicim, ...)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__attribute__((format(printf, 2, 3)));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416808"/>
            <a:ext cx="10911535" cy="4673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Runtime: </a:t>
            </a:r>
            <a:r>
              <a:rPr sz="2000" b="0">
                <a:solidFill>
                  <a:srgbClr val="A1123F"/>
                </a:solidFill>
                <a:latin typeface="Consolas"/>
              </a:rPr>
              <a:t>_FORTIFY_SOURCE=2</a:t>
            </a:r>
            <a:r>
              <a:rPr sz="2000" b="0">
                <a:solidFill>
                  <a:srgbClr val="1F2D3A"/>
                </a:solidFill>
              </a:rPr>
              <a:t>; MS CRT has </a:t>
            </a:r>
            <a:r>
              <a:rPr sz="2000" b="0">
                <a:solidFill>
                  <a:srgbClr val="A1123F"/>
                </a:solidFill>
                <a:latin typeface="Consolas"/>
              </a:rPr>
              <a:t>%n</a:t>
            </a:r>
            <a:r>
              <a:rPr sz="2000" b="0">
                <a:solidFill>
                  <a:srgbClr val="1F2D3A"/>
                </a:solidFill>
              </a:rPr>
              <a:t> disabled.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67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3. Memory: Use-After-Free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Stack and Heap — Diagram</a:t>
            </a:r>
          </a:p>
        </p:txBody>
      </p:sp>
      <p:pic>
        <p:nvPicPr>
          <p:cNvPr id="7" name="Picture 6" descr="h04-13-yigin-obe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6645" y="1325880"/>
            <a:ext cx="8098404" cy="3473778"/>
          </a:xfrm>
          <a:prstGeom prst="rect">
            <a:avLst/>
          </a:prstGeom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Use-After-Free — Diagram</a:t>
            </a:r>
          </a:p>
        </p:txBody>
      </p:sp>
      <p:pic>
        <p:nvPicPr>
          <p:cNvPr id="7" name="Picture 6" descr="h04-08-ua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6645" y="1325880"/>
            <a:ext cx="8098404" cy="3210484"/>
          </a:xfrm>
          <a:prstGeom prst="rect">
            <a:avLst/>
          </a:prstGeom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What Is UAF? · Step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An object is on the heap.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Two pointers</a:t>
            </a:r>
            <a:r>
              <a:rPr sz="2000" b="0">
                <a:solidFill>
                  <a:srgbClr val="1F2D3A"/>
                </a:solidFill>
              </a:rPr>
              <a:t> point to the same object.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UAF · Step 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One of them </a:t>
            </a:r>
            <a:r>
              <a:rPr sz="2000" b="0">
                <a:solidFill>
                  <a:srgbClr val="A1123F"/>
                </a:solidFill>
                <a:latin typeface="Consolas"/>
              </a:rPr>
              <a:t>free</a:t>
            </a:r>
            <a:r>
              <a:rPr sz="2000" b="0">
                <a:solidFill>
                  <a:srgbClr val="1F2D3A"/>
                </a:solidFill>
              </a:rPr>
              <a:t>s it.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other still holds that address → a </a:t>
            </a:r>
            <a:r>
              <a:rPr sz="2000" b="1">
                <a:solidFill>
                  <a:srgbClr val="1F2D3A"/>
                </a:solidFill>
              </a:rPr>
              <a:t>dangling</a:t>
            </a:r>
            <a:r>
              <a:rPr sz="2000" b="0">
                <a:solidFill>
                  <a:srgbClr val="1F2D3A"/>
                </a:solidFill>
              </a:rPr>
              <a:t> pointer.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UAF · Step 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allocator gives the same block to </a:t>
            </a:r>
            <a:r>
              <a:rPr sz="2000" b="1">
                <a:solidFill>
                  <a:srgbClr val="1F2D3A"/>
                </a:solidFill>
              </a:rPr>
              <a:t>another object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dangling pointer now reads/writes </a:t>
            </a:r>
            <a:r>
              <a:rPr sz="2000" b="1">
                <a:solidFill>
                  <a:srgbClr val="1F2D3A"/>
                </a:solidFill>
              </a:rPr>
              <a:t>foreign data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If the object has a </a:t>
            </a:r>
            <a:r>
              <a:rPr sz="2000" b="1">
                <a:solidFill>
                  <a:srgbClr val="1F2D3A"/>
                </a:solidFill>
              </a:rPr>
              <a:t>function pointer</a:t>
            </a:r>
            <a:r>
              <a:rPr sz="2000" b="0">
                <a:solidFill>
                  <a:srgbClr val="1F2D3A"/>
                </a:solidFill>
              </a:rPr>
              <a:t> (C++ virtual table), the risk grows.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Why Is UAF So Common?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Most of the "memory corruption fixed" notes in browser/OS updates fall into this class.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057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Complex ownership → a dangling pointer.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Demo 2 — UAF and Double Free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A1123F"/>
                </a:solidFill>
                <a:latin typeface="Consolas"/>
              </a:rPr>
              <a:t>code/week-04/02-kullanim-sonrasi</a:t>
            </a:r>
            <a:r>
              <a:rPr sz="1800" b="0">
                <a:solidFill>
                  <a:srgbClr val="1F2D3A"/>
                </a:solidFill>
              </a:rPr>
              <a:t> · CWE-416/415 · MEM30-C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40080" y="1842515"/>
          <a:ext cx="10911534" cy="20793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8697"/>
                <a:gridCol w="9232837"/>
              </a:tblGrid>
              <a:tr h="346557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Step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What Is Seen?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The freed block gets reused → role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user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→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admin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2 ASan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heap-use-after-free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+ locations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Double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free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→ undefined behaviour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4 ASan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attempting double-free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656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5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free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+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NULL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, single owner → safe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ASan Report · Three Stack Traces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408176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ERROR: heap-use-after-free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#0 oturum_kullan uaf.c:48   &lt;- 1. KULLANIM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freed here: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#1 oturum_kapat  uaf.c:31   &lt;- 2. SERBEST BIRAKMA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allocated here: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#1 oturum_ac     uaf.c:22   &lt;- 3. AYIRMA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843784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The fix is usually at </a:t>
            </a:r>
            <a:r>
              <a:rPr sz="2000" b="1">
                <a:solidFill>
                  <a:srgbClr val="1F2D3A"/>
                </a:solidFill>
              </a:rPr>
              <a:t>location 2</a:t>
            </a:r>
            <a:r>
              <a:rPr sz="2000" b="0">
                <a:solidFill>
                  <a:srgbClr val="1F2D3A"/>
                </a:solidFill>
              </a:rPr>
              <a:t>: the ownership decision was wrong there.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Fix · the C Side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Set the pointer to </a:t>
            </a:r>
            <a:r>
              <a:rPr sz="2000" b="0">
                <a:solidFill>
                  <a:srgbClr val="A1123F"/>
                </a:solidFill>
                <a:latin typeface="Consolas"/>
              </a:rPr>
              <a:t>NULL</a:t>
            </a:r>
            <a:r>
              <a:rPr sz="2000" b="0">
                <a:solidFill>
                  <a:srgbClr val="1F2D3A"/>
                </a:solidFill>
              </a:rPr>
              <a:t> after </a:t>
            </a:r>
            <a:r>
              <a:rPr sz="2000" b="0">
                <a:solidFill>
                  <a:srgbClr val="A1123F"/>
                </a:solidFill>
                <a:latin typeface="Consolas"/>
              </a:rPr>
              <a:t>free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Establish a </a:t>
            </a:r>
            <a:r>
              <a:rPr sz="2000" b="1">
                <a:solidFill>
                  <a:srgbClr val="1F2D3A"/>
                </a:solidFill>
              </a:rPr>
              <a:t>single owner</a:t>
            </a:r>
            <a:r>
              <a:rPr sz="2000" b="0">
                <a:solidFill>
                  <a:srgbClr val="1F2D3A"/>
                </a:solidFill>
              </a:rPr>
              <a:t>, a single release point.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Write down the ownership rule: "who releases this memory?"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Fix · C++ Smart Pointers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365957" cy="17556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28331"/>
                <a:gridCol w="5637626"/>
              </a:tblGrid>
              <a:tr h="351129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Need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C++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5112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Single owner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std::unique_ptr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5112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Shared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std::shared_ptr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5112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Non-owning observation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std::weak_ptr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→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lock()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5113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Array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std::vector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,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std::array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640080" y="3191256"/>
            <a:ext cx="10911535" cy="444398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if (auto o = onbellek.lock()) kullan(*o);  // yoksa eski belleğe erişilmez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745382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⚠️ </a:t>
            </a:r>
            <a:r>
              <a:rPr sz="1800" b="0">
                <a:solidFill>
                  <a:srgbClr val="A1123F"/>
                </a:solidFill>
                <a:latin typeface="Consolas"/>
              </a:rPr>
              <a:t>get()</a:t>
            </a:r>
            <a:r>
              <a:rPr sz="1800" b="0">
                <a:solidFill>
                  <a:srgbClr val="1F2D3A"/>
                </a:solidFill>
              </a:rPr>
              <a:t> is a raw pointer; when a </a:t>
            </a:r>
            <a:r>
              <a:rPr sz="1800" b="0">
                <a:solidFill>
                  <a:srgbClr val="A1123F"/>
                </a:solidFill>
                <a:latin typeface="Consolas"/>
              </a:rPr>
              <a:t>vector</a:t>
            </a:r>
            <a:r>
              <a:rPr sz="1800" b="0">
                <a:solidFill>
                  <a:srgbClr val="1F2D3A"/>
                </a:solidFill>
              </a:rPr>
              <a:t> grows, its iterators are invalidated.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78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Integers and UB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Integer Overflow — Diagram</a:t>
            </a:r>
          </a:p>
        </p:txBody>
      </p:sp>
      <p:pic>
        <p:nvPicPr>
          <p:cNvPr id="7" name="Picture 6" descr="h04-09-tamsay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6645" y="1325880"/>
            <a:ext cx="8098404" cy="3210484"/>
          </a:xfrm>
          <a:prstGeom prst="rect">
            <a:avLst/>
          </a:prstGeom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Four Integer Bugs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8745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90666"/>
                <a:gridCol w="4492985"/>
                <a:gridCol w="2727883"/>
              </a:tblGrid>
              <a:tr h="374903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Bug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Example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Result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Unsigned wraparound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0u - 1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= 4,294,967,295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Logic error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Signed overflow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INT_MAX + 1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Undefined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Conversion loss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long long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→</a:t>
                      </a:r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int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Truncation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7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Shift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1 &lt;&lt; 31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Undefined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Why Does It Matter? · Multiplication Overflow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841247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uint32_t boyut = adet * 4;   /* adet = 0x40000001 → boyut = 4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dizi = malloc(boyut);        /* küçük blok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/* döngü adet kez yazar → öbek taşması */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7685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Writing too much into a small allocated block = an overflow.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UB · the Compiler Can Delete the Check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65227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if (x + 100 &lt; x)   /* "taşarsa küçülür" sanısı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-1;     /* işaretli taşma UB → derleyici bu dalı SİLEBİLİR */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087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It "works" at </a:t>
            </a:r>
            <a:r>
              <a:rPr sz="2000" b="0">
                <a:solidFill>
                  <a:srgbClr val="A1123F"/>
                </a:solidFill>
                <a:latin typeface="Consolas"/>
              </a:rPr>
              <a:t>-O0</a:t>
            </a:r>
            <a:r>
              <a:rPr sz="2000" b="0">
                <a:solidFill>
                  <a:srgbClr val="1F2D3A"/>
                </a:solidFill>
              </a:rPr>
              <a:t>, at </a:t>
            </a:r>
            <a:r>
              <a:rPr sz="2000" b="0">
                <a:solidFill>
                  <a:srgbClr val="A1123F"/>
                </a:solidFill>
                <a:latin typeface="Consolas"/>
              </a:rPr>
              <a:t>-O2</a:t>
            </a:r>
            <a:r>
              <a:rPr sz="2000" b="0">
                <a:solidFill>
                  <a:srgbClr val="1F2D3A"/>
                </a:solidFill>
              </a:rPr>
              <a:t> the check </a:t>
            </a:r>
            <a:r>
              <a:rPr sz="2000" b="1">
                <a:solidFill>
                  <a:srgbClr val="1F2D3A"/>
                </a:solidFill>
              </a:rPr>
              <a:t>disappears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UB cannot be relied on.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Correct: Check First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03022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if ((b &gt; 0 &amp;&amp; a &gt; INT_MAX - b) ||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(b &lt; 0 &amp;&amp; a &lt; INT_MIN - b)) return false;   /* taşma öncesi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if (__builtin_mul_overflow(a, b, &amp;sonuc)) return false;  /* GCC/Clang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/* C23: &lt;stdckdint.h&gt; ckd_add/ckd_mul · MSVC: &lt;intsafe.h&gt; */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46583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Catch the overflow </a:t>
            </a:r>
            <a:r>
              <a:rPr sz="2000" b="1">
                <a:solidFill>
                  <a:srgbClr val="1F2D3A"/>
                </a:solidFill>
              </a:rPr>
              <a:t>before it happens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Demo 3 — UB and UBSan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A1123F"/>
                </a:solidFill>
                <a:latin typeface="Consolas"/>
              </a:rPr>
              <a:t>code/week-04/03-tanimsiz-davranis</a:t>
            </a:r>
            <a:r>
              <a:rPr sz="1800" b="0">
                <a:solidFill>
                  <a:srgbClr val="1F2D3A"/>
                </a:solidFill>
              </a:rPr>
              <a:t> · CWE-190/758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42515"/>
            <a:ext cx="10911535" cy="1463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Signed overflow, invalid shift, misaligned access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On x86, most produce a wrong result </a:t>
            </a:r>
            <a:r>
              <a:rPr sz="1800" b="1">
                <a:solidFill>
                  <a:srgbClr val="1F2D3A"/>
                </a:solidFill>
              </a:rPr>
              <a:t>silently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A1123F"/>
                </a:solidFill>
                <a:latin typeface="Consolas"/>
              </a:rPr>
              <a:t>-fsanitize=undefined</a:t>
            </a:r>
            <a:r>
              <a:rPr sz="1800" b="0">
                <a:solidFill>
                  <a:srgbClr val="1F2D3A"/>
                </a:solidFill>
              </a:rPr>
              <a:t> → </a:t>
            </a:r>
            <a:r>
              <a:rPr sz="1800" b="0">
                <a:solidFill>
                  <a:srgbClr val="A1123F"/>
                </a:solidFill>
                <a:latin typeface="Consolas"/>
              </a:rPr>
              <a:t>signed integer overflow: 2147483647 + 1 ...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Windows: no UBSan → </a:t>
            </a:r>
            <a:r>
              <a:rPr sz="1800" b="0">
                <a:solidFill>
                  <a:srgbClr val="A1123F"/>
                </a:solidFill>
                <a:latin typeface="Consolas"/>
              </a:rPr>
              <a:t>/RTC</a:t>
            </a:r>
            <a:r>
              <a:rPr sz="1800" b="0">
                <a:solidFill>
                  <a:srgbClr val="1F2D3A"/>
                </a:solidFill>
              </a:rPr>
              <a:t>, </a:t>
            </a:r>
            <a:r>
              <a:rPr sz="1800" b="0">
                <a:solidFill>
                  <a:srgbClr val="A1123F"/>
                </a:solidFill>
                <a:latin typeface="Consolas"/>
              </a:rPr>
              <a:t>/analyze</a:t>
            </a:r>
            <a:r>
              <a:rPr sz="1800" b="0">
                <a:solidFill>
                  <a:srgbClr val="1F2D3A"/>
                </a:solidFill>
              </a:rPr>
              <a:t>, CERT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415283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⚠️ </a:t>
            </a:r>
            <a:r>
              <a:rPr sz="1800" b="0">
                <a:solidFill>
                  <a:srgbClr val="A1123F"/>
                </a:solidFill>
                <a:latin typeface="Consolas"/>
              </a:rPr>
              <a:t>-fwrapv</a:t>
            </a:r>
            <a:r>
              <a:rPr sz="1800" b="0">
                <a:solidFill>
                  <a:srgbClr val="1F2D3A"/>
                </a:solidFill>
              </a:rPr>
              <a:t> </a:t>
            </a:r>
            <a:r>
              <a:rPr sz="1800" b="1">
                <a:solidFill>
                  <a:srgbClr val="1F2D3A"/>
                </a:solidFill>
              </a:rPr>
              <a:t>hides</a:t>
            </a:r>
            <a:r>
              <a:rPr sz="1800" b="0">
                <a:solidFill>
                  <a:srgbClr val="1F2D3A"/>
                </a:solidFill>
              </a:rPr>
              <a:t> the logic error; do not use it for diagnosis.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85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Error Handling and Signals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Signal Handler — Diagram</a:t>
            </a:r>
          </a:p>
        </p:txBody>
      </p:sp>
      <p:pic>
        <p:nvPicPr>
          <p:cNvPr id="7" name="Picture 6" descr="h04-12-siny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6645" y="1325880"/>
            <a:ext cx="8098404" cy="3473778"/>
          </a:xfrm>
          <a:prstGeom prst="rect">
            <a:avLst/>
          </a:prstGeom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Unchecked Return Value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8745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99812"/>
                <a:gridCol w="6511722"/>
              </a:tblGrid>
              <a:tr h="374903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Call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If Not Checked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malloc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Writing to NULL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setresuid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Stays privileged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RAND_bytes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The "random" key is zero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7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EVP_DecryptFinal_ex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Tampered data is assumed verified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Rules for Error Handling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Check every return value (ERR33-C); </a:t>
            </a:r>
            <a:r>
              <a:rPr sz="2000" b="0">
                <a:solidFill>
                  <a:srgbClr val="A1123F"/>
                </a:solidFill>
                <a:latin typeface="Consolas"/>
              </a:rPr>
              <a:t>[[nodiscard]]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On error, return to a </a:t>
            </a:r>
            <a:r>
              <a:rPr sz="2000" b="1">
                <a:solidFill>
                  <a:srgbClr val="1F2D3A"/>
                </a:solidFill>
              </a:rPr>
              <a:t>safe state</a:t>
            </a:r>
            <a:r>
              <a:rPr sz="2000" b="0">
                <a:solidFill>
                  <a:srgbClr val="1F2D3A"/>
                </a:solidFill>
              </a:rPr>
              <a:t> (</a:t>
            </a:r>
            <a:r>
              <a:rPr sz="2000" b="0">
                <a:solidFill>
                  <a:srgbClr val="A1123F"/>
                </a:solidFill>
                <a:latin typeface="Consolas"/>
              </a:rPr>
              <a:t>goto cleanup</a:t>
            </a:r>
            <a:r>
              <a:rPr sz="2000" b="0">
                <a:solidFill>
                  <a:srgbClr val="1F2D3A"/>
                </a:solidFill>
              </a:rPr>
              <a:t>) — </a:t>
            </a:r>
            <a:r>
              <a:rPr sz="2000" b="1">
                <a:solidFill>
                  <a:srgbClr val="1F2D3A"/>
                </a:solidFill>
              </a:rPr>
              <a:t>fail-closed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The message must not give a hint: "no such user" ≠ "wrong password."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From the Field: Opaque Return Values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Native functions do not return a detailed </a:t>
            </a:r>
            <a:r>
              <a:rPr sz="2000" b="1">
                <a:solidFill>
                  <a:srgbClr val="1F2D3A"/>
                </a:solidFill>
              </a:rPr>
              <a:t>error code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Only success/failure, and even that is </a:t>
            </a:r>
            <a:r>
              <a:rPr sz="2000" b="1">
                <a:solidFill>
                  <a:srgbClr val="1F2D3A"/>
                </a:solidFill>
              </a:rPr>
              <a:t>opaque</a:t>
            </a:r>
            <a:r>
              <a:rPr sz="2000" b="0">
                <a:solidFill>
                  <a:srgbClr val="1F2D3A"/>
                </a:solidFill>
              </a:rPr>
              <a:t> (Week 9).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detailed code = a map for the attacker of "which check you tripped."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separate, secure channel for diagnosis → recorded as a </a:t>
            </a:r>
            <a:r>
              <a:rPr sz="2000" b="1">
                <a:solidFill>
                  <a:srgbClr val="1F2D3A"/>
                </a:solidFill>
              </a:rPr>
              <a:t>trade-off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Signal Handler · Rule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65227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static volatile sig_atomic_t durdur = 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static void isleyici(int s){ (void)s; durdur = 1; }  /* YALNIZ bayrak */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087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No </a:t>
            </a:r>
            <a:r>
              <a:rPr sz="2000" b="0">
                <a:solidFill>
                  <a:srgbClr val="A1123F"/>
                </a:solidFill>
                <a:latin typeface="Consolas"/>
              </a:rPr>
              <a:t>printf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malloc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free</a:t>
            </a:r>
            <a:r>
              <a:rPr sz="2000" b="0">
                <a:solidFill>
                  <a:srgbClr val="1F2D3A"/>
                </a:solidFill>
              </a:rPr>
              <a:t> in the handler (SIG30-C).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Do not call functions that are not async-signal-safe.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sigaction()</a:t>
            </a:r>
            <a:r>
              <a:rPr sz="2000" b="0">
                <a:solidFill>
                  <a:srgbClr val="1F2D3A"/>
                </a:solidFill>
              </a:rPr>
              <a:t> instead of </a:t>
            </a:r>
            <a:r>
              <a:rPr sz="2000" b="0">
                <a:solidFill>
                  <a:srgbClr val="A1123F"/>
                </a:solidFill>
                <a:latin typeface="Consolas"/>
              </a:rPr>
              <a:t>signal()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Real Incident: regreSSHion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2024 CVE-2024-6387: the timeout </a:t>
            </a:r>
            <a:r>
              <a:rPr sz="2000" b="1">
                <a:solidFill>
                  <a:srgbClr val="1F2D3A"/>
                </a:solidFill>
              </a:rPr>
              <a:t>signal handler</a:t>
            </a:r>
            <a:r>
              <a:rPr sz="2000" b="0">
                <a:solidFill>
                  <a:srgbClr val="1F2D3A"/>
                </a:solidFill>
              </a:rPr>
              <a:t> called an unsafe logging function.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Result: remote code execution risk.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Lesson: only set a flag inside a handler.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Section 2–3 — Quick Check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Why is </a:t>
            </a:r>
            <a:r>
              <a:rPr sz="2000" b="0">
                <a:solidFill>
                  <a:srgbClr val="A1123F"/>
                </a:solidFill>
                <a:latin typeface="Consolas"/>
              </a:rPr>
              <a:t>%n</a:t>
            </a:r>
            <a:r>
              <a:rPr sz="2000" b="0">
                <a:solidFill>
                  <a:srgbClr val="1F2D3A"/>
                </a:solidFill>
              </a:rPr>
              <a:t> the most dangerous?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The three traces in a UAF report? Which one gets the fix?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Why can </a:t>
            </a:r>
            <a:r>
              <a:rPr sz="2000" b="0">
                <a:solidFill>
                  <a:srgbClr val="A1123F"/>
                </a:solidFill>
                <a:latin typeface="Consolas"/>
              </a:rPr>
              <a:t>if (x+100 &lt; x)</a:t>
            </a:r>
            <a:r>
              <a:rPr sz="2000" b="0">
                <a:solidFill>
                  <a:srgbClr val="1F2D3A"/>
                </a:solidFill>
              </a:rPr>
              <a:t> be deleted?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4. </a:t>
            </a:r>
            <a:r>
              <a:rPr sz="2000" b="0">
                <a:solidFill>
                  <a:srgbClr val="1F2D3A"/>
                </a:solidFill>
              </a:rPr>
              <a:t>Why is there no </a:t>
            </a:r>
            <a:r>
              <a:rPr sz="2000" b="0">
                <a:solidFill>
                  <a:srgbClr val="A1123F"/>
                </a:solidFill>
                <a:latin typeface="Consolas"/>
              </a:rPr>
              <a:t>printf</a:t>
            </a:r>
            <a:r>
              <a:rPr sz="2000" b="0">
                <a:solidFill>
                  <a:srgbClr val="1F2D3A"/>
                </a:solidFill>
              </a:rPr>
              <a:t> in a signal handler?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Section 2–3 — Answers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3246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A1123F"/>
                </a:solidFill>
                <a:latin typeface="Consolas"/>
              </a:rPr>
              <a:t>%n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1">
                <a:solidFill>
                  <a:srgbClr val="1F2D3A"/>
                </a:solidFill>
              </a:rPr>
              <a:t>WRITES</a:t>
            </a:r>
            <a:r>
              <a:rPr sz="2000" b="0">
                <a:solidFill>
                  <a:srgbClr val="1F2D3A"/>
                </a:solidFill>
              </a:rPr>
              <a:t> the number of bytes printed so far </a:t>
            </a:r>
            <a:r>
              <a:rPr sz="2000" b="1">
                <a:solidFill>
                  <a:srgbClr val="1F2D3A"/>
                </a:solidFill>
              </a:rPr>
              <a:t>to memory</a:t>
            </a:r>
            <a:r>
              <a:rPr sz="2000" b="0">
                <a:solidFill>
                  <a:srgbClr val="1F2D3A"/>
                </a:solidFill>
              </a:rPr>
              <a:t> → an attacker can write to an address of their choosing and hijack control flow.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1">
                <a:solidFill>
                  <a:srgbClr val="1F2D3A"/>
                </a:solidFill>
              </a:rPr>
              <a:t>allocated-by · freed-by · use-here.</a:t>
            </a:r>
            <a:r>
              <a:rPr sz="2000" b="0">
                <a:solidFill>
                  <a:srgbClr val="1F2D3A"/>
                </a:solidFill>
              </a:rPr>
              <a:t> The fix is usually </a:t>
            </a:r>
            <a:r>
              <a:rPr sz="2000" b="1">
                <a:solidFill>
                  <a:srgbClr val="1F2D3A"/>
                </a:solidFill>
              </a:rPr>
              <a:t>between freed↔use</a:t>
            </a:r>
            <a:r>
              <a:rPr sz="2000" b="0">
                <a:solidFill>
                  <a:srgbClr val="1F2D3A"/>
                </a:solidFill>
              </a:rPr>
              <a:t>: set the pointer to </a:t>
            </a:r>
            <a:r>
              <a:rPr sz="2000" b="0">
                <a:solidFill>
                  <a:srgbClr val="A1123F"/>
                </a:solidFill>
                <a:latin typeface="Consolas"/>
              </a:rPr>
              <a:t>NULL</a:t>
            </a:r>
            <a:r>
              <a:rPr sz="2000" b="0">
                <a:solidFill>
                  <a:srgbClr val="1F2D3A"/>
                </a:solidFill>
              </a:rPr>
              <a:t> after </a:t>
            </a:r>
            <a:r>
              <a:rPr sz="2000" b="0">
                <a:solidFill>
                  <a:srgbClr val="A1123F"/>
                </a:solidFill>
                <a:latin typeface="Consolas"/>
              </a:rPr>
              <a:t>free</a:t>
            </a:r>
            <a:r>
              <a:rPr sz="2000" b="0">
                <a:solidFill>
                  <a:srgbClr val="1F2D3A"/>
                </a:solidFill>
              </a:rPr>
              <a:t>, or fix the lifetime.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Signed overflow is </a:t>
            </a:r>
            <a:r>
              <a:rPr sz="2000" b="1">
                <a:solidFill>
                  <a:srgbClr val="1F2D3A"/>
                </a:solidFill>
              </a:rPr>
              <a:t>undefined behaviour</a:t>
            </a:r>
            <a:r>
              <a:rPr sz="2000" b="0">
                <a:solidFill>
                  <a:srgbClr val="1F2D3A"/>
                </a:solidFill>
              </a:rPr>
              <a:t>; the compiler assumes "overflow never happens" → the condition is always </a:t>
            </a:r>
            <a:r>
              <a:rPr sz="2000" b="0">
                <a:solidFill>
                  <a:srgbClr val="A1123F"/>
                </a:solidFill>
                <a:latin typeface="Consolas"/>
              </a:rPr>
              <a:t>false</a:t>
            </a:r>
            <a:r>
              <a:rPr sz="2000" b="0">
                <a:solidFill>
                  <a:srgbClr val="1F2D3A"/>
                </a:solidFill>
              </a:rPr>
              <a:t> → it </a:t>
            </a:r>
            <a:r>
              <a:rPr sz="2000" b="1">
                <a:solidFill>
                  <a:srgbClr val="1F2D3A"/>
                </a:solidFill>
              </a:rPr>
              <a:t>deletes</a:t>
            </a:r>
            <a:r>
              <a:rPr sz="2000" b="0">
                <a:solidFill>
                  <a:srgbClr val="1F2D3A"/>
                </a:solidFill>
              </a:rPr>
              <a:t> it. Do the check with </a:t>
            </a:r>
            <a:r>
              <a:rPr sz="2000" b="0">
                <a:solidFill>
                  <a:srgbClr val="A1123F"/>
                </a:solidFill>
                <a:latin typeface="Consolas"/>
              </a:rPr>
              <a:t>__builtin_add_overflow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4. </a:t>
            </a:r>
            <a:r>
              <a:rPr sz="2000" b="0">
                <a:solidFill>
                  <a:srgbClr val="A1123F"/>
                </a:solidFill>
                <a:latin typeface="Consolas"/>
              </a:rPr>
              <a:t>printf</a:t>
            </a:r>
            <a:r>
              <a:rPr sz="2000" b="0">
                <a:solidFill>
                  <a:srgbClr val="1F2D3A"/>
                </a:solidFill>
              </a:rPr>
              <a:t> is </a:t>
            </a:r>
            <a:r>
              <a:rPr sz="2000" b="1">
                <a:solidFill>
                  <a:srgbClr val="1F2D3A"/>
                </a:solidFill>
              </a:rPr>
              <a:t>not async-signal-safe</a:t>
            </a:r>
            <a:r>
              <a:rPr sz="2000" b="0">
                <a:solidFill>
                  <a:srgbClr val="1F2D3A"/>
                </a:solidFill>
              </a:rPr>
              <a:t>; if the handler re-enters it, locks/state get corrupted → deadlock/crash. Only safe calls like </a:t>
            </a:r>
            <a:r>
              <a:rPr sz="2000" b="0">
                <a:solidFill>
                  <a:srgbClr val="A1123F"/>
                </a:solidFill>
                <a:latin typeface="Consolas"/>
              </a:rPr>
              <a:t>write</a:t>
            </a:r>
            <a:r>
              <a:rPr sz="2000" b="0">
                <a:solidFill>
                  <a:srgbClr val="1F2D3A"/>
                </a:solidFill>
              </a:rPr>
              <a:t> are allowed.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94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4. Static Analysis, Sanitizers, Fuzzing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ASan Redzone — Diagram</a:t>
            </a:r>
          </a:p>
        </p:txBody>
      </p:sp>
      <p:pic>
        <p:nvPicPr>
          <p:cNvPr id="7" name="Picture 6" descr="h04-11-asa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6645" y="1325880"/>
            <a:ext cx="8098404" cy="3208384"/>
          </a:xfrm>
          <a:prstGeom prst="rect">
            <a:avLst/>
          </a:prstGeom>
        </p:spPr>
      </p:pic>
    </p:spTree>
  </p:cSld>
  <p:clrMapOvr>
    <a:masterClrMapping/>
  </p:clrMapOvr>
</p:sld>
</file>

<file path=ppt/slides/slide9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Static ↔ Dynamic — Diagram</a:t>
            </a:r>
          </a:p>
        </p:txBody>
      </p:sp>
      <p:pic>
        <p:nvPicPr>
          <p:cNvPr id="7" name="Picture 6" descr="h04-10-statik-dinami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6645" y="1325880"/>
            <a:ext cx="8098404" cy="3473778"/>
          </a:xfrm>
          <a:prstGeom prst="rect">
            <a:avLst/>
          </a:prstGeom>
        </p:spPr>
      </p:pic>
    </p:spTree>
  </p:cSld>
  <p:clrMapOvr>
    <a:masterClrMapping/>
  </p:clrMapOvr>
</p:sld>
</file>

<file path=ppt/slides/slide9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What Is Static Analysis? (Reminder)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Examining code </a:t>
            </a:r>
            <a:r>
              <a:rPr sz="2000" b="1">
                <a:solidFill>
                  <a:srgbClr val="1F2D3A"/>
                </a:solidFill>
              </a:rPr>
              <a:t>without running</a:t>
            </a:r>
            <a:r>
              <a:rPr sz="2000" b="0">
                <a:solidFill>
                  <a:srgbClr val="1F2D3A"/>
                </a:solidFill>
              </a:rPr>
              <a:t> it, looking for bugs.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Advantage: it also sees paths that never execute. Disadvantage: it produces </a:t>
            </a:r>
            <a:r>
              <a:rPr sz="2000" b="1">
                <a:solidFill>
                  <a:srgbClr val="1F2D3A"/>
                </a:solidFill>
              </a:rPr>
              <a:t>false alarms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Static Analysis · Layer by Layer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0793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40499"/>
                <a:gridCol w="6178821"/>
                <a:gridCol w="2892214"/>
              </a:tblGrid>
              <a:tr h="346557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Level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Tool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What It Finds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Warnings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-Wall -Wextra -Wconversion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Conversion, format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Analyser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-fanalyzer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,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clang --analyze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,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/analyze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NULL, leaks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Rule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clang-tidy cert-*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,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cppcheck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CERT violation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Semantic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CodeQL, Semgrep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Data flow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656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Commercial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Coverity, Klocwork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Deep analysis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Tainted Data: Source → Sink</a:t>
            </a:r>
          </a:p>
        </p:txBody>
      </p:sp>
      <p:pic>
        <p:nvPicPr>
          <p:cNvPr id="7" name="Picture 6" descr="h04-14-kirli-ver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9761" y="1325880"/>
            <a:ext cx="7672173" cy="316622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40080" y="4601837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The tool sees </a:t>
            </a:r>
            <a:r>
              <a:rPr sz="2000" b="1">
                <a:solidFill>
                  <a:srgbClr val="1F2D3A"/>
                </a:solidFill>
              </a:rPr>
              <a:t>unvalidated</a:t>
            </a:r>
            <a:r>
              <a:rPr sz="2000" b="0">
                <a:solidFill>
                  <a:srgbClr val="1F2D3A"/>
                </a:solidFill>
              </a:rPr>
              <a:t> data flowing to a dangerous place.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Living with False Alarms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Start with </a:t>
            </a:r>
            <a:r>
              <a:rPr sz="2000" b="1">
                <a:solidFill>
                  <a:srgbClr val="1F2D3A"/>
                </a:solidFill>
              </a:rPr>
              <a:t>high-confidence</a:t>
            </a:r>
            <a:r>
              <a:rPr sz="2000" b="0">
                <a:solidFill>
                  <a:srgbClr val="1F2D3A"/>
                </a:solidFill>
              </a:rPr>
              <a:t> rules.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Every suppression has a </a:t>
            </a:r>
            <a:r>
              <a:rPr sz="2000" b="1">
                <a:solidFill>
                  <a:srgbClr val="1F2D3A"/>
                </a:solidFill>
              </a:rPr>
              <a:t>reason</a:t>
            </a:r>
            <a:r>
              <a:rPr sz="2000" b="0">
                <a:solidFill>
                  <a:srgbClr val="1F2D3A"/>
                </a:solidFill>
              </a:rPr>
              <a:t>: </a:t>
            </a:r>
            <a:r>
              <a:rPr sz="2000" b="0">
                <a:solidFill>
                  <a:srgbClr val="A1123F"/>
                </a:solidFill>
                <a:latin typeface="Consolas"/>
              </a:rPr>
              <a:t>// NOLINT(cert-err33-c): neden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1">
                <a:solidFill>
                  <a:srgbClr val="1F2D3A"/>
                </a:solidFill>
              </a:rPr>
              <a:t>Zero warnings</a:t>
            </a:r>
            <a:r>
              <a:rPr sz="2000" b="0">
                <a:solidFill>
                  <a:srgbClr val="1F2D3A"/>
                </a:solidFill>
              </a:rPr>
              <a:t> on new code (enforced by CI).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2654808"/>
            <a:ext cx="10911535" cy="6045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The evaluator asks for the developer's own scan report.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What Is a Sanitizer? (Reminder)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 tool that catches memory/UB bugs while the program runs.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Almost no false alarms; but it only finds bugs on the path that </a:t>
            </a:r>
            <a:r>
              <a:rPr sz="2000" b="1">
                <a:solidFill>
                  <a:srgbClr val="1F2D3A"/>
                </a:solidFill>
              </a:rPr>
              <a:t>actually executes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42519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→ combine with tests + fuzzing.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The Sanitizer Family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20793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5796"/>
                <a:gridCol w="4744145"/>
                <a:gridCol w="4111592"/>
              </a:tblGrid>
              <a:tr h="346557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Sanitizer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Finds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Flag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ASan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Overflow, UAF, double free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-fsanitize=address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LSan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Leaks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with ASan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UBSan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Overflow, shift, NULL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-fsanitize=undefined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MSan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Uninitialized reads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-fsanitize=memory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6560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TSan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Data race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-fsanitize=thread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How Does ASan Work? · Shadow Memory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One </a:t>
            </a:r>
            <a:r>
              <a:rPr sz="2000" b="1">
                <a:solidFill>
                  <a:srgbClr val="1F2D3A"/>
                </a:solidFill>
              </a:rPr>
              <a:t>shadow byte</a:t>
            </a:r>
            <a:r>
              <a:rPr sz="2000" b="0">
                <a:solidFill>
                  <a:srgbClr val="1F2D3A"/>
                </a:solidFill>
              </a:rPr>
              <a:t> per 8 bytes: how much of it is valid?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</a:t>
            </a:r>
            <a:r>
              <a:rPr sz="2000" b="1">
                <a:solidFill>
                  <a:srgbClr val="1F2D3A"/>
                </a:solidFill>
              </a:rPr>
              <a:t>poisoned region</a:t>
            </a:r>
            <a:r>
              <a:rPr sz="2000" b="0">
                <a:solidFill>
                  <a:srgbClr val="1F2D3A"/>
                </a:solidFill>
              </a:rPr>
              <a:t> (redzone) before/after arrays.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Freed blocks wait in </a:t>
            </a:r>
            <a:r>
              <a:rPr sz="2000" b="1">
                <a:solidFill>
                  <a:srgbClr val="1F2D3A"/>
                </a:solidFill>
              </a:rPr>
              <a:t>quarantine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shadow check before every access.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ASan's Blind Spot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65227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struct { char ad[8]; long yetki; } k;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strcpy(k.ad, uzun_girdi);   /* ad → yetki taşar */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087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 field-to-field overflow </a:t>
            </a:r>
            <a:r>
              <a:rPr sz="2000" b="1">
                <a:solidFill>
                  <a:srgbClr val="1F2D3A"/>
                </a:solidFill>
              </a:rPr>
              <a:t>inside</a:t>
            </a:r>
            <a:r>
              <a:rPr sz="2000" b="0">
                <a:solidFill>
                  <a:srgbClr val="1F2D3A"/>
                </a:solidFill>
              </a:rPr>
              <a:t> the same structure → no poisoned region in between → ASan </a:t>
            </a:r>
            <a:r>
              <a:rPr sz="2000" b="1">
                <a:solidFill>
                  <a:srgbClr val="1F2D3A"/>
                </a:solidFill>
              </a:rPr>
              <a:t>cannot see it</a:t>
            </a:r>
            <a:r>
              <a:rPr sz="2000" b="0">
                <a:solidFill>
                  <a:srgbClr val="1F2D3A"/>
                </a:solidFill>
              </a:rPr>
              <a:t> (Week 1 Demo 3).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Sanitizers Do Not Ship in the Release Build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65227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gcc -g -O1 -fno-omit-frame-pointer \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-fsanitize=address,undefined p.c -o p_test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087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Slows things down (~2×), uses memory.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Only in </a:t>
            </a:r>
            <a:r>
              <a:rPr sz="2000" b="1">
                <a:solidFill>
                  <a:srgbClr val="1F2D3A"/>
                </a:solidFill>
              </a:rPr>
              <a:t>test/CI</a:t>
            </a:r>
            <a:r>
              <a:rPr sz="2000" b="0">
                <a:solidFill>
                  <a:srgbClr val="1F2D3A"/>
                </a:solidFill>
              </a:rPr>
              <a:t>; disabled in the release build.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What Is Fuzzing? · Coverage-Guided</a:t>
            </a:r>
          </a:p>
        </p:txBody>
      </p:sp>
      <p:pic>
        <p:nvPicPr>
          <p:cNvPr id="7" name="Picture 6" descr="h04-01-fuzzing-dongusu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9761" y="1325880"/>
            <a:ext cx="7672173" cy="341164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40080" y="484725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An input that opens a new code path is </a:t>
            </a:r>
            <a:r>
              <a:rPr sz="2000" b="1">
                <a:solidFill>
                  <a:srgbClr val="1F2D3A"/>
                </a:solidFill>
              </a:rPr>
              <a:t>saved</a:t>
            </a:r>
            <a:r>
              <a:rPr sz="2000" b="0">
                <a:solidFill>
                  <a:srgbClr val="1F2D3A"/>
                </a:solidFill>
              </a:rPr>
              <a:t> and worked on further.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What Does Fuzzing Find?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It finds magic bytes and the right length field </a:t>
            </a:r>
            <a:r>
              <a:rPr sz="2000" b="1">
                <a:solidFill>
                  <a:srgbClr val="1F2D3A"/>
                </a:solidFill>
              </a:rPr>
              <a:t>on its own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Inputs a human would never think of.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Tools: libFuzzer, AFL++, honggfuzz, OSS-Fuzz (tens of thousands of bugs).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Writing a Fuzz Target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03022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LLVMFuzzerTestOneInput(const uint8_t *veri, size_t boyut)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ayristir(veri, boyut);   /* sınanacak fonksiyon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2465832"/>
            <a:ext cx="10911535" cy="65227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clang -g -O1 -fsanitize=fuzzer,address fuzz.c ayristir.c -o f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./f corpus/ -max_total_time=10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 Good Fuzz Target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Four properties: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Fast</a:t>
            </a:r>
            <a:r>
              <a:rPr sz="2000" b="0">
                <a:solidFill>
                  <a:srgbClr val="1F2D3A"/>
                </a:solidFill>
              </a:rPr>
              <a:t> (no network/disk)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Deterministic</a:t>
            </a:r>
            <a:r>
              <a:rPr sz="2000" b="0">
                <a:solidFill>
                  <a:srgbClr val="1F2D3A"/>
                </a:solidFill>
              </a:rPr>
              <a:t> (same input → same result)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Stateless</a:t>
            </a:r>
            <a:r>
              <a:rPr sz="2000" b="0">
                <a:solidFill>
                  <a:srgbClr val="1F2D3A"/>
                </a:solidFill>
              </a:rPr>
              <a:t> (not affected by the previous call)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Single job</a:t>
            </a:r>
            <a:r>
              <a:rPr sz="2000" b="0">
                <a:solidFill>
                  <a:srgbClr val="1F2D3A"/>
                </a:solidFill>
              </a:rPr>
              <a:t> (tests one function)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Demo 4 — Finding Bugs with Fuzzing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A1123F"/>
                </a:solidFill>
                <a:latin typeface="Consolas"/>
              </a:rPr>
              <a:t>code/week-04/04-fuzzing</a:t>
            </a:r>
            <a:r>
              <a:rPr sz="1800" b="0">
                <a:solidFill>
                  <a:srgbClr val="1F2D3A"/>
                </a:solidFill>
              </a:rPr>
              <a:t> · CWE-125/787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40080" y="1842515"/>
          <a:ext cx="8547368" cy="20793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54871"/>
                <a:gridCol w="7092497"/>
              </a:tblGrid>
              <a:tr h="346557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Step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What Happens?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tohum/normal.bin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is fine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2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libFuzzer ≤ 10 s → a crashing input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Replay with ASan → full report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4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Fixed version → no crash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656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5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cokerten.bin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is safely rejected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640080" y="4031588"/>
            <a:ext cx="10911535" cy="57150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1800" b="0">
                <a:solidFill>
                  <a:srgbClr val="1F2D3A"/>
                </a:solidFill>
              </a:rPr>
              <a:t>"This function was fuzzed for this long" = strong evidence (S16).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Section 4 — Quick Check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The difference between static and dynamic analysis?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Which overflow can ASan not see?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The four properties of a good fuzz target?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Section 4 — Answers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5400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1">
                <a:solidFill>
                  <a:srgbClr val="1F2D3A"/>
                </a:solidFill>
              </a:rPr>
              <a:t>Static:</a:t>
            </a:r>
            <a:r>
              <a:rPr sz="2000" b="0">
                <a:solidFill>
                  <a:srgbClr val="1F2D3A"/>
                </a:solidFill>
              </a:rPr>
              <a:t> examines all paths without running the code (can have false positives). </a:t>
            </a:r>
            <a:r>
              <a:rPr sz="2000" b="1">
                <a:solidFill>
                  <a:srgbClr val="1F2D3A"/>
                </a:solidFill>
              </a:rPr>
              <a:t>Dynamic:</a:t>
            </a:r>
            <a:r>
              <a:rPr sz="2000" b="0">
                <a:solidFill>
                  <a:srgbClr val="1F2D3A"/>
                </a:solidFill>
              </a:rPr>
              <a:t> while running, observes </a:t>
            </a:r>
            <a:r>
              <a:rPr sz="2000" b="1">
                <a:solidFill>
                  <a:srgbClr val="1F2D3A"/>
                </a:solidFill>
              </a:rPr>
              <a:t>real</a:t>
            </a:r>
            <a:r>
              <a:rPr sz="2000" b="0">
                <a:solidFill>
                  <a:srgbClr val="1F2D3A"/>
                </a:solidFill>
              </a:rPr>
              <a:t> bugs only on the path that actually executes.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ASan sees the places where it placed a </a:t>
            </a:r>
            <a:r>
              <a:rPr sz="2000" b="1">
                <a:solidFill>
                  <a:srgbClr val="1F2D3A"/>
                </a:solidFill>
              </a:rPr>
              <a:t>redzone</a:t>
            </a:r>
            <a:r>
              <a:rPr sz="2000" b="0">
                <a:solidFill>
                  <a:srgbClr val="1F2D3A"/>
                </a:solidFill>
              </a:rPr>
              <a:t>; it cannot see a </a:t>
            </a:r>
            <a:r>
              <a:rPr sz="2000" b="1">
                <a:solidFill>
                  <a:srgbClr val="1F2D3A"/>
                </a:solidFill>
              </a:rPr>
              <a:t>field-to-field</a:t>
            </a:r>
            <a:r>
              <a:rPr sz="2000" b="0">
                <a:solidFill>
                  <a:srgbClr val="1F2D3A"/>
                </a:solidFill>
              </a:rPr>
              <a:t> overflow inside an object, or paths that </a:t>
            </a:r>
            <a:r>
              <a:rPr sz="2000" b="1">
                <a:solidFill>
                  <a:srgbClr val="1F2D3A"/>
                </a:solidFill>
              </a:rPr>
              <a:t>never execute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1">
                <a:solidFill>
                  <a:srgbClr val="1F2D3A"/>
                </a:solidFill>
              </a:rPr>
              <a:t>Fast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1">
                <a:solidFill>
                  <a:srgbClr val="1F2D3A"/>
                </a:solidFill>
              </a:rPr>
              <a:t>deterministic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1">
                <a:solidFill>
                  <a:srgbClr val="1F2D3A"/>
                </a:solidFill>
              </a:rPr>
              <a:t>self-sufficient</a:t>
            </a:r>
            <a:r>
              <a:rPr sz="2000" b="0">
                <a:solidFill>
                  <a:srgbClr val="1F2D3A"/>
                </a:solidFill>
              </a:rPr>
              <a:t> (not dependent on external state), a target that handles a </a:t>
            </a:r>
            <a:r>
              <a:rPr sz="2000" b="1">
                <a:solidFill>
                  <a:srgbClr val="1F2D3A"/>
                </a:solidFill>
              </a:rPr>
              <a:t>narrow input surface</a:t>
            </a:r>
            <a:r>
              <a:rPr sz="2000" b="0">
                <a:solidFill>
                  <a:srgbClr val="1F2D3A"/>
                </a:solidFill>
              </a:rPr>
              <a:t> and fails cleanly on a crash.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113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5. Compiler and OS Protections</a:t>
            </a: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Compiler/OS Protections — Diagram</a:t>
            </a:r>
          </a:p>
        </p:txBody>
      </p:sp>
      <p:pic>
        <p:nvPicPr>
          <p:cNvPr id="7" name="Picture 6" descr="h04-02-derleyici-os-korumalar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6645" y="1325880"/>
            <a:ext cx="8098404" cy="3917539"/>
          </a:xfrm>
          <a:prstGeom prst="rect">
            <a:avLst/>
          </a:prstGeom>
        </p:spPr>
      </p:pic>
    </p:spTree>
  </p:cSld>
  <p:clrMapOvr>
    <a:masterClrMapping/>
  </p:clrMapOvr>
</p:sld>
</file>

<file path=ppt/slides/slide1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Layer 3 · the Idea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Say a bug slipped through.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There are automatic protections that make exploitation </a:t>
            </a:r>
            <a:r>
              <a:rPr sz="2000" b="1">
                <a:solidFill>
                  <a:srgbClr val="1F2D3A"/>
                </a:solidFill>
              </a:rPr>
              <a:t>expensive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Most are turned on with a </a:t>
            </a:r>
            <a:r>
              <a:rPr sz="2000" b="1">
                <a:solidFill>
                  <a:srgbClr val="1F2D3A"/>
                </a:solidFill>
              </a:rPr>
              <a:t>compile flag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Not free, but cheap.</a:t>
            </a: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Stack Canary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</a:t>
            </a:r>
            <a:r>
              <a:rPr sz="2000" b="1">
                <a:solidFill>
                  <a:srgbClr val="1F2D3A"/>
                </a:solidFill>
              </a:rPr>
              <a:t>sentinel value</a:t>
            </a:r>
            <a:r>
              <a:rPr sz="2000" b="0">
                <a:solidFill>
                  <a:srgbClr val="1F2D3A"/>
                </a:solidFill>
              </a:rPr>
              <a:t> is placed just before the return address.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If an overflow corrupts this value, it is noticed before the return and the program </a:t>
            </a:r>
            <a:r>
              <a:rPr sz="2000" b="1">
                <a:solidFill>
                  <a:srgbClr val="1F2D3A"/>
                </a:solidFill>
              </a:rPr>
              <a:t>halts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-fstack-protector-strong</a:t>
            </a:r>
            <a:r>
              <a:rPr sz="2000" b="0">
                <a:solidFill>
                  <a:srgbClr val="1F2D3A"/>
                </a:solidFill>
              </a:rPr>
              <a:t> / MSVC </a:t>
            </a:r>
            <a:r>
              <a:rPr sz="2000" b="0">
                <a:solidFill>
                  <a:srgbClr val="A1123F"/>
                </a:solidFill>
                <a:latin typeface="Consolas"/>
              </a:rPr>
              <a:t>/GS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Stack Overflow and Canary — Diagram</a:t>
            </a:r>
          </a:p>
        </p:txBody>
      </p:sp>
      <p:pic>
        <p:nvPicPr>
          <p:cNvPr id="7" name="Picture 6" descr="h04-04-yigin-kanary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3529" y="1325880"/>
            <a:ext cx="8524636" cy="4094620"/>
          </a:xfrm>
          <a:prstGeom prst="rect">
            <a:avLst/>
          </a:prstGeom>
        </p:spPr>
      </p:pic>
    </p:spTree>
  </p:cSld>
  <p:clrMapOvr>
    <a:masterClrMapping/>
  </p:clrMapOvr>
</p:sld>
</file>

<file path=ppt/slides/slide1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_FORTIFY_SOURCE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Catches </a:t>
            </a:r>
            <a:r>
              <a:rPr sz="2000" b="1">
                <a:solidFill>
                  <a:srgbClr val="1F2D3A"/>
                </a:solidFill>
              </a:rPr>
              <a:t>library calls</a:t>
            </a:r>
            <a:r>
              <a:rPr sz="2000" b="0">
                <a:solidFill>
                  <a:srgbClr val="1F2D3A"/>
                </a:solidFill>
              </a:rPr>
              <a:t> that write more than a buffer's known size.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-D_FORTIFY_SOURCE=2</a:t>
            </a:r>
            <a:r>
              <a:rPr sz="2000" b="0">
                <a:solidFill>
                  <a:srgbClr val="1F2D3A"/>
                </a:solidFill>
              </a:rPr>
              <a:t> (+ at least </a:t>
            </a:r>
            <a:r>
              <a:rPr sz="2000" b="0">
                <a:solidFill>
                  <a:srgbClr val="A1123F"/>
                </a:solidFill>
                <a:latin typeface="Consolas"/>
              </a:rPr>
              <a:t>-O1</a:t>
            </a:r>
            <a:r>
              <a:rPr sz="2000" b="0">
                <a:solidFill>
                  <a:srgbClr val="1F2D3A"/>
                </a:solidFill>
              </a:rPr>
              <a:t>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Does not protect your </a:t>
            </a:r>
            <a:r>
              <a:rPr sz="2000" b="1">
                <a:solidFill>
                  <a:srgbClr val="1F2D3A"/>
                </a:solidFill>
              </a:rPr>
              <a:t>own loops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PIE + ASLR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ASLR:</a:t>
            </a:r>
            <a:r>
              <a:rPr sz="2000" b="0">
                <a:solidFill>
                  <a:srgbClr val="1F2D3A"/>
                </a:solidFill>
              </a:rPr>
              <a:t> randomizes addresses.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PIE:</a:t>
            </a:r>
            <a:r>
              <a:rPr sz="2000" b="0">
                <a:solidFill>
                  <a:srgbClr val="1F2D3A"/>
                </a:solidFill>
              </a:rPr>
              <a:t> makes the program itself load at a random address too.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-fPIE -pie</a:t>
            </a:r>
            <a:r>
              <a:rPr sz="2000" b="0">
                <a:solidFill>
                  <a:srgbClr val="1F2D3A"/>
                </a:solidFill>
              </a:rPr>
              <a:t> / </a:t>
            </a:r>
            <a:r>
              <a:rPr sz="2000" b="0">
                <a:solidFill>
                  <a:srgbClr val="A1123F"/>
                </a:solidFill>
                <a:latin typeface="Consolas"/>
              </a:rPr>
              <a:t>/DYNAMICBASE /HIGHENTROPYVA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DEP/NX and RELRO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DEP/NX:</a:t>
            </a:r>
            <a:r>
              <a:rPr sz="2000" b="0">
                <a:solidFill>
                  <a:srgbClr val="1F2D3A"/>
                </a:solidFill>
              </a:rPr>
              <a:t> makes the data region non-executable (default).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RELRO:</a:t>
            </a:r>
            <a:r>
              <a:rPr sz="2000" b="0">
                <a:solidFill>
                  <a:srgbClr val="1F2D3A"/>
                </a:solidFill>
              </a:rPr>
              <a:t> makes tables like the GOT read-only → </a:t>
            </a:r>
            <a:r>
              <a:rPr sz="2000" b="0">
                <a:solidFill>
                  <a:srgbClr val="A1123F"/>
                </a:solidFill>
                <a:latin typeface="Consolas"/>
              </a:rPr>
              <a:t>-Wl,-z,relro,-z,now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CFI / CFG and the Shadow Stack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CFI/CFG:</a:t>
            </a:r>
            <a:r>
              <a:rPr sz="2000" b="0">
                <a:solidFill>
                  <a:srgbClr val="1F2D3A"/>
                </a:solidFill>
              </a:rPr>
              <a:t> checks that indirect calls only go to </a:t>
            </a:r>
            <a:r>
              <a:rPr sz="2000" b="1">
                <a:solidFill>
                  <a:srgbClr val="1F2D3A"/>
                </a:solidFill>
              </a:rPr>
              <a:t>valid</a:t>
            </a:r>
            <a:r>
              <a:rPr sz="2000" b="0">
                <a:solidFill>
                  <a:srgbClr val="1F2D3A"/>
                </a:solidFill>
              </a:rPr>
              <a:t> targets.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-fcf-protection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-fsanitize=cfi</a:t>
            </a:r>
            <a:r>
              <a:rPr sz="2000" b="0">
                <a:solidFill>
                  <a:srgbClr val="1F2D3A"/>
                </a:solidFill>
              </a:rPr>
              <a:t> / </a:t>
            </a:r>
            <a:r>
              <a:rPr sz="2000" b="0">
                <a:solidFill>
                  <a:srgbClr val="A1123F"/>
                </a:solidFill>
                <a:latin typeface="Consolas"/>
              </a:rPr>
              <a:t>/guard:cf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Shadow stack:</a:t>
            </a:r>
            <a:r>
              <a:rPr sz="2000" b="0">
                <a:solidFill>
                  <a:srgbClr val="1F2D3A"/>
                </a:solidFill>
              </a:rPr>
              <a:t> a second copy of the return addresses (CET).</a:t>
            </a: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Protections · One Table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5" cy="24030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3895"/>
                <a:gridCol w="5279775"/>
                <a:gridCol w="3167865"/>
              </a:tblGrid>
              <a:tr h="343291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Protection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GCC/Clang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MSVC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Canary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-fstack-protector-strong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/GS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FORTIFY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-D_FORTIFY_SOURCE=2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Secure CRT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PIE/ASLR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-fPIE -pie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/DYNAMICBASE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NX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default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/NXCOMPAT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RELRO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-Wl,-z,relro,-z,now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—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329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CFI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-fcf-protection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/guard:cf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⚠️ Every Protection Has Limits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8745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5926"/>
                <a:gridCol w="4959788"/>
                <a:gridCol w="4215820"/>
              </a:tblGrid>
              <a:tr h="374903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Protection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Stops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Does Not Stop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Canary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Overflow reaching the return address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Heap overflow, a leaked canary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FORTIFY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Library-call overflow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Your own loops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ASLR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Assuming a fixed address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Address leak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7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NX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Code in the data region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Code reuse (ROP)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The Main Rule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6045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Every protection makes a </a:t>
            </a:r>
            <a:r>
              <a:rPr sz="2000" b="1">
                <a:solidFill>
                  <a:srgbClr val="1F2D3A"/>
                </a:solidFill>
              </a:rPr>
              <a:t>technique</a:t>
            </a:r>
            <a:r>
              <a:rPr sz="2000" b="0">
                <a:solidFill>
                  <a:srgbClr val="1F2D3A"/>
                </a:solidFill>
              </a:rPr>
              <a:t> harder; it does not remove a </a:t>
            </a:r>
            <a:r>
              <a:rPr sz="2000" b="1">
                <a:solidFill>
                  <a:srgbClr val="1F2D3A"/>
                </a:solidFill>
              </a:rPr>
              <a:t>class of bug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04012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None of them is enough for a logic error → secure coding comes first.</a:t>
            </a: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Demo 5 — Turning Protections On and Off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A1123F"/>
                </a:solidFill>
                <a:latin typeface="Consolas"/>
              </a:rPr>
              <a:t>code/week-04/05-derleyici-korumalari</a:t>
            </a:r>
            <a:r>
              <a:rPr sz="1800" b="0">
                <a:solidFill>
                  <a:srgbClr val="1F2D3A"/>
                </a:solidFill>
              </a:rPr>
              <a:t> · CWE-121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42515"/>
            <a:ext cx="10911535" cy="11201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The same overflow: </a:t>
            </a:r>
            <a:r>
              <a:rPr sz="1800" b="0">
                <a:solidFill>
                  <a:srgbClr val="A1123F"/>
                </a:solidFill>
                <a:latin typeface="Consolas"/>
              </a:rPr>
              <a:t>giris_zayif</a:t>
            </a:r>
            <a:r>
              <a:rPr sz="1800" b="0">
                <a:solidFill>
                  <a:srgbClr val="1F2D3A"/>
                </a:solidFill>
              </a:rPr>
              <a:t> (off) vs </a:t>
            </a:r>
            <a:r>
              <a:rPr sz="1800" b="0">
                <a:solidFill>
                  <a:srgbClr val="A1123F"/>
                </a:solidFill>
                <a:latin typeface="Consolas"/>
              </a:rPr>
              <a:t>giris_sert</a:t>
            </a:r>
            <a:r>
              <a:rPr sz="1800" b="0">
                <a:solidFill>
                  <a:srgbClr val="1F2D3A"/>
                </a:solidFill>
              </a:rPr>
              <a:t> (on).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Hardened: </a:t>
            </a:r>
            <a:r>
              <a:rPr sz="1800" b="0">
                <a:solidFill>
                  <a:srgbClr val="A1123F"/>
                </a:solidFill>
                <a:latin typeface="Consolas"/>
              </a:rPr>
              <a:t>*** stack smashing detected ***</a:t>
            </a:r>
            <a:r>
              <a:rPr sz="1800" b="0">
                <a:solidFill>
                  <a:srgbClr val="1F2D3A"/>
                </a:solidFill>
              </a:rPr>
              <a:t> / Windows </a:t>
            </a:r>
            <a:r>
              <a:rPr sz="1800" b="0">
                <a:solidFill>
                  <a:srgbClr val="A1123F"/>
                </a:solidFill>
                <a:latin typeface="Consolas"/>
              </a:rPr>
              <a:t>0xC0000409</a:t>
            </a:r>
            <a:r>
              <a:rPr sz="18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Weak: silent corruption or a crash.</a:t>
            </a:r>
          </a:p>
        </p:txBody>
      </p:sp>
      <p:sp>
        <p:nvSpPr>
          <p:cNvPr id="9" name="Rectangle 8"/>
          <p:cNvSpPr/>
          <p:nvPr/>
        </p:nvSpPr>
        <p:spPr>
          <a:xfrm>
            <a:off x="640080" y="3072383"/>
            <a:ext cx="10911535" cy="784555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readelf -h p | grep Type          # DYN = PIE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readelf -d p | grep BIND_NOW      # tam RELRO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readelf -s p | grep __stack_chk   # kanarya</a:t>
            </a: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Recommended Release Flags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GCC/Clang: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-O2 -D_FORTIFY_SOURCE=2 -fstack-protector-strong -fPIE -pie -Wl,-z,relro,-z,now -fcf-protection -Wall -Wextra -Wformat=2 -Werror=format-security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75539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MSVC: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330504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/O2 /GS /sdl /guard:cf /DYNAMICBASE /HIGHENTROPYVA /NXCOMPAT /CETCOMPAT /W4</a:t>
            </a: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Protection Table = Evidence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8796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evaluator extracts a </a:t>
            </a:r>
            <a:r>
              <a:rPr sz="2000" b="1">
                <a:solidFill>
                  <a:srgbClr val="1F2D3A"/>
                </a:solidFill>
              </a:rPr>
              <a:t>protection table</a:t>
            </a:r>
            <a:r>
              <a:rPr sz="2000" b="0">
                <a:solidFill>
                  <a:srgbClr val="1F2D3A"/>
                </a:solidFill>
              </a:rPr>
              <a:t> for every binary and </a:t>
            </a:r>
            <a:r>
              <a:rPr sz="2000" b="0">
                <a:solidFill>
                  <a:srgbClr val="A1123F"/>
                </a:solidFill>
                <a:latin typeface="Consolas"/>
              </a:rPr>
              <a:t>.so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disabled protection is a </a:t>
            </a:r>
            <a:r>
              <a:rPr sz="2000" b="1">
                <a:solidFill>
                  <a:srgbClr val="1F2D3A"/>
                </a:solidFill>
              </a:rPr>
              <a:t>finding</a:t>
            </a:r>
            <a:r>
              <a:rPr sz="2000" b="0">
                <a:solidFill>
                  <a:srgbClr val="1F2D3A"/>
                </a:solidFill>
              </a:rPr>
              <a:t>; its justification must be in the trade-off record.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Scheme: the application can also </a:t>
            </a:r>
            <a:r>
              <a:rPr sz="2000" b="1">
                <a:solidFill>
                  <a:srgbClr val="1F2D3A"/>
                </a:solidFill>
              </a:rPr>
              <a:t>verify itself</a:t>
            </a:r>
            <a:r>
              <a:rPr sz="2000" b="0">
                <a:solidFill>
                  <a:srgbClr val="1F2D3A"/>
                </a:solidFill>
              </a:rPr>
              <a:t> that the protections are enabled.</a:t>
            </a: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Secure Build Pipeline (CI)</a:t>
            </a:r>
          </a:p>
        </p:txBody>
      </p:sp>
      <p:pic>
        <p:nvPicPr>
          <p:cNvPr id="7" name="Picture 6" descr="h04-03-ci-hatt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9761" y="1325880"/>
            <a:ext cx="7672173" cy="366107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40080" y="509668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Every failing step </a:t>
            </a:r>
            <a:r>
              <a:rPr sz="2000" b="1">
                <a:solidFill>
                  <a:srgbClr val="1F2D3A"/>
                </a:solidFill>
              </a:rPr>
              <a:t>stops</a:t>
            </a:r>
            <a:r>
              <a:rPr sz="2000" b="0">
                <a:solidFill>
                  <a:srgbClr val="1F2D3A"/>
                </a:solidFill>
              </a:rPr>
              <a:t> the merge.</a:t>
            </a: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CI · Failure Criteria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7556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86300"/>
                <a:gridCol w="7025234"/>
              </a:tblGrid>
              <a:tr h="351129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Stage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Failure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5112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Build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 single warning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5112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Sanitizer-enabled test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Any report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5112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Fuzzing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 new crash (old corpus = regression)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5113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Binary audit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Log strings, symbols, a disabled protection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The Course's CMake Modes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8001791" cy="20793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27883"/>
                <a:gridCol w="5273908"/>
              </a:tblGrid>
              <a:tr h="346557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Mode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Flags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korumasiz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-O0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optimize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-O2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asan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-O1 -fsanitize=address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denetimli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-O2 -D_FORTIFY_SOURCE=2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656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guvenli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-O2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+ fixed source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3514953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Most of the protection flags: Demo 5's </a:t>
            </a:r>
            <a:r>
              <a:rPr sz="1800" b="0">
                <a:solidFill>
                  <a:srgbClr val="A1123F"/>
                </a:solidFill>
                <a:latin typeface="Consolas"/>
              </a:rPr>
              <a:t>giris_sert</a:t>
            </a:r>
            <a:r>
              <a:rPr sz="18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The Build Environment Is a Target Too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Access logging; pinning dependencies (Week 5's SBOM).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Signed releases; </a:t>
            </a:r>
            <a:r>
              <a:rPr sz="2000" b="1">
                <a:solidFill>
                  <a:srgbClr val="1F2D3A"/>
                </a:solidFill>
              </a:rPr>
              <a:t>reproducible</a:t>
            </a:r>
            <a:r>
              <a:rPr sz="2000" b="0">
                <a:solidFill>
                  <a:srgbClr val="1F2D3A"/>
                </a:solidFill>
              </a:rPr>
              <a:t> builds.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If the build machine is compromised, the entire product is affected.</a:t>
            </a: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Section 5 — Quick Check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What does the canary stop, and what does it not stop?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Why is ASLR weakened by an information leak?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Why is "no protection is enough for a logic error"?</a:t>
            </a: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Section 5 — Answers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870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1">
                <a:solidFill>
                  <a:srgbClr val="1F2D3A"/>
                </a:solidFill>
              </a:rPr>
              <a:t>Stops:</a:t>
            </a:r>
            <a:r>
              <a:rPr sz="2000" b="0">
                <a:solidFill>
                  <a:srgbClr val="1F2D3A"/>
                </a:solidFill>
              </a:rPr>
              <a:t> a </a:t>
            </a:r>
            <a:r>
              <a:rPr sz="2000" b="1">
                <a:solidFill>
                  <a:srgbClr val="1F2D3A"/>
                </a:solidFill>
              </a:rPr>
              <a:t>sequential</a:t>
            </a:r>
            <a:r>
              <a:rPr sz="2000" b="0">
                <a:solidFill>
                  <a:srgbClr val="1F2D3A"/>
                </a:solidFill>
              </a:rPr>
              <a:t> stack overflow that overwrites the return address (the canary gets corrupted). </a:t>
            </a:r>
            <a:r>
              <a:rPr sz="2000" b="1">
                <a:solidFill>
                  <a:srgbClr val="1F2D3A"/>
                </a:solidFill>
              </a:rPr>
              <a:t>Does not stop:</a:t>
            </a:r>
            <a:r>
              <a:rPr sz="2000" b="0">
                <a:solidFill>
                  <a:srgbClr val="1F2D3A"/>
                </a:solidFill>
              </a:rPr>
              <a:t> a targeted write, a heap overflow, an information leak.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A single </a:t>
            </a:r>
            <a:r>
              <a:rPr sz="2000" b="1">
                <a:solidFill>
                  <a:srgbClr val="1F2D3A"/>
                </a:solidFill>
              </a:rPr>
              <a:t>leaked address</a:t>
            </a:r>
            <a:r>
              <a:rPr sz="2000" b="0">
                <a:solidFill>
                  <a:srgbClr val="1F2D3A"/>
                </a:solidFill>
              </a:rPr>
              <a:t> reveals the module's base address (the offset is fixed) → the entire randomisation </a:t>
            </a:r>
            <a:r>
              <a:rPr sz="2000" b="1">
                <a:solidFill>
                  <a:srgbClr val="1F2D3A"/>
                </a:solidFill>
              </a:rPr>
              <a:t>collapses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Protections catch </a:t>
            </a:r>
            <a:r>
              <a:rPr sz="2000" b="1">
                <a:solidFill>
                  <a:srgbClr val="1F2D3A"/>
                </a:solidFill>
              </a:rPr>
              <a:t>memory</a:t>
            </a:r>
            <a:r>
              <a:rPr sz="2000" b="0">
                <a:solidFill>
                  <a:srgbClr val="1F2D3A"/>
                </a:solidFill>
              </a:rPr>
              <a:t> violations; incorrect authorization/business logic is a </a:t>
            </a:r>
            <a:r>
              <a:rPr sz="2000" b="1">
                <a:solidFill>
                  <a:srgbClr val="1F2D3A"/>
                </a:solidFill>
              </a:rPr>
              <a:t>valid</a:t>
            </a:r>
            <a:r>
              <a:rPr sz="2000" b="0">
                <a:solidFill>
                  <a:srgbClr val="1F2D3A"/>
                </a:solidFill>
              </a:rPr>
              <a:t> memory access → no protection is triggered. Correct design + review is required.</a:t>
            </a:r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134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6. Introduction to Code Obfuscation</a:t>
            </a:r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Layer 4 · Why?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White-box attacker: reads strings, finds functions by name, bypasses checks.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Obfuscation: same behaviour, </a:t>
            </a:r>
            <a:r>
              <a:rPr sz="2000" b="1">
                <a:solidFill>
                  <a:srgbClr val="1F2D3A"/>
                </a:solidFill>
              </a:rPr>
              <a:t>harder to understand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The Purpose of Obfuscation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Not making it impossible, but making it </a:t>
            </a:r>
            <a:r>
              <a:rPr sz="2000" b="1">
                <a:solidFill>
                  <a:srgbClr val="1F2D3A"/>
                </a:solidFill>
              </a:rPr>
              <a:t>expensive</a:t>
            </a:r>
            <a:r>
              <a:rPr sz="2000" b="0">
                <a:solidFill>
                  <a:srgbClr val="1F2D3A"/>
                </a:solidFill>
              </a:rPr>
              <a:t> (Cookbook 12.1):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cost &gt; the value being protected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make automation harder (diversification, Week 14)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buy </a:t>
            </a:r>
            <a:r>
              <a:rPr sz="2000" b="1">
                <a:solidFill>
                  <a:srgbClr val="1F2D3A"/>
                </a:solidFill>
              </a:rPr>
              <a:t>time</a:t>
            </a:r>
            <a:r>
              <a:rPr sz="2000" b="0">
                <a:solidFill>
                  <a:srgbClr val="1F2D3A"/>
                </a:solidFill>
              </a:rPr>
              <a:t> for the other layers</a:t>
            </a:r>
          </a:p>
        </p:txBody>
      </p:sp>
      <p:sp>
        <p:nvSpPr>
          <p:cNvPr id="9" name="Rectangle 8"/>
          <p:cNvSpPr/>
          <p:nvPr/>
        </p:nvSpPr>
        <p:spPr>
          <a:xfrm>
            <a:off x="640080" y="3204464"/>
            <a:ext cx="10911535" cy="6045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A few simple techniques + data hiding, rather than one advanced technique.</a:t>
            </a:r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Obfuscation Map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0793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73460"/>
                <a:gridCol w="6001344"/>
                <a:gridCol w="1636730"/>
              </a:tblGrid>
              <a:tr h="346557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Family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What It Hides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Week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Layout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Names, structure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4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Data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Constants, strings, variables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4, 9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Control flow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Algorithm structure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4, 9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Preventive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Analysis tool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9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656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Virtualisation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Machine code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9, 14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From the Field: 18 Measures on the Native Side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4305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Symbol visibility off · name mangling · constant arithmetic hiding · string encryption (decrypt on use, </a:t>
            </a:r>
            <a:r>
              <a:rPr sz="2000" b="1">
                <a:solidFill>
                  <a:srgbClr val="1F2D3A"/>
                </a:solidFill>
              </a:rPr>
              <a:t>wipe immediately</a:t>
            </a:r>
            <a:r>
              <a:rPr sz="2000" b="0">
                <a:solidFill>
                  <a:srgbClr val="1F2D3A"/>
                </a:solidFill>
              </a:rPr>
              <a:t>) · opaque booleans · your own library functions · fake operation/dead branch · flattening + randomised exit · </a:t>
            </a:r>
            <a:r>
              <a:rPr sz="2000" b="1">
                <a:solidFill>
                  <a:srgbClr val="1F2D3A"/>
                </a:solidFill>
              </a:rPr>
              <a:t>no</a:t>
            </a:r>
            <a:r>
              <a:rPr sz="2000" b="0">
                <a:solidFill>
                  <a:srgbClr val="1F2D3A"/>
                </a:solidFill>
              </a:rPr>
              <a:t> logging in the release build.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8661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➡️ The strength comes from </a:t>
            </a:r>
            <a:r>
              <a:rPr sz="2000" b="1">
                <a:solidFill>
                  <a:srgbClr val="1F2D3A"/>
                </a:solidFill>
              </a:rPr>
              <a:t>combining them</a:t>
            </a:r>
            <a:r>
              <a:rPr sz="2000" b="0">
                <a:solidFill>
                  <a:srgbClr val="1F2D3A"/>
                </a:solidFill>
              </a:rPr>
              <a:t>, and from RASP.</a:t>
            </a:r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Three Cheap Measures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527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6172"/>
                <a:gridCol w="8425362"/>
              </a:tblGrid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Measure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How?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Hide symbols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static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, </a:t>
                      </a:r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-fvisibility=hidden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, </a:t>
                      </a:r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strip -s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Remove logging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Empty the macro at compile time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Hide strings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Encrypt at compile time, decrypt on use, wipe immediately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Logging Macro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#ifdef GUNLUK_ACIK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#  define GUNLUK(...) fprintf(stderr, __VA_ARGS__)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#else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#  define GUNLUK(...) ((void)0)   /* dizge de çağrı da yok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#endif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54807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GUNLUK_ACIK</a:t>
            </a:r>
            <a:r>
              <a:rPr sz="2000" b="0">
                <a:solidFill>
                  <a:srgbClr val="1F2D3A"/>
                </a:solidFill>
              </a:rPr>
              <a:t> is not defined in the release build → the logging is </a:t>
            </a:r>
            <a:r>
              <a:rPr sz="2000" b="1">
                <a:solidFill>
                  <a:srgbClr val="1F2D3A"/>
                </a:solidFill>
              </a:rPr>
              <a:t>never compiled in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⚠️ a Runtime Flag Is Not Enough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463295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if (hata_ayikla) printf("...");  /* KÖTÜ */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98903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string </a:t>
            </a:r>
            <a:r>
              <a:rPr sz="2000" b="1">
                <a:solidFill>
                  <a:srgbClr val="1F2D3A"/>
                </a:solidFill>
              </a:rPr>
              <a:t>remains</a:t>
            </a:r>
            <a:r>
              <a:rPr sz="2000" b="0">
                <a:solidFill>
                  <a:srgbClr val="1F2D3A"/>
                </a:solidFill>
              </a:rPr>
              <a:t> in the binary.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attacker can flip the flag and turn logging back on.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right way: remove it </a:t>
            </a:r>
            <a:r>
              <a:rPr sz="2000" b="1">
                <a:solidFill>
                  <a:srgbClr val="1F2D3A"/>
                </a:solidFill>
              </a:rPr>
              <a:t>at compile time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⚠️ String Hiding ≠ Key Storage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25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decrypted string sits </a:t>
            </a:r>
            <a:r>
              <a:rPr sz="2000" b="1">
                <a:solidFill>
                  <a:srgbClr val="1F2D3A"/>
                </a:solidFill>
              </a:rPr>
              <a:t>in memory, in the clear</a:t>
            </a:r>
            <a:r>
              <a:rPr sz="2000" b="0">
                <a:solidFill>
                  <a:srgbClr val="1F2D3A"/>
                </a:solidFill>
              </a:rPr>
              <a:t>, while it's in use.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decryption key is </a:t>
            </a:r>
            <a:r>
              <a:rPr sz="2000" b="1">
                <a:solidFill>
                  <a:srgbClr val="1F2D3A"/>
                </a:solidFill>
              </a:rPr>
              <a:t>inside</a:t>
            </a:r>
            <a:r>
              <a:rPr sz="2000" b="0">
                <a:solidFill>
                  <a:srgbClr val="1F2D3A"/>
                </a:solidFill>
              </a:rPr>
              <a:t> the program.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What it stops: static scans like </a:t>
            </a:r>
            <a:r>
              <a:rPr sz="2000" b="0">
                <a:solidFill>
                  <a:srgbClr val="A1123F"/>
                </a:solidFill>
                <a:latin typeface="Consolas"/>
              </a:rPr>
              <a:t>strings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Against someone inspecting it while running → RASP (6). A real key → whitebox (11).</a:t>
            </a:r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Demo 6 — Symbol and String Leakage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A1123F"/>
                </a:solidFill>
                <a:latin typeface="Consolas"/>
              </a:rPr>
              <a:t>code/week-04/06-sembol-dize</a:t>
            </a:r>
            <a:r>
              <a:rPr sz="1800" b="0">
                <a:solidFill>
                  <a:srgbClr val="1F2D3A"/>
                </a:solidFill>
              </a:rPr>
              <a:t> · CWE-200/215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40080" y="1842515"/>
          <a:ext cx="10911534" cy="21835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6730"/>
                <a:gridCol w="9274804"/>
              </a:tblGrid>
              <a:tr h="436717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Step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What Happens?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43671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gizli_acik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and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gizli_kapali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give the same result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3671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2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strings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The license string and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[LOG]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are visible in the open one; not in the closed one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3671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3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nm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lisans_dogrula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is visible in the open one; no symbol in the closed one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3671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4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Windows: names are in the PDB; the closed build produces no PDB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Symbol and String Hiding — Diagram</a:t>
            </a:r>
          </a:p>
        </p:txBody>
      </p:sp>
      <p:pic>
        <p:nvPicPr>
          <p:cNvPr id="7" name="Picture 6" descr="h04-18-sembol-dize-gizlem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9761" y="1325880"/>
            <a:ext cx="7672173" cy="3041511"/>
          </a:xfrm>
          <a:prstGeom prst="rect">
            <a:avLst/>
          </a:prstGeom>
        </p:spPr>
      </p:pic>
    </p:spTree>
  </p:cSld>
  <p:clrMapOvr>
    <a:masterClrMapping/>
  </p:clrMapOvr>
</p:sld>
</file>

<file path=ppt/slides/slide1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Control-Flow Flattening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786128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durum = 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for (;;) switch (durum)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case 1: durum = 2; break;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case 2: durum = (kosul ? 3 : 4); break;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case 3: durum = 5; break;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case 4: return BASARISIZ;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case 5: return BASARILI;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2217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The blocks' natural adjacency is lost; the order lives only in the </a:t>
            </a:r>
            <a:r>
              <a:rPr sz="2000" b="1">
                <a:solidFill>
                  <a:srgbClr val="1F2D3A"/>
                </a:solidFill>
              </a:rPr>
              <a:t>state variable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Flattening: Before/After — Diagram</a:t>
            </a:r>
          </a:p>
        </p:txBody>
      </p:sp>
      <p:pic>
        <p:nvPicPr>
          <p:cNvPr id="7" name="Picture 6" descr="h04-19-duzlestirme-giri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9761" y="1325880"/>
            <a:ext cx="7672173" cy="3429419"/>
          </a:xfrm>
          <a:prstGeom prst="rect">
            <a:avLst/>
          </a:prstGeom>
        </p:spPr>
      </p:pic>
    </p:spTree>
  </p:cSld>
  <p:clrMapOvr>
    <a:masterClrMapping/>
  </p:clrMapOvr>
</p:sld>
</file>

<file path=ppt/slides/slide1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What Strengthens Flattening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Hide the state values</a:t>
            </a:r>
            <a:r>
              <a:rPr sz="2000" b="0">
                <a:solidFill>
                  <a:srgbClr val="1F2D3A"/>
                </a:solidFill>
              </a:rPr>
              <a:t> (arithmetic transformation)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Fake/dead blocks</a:t>
            </a:r>
            <a:r>
              <a:rPr sz="2000" b="0">
                <a:solidFill>
                  <a:srgbClr val="1F2D3A"/>
                </a:solidFill>
              </a:rPr>
              <a:t> (which one is real?)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Randomised exit</a:t>
            </a:r>
            <a:r>
              <a:rPr sz="2000" b="0">
                <a:solidFill>
                  <a:srgbClr val="1F2D3A"/>
                </a:solidFill>
              </a:rPr>
              <a:t> (where the error was caught becomes unreadable)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Opaque values</a:t>
            </a:r>
            <a:r>
              <a:rPr sz="2000" b="0">
                <a:solidFill>
                  <a:srgbClr val="1F2D3A"/>
                </a:solidFill>
              </a:rPr>
              <a:t> (a single byte cannot flip it)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3072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The template alone is solved quickly on its own → Week 9 depth.</a:t>
            </a:r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Demo 7 — Flattening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A1123F"/>
                </a:solidFill>
                <a:latin typeface="Consolas"/>
              </a:rPr>
              <a:t>code/week-04/07-akis-duzlestirme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40080" y="1842515"/>
          <a:ext cx="10911534" cy="14319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4965"/>
                <a:gridCol w="9806569"/>
              </a:tblGrid>
              <a:tr h="357987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Step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What Happens?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5798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pin.c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and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pin_duz.c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give the same result (the PIN is synthetic)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5798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2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objdump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: the flattened version has far more branches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5798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Timing: the cost of flattening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640080" y="3384193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➡️ Automated with Tigress's </a:t>
            </a:r>
            <a:r>
              <a:rPr sz="1800" b="0">
                <a:solidFill>
                  <a:srgbClr val="A1123F"/>
                </a:solidFill>
                <a:latin typeface="Consolas"/>
              </a:rPr>
              <a:t>Flatten</a:t>
            </a:r>
            <a:r>
              <a:rPr sz="1800" b="0">
                <a:solidFill>
                  <a:srgbClr val="1F2D3A"/>
                </a:solidFill>
              </a:rPr>
              <a:t> in Week 14; measuring effectiveness in Week 9.</a:t>
            </a:r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Concept: Three Techniques Leading into Week 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8796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Function name hiding:</a:t>
            </a:r>
            <a:r>
              <a:rPr sz="2000" b="0">
                <a:solidFill>
                  <a:srgbClr val="1F2D3A"/>
                </a:solidFill>
              </a:rPr>
              <a:t> exported names are meaningless; readability handled via a macro.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Allocation-size hiding:</a:t>
            </a:r>
            <a:r>
              <a:rPr sz="2000" b="0">
                <a:solidFill>
                  <a:srgbClr val="1F2D3A"/>
                </a:solidFill>
              </a:rPr>
              <a:t> blur the "32 bytes = a key" tell.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Dynamic decryption:</a:t>
            </a:r>
            <a:r>
              <a:rPr sz="2000" b="0">
                <a:solidFill>
                  <a:srgbClr val="1F2D3A"/>
                </a:solidFill>
              </a:rPr>
              <a:t> sensitive code sits encrypted in the binary; conflicts with DEP/NX, used selectively.</a:t>
            </a:r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Section 6 — Quick Check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Does obfuscation fix the bug?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Why isn't silencing logging with a runtime flag enough?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Three techniques that strengthen flattening?</a:t>
            </a:r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Section 6 — Answers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5400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1">
                <a:solidFill>
                  <a:srgbClr val="1F2D3A"/>
                </a:solidFill>
              </a:rPr>
              <a:t>No.</a:t>
            </a:r>
            <a:r>
              <a:rPr sz="2000" b="0">
                <a:solidFill>
                  <a:srgbClr val="1F2D3A"/>
                </a:solidFill>
              </a:rPr>
              <a:t> Obfuscation only makes reverse engineering harder; the bug </a:t>
            </a:r>
            <a:r>
              <a:rPr sz="2000" b="1">
                <a:solidFill>
                  <a:srgbClr val="1F2D3A"/>
                </a:solidFill>
              </a:rPr>
              <a:t>stays where it is</a:t>
            </a:r>
            <a:r>
              <a:rPr sz="2000" b="0">
                <a:solidFill>
                  <a:srgbClr val="1F2D3A"/>
                </a:solidFill>
              </a:rPr>
              <a:t>. </a:t>
            </a:r>
            <a:r>
              <a:rPr sz="2000" b="1">
                <a:solidFill>
                  <a:srgbClr val="1F2D3A"/>
                </a:solidFill>
              </a:rPr>
              <a:t>Fix first, then obfuscate.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The string/code </a:t>
            </a:r>
            <a:r>
              <a:rPr sz="2000" b="1">
                <a:solidFill>
                  <a:srgbClr val="1F2D3A"/>
                </a:solidFill>
              </a:rPr>
              <a:t>remains</a:t>
            </a:r>
            <a:r>
              <a:rPr sz="2000" b="0">
                <a:solidFill>
                  <a:srgbClr val="1F2D3A"/>
                </a:solidFill>
              </a:rPr>
              <a:t> in the binary; the attacker can flip the flag or read the strings. Remove logging in the release build </a:t>
            </a:r>
            <a:r>
              <a:rPr sz="2000" b="1">
                <a:solidFill>
                  <a:srgbClr val="1F2D3A"/>
                </a:solidFill>
              </a:rPr>
              <a:t>at compile time</a:t>
            </a:r>
            <a:r>
              <a:rPr sz="2000" b="0">
                <a:solidFill>
                  <a:srgbClr val="1F2D3A"/>
                </a:solidFill>
              </a:rPr>
              <a:t> (macro/dead-code elimination).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1">
                <a:solidFill>
                  <a:srgbClr val="1F2D3A"/>
                </a:solidFill>
              </a:rPr>
              <a:t>Opaque predicates</a:t>
            </a:r>
            <a:r>
              <a:rPr sz="2000" b="0">
                <a:solidFill>
                  <a:srgbClr val="1F2D3A"/>
                </a:solidFill>
              </a:rPr>
              <a:t> + </a:t>
            </a:r>
            <a:r>
              <a:rPr sz="2000" b="1">
                <a:solidFill>
                  <a:srgbClr val="1F2D3A"/>
                </a:solidFill>
              </a:rPr>
              <a:t>fake blocks/dead branches</a:t>
            </a:r>
            <a:r>
              <a:rPr sz="2000" b="0">
                <a:solidFill>
                  <a:srgbClr val="1F2D3A"/>
                </a:solidFill>
              </a:rPr>
              <a:t> + </a:t>
            </a:r>
            <a:r>
              <a:rPr sz="2000" b="1">
                <a:solidFill>
                  <a:srgbClr val="1F2D3A"/>
                </a:solidFill>
              </a:rPr>
              <a:t>state-variable encoding &amp; randomised exit</a:t>
            </a:r>
            <a:r>
              <a:rPr sz="2000" b="0">
                <a:solidFill>
                  <a:srgbClr val="1F2D3A"/>
                </a:solidFill>
              </a:rPr>
              <a:t> (also name/string hiding).</a:t>
            </a:r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152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7. Project and Closing</a:t>
            </a:r>
          </a:p>
        </p:txBody>
      </p:sp>
    </p:spTree>
  </p:cSld>
  <p:clrMapOvr>
    <a:masterClrMapping/>
  </p:clrMapOvr>
</p:sld>
</file>

<file path=ppt/slides/slide1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Project · S9 "Code Hardening" —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73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0">
                <a:solidFill>
                  <a:srgbClr val="A1123F"/>
                </a:solidFill>
                <a:latin typeface="Consolas"/>
              </a:rPr>
              <a:t>checksec</a:t>
            </a:r>
            <a:r>
              <a:rPr sz="2000" b="0">
                <a:solidFill>
                  <a:srgbClr val="1F2D3A"/>
                </a:solidFill>
              </a:rPr>
              <a:t>/</a:t>
            </a:r>
            <a:r>
              <a:rPr sz="2000" b="0">
                <a:solidFill>
                  <a:srgbClr val="A1123F"/>
                </a:solidFill>
                <a:latin typeface="Consolas"/>
              </a:rPr>
              <a:t>dumpbin</a:t>
            </a:r>
            <a:r>
              <a:rPr sz="2000" b="0">
                <a:solidFill>
                  <a:srgbClr val="1F2D3A"/>
                </a:solidFill>
              </a:rPr>
              <a:t>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0">
                <a:solidFill>
                  <a:srgbClr val="A1123F"/>
                </a:solidFill>
                <a:latin typeface="Consolas"/>
              </a:rPr>
              <a:t>clang-tidy</a:t>
            </a:r>
            <a:r>
              <a:rPr sz="2000" b="0">
                <a:solidFill>
                  <a:srgbClr val="1F2D3A"/>
                </a:solidFill>
              </a:rPr>
              <a:t>/</a:t>
            </a:r>
            <a:r>
              <a:rPr sz="2000" b="0">
                <a:solidFill>
                  <a:srgbClr val="A1123F"/>
                </a:solidFill>
                <a:latin typeface="Consolas"/>
              </a:rPr>
              <a:t>cppcheck</a:t>
            </a:r>
            <a:r>
              <a:rPr sz="2000" b="0">
                <a:solidFill>
                  <a:srgbClr val="1F2D3A"/>
                </a:solidFill>
              </a:rPr>
              <a:t>; fix ≥ 5 findings (with rule ids).</a:t>
            </a:r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Project · S9 — 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 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 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0">
                <a:solidFill>
                  <a:srgbClr val="A1123F"/>
                </a:solidFill>
                <a:latin typeface="Consolas"/>
              </a:rPr>
              <a:t>strings</a:t>
            </a:r>
            <a:r>
              <a:rPr sz="2000" b="0">
                <a:solidFill>
                  <a:srgbClr val="1F2D3A"/>
                </a:solidFill>
              </a:rPr>
              <a:t> output.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548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Measure card:</a:t>
            </a:r>
            <a:r>
              <a:rPr sz="2000" b="0">
                <a:solidFill>
                  <a:srgbClr val="1F2D3A"/>
                </a:solidFill>
              </a:rPr>
              <a:t> Description → Implementation → Verification → Residual risk.</a:t>
            </a:r>
          </a:p>
        </p:txBody>
      </p:sp>
    </p:spTree>
  </p:cSld>
  <p:clrMapOvr>
    <a:masterClrMapping/>
  </p:clrMapOvr>
</p:sld>
</file>

<file path=ppt/slides/slide1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155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Solved Self-Check</a:t>
            </a:r>
          </a:p>
        </p:txBody>
      </p:sp>
    </p:spTree>
  </p:cSld>
  <p:clrMapOvr>
    <a:masterClrMapping/>
  </p:clrMapOvr>
</p:sld>
</file>

<file path=ppt/slides/slide1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Question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Which of the three layers actually removes the bug?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Answer:</a:t>
            </a:r>
            <a:r>
              <a:rPr sz="2000" b="0">
                <a:solidFill>
                  <a:srgbClr val="1F2D3A"/>
                </a:solidFill>
              </a:rPr>
              <a:t> Only </a:t>
            </a:r>
            <a:r>
              <a:rPr sz="2000" b="1">
                <a:solidFill>
                  <a:srgbClr val="1F2D3A"/>
                </a:solidFill>
              </a:rPr>
              <a:t>secure coding</a:t>
            </a:r>
            <a:r>
              <a:rPr sz="2000" b="0">
                <a:solidFill>
                  <a:srgbClr val="1F2D3A"/>
                </a:solidFill>
              </a:rPr>
              <a:t> (layer 2). Compiler/OS protections make exploitation harder; obfuscation slows down reading — neither one </a:t>
            </a:r>
            <a:r>
              <a:rPr sz="2000" b="1">
                <a:solidFill>
                  <a:srgbClr val="1F2D3A"/>
                </a:solidFill>
              </a:rPr>
              <a:t>removes</a:t>
            </a:r>
            <a:r>
              <a:rPr sz="2000" b="0">
                <a:solidFill>
                  <a:srgbClr val="1F2D3A"/>
                </a:solidFill>
              </a:rPr>
              <a:t> the bug.</a:t>
            </a:r>
          </a:p>
        </p:txBody>
      </p:sp>
    </p:spTree>
  </p:cSld>
  <p:clrMapOvr>
    <a:masterClrMapping/>
  </p:clrMapOvr>
</p:sld>
</file>

<file path=ppt/slides/slide1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Question 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What is the mildest outcome of `printf(girdi)`?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Answer:</a:t>
            </a:r>
            <a:r>
              <a:rPr sz="2000" b="0">
                <a:solidFill>
                  <a:srgbClr val="1F2D3A"/>
                </a:solidFill>
              </a:rPr>
              <a:t> An </a:t>
            </a:r>
            <a:r>
              <a:rPr sz="2000" b="1">
                <a:solidFill>
                  <a:srgbClr val="1F2D3A"/>
                </a:solidFill>
              </a:rPr>
              <a:t>information leak</a:t>
            </a:r>
            <a:r>
              <a:rPr sz="2000" b="0">
                <a:solidFill>
                  <a:srgbClr val="1F2D3A"/>
                </a:solidFill>
              </a:rPr>
              <a:t> (reading the stack via </a:t>
            </a:r>
            <a:r>
              <a:rPr sz="2000" b="0">
                <a:solidFill>
                  <a:srgbClr val="A1123F"/>
                </a:solidFill>
                <a:latin typeface="Consolas"/>
              </a:rPr>
              <a:t>%x</a:t>
            </a:r>
            <a:r>
              <a:rPr sz="2000" b="0">
                <a:solidFill>
                  <a:srgbClr val="1F2D3A"/>
                </a:solidFill>
              </a:rPr>
              <a:t>/</a:t>
            </a:r>
            <a:r>
              <a:rPr sz="2000" b="0">
                <a:solidFill>
                  <a:srgbClr val="A1123F"/>
                </a:solidFill>
                <a:latin typeface="Consolas"/>
              </a:rPr>
              <a:t>%p</a:t>
            </a:r>
            <a:r>
              <a:rPr sz="2000" b="0">
                <a:solidFill>
                  <a:srgbClr val="1F2D3A"/>
                </a:solidFill>
              </a:rPr>
              <a:t>). The worst is writing to memory via </a:t>
            </a:r>
            <a:r>
              <a:rPr sz="2000" b="0">
                <a:solidFill>
                  <a:srgbClr val="A1123F"/>
                </a:solidFill>
                <a:latin typeface="Consolas"/>
              </a:rPr>
              <a:t>%n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Question 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The three stack traces in a UAF report? Which one gets the fix?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Answer:</a:t>
            </a:r>
            <a:r>
              <a:rPr sz="2000" b="0">
                <a:solidFill>
                  <a:srgbClr val="1F2D3A"/>
                </a:solidFill>
              </a:rPr>
              <a:t> Use, free, allocation. The fix is usually at the </a:t>
            </a:r>
            <a:r>
              <a:rPr sz="2000" b="1">
                <a:solidFill>
                  <a:srgbClr val="1F2D3A"/>
                </a:solidFill>
              </a:rPr>
              <a:t>free</a:t>
            </a:r>
            <a:r>
              <a:rPr sz="2000" b="0">
                <a:solidFill>
                  <a:srgbClr val="1F2D3A"/>
                </a:solidFill>
              </a:rPr>
              <a:t> point (an ownership decision).</a:t>
            </a:r>
          </a:p>
        </p:txBody>
      </p:sp>
    </p:spTree>
  </p:cSld>
  <p:clrMapOvr>
    <a:masterClrMapping/>
  </p:clrMapOvr>
</p:sld>
</file>

<file path=ppt/slides/slide1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Question 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Why can `if (x + 100 &lt; x)` be deleted?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Answer:</a:t>
            </a:r>
            <a:r>
              <a:rPr sz="2000" b="0">
                <a:solidFill>
                  <a:srgbClr val="1F2D3A"/>
                </a:solidFill>
              </a:rPr>
              <a:t> Signed integer overflow is </a:t>
            </a:r>
            <a:r>
              <a:rPr sz="2000" b="1">
                <a:solidFill>
                  <a:srgbClr val="1F2D3A"/>
                </a:solidFill>
              </a:rPr>
              <a:t>undefined behaviour</a:t>
            </a:r>
            <a:r>
              <a:rPr sz="2000" b="0">
                <a:solidFill>
                  <a:srgbClr val="1F2D3A"/>
                </a:solidFill>
              </a:rPr>
              <a:t>; the compiler assumes "overflow never happens" and can optimise the check away, </a:t>
            </a:r>
            <a:r>
              <a:rPr sz="2000" b="1">
                <a:solidFill>
                  <a:srgbClr val="1F2D3A"/>
                </a:solidFill>
              </a:rPr>
              <a:t>deleting</a:t>
            </a:r>
            <a:r>
              <a:rPr sz="2000" b="0">
                <a:solidFill>
                  <a:srgbClr val="1F2D3A"/>
                </a:solidFill>
              </a:rPr>
              <a:t> it.</a:t>
            </a:r>
          </a:p>
        </p:txBody>
      </p:sp>
    </p:spTree>
  </p:cSld>
  <p:clrMapOvr>
    <a:masterClrMapping/>
  </p:clrMapOvr>
</p:sld>
</file>

<file path=ppt/slides/slide1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Question 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Why is there no `printf` in a signal handler?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Answer: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0">
                <a:solidFill>
                  <a:srgbClr val="A1123F"/>
                </a:solidFill>
                <a:latin typeface="Consolas"/>
              </a:rPr>
              <a:t>printf</a:t>
            </a:r>
            <a:r>
              <a:rPr sz="2000" b="0">
                <a:solidFill>
                  <a:srgbClr val="1F2D3A"/>
                </a:solidFill>
              </a:rPr>
              <a:t>/</a:t>
            </a:r>
            <a:r>
              <a:rPr sz="2000" b="0">
                <a:solidFill>
                  <a:srgbClr val="A1123F"/>
                </a:solidFill>
                <a:latin typeface="Consolas"/>
              </a:rPr>
              <a:t>malloc</a:t>
            </a:r>
            <a:r>
              <a:rPr sz="2000" b="0">
                <a:solidFill>
                  <a:srgbClr val="1F2D3A"/>
                </a:solidFill>
              </a:rPr>
              <a:t> are </a:t>
            </a:r>
            <a:r>
              <a:rPr sz="2000" b="1">
                <a:solidFill>
                  <a:srgbClr val="1F2D3A"/>
                </a:solidFill>
              </a:rPr>
              <a:t>not async-signal-safe</a:t>
            </a:r>
            <a:r>
              <a:rPr sz="2000" b="0">
                <a:solidFill>
                  <a:srgbClr val="1F2D3A"/>
                </a:solidFill>
              </a:rPr>
              <a:t>; if the handler calls them while interrupted mid-state, corruption follows. Only a flag is set (SIG30-C).</a:t>
            </a:r>
          </a:p>
        </p:txBody>
      </p:sp>
    </p:spTree>
  </p:cSld>
  <p:clrMapOvr>
    <a:masterClrMapping/>
  </p:clrMapOvr>
</p:sld>
</file>

<file path=ppt/slides/slide1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Question 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Which overflow can ASan not see?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Answer:</a:t>
            </a:r>
            <a:r>
              <a:rPr sz="2000" b="0">
                <a:solidFill>
                  <a:srgbClr val="1F2D3A"/>
                </a:solidFill>
              </a:rPr>
              <a:t> A </a:t>
            </a:r>
            <a:r>
              <a:rPr sz="2000" b="1">
                <a:solidFill>
                  <a:srgbClr val="1F2D3A"/>
                </a:solidFill>
              </a:rPr>
              <a:t>field-to-field</a:t>
            </a:r>
            <a:r>
              <a:rPr sz="2000" b="0">
                <a:solidFill>
                  <a:srgbClr val="1F2D3A"/>
                </a:solidFill>
              </a:rPr>
              <a:t> overflow inside the same structure (there is no poisoned region between them).</a:t>
            </a:r>
          </a:p>
        </p:txBody>
      </p:sp>
    </p:spTree>
  </p:cSld>
  <p:clrMapOvr>
    <a:masterClrMapping/>
  </p:clrMapOvr>
</p:sld>
</file>

<file path=ppt/slides/slide1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Question 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The four properties of a good fuzz target?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Answer:</a:t>
            </a:r>
            <a:r>
              <a:rPr sz="2000" b="0">
                <a:solidFill>
                  <a:srgbClr val="1F2D3A"/>
                </a:solidFill>
              </a:rPr>
              <a:t> Fast, deterministic, stateless, single job.</a:t>
            </a:r>
          </a:p>
        </p:txBody>
      </p:sp>
    </p:spTree>
  </p:cSld>
  <p:clrMapOvr>
    <a:masterClrMapping/>
  </p:clrMapOvr>
</p:sld>
</file>

<file path=ppt/slides/slide1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Question 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What does the canary stop, and what does it not stop?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Answer: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1">
                <a:solidFill>
                  <a:srgbClr val="1F2D3A"/>
                </a:solidFill>
              </a:rPr>
              <a:t>Stops:</a:t>
            </a:r>
            <a:r>
              <a:rPr sz="2000" b="0">
                <a:solidFill>
                  <a:srgbClr val="1F2D3A"/>
                </a:solidFill>
              </a:rPr>
              <a:t> a stack overflow that reaches the return address. </a:t>
            </a:r>
            <a:r>
              <a:rPr sz="2000" b="1">
                <a:solidFill>
                  <a:srgbClr val="1F2D3A"/>
                </a:solidFill>
              </a:rPr>
              <a:t>Does not stop:</a:t>
            </a:r>
            <a:r>
              <a:rPr sz="2000" b="0">
                <a:solidFill>
                  <a:srgbClr val="1F2D3A"/>
                </a:solidFill>
              </a:rPr>
              <a:t> heap overflow, corruption of earlier variables, a leaked canary.</a:t>
            </a:r>
          </a:p>
        </p:txBody>
      </p:sp>
    </p:spTree>
  </p:cSld>
  <p:clrMapOvr>
    <a:masterClrMapping/>
  </p:clrMapOvr>
</p:sld>
</file>

<file path=ppt/slides/slide1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Question 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Why is ASLR weakened by an information leak?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Answer:</a:t>
            </a:r>
            <a:r>
              <a:rPr sz="2000" b="0">
                <a:solidFill>
                  <a:srgbClr val="1F2D3A"/>
                </a:solidFill>
              </a:rPr>
              <a:t> If one address leaks, the attacker can </a:t>
            </a:r>
            <a:r>
              <a:rPr sz="2000" b="1">
                <a:solidFill>
                  <a:srgbClr val="1F2D3A"/>
                </a:solidFill>
              </a:rPr>
              <a:t>calculate</a:t>
            </a:r>
            <a:r>
              <a:rPr sz="2000" b="0">
                <a:solidFill>
                  <a:srgbClr val="1F2D3A"/>
                </a:solidFill>
              </a:rPr>
              <a:t> the other addresses relative to it; the advantage of randomisation is lost.</a:t>
            </a:r>
          </a:p>
        </p:txBody>
      </p:sp>
    </p:spTree>
  </p:cSld>
  <p:clrMapOvr>
    <a:masterClrMapping/>
  </p:clrMapOvr>
</p:sld>
</file>

<file path=ppt/slides/slide1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Question 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Why isn't silencing logging with a runtime flag enough?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Answer:</a:t>
            </a:r>
            <a:r>
              <a:rPr sz="2000" b="0">
                <a:solidFill>
                  <a:srgbClr val="1F2D3A"/>
                </a:solidFill>
              </a:rPr>
              <a:t> The string </a:t>
            </a:r>
            <a:r>
              <a:rPr sz="2000" b="1">
                <a:solidFill>
                  <a:srgbClr val="1F2D3A"/>
                </a:solidFill>
              </a:rPr>
              <a:t>remains</a:t>
            </a:r>
            <a:r>
              <a:rPr sz="2000" b="0">
                <a:solidFill>
                  <a:srgbClr val="1F2D3A"/>
                </a:solidFill>
              </a:rPr>
              <a:t> in the binary and the attacker can flip the flag to turn logging back on. It must be removed </a:t>
            </a:r>
            <a:r>
              <a:rPr sz="2000" b="1">
                <a:solidFill>
                  <a:srgbClr val="1F2D3A"/>
                </a:solidFill>
              </a:rPr>
              <a:t>at compile time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Question 11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Three techniques that strengthen flattening?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Answer:</a:t>
            </a:r>
            <a:r>
              <a:rPr sz="2000" b="0">
                <a:solidFill>
                  <a:srgbClr val="1F2D3A"/>
                </a:solidFill>
              </a:rPr>
              <a:t> Hiding state values, fake/dead blocks, a randomised exit point (and opaque values).</a:t>
            </a:r>
          </a:p>
        </p:txBody>
      </p:sp>
    </p:spTree>
  </p:cSld>
  <p:clrMapOvr>
    <a:masterClrMapping/>
  </p:clrMapOvr>
</p:sld>
</file>

<file path=ppt/slides/slide1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Question 12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Why is string hiding not the same as key storage?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Answer:</a:t>
            </a:r>
            <a:r>
              <a:rPr sz="2000" b="0">
                <a:solidFill>
                  <a:srgbClr val="1F2D3A"/>
                </a:solidFill>
              </a:rPr>
              <a:t> The decrypted string is in memory, in the clear, while it's in use, and the decryption key sits inside the program; it only stops </a:t>
            </a:r>
            <a:r>
              <a:rPr sz="2000" b="1">
                <a:solidFill>
                  <a:srgbClr val="1F2D3A"/>
                </a:solidFill>
              </a:rPr>
              <a:t>static</a:t>
            </a:r>
            <a:r>
              <a:rPr sz="2000" b="0">
                <a:solidFill>
                  <a:srgbClr val="1F2D3A"/>
                </a:solidFill>
              </a:rPr>
              <a:t> scanning.</a:t>
            </a:r>
          </a:p>
        </p:txBody>
      </p:sp>
    </p:spTree>
  </p:cSld>
  <p:clrMapOvr>
    <a:masterClrMapping/>
  </p:clrMapOvr>
</p:sld>
</file>

<file path=ppt/slides/slide1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Summary: This Week in One Sentence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2649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First </a:t>
            </a:r>
            <a:r>
              <a:rPr sz="2000" b="1">
                <a:solidFill>
                  <a:srgbClr val="1F2D3A"/>
                </a:solidFill>
              </a:rPr>
              <a:t>bug-free code</a:t>
            </a:r>
            <a:r>
              <a:rPr sz="2000" b="0">
                <a:solidFill>
                  <a:srgbClr val="1F2D3A"/>
                </a:solidFill>
              </a:rPr>
              <a:t> (CERT + sanitizer + fuzzing), then </a:t>
            </a:r>
            <a:r>
              <a:rPr sz="2000" b="1">
                <a:solidFill>
                  <a:srgbClr val="1F2D3A"/>
                </a:solidFill>
              </a:rPr>
              <a:t>limit the damage</a:t>
            </a:r>
            <a:r>
              <a:rPr sz="2000" b="0">
                <a:solidFill>
                  <a:srgbClr val="1F2D3A"/>
                </a:solidFill>
              </a:rPr>
              <a:t> (compiler/OS protections), and finally </a:t>
            </a:r>
            <a:r>
              <a:rPr sz="2000" b="1">
                <a:solidFill>
                  <a:srgbClr val="1F2D3A"/>
                </a:solidFill>
              </a:rPr>
              <a:t>make it harder to read</a:t>
            </a:r>
            <a:r>
              <a:rPr sz="2000" b="0">
                <a:solidFill>
                  <a:srgbClr val="1F2D3A"/>
                </a:solidFill>
              </a:rPr>
              <a:t> (obfuscation) — and no protection substitutes for secure coding.</a:t>
            </a:r>
          </a:p>
        </p:txBody>
      </p:sp>
    </p:spTree>
  </p:cSld>
  <p:clrMapOvr>
    <a:masterClrMapping/>
  </p:clrMapOvr>
</p:sld>
</file>

<file path=ppt/slides/slide1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169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19456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Next Week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35661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</a:rPr>
              <a:t>Week 5 — Code Hardening: Java and Interpreted Languages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051808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FFFFFF"/>
                </a:solidFill>
              </a:rPr>
              <a:t>Injection (SQL, command, path), obfuscation with ProGuard/R8, dependency security and SBOM.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486765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FFFFFF"/>
                </a:solidFill>
              </a:rPr>
              <a:t>Preparation: JDK 17+, Maven · </a:t>
            </a:r>
            <a:r>
              <a:rPr sz="2000" b="0">
                <a:solidFill>
                  <a:srgbClr val="FFFFFF"/>
                </a:solidFill>
                <a:latin typeface="Consolas"/>
              </a:rPr>
              <a:t>code/week-05</a:t>
            </a:r>
            <a:r>
              <a:rPr sz="2000" b="0">
                <a:solidFill>
                  <a:srgbClr val="FFFFFF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170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Appendix A · A Vulnerability, Start to Finish</a:t>
            </a:r>
          </a:p>
        </p:txBody>
      </p:sp>
    </p:spTree>
  </p:cSld>
  <p:clrMapOvr>
    <a:masterClrMapping/>
  </p:clrMapOvr>
</p:sld>
</file>

<file path=ppt/slides/slide1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Buggy Code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void selamla(const char *ad)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char tampon[16];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strcpy(tampon, ad);          /* sınır yok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printf("Merhaba %s\n", tampon);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54807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What happens if </a:t>
            </a:r>
            <a:r>
              <a:rPr sz="2000" b="0">
                <a:solidFill>
                  <a:srgbClr val="A1123F"/>
                </a:solidFill>
                <a:latin typeface="Consolas"/>
              </a:rPr>
              <a:t>ad</a:t>
            </a:r>
            <a:r>
              <a:rPr sz="2000" b="0">
                <a:solidFill>
                  <a:srgbClr val="1F2D3A"/>
                </a:solidFill>
              </a:rPr>
              <a:t> is longer than 16 bytes?</a:t>
            </a:r>
          </a:p>
        </p:txBody>
      </p:sp>
    </p:spTree>
  </p:cSld>
  <p:clrMapOvr>
    <a:masterClrMapping/>
  </p:clrMapOvr>
</p:sld>
</file>

<file path=ppt/slides/slide1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What Happens? · Step by Step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tampon</a:t>
            </a:r>
            <a:r>
              <a:rPr sz="2000" b="0">
                <a:solidFill>
                  <a:srgbClr val="1F2D3A"/>
                </a:solidFill>
              </a:rPr>
              <a:t> is 16 bytes on the stack.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strcpy</a:t>
            </a:r>
            <a:r>
              <a:rPr sz="2000" b="0">
                <a:solidFill>
                  <a:srgbClr val="1F2D3A"/>
                </a:solidFill>
              </a:rPr>
              <a:t> copies </a:t>
            </a:r>
            <a:r>
              <a:rPr sz="2000" b="0">
                <a:solidFill>
                  <a:srgbClr val="A1123F"/>
                </a:solidFill>
                <a:latin typeface="Consolas"/>
              </a:rPr>
              <a:t>ad</a:t>
            </a:r>
            <a:r>
              <a:rPr sz="2000" b="0">
                <a:solidFill>
                  <a:srgbClr val="1F2D3A"/>
                </a:solidFill>
              </a:rPr>
              <a:t> all the way to its end, paying no attention to bounds.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An </a:t>
            </a:r>
            <a:r>
              <a:rPr sz="2000" b="0">
                <a:solidFill>
                  <a:srgbClr val="A1123F"/>
                </a:solidFill>
                <a:latin typeface="Consolas"/>
              </a:rPr>
              <a:t>ad</a:t>
            </a:r>
            <a:r>
              <a:rPr sz="2000" b="0">
                <a:solidFill>
                  <a:srgbClr val="1F2D3A"/>
                </a:solidFill>
              </a:rPr>
              <a:t> longer than 16 → neighbouring memory (including the return address) is corrupted.</a:t>
            </a:r>
          </a:p>
        </p:txBody>
      </p:sp>
    </p:spTree>
  </p:cSld>
  <p:clrMapOvr>
    <a:masterClrMapping/>
  </p:clrMapOvr>
</p:sld>
</file>

<file path=ppt/slides/slide1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Attack · Outcome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Short overflow: a neighbouring variable gets corrupted (a logic bug).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Long overflow: the </a:t>
            </a:r>
            <a:r>
              <a:rPr sz="2000" b="1">
                <a:solidFill>
                  <a:srgbClr val="1F2D3A"/>
                </a:solidFill>
              </a:rPr>
              <a:t>return address</a:t>
            </a:r>
            <a:r>
              <a:rPr sz="2000" b="0">
                <a:solidFill>
                  <a:srgbClr val="1F2D3A"/>
                </a:solidFill>
              </a:rPr>
              <a:t> gets corrupted → crash or control hijacking.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Without protection: a serious vulnerability (CWE-121).</a:t>
            </a:r>
          </a:p>
        </p:txBody>
      </p:sp>
    </p:spTree>
  </p:cSld>
  <p:clrMapOvr>
    <a:masterClrMapping/>
  </p:clrMapOvr>
</p:sld>
</file>

<file path=ppt/slides/slide1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Fix 1 · Bounded Copying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03022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n = snprintf(tampon, sizeof tampon, "%s", ad);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if (n &lt; 0 || (size_t)n &gt;= sizeof tampon)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/* ad kesildi: reddet ya da işaretle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46583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snprintf</a:t>
            </a:r>
            <a:r>
              <a:rPr sz="2000" b="0">
                <a:solidFill>
                  <a:srgbClr val="1F2D3A"/>
                </a:solidFill>
              </a:rPr>
              <a:t> knows the size and </a:t>
            </a:r>
            <a:r>
              <a:rPr sz="2000" b="1">
                <a:solidFill>
                  <a:srgbClr val="1F2D3A"/>
                </a:solidFill>
              </a:rPr>
              <a:t>reports truncation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Fix 2 · Layers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Coding: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0">
                <a:solidFill>
                  <a:srgbClr val="A1123F"/>
                </a:solidFill>
                <a:latin typeface="Consolas"/>
              </a:rPr>
              <a:t>snprintf</a:t>
            </a:r>
            <a:r>
              <a:rPr sz="2000" b="0">
                <a:solidFill>
                  <a:srgbClr val="1F2D3A"/>
                </a:solidFill>
              </a:rPr>
              <a:t> (STR31-C).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Compiler: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0">
                <a:solidFill>
                  <a:srgbClr val="A1123F"/>
                </a:solidFill>
                <a:latin typeface="Consolas"/>
              </a:rPr>
              <a:t>-fstack-protector-strong</a:t>
            </a:r>
            <a:r>
              <a:rPr sz="2000" b="0">
                <a:solidFill>
                  <a:srgbClr val="1F2D3A"/>
                </a:solidFill>
              </a:rPr>
              <a:t> (canary).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FORTIFY: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0">
                <a:solidFill>
                  <a:srgbClr val="A1123F"/>
                </a:solidFill>
                <a:latin typeface="Consolas"/>
              </a:rPr>
              <a:t>-D_FORTIFY_SOURCE=2</a:t>
            </a:r>
            <a:r>
              <a:rPr sz="2000" b="0">
                <a:solidFill>
                  <a:srgbClr val="1F2D3A"/>
                </a:solidFill>
              </a:rPr>
              <a:t> checks the library call.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Testing:</a:t>
            </a:r>
            <a:r>
              <a:rPr sz="2000" b="0">
                <a:solidFill>
                  <a:srgbClr val="1F2D3A"/>
                </a:solidFill>
              </a:rPr>
              <a:t> ASan catches the overflow with a long input.</a:t>
            </a:r>
          </a:p>
        </p:txBody>
      </p:sp>
    </p:spTree>
  </p:cSld>
  <p:clrMapOvr>
    <a:masterClrMapping/>
  </p:clrMapOvr>
</p:sld>
</file>

<file path=ppt/slides/slide1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Lesson: One Line, Many Layers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One bug: </a:t>
            </a:r>
            <a:r>
              <a:rPr sz="2000" b="0">
                <a:solidFill>
                  <a:srgbClr val="A1123F"/>
                </a:solidFill>
                <a:latin typeface="Consolas"/>
              </a:rPr>
              <a:t>strcpy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Defence: the right function + compiler protection + sanitizer testing.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But the </a:t>
            </a:r>
            <a:r>
              <a:rPr sz="2000" b="1">
                <a:solidFill>
                  <a:srgbClr val="1F2D3A"/>
                </a:solidFill>
              </a:rPr>
              <a:t>real</a:t>
            </a:r>
            <a:r>
              <a:rPr sz="2000" b="0">
                <a:solidFill>
                  <a:srgbClr val="1F2D3A"/>
                </a:solidFill>
              </a:rPr>
              <a:t> fix is in the first line: bounded copying.</a:t>
            </a:r>
          </a:p>
        </p:txBody>
      </p:sp>
    </p:spTree>
  </p:cSld>
  <p:clrMapOvr>
    <a:masterClrMapping/>
  </p:clrMapOvr>
</p:sld>
</file>

<file path=ppt/slides/slide1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177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Appendix B · Common Mistakes</a:t>
            </a:r>
          </a:p>
        </p:txBody>
      </p:sp>
    </p:spTree>
  </p:cSld>
  <p:clrMapOvr>
    <a:masterClrMapping/>
  </p:clrMapOvr>
</p:sld>
</file>

<file path=ppt/slides/slide1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Mistake · Ignoring Warnings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Something dismissed as "just a warning" is tomorrow's vulnerability.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Turn the warning into an error with </a:t>
            </a:r>
            <a:r>
              <a:rPr sz="2000" b="0">
                <a:solidFill>
                  <a:srgbClr val="A1123F"/>
                </a:solidFill>
                <a:latin typeface="Consolas"/>
              </a:rPr>
              <a:t>-Werror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Mistake · Not Checking the Return Value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malloc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fread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RAND_bytes</a:t>
            </a:r>
            <a:r>
              <a:rPr sz="2000" b="0">
                <a:solidFill>
                  <a:srgbClr val="1F2D3A"/>
                </a:solidFill>
              </a:rPr>
              <a:t> can return NULL/an error.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If not checked: a silent disaster (ERR33-C).</a:t>
            </a:r>
          </a:p>
        </p:txBody>
      </p:sp>
    </p:spTree>
  </p:cSld>
  <p:clrMapOvr>
    <a:masterClrMapping/>
  </p:clrMapOvr>
</p:sld>
</file>

<file path=ppt/slides/slide1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Mistake · Shipping the Sanitizer in the Release Build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Sanitizers are for test/CI; they are slow and leak information.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Disabled in the release build.</a:t>
            </a:r>
          </a:p>
        </p:txBody>
      </p:sp>
    </p:spTree>
  </p:cSld>
  <p:clrMapOvr>
    <a:masterClrMapping/>
  </p:clrMapOvr>
</p:sld>
</file>

<file path=ppt/slides/slide1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Mistake · Hiding UB with </a:t>
            </a:r>
            <a:r>
              <a:rPr sz="3000" b="1">
                <a:solidFill>
                  <a:srgbClr val="006D77"/>
                </a:solidFill>
                <a:latin typeface="Consolas"/>
              </a:rPr>
              <a:t>-fwrapv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Making the overflow "defined" </a:t>
            </a:r>
            <a:r>
              <a:rPr sz="2000" b="1">
                <a:solidFill>
                  <a:srgbClr val="1F2D3A"/>
                </a:solidFill>
              </a:rPr>
              <a:t>hides</a:t>
            </a:r>
            <a:r>
              <a:rPr sz="2000" b="0">
                <a:solidFill>
                  <a:srgbClr val="1F2D3A"/>
                </a:solidFill>
              </a:rPr>
              <a:t> the logic error.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Use UBSan to diagnose it, then fix it.</a:t>
            </a:r>
          </a:p>
        </p:txBody>
      </p:sp>
    </p:spTree>
  </p:cSld>
  <p:clrMapOvr>
    <a:masterClrMapping/>
  </p:clrMapOvr>
</p:sld>
</file>

<file path=ppt/slides/slide1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Mistake · Covering Up a Bug with Obfuscation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Obfuscation does not fix the bug, it only </a:t>
            </a:r>
            <a:r>
              <a:rPr sz="2000" b="1">
                <a:solidFill>
                  <a:srgbClr val="1F2D3A"/>
                </a:solidFill>
              </a:rPr>
              <a:t>hides</a:t>
            </a:r>
            <a:r>
              <a:rPr sz="2000" b="0">
                <a:solidFill>
                  <a:srgbClr val="1F2D3A"/>
                </a:solidFill>
              </a:rPr>
              <a:t> it.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Fix first, then obfuscate.</a:t>
            </a:r>
          </a:p>
        </p:txBody>
      </p:sp>
    </p:spTree>
  </p:cSld>
  <p:clrMapOvr>
    <a:masterClrMapping/>
  </p:clrMapOvr>
</p:sld>
</file>

<file path=ppt/slides/slide1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Mistake · "Cleaning Up" Input and Using It Anyway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Reject dangerous input instead of trying to </a:t>
            </a:r>
            <a:r>
              <a:rPr sz="2000" b="1">
                <a:solidFill>
                  <a:srgbClr val="1F2D3A"/>
                </a:solidFill>
              </a:rPr>
              <a:t>fix</a:t>
            </a:r>
            <a:r>
              <a:rPr sz="2000" b="0">
                <a:solidFill>
                  <a:srgbClr val="1F2D3A"/>
                </a:solidFill>
              </a:rPr>
              <a:t> it.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Allow-list + rejection is the safest approach.</a:t>
            </a:r>
          </a:p>
        </p:txBody>
      </p:sp>
    </p:spTree>
  </p:cSld>
  <p:clrMapOvr>
    <a:masterClrMapping/>
  </p:clrMapOvr>
</p:sld>
</file>

<file path=ppt/slides/slide1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184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Appendix C · Quick Reference</a:t>
            </a:r>
          </a:p>
        </p:txBody>
      </p:sp>
    </p:spTree>
  </p:cSld>
  <p:clrMapOvr>
    <a:masterClrMapping/>
  </p:clrMapOvr>
</p:sld>
</file>

<file path=ppt/slides/slide1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Glossary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002239" cy="24030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73460"/>
                <a:gridCol w="6728779"/>
              </a:tblGrid>
              <a:tr h="343291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Term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Meaning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UB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Undefined behaviour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UAF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Use-after-free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CERT/CWE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Rulebook / weakness catalogue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Sanitizer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Runtime bug detector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Fuzzing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Finding crashes with random input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329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Canary/ASLR/NX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Compiler/OS protections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Hardening Checklist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1488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 </a:t>
            </a:r>
            <a:r>
              <a:rPr sz="1800" b="0">
                <a:solidFill>
                  <a:srgbClr val="A1123F"/>
                </a:solidFill>
                <a:latin typeface="Consolas"/>
              </a:rPr>
              <a:t>-Werror</a:t>
            </a:r>
            <a:r>
              <a:rPr sz="1800" b="0">
                <a:solidFill>
                  <a:srgbClr val="1F2D3A"/>
                </a:solidFill>
              </a:rPr>
              <a:t> and the CERT scan are clean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 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 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 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 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 </a:t>
            </a:r>
          </a:p>
        </p:txBody>
      </p:sp>
    </p:spTree>
  </p:cSld>
  <p:clrMapOvr>
    <a:masterClrMapping/>
  </p:clrMapOvr>
</p:sld>
</file>

<file path=ppt/slides/slide1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Final Word (Week 4)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6045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Secure code is not written once; it is </a:t>
            </a:r>
            <a:r>
              <a:rPr sz="2000" b="1">
                <a:solidFill>
                  <a:srgbClr val="1F2D3A"/>
                </a:solidFill>
              </a:rPr>
              <a:t>checked with tools on every build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04012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First correct code, then protection, finally obfuscation. The order matters.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CEN429 Week 4 — Code Hardening: C/C++</dc:title>
  <dc:subject/>
  <dc:creator>Asst. Prof. Dr. Uğur CORUH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