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This week the focus shifts from the program to the DATA. A secret has three states; each state has a different threat and a different defence. Main idea: the security shell (the concrete form of defence in depth).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We define crypto/data-security terms from scratch. This week is an introduction to crypto; Week 10 goes deeper.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Build the lab in advance. build.ps1 on Windows, build.sh under WSL. Crypto comes from a single header: OpenSSL on Linux, BCrypt on Windows.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Weeks 1-2 protected the program; this week the focus is on data. The same defence-in-depth idea applies here too.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Ask the students: a password in a banking app on your phone — which of these three states is it in? Answer: all of them.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These three questions are exactly what today's demos answer.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Students usually think "I encrypted it = it's safe." This section breaks that misconception from the start.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A 1 GB file isn't encrypted with RSA. Asymmetric only carries the key. Make this distinction clear.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Emphasize the AAD: data that needs to be bound but not encrypted — like a version number or record ID — goes there.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 evaluator changes one byte and checks whether the app silently returns wrong data anyway." Recipe 6.18 in the textbook → AEAD.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 evaluator also checks that encrypting the same plaintext twice gives different ciphertexts (no nonce reuse).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 Debian incident is one of the most memorable examples in the course; "I deleted two lines, and for two years broken keys were generated" is a compelling narrative.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This is another version of the Debian incident; an unchecked return value can lead to a similar disaster.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Diagram requirement: the call to the random-number source must not be hookable. In the field, a client doesn't generate the payment random number; the native side only uses it to fill memory.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Field guides contain an algorithm inventory table. A few years back these inventories showed SHA-1 and CBC with a separate MAC; today they show SHA-256 and AEAD.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 ASCII version of the famous "ECB penguin" example. In code review, every occurrence of 'ecb' is a finding.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These three concepts are among the most confused on the exam; reinforce the "secret vs. unique" distinction.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Argon2id additionally requires memory; it makes parallel brute force with a GPU/ASIC harder than PBKDF2 does.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200 ms is acceptable to the user; for an attacker it means thousands of attempts instead of billions.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"Don't run one key through every job" — this section's one-sentence summary.</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Critical reading: it met the requirements of its design era; the skill is explaining, with reasons, what should change today and why.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Comment out the SSL_set1_host line and rebuild; which attacker still gets caught, which one slips through? Class activity.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In code review, also look specifically for catch blocks and "not found, continuing" log lines.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An example transfer from the field: TLS + public-key pinning + server certificate-chain check (the outer shell) plus session-keyed message encryption inside it. If the server address and pin values come from the parent app as parameters, protecting them becomes the parent app's responsibility, and the guide should say so.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An evaluator looks for full card/ID numbers and passwords in screens, network responses, logs, crash reports, and backups; they also ask whether real data is used in the test environment.</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Today an AES-based whitebox and AEAD modes would be preferred over DES; the matrix idea itself is timeless. This table will be filled in for S7 in the project.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Make groups of 3-4. Activities 1 and 3 are the most productive for discussion.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first, then open the answer slide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first, then open the answer slide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 We summarise the week by protecting a single secret in all three of its states.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4.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6.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8.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0.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1.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9.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640080" y="2194560"/>
            <a:ext cx="10911535" cy="1280160"/>
          </a:xfrm>
          <a:prstGeom prst="rect">
            <a:avLst/>
          </a:prstGeom>
          <a:noFill/>
        </p:spPr>
        <p:txBody>
          <a:bodyPr wrap="square" lIns="45720" rIns="45720">
            <a:spAutoFit/>
          </a:bodyPr>
          <a:lstStyle/>
          <a:p>
            <a:pPr algn="ctr"/>
            <a:r>
              <a:rPr sz="4000" b="1">
                <a:solidFill>
                  <a:srgbClr val="006D77"/>
                </a:solidFill>
              </a:rPr>
              <a:t>Data Security: In Transit, At Rest, In Use</a:t>
            </a:r>
          </a:p>
        </p:txBody>
      </p:sp>
      <p:sp>
        <p:nvSpPr>
          <p:cNvPr id="6" name="TextBox 5"/>
          <p:cNvSpPr txBox="1"/>
          <p:nvPr/>
        </p:nvSpPr>
        <p:spPr>
          <a:xfrm>
            <a:off x="640080" y="3566160"/>
            <a:ext cx="10911535" cy="439928"/>
          </a:xfrm>
          <a:prstGeom prst="rect">
            <a:avLst/>
          </a:prstGeom>
          <a:noFill/>
        </p:spPr>
        <p:txBody>
          <a:bodyPr wrap="square" lIns="45720" rIns="45720">
            <a:spAutoFit/>
          </a:bodyPr>
          <a:lstStyle/>
          <a:p>
            <a:pPr algn="ctr"/>
            <a:r>
              <a:rPr sz="2000" b="1">
                <a:solidFill>
                  <a:srgbClr val="1F2D3A"/>
                </a:solidFill>
              </a:rPr>
              <a:t>CEN429 Secure Programming — Week 3</a:t>
            </a:r>
          </a:p>
        </p:txBody>
      </p:sp>
      <p:sp>
        <p:nvSpPr>
          <p:cNvPr id="7" name="TextBox 6"/>
          <p:cNvSpPr txBox="1"/>
          <p:nvPr/>
        </p:nvSpPr>
        <p:spPr>
          <a:xfrm>
            <a:off x="640080" y="4051808"/>
            <a:ext cx="10911535" cy="439928"/>
          </a:xfrm>
          <a:prstGeom prst="rect">
            <a:avLst/>
          </a:prstGeom>
          <a:noFill/>
        </p:spPr>
        <p:txBody>
          <a:bodyPr wrap="square" lIns="45720" rIns="45720">
            <a:spAutoFit/>
          </a:bodyPr>
          <a:lstStyle/>
          <a:p>
            <a:pPr algn="ctr"/>
            <a:r>
              <a:rPr sz="2000" b="0">
                <a:solidFill>
                  <a:srgbClr val="1F2D3A"/>
                </a:solidFill>
              </a:rPr>
              <a:t>Asst. Prof. Dr. Uğur CORUH · 02.10.2026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2</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0. Fundamental Concepts (From Scratch)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This Section?</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This week terms such as "encryption," "nonce," and "key derivation" will come up.</a:t>
            </a:r>
          </a:p>
        </p:txBody>
      </p:sp>
      <p:sp>
        <p:nvSpPr>
          <p:cNvPr id="8" name="TextBox 7"/>
          <p:cNvSpPr txBox="1"/>
          <p:nvPr/>
        </p:nvSpPr>
        <p:spPr>
          <a:xfrm>
            <a:off x="640080" y="1875536"/>
            <a:ext cx="10911535" cy="439928"/>
          </a:xfrm>
          <a:prstGeom prst="rect">
            <a:avLst/>
          </a:prstGeom>
          <a:noFill/>
        </p:spPr>
        <p:txBody>
          <a:bodyPr wrap="square" lIns="45720" rIns="45720">
            <a:spAutoFit/>
          </a:bodyPr>
          <a:lstStyle/>
          <a:p>
            <a:pPr algn="l"/>
            <a:r>
              <a:rPr sz="2000" b="0">
                <a:solidFill>
                  <a:srgbClr val="1F2D3A"/>
                </a:solidFill>
              </a:rPr>
              <a:t>We assume you know none of them.</a:t>
            </a:r>
          </a:p>
        </p:txBody>
      </p:sp>
      <p:sp>
        <p:nvSpPr>
          <p:cNvPr id="9" name="TextBox 8"/>
          <p:cNvSpPr txBox="1"/>
          <p:nvPr/>
        </p:nvSpPr>
        <p:spPr>
          <a:xfrm>
            <a:off x="640080" y="2425192"/>
            <a:ext cx="10911535" cy="439928"/>
          </a:xfrm>
          <a:prstGeom prst="rect">
            <a:avLst/>
          </a:prstGeom>
          <a:noFill/>
        </p:spPr>
        <p:txBody>
          <a:bodyPr wrap="square" lIns="45720" rIns="45720">
            <a:spAutoFit/>
          </a:bodyPr>
          <a:lstStyle/>
          <a:p>
            <a:pPr algn="l"/>
            <a:r>
              <a:rPr sz="2000" b="0">
                <a:solidFill>
                  <a:srgbClr val="1F2D3A"/>
                </a:solidFill>
              </a:rPr>
              <a:t>Let's first define them </a:t>
            </a:r>
            <a:r>
              <a:rPr sz="2000" b="1">
                <a:solidFill>
                  <a:srgbClr val="1F2D3A"/>
                </a:solidFill>
              </a:rPr>
              <a:t>one by one</a:t>
            </a:r>
            <a:r>
              <a:rPr sz="2000" b="0">
                <a:solidFill>
                  <a:srgbClr val="1F2D3A"/>
                </a:solidFill>
              </a:rPr>
              <a: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Three States of Data</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In transit:</a:t>
            </a:r>
            <a:r>
              <a:rPr sz="2000" b="0">
                <a:solidFill>
                  <a:srgbClr val="1F2D3A"/>
                </a:solidFill>
              </a:rPr>
              <a:t> moving across the network (TLS).</a:t>
            </a:r>
          </a:p>
          <a:p>
            <a:pPr>
              <a:spcAft>
                <a:spcPts val="300"/>
              </a:spcAft>
            </a:pPr>
            <a:r>
              <a:rPr sz="2000" b="1">
                <a:solidFill>
                  <a:srgbClr val="006D77"/>
                </a:solidFill>
              </a:rPr>
              <a:t>• </a:t>
            </a:r>
            <a:r>
              <a:rPr sz="2000" b="1">
                <a:solidFill>
                  <a:srgbClr val="1F2D3A"/>
                </a:solidFill>
              </a:rPr>
              <a:t>At rest:</a:t>
            </a:r>
            <a:r>
              <a:rPr sz="2000" b="0">
                <a:solidFill>
                  <a:srgbClr val="1F2D3A"/>
                </a:solidFill>
              </a:rPr>
              <a:t> sitting on disk (file encryption).</a:t>
            </a:r>
          </a:p>
          <a:p>
            <a:pPr>
              <a:spcAft>
                <a:spcPts val="300"/>
              </a:spcAft>
            </a:pPr>
            <a:r>
              <a:rPr sz="2000" b="1">
                <a:solidFill>
                  <a:srgbClr val="006D77"/>
                </a:solidFill>
              </a:rPr>
              <a:t>• </a:t>
            </a:r>
            <a:r>
              <a:rPr sz="2000" b="1">
                <a:solidFill>
                  <a:srgbClr val="1F2D3A"/>
                </a:solidFill>
              </a:rPr>
              <a:t>In use:</a:t>
            </a:r>
            <a:r>
              <a:rPr sz="2000" b="0">
                <a:solidFill>
                  <a:srgbClr val="1F2D3A"/>
                </a:solidFill>
              </a:rPr>
              <a:t> being processed in memory (the hardest).</a:t>
            </a:r>
          </a:p>
        </p:txBody>
      </p:sp>
      <p:sp>
        <p:nvSpPr>
          <p:cNvPr id="8" name="TextBox 7"/>
          <p:cNvSpPr txBox="1"/>
          <p:nvPr/>
        </p:nvSpPr>
        <p:spPr>
          <a:xfrm>
            <a:off x="640080" y="2654808"/>
            <a:ext cx="10911535" cy="439928"/>
          </a:xfrm>
          <a:prstGeom prst="rect">
            <a:avLst/>
          </a:prstGeom>
          <a:noFill/>
        </p:spPr>
        <p:txBody>
          <a:bodyPr wrap="square" lIns="45720" rIns="45720">
            <a:spAutoFit/>
          </a:bodyPr>
          <a:lstStyle/>
          <a:p>
            <a:pPr algn="l"/>
            <a:r>
              <a:rPr sz="2000" b="0">
                <a:solidFill>
                  <a:srgbClr val="1F2D3A"/>
                </a:solidFill>
              </a:rPr>
              <a:t>Each state needs different protection.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Encryption?</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Encryption:</a:t>
            </a:r>
            <a:r>
              <a:rPr sz="2000" b="0">
                <a:solidFill>
                  <a:srgbClr val="1F2D3A"/>
                </a:solidFill>
              </a:rPr>
              <a:t> turning readable data (plaintext) into unreadable data (ciphertext) with a </a:t>
            </a:r>
            <a:r>
              <a:rPr sz="2000" b="1">
                <a:solidFill>
                  <a:srgbClr val="1F2D3A"/>
                </a:solidFill>
              </a:rPr>
              <a:t>key</a:t>
            </a:r>
            <a:r>
              <a:rPr sz="2000" b="0">
                <a:solidFill>
                  <a:srgbClr val="1F2D3A"/>
                </a:solidFill>
              </a:rPr>
              <a:t>.</a:t>
            </a:r>
          </a:p>
          <a:p>
            <a:pPr>
              <a:spcAft>
                <a:spcPts val="300"/>
              </a:spcAft>
            </a:pPr>
            <a:r>
              <a:rPr sz="2000" b="1">
                <a:solidFill>
                  <a:srgbClr val="006D77"/>
                </a:solidFill>
              </a:rPr>
              <a:t>• </a:t>
            </a:r>
            <a:r>
              <a:rPr sz="2000" b="1">
                <a:solidFill>
                  <a:srgbClr val="1F2D3A"/>
                </a:solidFill>
              </a:rPr>
              <a:t>Decryption:</a:t>
            </a:r>
            <a:r>
              <a:rPr sz="2000" b="0">
                <a:solidFill>
                  <a:srgbClr val="1F2D3A"/>
                </a:solidFill>
              </a:rPr>
              <a:t> opening it back up with the key.</a:t>
            </a:r>
          </a:p>
          <a:p>
            <a:pPr>
              <a:spcAft>
                <a:spcPts val="300"/>
              </a:spcAft>
            </a:pPr>
            <a:r>
              <a:rPr sz="2000" b="1">
                <a:solidFill>
                  <a:srgbClr val="006D77"/>
                </a:solidFill>
              </a:rPr>
              <a:t>• </a:t>
            </a:r>
            <a:r>
              <a:rPr sz="2000" b="0">
                <a:solidFill>
                  <a:srgbClr val="1F2D3A"/>
                </a:solidFill>
              </a:rPr>
              <a:t>Security depends on the </a:t>
            </a:r>
            <a:r>
              <a:rPr sz="2000" b="1">
                <a:solidFill>
                  <a:srgbClr val="1F2D3A"/>
                </a:solidFill>
              </a:rPr>
              <a:t>key's</a:t>
            </a:r>
            <a:r>
              <a:rPr sz="2000" b="0">
                <a:solidFill>
                  <a:srgbClr val="1F2D3A"/>
                </a:solidFill>
              </a:rPr>
              <a:t> secrecy.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Symmetric vs. Asymmetric</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Symmetric:</a:t>
            </a:r>
            <a:r>
              <a:rPr sz="2000" b="0">
                <a:solidFill>
                  <a:srgbClr val="1F2D3A"/>
                </a:solidFill>
              </a:rPr>
              <a:t> a single key (AES). Fast.</a:t>
            </a:r>
          </a:p>
          <a:p>
            <a:pPr>
              <a:spcAft>
                <a:spcPts val="300"/>
              </a:spcAft>
            </a:pPr>
            <a:r>
              <a:rPr sz="2000" b="1">
                <a:solidFill>
                  <a:srgbClr val="006D77"/>
                </a:solidFill>
              </a:rPr>
              <a:t>• </a:t>
            </a:r>
            <a:r>
              <a:rPr sz="2000" b="1">
                <a:solidFill>
                  <a:srgbClr val="1F2D3A"/>
                </a:solidFill>
              </a:rPr>
              <a:t>Asymmetric:</a:t>
            </a:r>
            <a:r>
              <a:rPr sz="2000" b="0">
                <a:solidFill>
                  <a:srgbClr val="1F2D3A"/>
                </a:solidFill>
              </a:rPr>
              <a:t> a public + private pair (RSA/ECC). Easy key distribution.</a:t>
            </a:r>
          </a:p>
          <a:p>
            <a:pPr>
              <a:spcAft>
                <a:spcPts val="300"/>
              </a:spcAft>
            </a:pPr>
            <a:r>
              <a:rPr sz="2000" b="1">
                <a:solidFill>
                  <a:srgbClr val="006D77"/>
                </a:solidFill>
              </a:rPr>
              <a:t>• </a:t>
            </a:r>
            <a:r>
              <a:rPr sz="2000" b="0">
                <a:solidFill>
                  <a:srgbClr val="1F2D3A"/>
                </a:solidFill>
              </a:rPr>
              <a:t>In practice, used </a:t>
            </a:r>
            <a:r>
              <a:rPr sz="2000" b="1">
                <a:solidFill>
                  <a:srgbClr val="1F2D3A"/>
                </a:solidFill>
              </a:rPr>
              <a:t>together</a:t>
            </a:r>
            <a:r>
              <a:rPr sz="2000" b="0">
                <a:solidFill>
                  <a:srgbClr val="1F2D3A"/>
                </a:solidFill>
              </a:rPr>
              <a:t> (hybrid).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Hash (Digest)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Digest:</a:t>
            </a:r>
            <a:r>
              <a:rPr sz="2000" b="0">
                <a:solidFill>
                  <a:srgbClr val="1F2D3A"/>
                </a:solidFill>
              </a:rPr>
              <a:t> a fixed-size fingerprint computed from data (SHA-256).</a:t>
            </a:r>
          </a:p>
          <a:p>
            <a:pPr>
              <a:spcAft>
                <a:spcPts val="300"/>
              </a:spcAft>
            </a:pPr>
            <a:r>
              <a:rPr sz="2000" b="1">
                <a:solidFill>
                  <a:srgbClr val="006D77"/>
                </a:solidFill>
              </a:rPr>
              <a:t>• </a:t>
            </a:r>
            <a:r>
              <a:rPr sz="2000" b="0">
                <a:solidFill>
                  <a:srgbClr val="1F2D3A"/>
                </a:solidFill>
              </a:rPr>
              <a:t>One-way; if the data changes, the digest changes.</a:t>
            </a:r>
          </a:p>
          <a:p>
            <a:pPr>
              <a:spcAft>
                <a:spcPts val="300"/>
              </a:spcAft>
            </a:pPr>
            <a:r>
              <a:rPr sz="2000" b="1">
                <a:solidFill>
                  <a:srgbClr val="006D77"/>
                </a:solidFill>
              </a:rPr>
              <a:t>• </a:t>
            </a:r>
            <a:r>
              <a:rPr sz="2000" b="0">
                <a:solidFill>
                  <a:srgbClr val="1F2D3A"/>
                </a:solidFill>
              </a:rPr>
              <a:t>The foundation of integrity and signatures.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MAC and Signature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MAC:</a:t>
            </a:r>
            <a:r>
              <a:rPr sz="2000" b="0">
                <a:solidFill>
                  <a:srgbClr val="1F2D3A"/>
                </a:solidFill>
              </a:rPr>
              <a:t> symmetric; the message hasn't changed + it came from the right party.</a:t>
            </a:r>
          </a:p>
          <a:p>
            <a:pPr>
              <a:spcAft>
                <a:spcPts val="300"/>
              </a:spcAft>
            </a:pPr>
            <a:r>
              <a:rPr sz="2000" b="1">
                <a:solidFill>
                  <a:srgbClr val="006D77"/>
                </a:solidFill>
              </a:rPr>
              <a:t>• </a:t>
            </a:r>
            <a:r>
              <a:rPr sz="2000" b="1">
                <a:solidFill>
                  <a:srgbClr val="1F2D3A"/>
                </a:solidFill>
              </a:rPr>
              <a:t>Signature:</a:t>
            </a:r>
            <a:r>
              <a:rPr sz="2000" b="0">
                <a:solidFill>
                  <a:srgbClr val="1F2D3A"/>
                </a:solidFill>
              </a:rPr>
              <a:t> asymmetric; who signed it (non-repudiation).</a:t>
            </a:r>
          </a:p>
          <a:p>
            <a:pPr>
              <a:spcAft>
                <a:spcPts val="300"/>
              </a:spcAft>
            </a:pPr>
            <a:r>
              <a:rPr sz="2000" b="1">
                <a:solidFill>
                  <a:srgbClr val="006D77"/>
                </a:solidFill>
              </a:rPr>
              <a:t>• </a:t>
            </a:r>
            <a:r>
              <a:rPr sz="2000" b="0">
                <a:solidFill>
                  <a:srgbClr val="1F2D3A"/>
                </a:solidFill>
              </a:rPr>
              <a:t>Both provide </a:t>
            </a:r>
            <a:r>
              <a:rPr sz="2000" b="1">
                <a:solidFill>
                  <a:srgbClr val="1F2D3A"/>
                </a:solidFill>
              </a:rPr>
              <a:t>integrity</a:t>
            </a:r>
            <a:r>
              <a:rPr sz="2000" b="0">
                <a:solidFill>
                  <a:srgbClr val="1F2D3A"/>
                </a:solidFill>
              </a:rPr>
              <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AEAD</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AEAD:</a:t>
            </a:r>
            <a:r>
              <a:rPr sz="2000" b="0">
                <a:solidFill>
                  <a:srgbClr val="1F2D3A"/>
                </a:solidFill>
              </a:rPr>
              <a:t> confidentiality </a:t>
            </a:r>
            <a:r>
              <a:rPr sz="2000" b="1">
                <a:solidFill>
                  <a:srgbClr val="1F2D3A"/>
                </a:solidFill>
              </a:rPr>
              <a:t>and</a:t>
            </a:r>
            <a:r>
              <a:rPr sz="2000" b="0">
                <a:solidFill>
                  <a:srgbClr val="1F2D3A"/>
                </a:solidFill>
              </a:rPr>
              <a:t> integrity </a:t>
            </a:r>
            <a:r>
              <a:rPr sz="2000" b="1">
                <a:solidFill>
                  <a:srgbClr val="1F2D3A"/>
                </a:solidFill>
              </a:rPr>
              <a:t>together</a:t>
            </a:r>
            <a:r>
              <a:rPr sz="2000" b="0">
                <a:solidFill>
                  <a:srgbClr val="1F2D3A"/>
                </a:solidFill>
              </a:rPr>
              <a:t> (AES-GCM).</a:t>
            </a:r>
          </a:p>
          <a:p>
            <a:pPr>
              <a:spcAft>
                <a:spcPts val="300"/>
              </a:spcAft>
            </a:pPr>
            <a:r>
              <a:rPr sz="2000" b="1">
                <a:solidFill>
                  <a:srgbClr val="006D77"/>
                </a:solidFill>
              </a:rPr>
              <a:t>• </a:t>
            </a:r>
            <a:r>
              <a:rPr sz="2000" b="0">
                <a:solidFill>
                  <a:srgbClr val="1F2D3A"/>
                </a:solidFill>
              </a:rPr>
              <a:t>Provides both without a separate MAC.</a:t>
            </a:r>
          </a:p>
          <a:p>
            <a:pPr>
              <a:spcAft>
                <a:spcPts val="300"/>
              </a:spcAft>
            </a:pPr>
            <a:r>
              <a:rPr sz="2000" b="1">
                <a:solidFill>
                  <a:srgbClr val="006D77"/>
                </a:solidFill>
              </a:rPr>
              <a:t>• </a:t>
            </a:r>
            <a:r>
              <a:rPr sz="2000" b="0">
                <a:solidFill>
                  <a:srgbClr val="1F2D3A"/>
                </a:solidFill>
              </a:rPr>
              <a:t>The modern choice.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IV / Nonce / Salt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IV/nonce:</a:t>
            </a:r>
            <a:r>
              <a:rPr sz="2000" b="0">
                <a:solidFill>
                  <a:srgbClr val="1F2D3A"/>
                </a:solidFill>
              </a:rPr>
              <a:t> a </a:t>
            </a:r>
            <a:r>
              <a:rPr sz="2000" b="1">
                <a:solidFill>
                  <a:srgbClr val="1F2D3A"/>
                </a:solidFill>
              </a:rPr>
              <a:t>unique</a:t>
            </a:r>
            <a:r>
              <a:rPr sz="2000" b="0">
                <a:solidFill>
                  <a:srgbClr val="1F2D3A"/>
                </a:solidFill>
              </a:rPr>
              <a:t> starting value for every encryption.</a:t>
            </a:r>
          </a:p>
          <a:p>
            <a:pPr>
              <a:spcAft>
                <a:spcPts val="300"/>
              </a:spcAft>
            </a:pPr>
            <a:r>
              <a:rPr sz="2000" b="1">
                <a:solidFill>
                  <a:srgbClr val="006D77"/>
                </a:solidFill>
              </a:rPr>
              <a:t>• </a:t>
            </a:r>
            <a:r>
              <a:rPr sz="2000" b="1">
                <a:solidFill>
                  <a:srgbClr val="1F2D3A"/>
                </a:solidFill>
              </a:rPr>
              <a:t>Salt:</a:t>
            </a:r>
            <a:r>
              <a:rPr sz="2000" b="0">
                <a:solidFill>
                  <a:srgbClr val="1F2D3A"/>
                </a:solidFill>
              </a:rPr>
              <a:t> a random value added when deriving a key from a password.</a:t>
            </a:r>
          </a:p>
          <a:p>
            <a:pPr>
              <a:spcAft>
                <a:spcPts val="300"/>
              </a:spcAft>
            </a:pPr>
            <a:r>
              <a:rPr sz="2000" b="1">
                <a:solidFill>
                  <a:srgbClr val="006D77"/>
                </a:solidFill>
              </a:rPr>
              <a:t>• </a:t>
            </a:r>
            <a:r>
              <a:rPr sz="2000" b="0">
                <a:solidFill>
                  <a:srgbClr val="1F2D3A"/>
                </a:solidFill>
              </a:rPr>
              <a:t>None of the three are </a:t>
            </a:r>
            <a:r>
              <a:rPr sz="2000" b="1">
                <a:solidFill>
                  <a:srgbClr val="1F2D3A"/>
                </a:solidFill>
              </a:rPr>
              <a:t>secret</a:t>
            </a:r>
            <a:r>
              <a:rPr sz="2000" b="0">
                <a:solidFill>
                  <a:srgbClr val="1F2D3A"/>
                </a:solidFill>
              </a:rPr>
              <a:t>, but all must be </a:t>
            </a:r>
            <a:r>
              <a:rPr sz="2000" b="1">
                <a:solidFill>
                  <a:srgbClr val="1F2D3A"/>
                </a:solidFill>
              </a:rPr>
              <a:t>non-repeating/unique</a:t>
            </a:r>
            <a:r>
              <a:rPr sz="2000" b="0">
                <a:solidFill>
                  <a:srgbClr val="1F2D3A"/>
                </a:solidFill>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Randomness and CSPRNG</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CSPRNG:</a:t>
            </a:r>
            <a:r>
              <a:rPr sz="2000" b="0">
                <a:solidFill>
                  <a:srgbClr val="1F2D3A"/>
                </a:solidFill>
              </a:rPr>
              <a:t> a cryptographically secure random generator (the operating system's </a:t>
            </a:r>
            <a:r>
              <a:rPr sz="2000" b="0">
                <a:solidFill>
                  <a:srgbClr val="A1123F"/>
                </a:solidFill>
                <a:latin typeface="Consolas"/>
              </a:rPr>
              <a:t>getrandom</a:t>
            </a:r>
            <a:r>
              <a:rPr sz="2000" b="0">
                <a:solidFill>
                  <a:srgbClr val="1F2D3A"/>
                </a:solidFill>
              </a:rPr>
              <a:t>/</a:t>
            </a:r>
            <a:r>
              <a:rPr sz="2000" b="0">
                <a:solidFill>
                  <a:srgbClr val="A1123F"/>
                </a:solidFill>
                <a:latin typeface="Consolas"/>
              </a:rPr>
              <a:t>BCryptGenRandom</a:t>
            </a:r>
            <a:r>
              <a:rPr sz="2000" b="0">
                <a:solidFill>
                  <a:srgbClr val="1F2D3A"/>
                </a:solidFill>
              </a:rPr>
              <a:t>).</a:t>
            </a:r>
          </a:p>
          <a:p>
            <a:pPr>
              <a:spcAft>
                <a:spcPts val="300"/>
              </a:spcAft>
            </a:pPr>
            <a:r>
              <a:rPr sz="2000" b="1">
                <a:solidFill>
                  <a:srgbClr val="006D77"/>
                </a:solidFill>
              </a:rPr>
              <a:t>• </a:t>
            </a:r>
            <a:r>
              <a:rPr sz="2000" b="0">
                <a:solidFill>
                  <a:srgbClr val="A1123F"/>
                </a:solidFill>
                <a:latin typeface="Consolas"/>
              </a:rPr>
              <a:t>rand()</a:t>
            </a:r>
            <a:r>
              <a:rPr sz="2000" b="0">
                <a:solidFill>
                  <a:srgbClr val="1F2D3A"/>
                </a:solidFill>
              </a:rPr>
              <a:t> is </a:t>
            </a:r>
            <a:r>
              <a:rPr sz="2000" b="1">
                <a:solidFill>
                  <a:srgbClr val="1F2D3A"/>
                </a:solidFill>
              </a:rPr>
              <a:t>insecure</a:t>
            </a:r>
            <a:r>
              <a:rPr sz="2000" b="0">
                <a:solidFill>
                  <a:srgbClr val="1F2D3A"/>
                </a:solidFill>
              </a:rPr>
              <a:t>.</a:t>
            </a:r>
          </a:p>
          <a:p>
            <a:pPr>
              <a:spcAft>
                <a:spcPts val="300"/>
              </a:spcAft>
            </a:pPr>
            <a:r>
              <a:rPr sz="2000" b="1">
                <a:solidFill>
                  <a:srgbClr val="006D77"/>
                </a:solidFill>
              </a:rPr>
              <a:t>• </a:t>
            </a:r>
            <a:r>
              <a:rPr sz="2000" b="0">
                <a:solidFill>
                  <a:srgbClr val="1F2D3A"/>
                </a:solidFill>
              </a:rPr>
              <a:t>Keys/nonces/salts are generated from it.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Key Derivation (KDF)</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KDF:</a:t>
            </a:r>
            <a:r>
              <a:rPr sz="2000" b="0">
                <a:solidFill>
                  <a:srgbClr val="1F2D3A"/>
                </a:solidFill>
              </a:rPr>
              <a:t> </a:t>
            </a:r>
            <a:r>
              <a:rPr sz="2000" b="1">
                <a:solidFill>
                  <a:srgbClr val="1F2D3A"/>
                </a:solidFill>
              </a:rPr>
              <a:t>generating a key</a:t>
            </a:r>
            <a:r>
              <a:rPr sz="2000" b="0">
                <a:solidFill>
                  <a:srgbClr val="1F2D3A"/>
                </a:solidFill>
              </a:rPr>
              <a:t> from a secret (a password or a master key).</a:t>
            </a:r>
          </a:p>
          <a:p>
            <a:pPr>
              <a:spcAft>
                <a:spcPts val="300"/>
              </a:spcAft>
            </a:pPr>
            <a:r>
              <a:rPr sz="2000" b="1">
                <a:solidFill>
                  <a:srgbClr val="006D77"/>
                </a:solidFill>
              </a:rPr>
              <a:t>• </a:t>
            </a:r>
            <a:r>
              <a:rPr sz="2000" b="1">
                <a:solidFill>
                  <a:srgbClr val="1F2D3A"/>
                </a:solidFill>
              </a:rPr>
              <a:t>PBKDF2/Argon2:</a:t>
            </a:r>
            <a:r>
              <a:rPr sz="2000" b="0">
                <a:solidFill>
                  <a:srgbClr val="1F2D3A"/>
                </a:solidFill>
              </a:rPr>
              <a:t> from a password (slow, salted).</a:t>
            </a:r>
          </a:p>
          <a:p>
            <a:pPr>
              <a:spcAft>
                <a:spcPts val="300"/>
              </a:spcAft>
            </a:pPr>
            <a:r>
              <a:rPr sz="2000" b="1">
                <a:solidFill>
                  <a:srgbClr val="006D77"/>
                </a:solidFill>
              </a:rPr>
              <a:t>• </a:t>
            </a:r>
            <a:r>
              <a:rPr sz="2000" b="1">
                <a:solidFill>
                  <a:srgbClr val="1F2D3A"/>
                </a:solidFill>
              </a:rPr>
              <a:t>HKDF:</a:t>
            </a:r>
            <a:r>
              <a:rPr sz="2000" b="0">
                <a:solidFill>
                  <a:srgbClr val="1F2D3A"/>
                </a:solidFill>
              </a:rPr>
              <a:t> many keys from a master secret.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Key Hierarchy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single key isn't used for every job.</a:t>
            </a:r>
          </a:p>
          <a:p>
            <a:pPr>
              <a:spcAft>
                <a:spcPts val="300"/>
              </a:spcAft>
            </a:pPr>
            <a:r>
              <a:rPr sz="2000" b="1">
                <a:solidFill>
                  <a:srgbClr val="006D77"/>
                </a:solidFill>
              </a:rPr>
              <a:t>• </a:t>
            </a:r>
            <a:r>
              <a:rPr sz="2000" b="0">
                <a:solidFill>
                  <a:srgbClr val="1F2D3A"/>
                </a:solidFill>
              </a:rPr>
              <a:t>Master key → derived keys (data, session).</a:t>
            </a:r>
          </a:p>
          <a:p>
            <a:pPr>
              <a:spcAft>
                <a:spcPts val="300"/>
              </a:spcAft>
            </a:pPr>
            <a:r>
              <a:rPr sz="2000" b="1">
                <a:solidFill>
                  <a:srgbClr val="006D77"/>
                </a:solidFill>
              </a:rPr>
              <a:t>• </a:t>
            </a:r>
            <a:r>
              <a:rPr sz="2000" b="1">
                <a:solidFill>
                  <a:srgbClr val="1F2D3A"/>
                </a:solidFill>
              </a:rPr>
              <a:t>Crypto-period:</a:t>
            </a:r>
            <a:r>
              <a:rPr sz="2000" b="0">
                <a:solidFill>
                  <a:srgbClr val="1F2D3A"/>
                </a:solidFill>
              </a:rPr>
              <a:t> each key's lifetime.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Forward Secrecy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Forward secrecy:</a:t>
            </a:r>
            <a:r>
              <a:rPr sz="2000" b="0">
                <a:solidFill>
                  <a:srgbClr val="1F2D3A"/>
                </a:solidFill>
              </a:rPr>
              <a:t> a new key for every session.</a:t>
            </a:r>
          </a:p>
          <a:p>
            <a:pPr>
              <a:spcAft>
                <a:spcPts val="300"/>
              </a:spcAft>
            </a:pPr>
            <a:r>
              <a:rPr sz="2000" b="1">
                <a:solidFill>
                  <a:srgbClr val="006D77"/>
                </a:solidFill>
              </a:rPr>
              <a:t>• </a:t>
            </a:r>
            <a:r>
              <a:rPr sz="2000" b="0">
                <a:solidFill>
                  <a:srgbClr val="1F2D3A"/>
                </a:solidFill>
              </a:rPr>
              <a:t>Even if the long-term key leaks, </a:t>
            </a:r>
            <a:r>
              <a:rPr sz="2000" b="1">
                <a:solidFill>
                  <a:srgbClr val="1F2D3A"/>
                </a:solidFill>
              </a:rPr>
              <a:t>old</a:t>
            </a:r>
            <a:r>
              <a:rPr sz="2000" b="0">
                <a:solidFill>
                  <a:srgbClr val="1F2D3A"/>
                </a:solidFill>
              </a:rPr>
              <a:t> sessions can't be decrypted.</a:t>
            </a:r>
          </a:p>
          <a:p>
            <a:pPr>
              <a:spcAft>
                <a:spcPts val="300"/>
              </a:spcAft>
            </a:pPr>
            <a:r>
              <a:rPr sz="2000" b="1">
                <a:solidFill>
                  <a:srgbClr val="006D77"/>
                </a:solidFill>
              </a:rPr>
              <a:t>• </a:t>
            </a:r>
            <a:r>
              <a:rPr sz="2000" b="0">
                <a:solidFill>
                  <a:srgbClr val="1F2D3A"/>
                </a:solidFill>
              </a:rPr>
              <a:t>Modern TLS provides it.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TLS (Briefly)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TLS:</a:t>
            </a:r>
            <a:r>
              <a:rPr sz="2000" b="0">
                <a:solidFill>
                  <a:srgbClr val="1F2D3A"/>
                </a:solidFill>
              </a:rPr>
              <a:t> the protocol for secure communication on the network (underneath HTTPS).</a:t>
            </a:r>
          </a:p>
          <a:p>
            <a:pPr>
              <a:spcAft>
                <a:spcPts val="300"/>
              </a:spcAft>
            </a:pPr>
            <a:r>
              <a:rPr sz="2000" b="1">
                <a:solidFill>
                  <a:srgbClr val="006D77"/>
                </a:solidFill>
              </a:rPr>
              <a:t>• </a:t>
            </a:r>
            <a:r>
              <a:rPr sz="2000" b="0">
                <a:solidFill>
                  <a:srgbClr val="1F2D3A"/>
                </a:solidFill>
              </a:rPr>
              <a:t>Key agreement + AEAD + certificate validation.</a:t>
            </a:r>
          </a:p>
          <a:p>
            <a:pPr>
              <a:spcAft>
                <a:spcPts val="300"/>
              </a:spcAft>
            </a:pPr>
            <a:r>
              <a:rPr sz="2000" b="1">
                <a:solidFill>
                  <a:srgbClr val="006D77"/>
                </a:solidFill>
              </a:rPr>
              <a:t>• </a:t>
            </a:r>
            <a:r>
              <a:rPr sz="2000" b="0">
                <a:solidFill>
                  <a:srgbClr val="1F2D3A"/>
                </a:solidFill>
              </a:rPr>
              <a:t>We'll see it in Section 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Now We're Ready</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Terms:</a:t>
            </a:r>
          </a:p>
        </p:txBody>
      </p:sp>
      <p:sp>
        <p:nvSpPr>
          <p:cNvPr id="8" name="TextBox 7"/>
          <p:cNvSpPr txBox="1"/>
          <p:nvPr/>
        </p:nvSpPr>
        <p:spPr>
          <a:xfrm>
            <a:off x="640080" y="1875536"/>
            <a:ext cx="10911535" cy="1100327"/>
          </a:xfrm>
          <a:prstGeom prst="rect">
            <a:avLst/>
          </a:prstGeom>
          <a:noFill/>
        </p:spPr>
        <p:txBody>
          <a:bodyPr wrap="square" lIns="45720" rIns="45720">
            <a:spAutoFit/>
          </a:bodyPr>
          <a:lstStyle/>
          <a:p>
            <a:pPr algn="l"/>
            <a:r>
              <a:rPr sz="2000" b="0">
                <a:solidFill>
                  <a:srgbClr val="1F2D3A"/>
                </a:solidFill>
              </a:rPr>
              <a:t>the three states of data · encryption · symmetric/asymmetric · digest · MAC/signature · AEAD · IV/nonce/salt · CSPRNG · KDF/HKDF · key hierarchy · forward secrecy · TLS</a:t>
            </a:r>
          </a:p>
        </p:txBody>
      </p:sp>
      <p:sp>
        <p:nvSpPr>
          <p:cNvPr id="9" name="TextBox 8"/>
          <p:cNvSpPr txBox="1"/>
          <p:nvPr/>
        </p:nvSpPr>
        <p:spPr>
          <a:xfrm>
            <a:off x="640080" y="3085592"/>
            <a:ext cx="10911535" cy="439928"/>
          </a:xfrm>
          <a:prstGeom prst="rect">
            <a:avLst/>
          </a:prstGeom>
          <a:noFill/>
        </p:spPr>
        <p:txBody>
          <a:bodyPr wrap="square" lIns="45720" rIns="45720">
            <a:spAutoFit/>
          </a:bodyPr>
          <a:lstStyle/>
          <a:p>
            <a:pPr algn="l"/>
            <a:r>
              <a:rPr sz="2000" b="0">
                <a:solidFill>
                  <a:srgbClr val="1F2D3A"/>
                </a:solidFill>
              </a:rPr>
              <a:t>Now: the three states of data and the security shell.</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Today's Plan (3 Hours)</a:t>
            </a:r>
          </a:p>
        </p:txBody>
      </p:sp>
      <p:graphicFrame>
        <p:nvGraphicFramePr>
          <p:cNvPr id="7" name="Table 6"/>
          <p:cNvGraphicFramePr>
            <a:graphicFrameLocks noGrp="1"/>
          </p:cNvGraphicFramePr>
          <p:nvPr/>
        </p:nvGraphicFramePr>
        <p:xfrm>
          <a:off x="640080" y="1325880"/>
          <a:ext cx="10911534" cy="2240280"/>
        </p:xfrm>
        <a:graphic>
          <a:graphicData uri="http://schemas.openxmlformats.org/drawingml/2006/table">
            <a:tbl>
              <a:tblPr firstRow="1" bandRow="1">
                <a:tableStyleId>{5C22544A-7EE6-4342-B048-85BDC9FD1C3A}</a:tableStyleId>
              </a:tblPr>
              <a:tblGrid>
                <a:gridCol w="752519"/>
                <a:gridCol w="10159015"/>
              </a:tblGrid>
              <a:tr h="560070">
                <a:tc>
                  <a:txBody>
                    <a:bodyPr wrap="square"/>
                    <a:lstStyle/>
                    <a:p>
                      <a:r>
                        <a:rPr sz="1439" b="1">
                          <a:solidFill>
                            <a:srgbClr val="FFFFFF"/>
                          </a:solidFill>
                        </a:rPr>
                        <a:t>Hour</a:t>
                      </a:r>
                    </a:p>
                  </a:txBody>
                  <a:tcPr marL="54864" marR="54864" marT="27432" marB="27432" anchor="ctr">
                    <a:solidFill>
                      <a:srgbClr val="006D77"/>
                    </a:solidFill>
                  </a:tcPr>
                </a:tc>
                <a:tc>
                  <a:txBody>
                    <a:bodyPr wrap="square"/>
                    <a:lstStyle/>
                    <a:p>
                      <a:r>
                        <a:rPr sz="1439" b="1">
                          <a:solidFill>
                            <a:srgbClr val="FFFFFF"/>
                          </a:solidFill>
                        </a:rPr>
                        <a:t>Topic</a:t>
                      </a:r>
                    </a:p>
                  </a:txBody>
                  <a:tcPr marL="54864" marR="54864" marT="27432" marB="27432" anchor="ctr">
                    <a:solidFill>
                      <a:srgbClr val="006D77"/>
                    </a:solidFill>
                  </a:tcPr>
                </a:tc>
              </a:tr>
              <a:tr h="560070">
                <a:tc>
                  <a:txBody>
                    <a:bodyPr wrap="square"/>
                    <a:lstStyle/>
                    <a:p>
                      <a:r>
                        <a:rPr sz="1439" b="0">
                          <a:solidFill>
                            <a:srgbClr val="1F2D3A"/>
                          </a:solidFill>
                        </a:rPr>
                        <a:t>1</a:t>
                      </a:r>
                    </a:p>
                  </a:txBody>
                  <a:tcPr marL="54864" marR="54864" marT="27432" marB="27432" anchor="ctr">
                    <a:solidFill>
                      <a:srgbClr val="FFFFFF"/>
                    </a:solidFill>
                  </a:tcPr>
                </a:tc>
                <a:tc>
                  <a:txBody>
                    <a:bodyPr wrap="square"/>
                    <a:lstStyle/>
                    <a:p>
                      <a:r>
                        <a:rPr sz="1439" b="0">
                          <a:solidFill>
                            <a:srgbClr val="1F2D3A"/>
                          </a:solidFill>
                        </a:rPr>
                        <a:t>Data states · Encryption fundamentals </a:t>
                      </a:r>
                      <a:r>
                        <a:rPr sz="1439" b="1">
                          <a:solidFill>
                            <a:srgbClr val="1F2D3A"/>
                          </a:solidFill>
                        </a:rPr>
                        <a:t>Demo 1</a:t>
                      </a:r>
                      <a:r>
                        <a:rPr sz="1439" b="0">
                          <a:solidFill>
                            <a:srgbClr val="1F2D3A"/>
                          </a:solidFill>
                        </a:rPr>
                        <a:t> · Random numbers · Crypto APIs · IV/nonce </a:t>
                      </a:r>
                      <a:r>
                        <a:rPr sz="1439" b="1">
                          <a:solidFill>
                            <a:srgbClr val="1F2D3A"/>
                          </a:solidFill>
                        </a:rPr>
                        <a:t>Demo 2–3</a:t>
                      </a:r>
                    </a:p>
                  </a:txBody>
                  <a:tcPr marL="54864" marR="54864" marT="27432" marB="27432" anchor="ctr">
                    <a:solidFill>
                      <a:srgbClr val="FFFFFF"/>
                    </a:solidFill>
                  </a:tcPr>
                </a:tc>
              </a:tr>
              <a:tr h="560070">
                <a:tc>
                  <a:txBody>
                    <a:bodyPr wrap="square"/>
                    <a:lstStyle/>
                    <a:p>
                      <a:r>
                        <a:rPr sz="1439" b="0">
                          <a:solidFill>
                            <a:srgbClr val="1F2D3A"/>
                          </a:solidFill>
                        </a:rPr>
                        <a:t>2</a:t>
                      </a:r>
                    </a:p>
                  </a:txBody>
                  <a:tcPr marL="54864" marR="54864" marT="27432" marB="27432" anchor="ctr">
                    <a:solidFill>
                      <a:srgbClr val="EEF7F8"/>
                    </a:solidFill>
                  </a:tcPr>
                </a:tc>
                <a:tc>
                  <a:txBody>
                    <a:bodyPr wrap="square"/>
                    <a:lstStyle/>
                    <a:p>
                      <a:r>
                        <a:rPr sz="1439" b="0">
                          <a:solidFill>
                            <a:srgbClr val="1F2D3A"/>
                          </a:solidFill>
                        </a:rPr>
                        <a:t>Passwords and HKDF </a:t>
                      </a:r>
                      <a:r>
                        <a:rPr sz="1439" b="1">
                          <a:solidFill>
                            <a:srgbClr val="1F2D3A"/>
                          </a:solidFill>
                        </a:rPr>
                        <a:t>Demo 4–5</a:t>
                      </a:r>
                      <a:r>
                        <a:rPr sz="1439" b="0">
                          <a:solidFill>
                            <a:srgbClr val="1F2D3A"/>
                          </a:solidFill>
                        </a:rPr>
                        <a:t> · Key management · TLS 1.3 </a:t>
                      </a:r>
                      <a:r>
                        <a:rPr sz="1439" b="1">
                          <a:solidFill>
                            <a:srgbClr val="1F2D3A"/>
                          </a:solidFill>
                        </a:rPr>
                        <a:t>Demo 6</a:t>
                      </a:r>
                      <a:r>
                        <a:rPr sz="1439" b="0">
                          <a:solidFill>
                            <a:srgbClr val="1F2D3A"/>
                          </a:solidFill>
                        </a:rPr>
                        <a:t> · Wiring up TLS in code, fail-open</a:t>
                      </a:r>
                    </a:p>
                  </a:txBody>
                  <a:tcPr marL="54864" marR="54864" marT="27432" marB="27432" anchor="ctr">
                    <a:solidFill>
                      <a:srgbClr val="EEF7F8"/>
                    </a:solidFill>
                  </a:tcPr>
                </a:tc>
              </a:tr>
              <a:tr h="560070">
                <a:tc>
                  <a:txBody>
                    <a:bodyPr wrap="square"/>
                    <a:lstStyle/>
                    <a:p>
                      <a:r>
                        <a:rPr sz="1439" b="0">
                          <a:solidFill>
                            <a:srgbClr val="1F2D3A"/>
                          </a:solidFill>
                        </a:rPr>
                        <a:t>3</a:t>
                      </a:r>
                    </a:p>
                  </a:txBody>
                  <a:tcPr marL="54864" marR="54864" marT="27432" marB="27432" anchor="ctr">
                    <a:solidFill>
                      <a:srgbClr val="FFFFFF"/>
                    </a:solidFill>
                  </a:tcPr>
                </a:tc>
                <a:tc>
                  <a:txBody>
                    <a:bodyPr wrap="square"/>
                    <a:lstStyle/>
                    <a:p>
                      <a:r>
                        <a:rPr sz="1439" b="0">
                          <a:solidFill>
                            <a:srgbClr val="1F2D3A"/>
                          </a:solidFill>
                        </a:rPr>
                        <a:t>At rest </a:t>
                      </a:r>
                      <a:r>
                        <a:rPr sz="1439" b="1">
                          <a:solidFill>
                            <a:srgbClr val="1F2D3A"/>
                          </a:solidFill>
                        </a:rPr>
                        <a:t>Demo 7</a:t>
                      </a:r>
                      <a:r>
                        <a:rPr sz="1439" b="0">
                          <a:solidFill>
                            <a:srgbClr val="1F2D3A"/>
                          </a:solidFill>
                        </a:rPr>
                        <a:t> · Masking · In use </a:t>
                      </a:r>
                      <a:r>
                        <a:rPr sz="1439" b="1">
                          <a:solidFill>
                            <a:srgbClr val="1F2D3A"/>
                          </a:solidFill>
                        </a:rPr>
                        <a:t>Demo 8</a:t>
                      </a:r>
                      <a:r>
                        <a:rPr sz="1439" b="0">
                          <a:solidFill>
                            <a:srgbClr val="1F2D3A"/>
                          </a:solidFill>
                        </a:rPr>
                        <a:t> · Shells </a:t>
                      </a:r>
                      <a:r>
                        <a:rPr sz="1439" b="1">
                          <a:solidFill>
                            <a:srgbClr val="1F2D3A"/>
                          </a:solidFill>
                        </a:rPr>
                        <a:t>Demo 9</a:t>
                      </a:r>
                      <a:r>
                        <a:rPr sz="1439" b="0">
                          <a:solidFill>
                            <a:srgbClr val="1F2D3A"/>
                          </a:solidFill>
                        </a:rPr>
                        <a:t> · Whitebox · Project</a:t>
                      </a:r>
                    </a:p>
                  </a:txBody>
                  <a:tcPr marL="54864" marR="54864" marT="27432" marB="27432" anchor="ctr">
                    <a:solidFill>
                      <a:srgbClr val="FFFFFF"/>
                    </a:solidFill>
                  </a:tcPr>
                </a:tc>
              </a:tr>
            </a:tbl>
          </a:graphicData>
        </a:graphic>
      </p:graphicFrame>
      <p:sp>
        <p:nvSpPr>
          <p:cNvPr id="8" name="TextBox 7"/>
          <p:cNvSpPr txBox="1"/>
          <p:nvPr/>
        </p:nvSpPr>
        <p:spPr>
          <a:xfrm>
            <a:off x="640080" y="3675888"/>
            <a:ext cx="10911535" cy="439928"/>
          </a:xfrm>
          <a:prstGeom prst="rect">
            <a:avLst/>
          </a:prstGeom>
          <a:noFill/>
        </p:spPr>
        <p:txBody>
          <a:bodyPr wrap="square" lIns="45720" rIns="45720">
            <a:spAutoFit/>
          </a:bodyPr>
          <a:lstStyle/>
          <a:p>
            <a:pPr algn="l"/>
            <a:r>
              <a:rPr sz="2000" b="1">
                <a:solidFill>
                  <a:srgbClr val="1F2D3A"/>
                </a:solidFill>
              </a:rPr>
              <a:t>Learning outcomes:</a:t>
            </a:r>
            <a:r>
              <a:rPr sz="2000" b="0">
                <a:solidFill>
                  <a:srgbClr val="1F2D3A"/>
                </a:solidFill>
              </a:rPr>
              <a:t> LO.2 (encryption, secure communication) · LO.4 (secure channel)</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A Brief History — Tools for Protecting Data</a:t>
            </a:r>
          </a:p>
        </p:txBody>
      </p:sp>
      <p:sp>
        <p:nvSpPr>
          <p:cNvPr id="7" name="TextBox 6"/>
          <p:cNvSpPr txBox="1"/>
          <p:nvPr/>
        </p:nvSpPr>
        <p:spPr>
          <a:xfrm>
            <a:off x="640080" y="1325880"/>
            <a:ext cx="10911535" cy="146304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1976</a:t>
            </a:r>
            <a:r>
              <a:rPr sz="1800" b="0">
                <a:solidFill>
                  <a:srgbClr val="1F2D3A"/>
                </a:solidFill>
              </a:rPr>
              <a:t> Diffie–Hellman (public key) · </a:t>
            </a:r>
            <a:r>
              <a:rPr sz="1800" b="1">
                <a:solidFill>
                  <a:srgbClr val="1F2D3A"/>
                </a:solidFill>
              </a:rPr>
              <a:t>1977</a:t>
            </a:r>
            <a:r>
              <a:rPr sz="1800" b="0">
                <a:solidFill>
                  <a:srgbClr val="1F2D3A"/>
                </a:solidFill>
              </a:rPr>
              <a:t> </a:t>
            </a:r>
            <a:r>
              <a:rPr sz="1800" b="1">
                <a:solidFill>
                  <a:srgbClr val="1F2D3A"/>
                </a:solidFill>
              </a:rPr>
              <a:t>RSA</a:t>
            </a:r>
            <a:r>
              <a:rPr sz="1800" b="0">
                <a:solidFill>
                  <a:srgbClr val="1F2D3A"/>
                </a:solidFill>
              </a:rPr>
              <a:t> and </a:t>
            </a:r>
            <a:r>
              <a:rPr sz="1800" b="1">
                <a:solidFill>
                  <a:srgbClr val="1F2D3A"/>
                </a:solidFill>
              </a:rPr>
              <a:t>DES</a:t>
            </a:r>
          </a:p>
          <a:p>
            <a:pPr>
              <a:spcAft>
                <a:spcPts val="300"/>
              </a:spcAft>
            </a:pPr>
            <a:r>
              <a:rPr sz="1800" b="1">
                <a:solidFill>
                  <a:srgbClr val="006D77"/>
                </a:solidFill>
              </a:rPr>
              <a:t>• </a:t>
            </a:r>
            <a:r>
              <a:rPr sz="1800" b="1">
                <a:solidFill>
                  <a:srgbClr val="1F2D3A"/>
                </a:solidFill>
              </a:rPr>
              <a:t>2001</a:t>
            </a:r>
            <a:r>
              <a:rPr sz="1800" b="0">
                <a:solidFill>
                  <a:srgbClr val="1F2D3A"/>
                </a:solidFill>
              </a:rPr>
              <a:t> — </a:t>
            </a:r>
            <a:r>
              <a:rPr sz="1800" b="1">
                <a:solidFill>
                  <a:srgbClr val="1F2D3A"/>
                </a:solidFill>
              </a:rPr>
              <a:t>AES</a:t>
            </a:r>
            <a:r>
              <a:rPr sz="1800" b="0">
                <a:solidFill>
                  <a:srgbClr val="1F2D3A"/>
                </a:solidFill>
              </a:rPr>
              <a:t> (Rijndael) replaces DES</a:t>
            </a:r>
          </a:p>
          <a:p>
            <a:pPr>
              <a:spcAft>
                <a:spcPts val="300"/>
              </a:spcAft>
            </a:pPr>
            <a:r>
              <a:rPr sz="1800" b="1">
                <a:solidFill>
                  <a:srgbClr val="006D77"/>
                </a:solidFill>
              </a:rPr>
              <a:t>• </a:t>
            </a:r>
            <a:r>
              <a:rPr sz="1800" b="1">
                <a:solidFill>
                  <a:srgbClr val="1F2D3A"/>
                </a:solidFill>
              </a:rPr>
              <a:t>2007</a:t>
            </a:r>
            <a:r>
              <a:rPr sz="1800" b="0">
                <a:solidFill>
                  <a:srgbClr val="1F2D3A"/>
                </a:solidFill>
              </a:rPr>
              <a:t> — </a:t>
            </a:r>
            <a:r>
              <a:rPr sz="1800" b="1">
                <a:solidFill>
                  <a:srgbClr val="1F2D3A"/>
                </a:solidFill>
              </a:rPr>
              <a:t>GCM</a:t>
            </a:r>
            <a:r>
              <a:rPr sz="1800" b="0">
                <a:solidFill>
                  <a:srgbClr val="1F2D3A"/>
                </a:solidFill>
              </a:rPr>
              <a:t> becomes a standard: the </a:t>
            </a:r>
            <a:r>
              <a:rPr sz="1800" b="1">
                <a:solidFill>
                  <a:srgbClr val="1F2D3A"/>
                </a:solidFill>
              </a:rPr>
              <a:t>AEAD</a:t>
            </a:r>
            <a:r>
              <a:rPr sz="1800" b="0">
                <a:solidFill>
                  <a:srgbClr val="1F2D3A"/>
                </a:solidFill>
              </a:rPr>
              <a:t> era (confidentiality + integrity together)</a:t>
            </a:r>
          </a:p>
          <a:p>
            <a:pPr>
              <a:spcAft>
                <a:spcPts val="300"/>
              </a:spcAft>
            </a:pPr>
            <a:r>
              <a:rPr sz="1800" b="1">
                <a:solidFill>
                  <a:srgbClr val="006D77"/>
                </a:solidFill>
              </a:rPr>
              <a:t>• </a:t>
            </a:r>
            <a:r>
              <a:rPr sz="1800" b="1">
                <a:solidFill>
                  <a:srgbClr val="1F2D3A"/>
                </a:solidFill>
              </a:rPr>
              <a:t>1994 → 2018</a:t>
            </a:r>
            <a:r>
              <a:rPr sz="1800" b="0">
                <a:solidFill>
                  <a:srgbClr val="1F2D3A"/>
                </a:solidFill>
              </a:rPr>
              <a:t> — SSL → TLS 1.0 → </a:t>
            </a:r>
            <a:r>
              <a:rPr sz="1800" b="1">
                <a:solidFill>
                  <a:srgbClr val="1F2D3A"/>
                </a:solidFill>
              </a:rPr>
              <a:t>TLS 1.3</a:t>
            </a:r>
          </a:p>
        </p:txBody>
      </p:sp>
      <p:sp>
        <p:nvSpPr>
          <p:cNvPr id="8" name="Rectangle 7"/>
          <p:cNvSpPr/>
          <p:nvPr/>
        </p:nvSpPr>
        <p:spPr>
          <a:xfrm>
            <a:off x="640080" y="2898648"/>
            <a:ext cx="10911535" cy="86868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1800" b="0">
                <a:solidFill>
                  <a:srgbClr val="1F2D3A"/>
                </a:solidFill>
              </a:rPr>
              <a:t>The rule follows from this: don't write your own crypto, use </a:t>
            </a:r>
            <a:r>
              <a:rPr sz="1800" b="1">
                <a:solidFill>
                  <a:srgbClr val="1F2D3A"/>
                </a:solidFill>
              </a:rPr>
              <a:t>AEAD</a:t>
            </a:r>
            <a:r>
              <a:rPr sz="1800" b="0">
                <a:solidFill>
                  <a:srgbClr val="1F2D3A"/>
                </a:solidFill>
              </a:rPr>
              <a:t>, and manage the </a:t>
            </a:r>
            <a:r>
              <a:rPr sz="1800" b="1">
                <a:solidFill>
                  <a:srgbClr val="1F2D3A"/>
                </a:solidFill>
              </a:rPr>
              <a:t>key</a:t>
            </a:r>
            <a:r>
              <a:rPr sz="1800" b="0">
                <a:solidFill>
                  <a:srgbClr val="1F2D3A"/>
                </a:solidFill>
              </a:rPr>
              <a:t> correctly.</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How Do the Demos Work?</a:t>
            </a:r>
          </a:p>
        </p:txBody>
      </p:sp>
      <p:sp>
        <p:nvSpPr>
          <p:cNvPr id="7" name="TextBox 6"/>
          <p:cNvSpPr txBox="1"/>
          <p:nvPr/>
        </p:nvSpPr>
        <p:spPr>
          <a:xfrm>
            <a:off x="640080" y="1325880"/>
            <a:ext cx="10911535" cy="230124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One source, two platforms: </a:t>
            </a:r>
            <a:r>
              <a:rPr sz="2000" b="1">
                <a:solidFill>
                  <a:srgbClr val="1F2D3A"/>
                </a:solidFill>
              </a:rPr>
              <a:t>Windows (Visual Studio 2022)</a:t>
            </a:r>
            <a:r>
              <a:rPr sz="2000" b="0">
                <a:solidFill>
                  <a:srgbClr val="1F2D3A"/>
                </a:solidFill>
              </a:rPr>
              <a:t> and </a:t>
            </a:r>
            <a:r>
              <a:rPr sz="2000" b="1">
                <a:solidFill>
                  <a:srgbClr val="1F2D3A"/>
                </a:solidFill>
              </a:rPr>
              <a:t>WSL/Linux (GCC)</a:t>
            </a:r>
          </a:p>
          <a:p>
            <a:pPr>
              <a:spcAft>
                <a:spcPts val="300"/>
              </a:spcAft>
            </a:pPr>
            <a:r>
              <a:rPr sz="2000" b="1">
                <a:solidFill>
                  <a:srgbClr val="006D77"/>
                </a:solidFill>
              </a:rPr>
              <a:t>• </a:t>
            </a:r>
            <a:r>
              <a:rPr sz="2000" b="0">
                <a:solidFill>
                  <a:srgbClr val="1F2D3A"/>
                </a:solidFill>
              </a:rPr>
              <a:t>Crypto from a common header: </a:t>
            </a:r>
            <a:r>
              <a:rPr sz="2000" b="1">
                <a:solidFill>
                  <a:srgbClr val="1F2D3A"/>
                </a:solidFill>
              </a:rPr>
              <a:t>Linux → OpenSSL</a:t>
            </a:r>
            <a:r>
              <a:rPr sz="2000" b="0">
                <a:solidFill>
                  <a:srgbClr val="1F2D3A"/>
                </a:solidFill>
              </a:rPr>
              <a:t>, </a:t>
            </a:r>
            <a:r>
              <a:rPr sz="2000" b="1">
                <a:solidFill>
                  <a:srgbClr val="1F2D3A"/>
                </a:solidFill>
              </a:rPr>
              <a:t>Windows → BCrypt (CNG)</a:t>
            </a:r>
            <a:r>
              <a:rPr sz="2000" b="0">
                <a:solidFill>
                  <a:srgbClr val="1F2D3A"/>
                </a:solidFill>
              </a:rPr>
              <a:t> — no need to install OpenSSL</a:t>
            </a:r>
          </a:p>
          <a:p>
            <a:pPr>
              <a:spcAft>
                <a:spcPts val="300"/>
              </a:spcAft>
            </a:pPr>
            <a:r>
              <a:rPr sz="2000" b="1">
                <a:solidFill>
                  <a:srgbClr val="006D77"/>
                </a:solidFill>
              </a:rPr>
              <a:t>• </a:t>
            </a:r>
            <a:r>
              <a:rPr sz="2000" b="0">
                <a:solidFill>
                  <a:srgbClr val="1F2D3A"/>
                </a:solidFill>
              </a:rPr>
              <a:t>Build: Windows </a:t>
            </a:r>
            <a:r>
              <a:rPr sz="2000" b="0">
                <a:solidFill>
                  <a:srgbClr val="A1123F"/>
                </a:solidFill>
                <a:latin typeface="Consolas"/>
              </a:rPr>
              <a:t>.build.ps1</a:t>
            </a:r>
            <a:r>
              <a:rPr sz="2000" b="0">
                <a:solidFill>
                  <a:srgbClr val="1F2D3A"/>
                </a:solidFill>
              </a:rPr>
              <a:t> · WSL </a:t>
            </a:r>
            <a:r>
              <a:rPr sz="2000" b="0">
                <a:solidFill>
                  <a:srgbClr val="A1123F"/>
                </a:solidFill>
                <a:latin typeface="Consolas"/>
              </a:rPr>
              <a:t>./build.sh</a:t>
            </a:r>
          </a:p>
          <a:p>
            <a:pPr>
              <a:spcAft>
                <a:spcPts val="300"/>
              </a:spcAft>
            </a:pPr>
            <a:r>
              <a:rPr sz="2000" b="1">
                <a:solidFill>
                  <a:srgbClr val="006D77"/>
                </a:solidFill>
              </a:rPr>
              <a:t>• </a:t>
            </a:r>
            <a:r>
              <a:rPr sz="2000" b="0">
                <a:solidFill>
                  <a:srgbClr val="1F2D3A"/>
                </a:solidFill>
              </a:rPr>
              <a:t>Run: Windows </a:t>
            </a:r>
            <a:r>
              <a:rPr sz="2000" b="0">
                <a:solidFill>
                  <a:srgbClr val="A1123F"/>
                </a:solidFill>
                <a:latin typeface="Consolas"/>
              </a:rPr>
              <a:t>.demo.ps1</a:t>
            </a:r>
            <a:r>
              <a:rPr sz="2000" b="0">
                <a:solidFill>
                  <a:srgbClr val="1F2D3A"/>
                </a:solidFill>
              </a:rPr>
              <a:t> · WSL </a:t>
            </a:r>
            <a:r>
              <a:rPr sz="2000" b="0">
                <a:solidFill>
                  <a:srgbClr val="A1123F"/>
                </a:solidFill>
                <a:latin typeface="Consolas"/>
              </a:rPr>
              <a:t>sh demo.sh</a:t>
            </a:r>
          </a:p>
          <a:p>
            <a:pPr>
              <a:spcAft>
                <a:spcPts val="300"/>
              </a:spcAft>
            </a:pPr>
            <a:r>
              <a:rPr sz="2000" b="1">
                <a:solidFill>
                  <a:srgbClr val="006D77"/>
                </a:solidFill>
              </a:rPr>
              <a:t>• </a:t>
            </a:r>
            <a:r>
              <a:rPr sz="2000" b="0">
                <a:solidFill>
                  <a:srgbClr val="1F2D3A"/>
                </a:solidFill>
              </a:rPr>
              <a:t>Binaries live in each demo's </a:t>
            </a:r>
            <a:r>
              <a:rPr sz="2000" b="0">
                <a:solidFill>
                  <a:srgbClr val="A1123F"/>
                </a:solidFill>
                <a:latin typeface="Consolas"/>
              </a:rPr>
              <a:t>binwindows</a:t>
            </a:r>
            <a:r>
              <a:rPr sz="2000" b="0">
                <a:solidFill>
                  <a:srgbClr val="1F2D3A"/>
                </a:solidFill>
              </a:rPr>
              <a:t> / </a:t>
            </a:r>
            <a:r>
              <a:rPr sz="2000" b="0">
                <a:solidFill>
                  <a:srgbClr val="A1123F"/>
                </a:solidFill>
                <a:latin typeface="Consolas"/>
              </a:rPr>
              <a:t>bin/linux</a:t>
            </a:r>
            <a:r>
              <a:rPr sz="2000" b="0">
                <a:solidFill>
                  <a:srgbClr val="1F2D3A"/>
                </a:solidFill>
              </a:rPr>
              <a:t> folder</a:t>
            </a:r>
          </a:p>
        </p:txBody>
      </p:sp>
      <p:sp>
        <p:nvSpPr>
          <p:cNvPr id="8" name="Rectangle 7"/>
          <p:cNvSpPr/>
          <p:nvPr/>
        </p:nvSpPr>
        <p:spPr>
          <a:xfrm>
            <a:off x="640080" y="3736848"/>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 </a:t>
            </a:r>
            <a:r>
              <a:rPr sz="2000" b="1">
                <a:solidFill>
                  <a:srgbClr val="1F2D3A"/>
                </a:solidFill>
              </a:rPr>
              <a:t>Ethics:</a:t>
            </a:r>
            <a:r>
              <a:rPr sz="2000" b="0">
                <a:solidFill>
                  <a:srgbClr val="1F2D3A"/>
                </a:solidFill>
              </a:rPr>
              <a:t> the network is </a:t>
            </a:r>
            <a:r>
              <a:rPr sz="2000" b="1">
                <a:solidFill>
                  <a:srgbClr val="1F2D3A"/>
                </a:solidFill>
              </a:rPr>
              <a:t>localhost</a:t>
            </a:r>
            <a:r>
              <a:rPr sz="2000" b="0">
                <a:solidFill>
                  <a:srgbClr val="1F2D3A"/>
                </a:solidFill>
              </a:rPr>
              <a:t> only; the certificates are ours; try these techniques only on your own computer.</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20</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1. The Three States of Data and the Security Shell</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Are We Focusing on Data?</a:t>
            </a:r>
          </a:p>
        </p:txBody>
      </p:sp>
      <p:sp>
        <p:nvSpPr>
          <p:cNvPr id="7" name="TextBox 6"/>
          <p:cNvSpPr txBox="1"/>
          <p:nvPr/>
        </p:nvSpPr>
        <p:spPr>
          <a:xfrm>
            <a:off x="640080" y="1325880"/>
            <a:ext cx="10911535" cy="22555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 the first two weeks, we protected </a:t>
            </a:r>
            <a:r>
              <a:rPr sz="2000" b="1">
                <a:solidFill>
                  <a:srgbClr val="1F2D3A"/>
                </a:solidFill>
              </a:rPr>
              <a:t>the program itself</a:t>
            </a:r>
            <a:r>
              <a:rPr sz="2000" b="0">
                <a:solidFill>
                  <a:srgbClr val="1F2D3A"/>
                </a:solidFill>
              </a:rPr>
              <a:t> with "bug → attack → fix."</a:t>
            </a:r>
          </a:p>
          <a:p>
            <a:pPr>
              <a:spcAft>
                <a:spcPts val="300"/>
              </a:spcAft>
            </a:pPr>
            <a:r>
              <a:rPr sz="2000" b="1">
                <a:solidFill>
                  <a:srgbClr val="006D77"/>
                </a:solidFill>
              </a:rPr>
              <a:t>• </a:t>
            </a:r>
            <a:r>
              <a:rPr sz="2000" b="0">
                <a:solidFill>
                  <a:srgbClr val="1F2D3A"/>
                </a:solidFill>
              </a:rPr>
              <a:t>This week the focus shifts to the </a:t>
            </a:r>
            <a:r>
              <a:rPr sz="2000" b="1">
                <a:solidFill>
                  <a:srgbClr val="1F2D3A"/>
                </a:solidFill>
              </a:rPr>
              <a:t>data</a:t>
            </a:r>
            <a:r>
              <a:rPr sz="2000" b="0">
                <a:solidFill>
                  <a:srgbClr val="1F2D3A"/>
                </a:solidFill>
              </a:rPr>
              <a:t>: passwords, payment keys, personal information.</a:t>
            </a:r>
          </a:p>
          <a:p>
            <a:pPr>
              <a:spcAft>
                <a:spcPts val="300"/>
              </a:spcAft>
            </a:pPr>
            <a:r>
              <a:rPr sz="2000" b="1">
                <a:solidFill>
                  <a:srgbClr val="006D77"/>
                </a:solidFill>
              </a:rPr>
              <a:t>• </a:t>
            </a:r>
            <a:r>
              <a:rPr sz="2000" b="0">
                <a:solidFill>
                  <a:srgbClr val="1F2D3A"/>
                </a:solidFill>
              </a:rPr>
              <a:t>A secret exists in </a:t>
            </a:r>
            <a:r>
              <a:rPr sz="2000" b="1">
                <a:solidFill>
                  <a:srgbClr val="1F2D3A"/>
                </a:solidFill>
              </a:rPr>
              <a:t>three separate states</a:t>
            </a:r>
            <a:r>
              <a:rPr sz="2000" b="0">
                <a:solidFill>
                  <a:srgbClr val="1F2D3A"/>
                </a:solidFill>
              </a:rPr>
              <a:t> throughout its lifecycle.</a:t>
            </a:r>
          </a:p>
          <a:p>
            <a:pPr>
              <a:spcAft>
                <a:spcPts val="300"/>
              </a:spcAft>
            </a:pPr>
            <a:r>
              <a:rPr sz="2000" b="1">
                <a:solidFill>
                  <a:srgbClr val="006D77"/>
                </a:solidFill>
              </a:rPr>
              <a:t>• </a:t>
            </a:r>
            <a:r>
              <a:rPr sz="2000" b="0">
                <a:solidFill>
                  <a:srgbClr val="1F2D3A"/>
                </a:solidFill>
              </a:rPr>
              <a:t>Each state has a </a:t>
            </a:r>
            <a:r>
              <a:rPr sz="2000" b="1">
                <a:solidFill>
                  <a:srgbClr val="1F2D3A"/>
                </a:solidFill>
              </a:rPr>
              <a:t>different</a:t>
            </a:r>
            <a:r>
              <a:rPr sz="2000" b="0">
                <a:solidFill>
                  <a:srgbClr val="1F2D3A"/>
                </a:solidFill>
              </a:rPr>
              <a:t> threat and a </a:t>
            </a:r>
            <a:r>
              <a:rPr sz="2000" b="1">
                <a:solidFill>
                  <a:srgbClr val="1F2D3A"/>
                </a:solidFill>
              </a:rPr>
              <a:t>different</a:t>
            </a:r>
            <a:r>
              <a:rPr sz="2000" b="0">
                <a:solidFill>
                  <a:srgbClr val="1F2D3A"/>
                </a:solidFill>
              </a:rPr>
              <a:t> defence.</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 Secret's Three States</a:t>
            </a:r>
          </a:p>
        </p:txBody>
      </p:sp>
      <p:graphicFrame>
        <p:nvGraphicFramePr>
          <p:cNvPr id="7" name="Table 6"/>
          <p:cNvGraphicFramePr>
            <a:graphicFrameLocks noGrp="1"/>
          </p:cNvGraphicFramePr>
          <p:nvPr/>
        </p:nvGraphicFramePr>
        <p:xfrm>
          <a:off x="640080" y="1325880"/>
          <a:ext cx="10911533" cy="1764792"/>
        </p:xfrm>
        <a:graphic>
          <a:graphicData uri="http://schemas.openxmlformats.org/drawingml/2006/table">
            <a:tbl>
              <a:tblPr firstRow="1" bandRow="1">
                <a:tableStyleId>{5C22544A-7EE6-4342-B048-85BDC9FD1C3A}</a:tableStyleId>
              </a:tblPr>
              <a:tblGrid>
                <a:gridCol w="2283809"/>
                <a:gridCol w="1395661"/>
                <a:gridCol w="2918201"/>
                <a:gridCol w="4313862"/>
              </a:tblGrid>
              <a:tr h="441198">
                <a:tc>
                  <a:txBody>
                    <a:bodyPr wrap="square"/>
                    <a:lstStyle/>
                    <a:p>
                      <a:r>
                        <a:rPr sz="1439" b="1">
                          <a:solidFill>
                            <a:srgbClr val="FFFFFF"/>
                          </a:solidFill>
                        </a:rPr>
                        <a:t>State</a:t>
                      </a:r>
                    </a:p>
                  </a:txBody>
                  <a:tcPr marL="54864" marR="54864" marT="27432" marB="27432" anchor="ctr">
                    <a:solidFill>
                      <a:srgbClr val="006D77"/>
                    </a:solidFill>
                  </a:tcPr>
                </a:tc>
                <a:tc>
                  <a:txBody>
                    <a:bodyPr wrap="square"/>
                    <a:lstStyle/>
                    <a:p>
                      <a:r>
                        <a:rPr sz="1439" b="1">
                          <a:solidFill>
                            <a:srgbClr val="FFFFFF"/>
                          </a:solidFill>
                        </a:rPr>
                        <a:t>Where</a:t>
                      </a:r>
                    </a:p>
                  </a:txBody>
                  <a:tcPr marL="54864" marR="54864" marT="27432" marB="27432" anchor="ctr">
                    <a:solidFill>
                      <a:srgbClr val="006D77"/>
                    </a:solidFill>
                  </a:tcPr>
                </a:tc>
                <a:tc>
                  <a:txBody>
                    <a:bodyPr wrap="square"/>
                    <a:lstStyle/>
                    <a:p>
                      <a:r>
                        <a:rPr sz="1439" b="1">
                          <a:solidFill>
                            <a:srgbClr val="FFFFFF"/>
                          </a:solidFill>
                        </a:rPr>
                        <a:t>Threat</a:t>
                      </a:r>
                    </a:p>
                  </a:txBody>
                  <a:tcPr marL="54864" marR="54864" marT="27432" marB="27432" anchor="ctr">
                    <a:solidFill>
                      <a:srgbClr val="006D77"/>
                    </a:solidFill>
                  </a:tcPr>
                </a:tc>
                <a:tc>
                  <a:txBody>
                    <a:bodyPr wrap="square"/>
                    <a:lstStyle/>
                    <a:p>
                      <a:r>
                        <a:rPr sz="1439" b="1">
                          <a:solidFill>
                            <a:srgbClr val="FFFFFF"/>
                          </a:solidFill>
                        </a:rPr>
                        <a:t>Defence</a:t>
                      </a:r>
                    </a:p>
                  </a:txBody>
                  <a:tcPr marL="54864" marR="54864" marT="27432" marB="27432" anchor="ctr">
                    <a:solidFill>
                      <a:srgbClr val="006D77"/>
                    </a:solidFill>
                  </a:tcPr>
                </a:tc>
              </a:tr>
              <a:tr h="441198">
                <a:tc>
                  <a:txBody>
                    <a:bodyPr wrap="square"/>
                    <a:lstStyle/>
                    <a:p>
                      <a:r>
                        <a:rPr sz="1439" b="1">
                          <a:solidFill>
                            <a:srgbClr val="1F2D3A"/>
                          </a:solidFill>
                        </a:rPr>
                        <a:t>In transit</a:t>
                      </a:r>
                    </a:p>
                  </a:txBody>
                  <a:tcPr marL="54864" marR="54864" marT="27432" marB="27432" anchor="ctr">
                    <a:solidFill>
                      <a:srgbClr val="FFFFFF"/>
                    </a:solidFill>
                  </a:tcPr>
                </a:tc>
                <a:tc>
                  <a:txBody>
                    <a:bodyPr wrap="square"/>
                    <a:lstStyle/>
                    <a:p>
                      <a:r>
                        <a:rPr sz="1439" b="0">
                          <a:solidFill>
                            <a:srgbClr val="1F2D3A"/>
                          </a:solidFill>
                        </a:rPr>
                        <a:t>Network</a:t>
                      </a:r>
                    </a:p>
                  </a:txBody>
                  <a:tcPr marL="54864" marR="54864" marT="27432" marB="27432" anchor="ctr">
                    <a:solidFill>
                      <a:srgbClr val="FFFFFF"/>
                    </a:solidFill>
                  </a:tcPr>
                </a:tc>
                <a:tc>
                  <a:txBody>
                    <a:bodyPr wrap="square"/>
                    <a:lstStyle/>
                    <a:p>
                      <a:r>
                        <a:rPr sz="1439" b="0">
                          <a:solidFill>
                            <a:srgbClr val="1F2D3A"/>
                          </a:solidFill>
                        </a:rPr>
                        <a:t>Eavesdropping, MITM</a:t>
                      </a:r>
                    </a:p>
                  </a:txBody>
                  <a:tcPr marL="54864" marR="54864" marT="27432" marB="27432" anchor="ctr">
                    <a:solidFill>
                      <a:srgbClr val="FFFFFF"/>
                    </a:solidFill>
                  </a:tcPr>
                </a:tc>
                <a:tc>
                  <a:txBody>
                    <a:bodyPr wrap="square"/>
                    <a:lstStyle/>
                    <a:p>
                      <a:r>
                        <a:rPr sz="1439" b="0">
                          <a:solidFill>
                            <a:srgbClr val="1F2D3A"/>
                          </a:solidFill>
                        </a:rPr>
                        <a:t>TLS + pinning + message AEAD</a:t>
                      </a:r>
                    </a:p>
                  </a:txBody>
                  <a:tcPr marL="54864" marR="54864" marT="27432" marB="27432" anchor="ctr">
                    <a:solidFill>
                      <a:srgbClr val="FFFFFF"/>
                    </a:solidFill>
                  </a:tcPr>
                </a:tc>
              </a:tr>
              <a:tr h="441198">
                <a:tc>
                  <a:txBody>
                    <a:bodyPr wrap="square"/>
                    <a:lstStyle/>
                    <a:p>
                      <a:r>
                        <a:rPr sz="1439" b="1">
                          <a:solidFill>
                            <a:srgbClr val="1F2D3A"/>
                          </a:solidFill>
                        </a:rPr>
                        <a:t>At rest</a:t>
                      </a:r>
                    </a:p>
                  </a:txBody>
                  <a:tcPr marL="54864" marR="54864" marT="27432" marB="27432" anchor="ctr">
                    <a:solidFill>
                      <a:srgbClr val="EEF7F8"/>
                    </a:solidFill>
                  </a:tcPr>
                </a:tc>
                <a:tc>
                  <a:txBody>
                    <a:bodyPr wrap="square"/>
                    <a:lstStyle/>
                    <a:p>
                      <a:r>
                        <a:rPr sz="1439" b="0">
                          <a:solidFill>
                            <a:srgbClr val="1F2D3A"/>
                          </a:solidFill>
                        </a:rPr>
                        <a:t>Disk/DB</a:t>
                      </a:r>
                    </a:p>
                  </a:txBody>
                  <a:tcPr marL="54864" marR="54864" marT="27432" marB="27432" anchor="ctr">
                    <a:solidFill>
                      <a:srgbClr val="EEF7F8"/>
                    </a:solidFill>
                  </a:tcPr>
                </a:tc>
                <a:tc>
                  <a:txBody>
                    <a:bodyPr wrap="square"/>
                    <a:lstStyle/>
                    <a:p>
                      <a:r>
                        <a:rPr sz="1439" b="0">
                          <a:solidFill>
                            <a:srgbClr val="1F2D3A"/>
                          </a:solidFill>
                        </a:rPr>
                        <a:t>File theft</a:t>
                      </a:r>
                    </a:p>
                  </a:txBody>
                  <a:tcPr marL="54864" marR="54864" marT="27432" marB="27432" anchor="ctr">
                    <a:solidFill>
                      <a:srgbClr val="EEF7F8"/>
                    </a:solidFill>
                  </a:tcPr>
                </a:tc>
                <a:tc>
                  <a:txBody>
                    <a:bodyPr wrap="square"/>
                    <a:lstStyle/>
                    <a:p>
                      <a:r>
                        <a:rPr sz="1439" b="0">
                          <a:solidFill>
                            <a:srgbClr val="1F2D3A"/>
                          </a:solidFill>
                        </a:rPr>
                        <a:t>Field encryption (AEAD)</a:t>
                      </a:r>
                    </a:p>
                  </a:txBody>
                  <a:tcPr marL="54864" marR="54864" marT="27432" marB="27432" anchor="ctr">
                    <a:solidFill>
                      <a:srgbClr val="EEF7F8"/>
                    </a:solidFill>
                  </a:tcPr>
                </a:tc>
              </a:tr>
              <a:tr h="441198">
                <a:tc>
                  <a:txBody>
                    <a:bodyPr wrap="square"/>
                    <a:lstStyle/>
                    <a:p>
                      <a:r>
                        <a:rPr sz="1439" b="1">
                          <a:solidFill>
                            <a:srgbClr val="1F2D3A"/>
                          </a:solidFill>
                        </a:rPr>
                        <a:t>In use</a:t>
                      </a:r>
                    </a:p>
                  </a:txBody>
                  <a:tcPr marL="54864" marR="54864" marT="27432" marB="27432" anchor="ctr">
                    <a:solidFill>
                      <a:srgbClr val="FFFFFF"/>
                    </a:solidFill>
                  </a:tcPr>
                </a:tc>
                <a:tc>
                  <a:txBody>
                    <a:bodyPr wrap="square"/>
                    <a:lstStyle/>
                    <a:p>
                      <a:r>
                        <a:rPr sz="1439" b="0">
                          <a:solidFill>
                            <a:srgbClr val="1F2D3A"/>
                          </a:solidFill>
                        </a:rPr>
                        <a:t>RAM</a:t>
                      </a:r>
                    </a:p>
                  </a:txBody>
                  <a:tcPr marL="54864" marR="54864" marT="27432" marB="27432" anchor="ctr">
                    <a:solidFill>
                      <a:srgbClr val="FFFFFF"/>
                    </a:solidFill>
                  </a:tcPr>
                </a:tc>
                <a:tc>
                  <a:txBody>
                    <a:bodyPr wrap="square"/>
                    <a:lstStyle/>
                    <a:p>
                      <a:r>
                        <a:rPr sz="1439" b="0">
                          <a:solidFill>
                            <a:srgbClr val="1F2D3A"/>
                          </a:solidFill>
                        </a:rPr>
                        <a:t>Memory dump</a:t>
                      </a:r>
                    </a:p>
                  </a:txBody>
                  <a:tcPr marL="54864" marR="54864" marT="27432" marB="27432" anchor="ctr">
                    <a:solidFill>
                      <a:srgbClr val="FFFFFF"/>
                    </a:solidFill>
                  </a:tcPr>
                </a:tc>
                <a:tc>
                  <a:txBody>
                    <a:bodyPr wrap="square"/>
                    <a:lstStyle/>
                    <a:p>
                      <a:r>
                        <a:rPr sz="1439" b="0">
                          <a:solidFill>
                            <a:srgbClr val="1F2D3A"/>
                          </a:solidFill>
                        </a:rPr>
                        <a:t>Short lifetime, secure erasure</a:t>
                      </a:r>
                    </a:p>
                  </a:txBody>
                  <a:tcPr marL="54864" marR="54864" marT="27432" marB="27432" anchor="ctr">
                    <a:solidFill>
                      <a:srgbClr val="FFFFFF"/>
                    </a:solidFill>
                  </a:tcPr>
                </a:tc>
              </a:tr>
            </a:tbl>
          </a:graphicData>
        </a:graphic>
      </p:graphicFrame>
      <p:sp>
        <p:nvSpPr>
          <p:cNvPr id="8" name="TextBox 7"/>
          <p:cNvSpPr txBox="1"/>
          <p:nvPr/>
        </p:nvSpPr>
        <p:spPr>
          <a:xfrm>
            <a:off x="640080" y="3200400"/>
            <a:ext cx="10911535" cy="770128"/>
          </a:xfrm>
          <a:prstGeom prst="rect">
            <a:avLst/>
          </a:prstGeom>
          <a:noFill/>
        </p:spPr>
        <p:txBody>
          <a:bodyPr wrap="square" lIns="45720" rIns="45720">
            <a:spAutoFit/>
          </a:bodyPr>
          <a:lstStyle/>
          <a:p>
            <a:pPr algn="l"/>
            <a:r>
              <a:rPr sz="2000" b="0">
                <a:solidFill>
                  <a:srgbClr val="1F2D3A"/>
                </a:solidFill>
              </a:rPr>
              <a:t>Each state's threat and defence are </a:t>
            </a:r>
            <a:r>
              <a:rPr sz="2000" b="1">
                <a:solidFill>
                  <a:srgbClr val="1F2D3A"/>
                </a:solidFill>
              </a:rPr>
              <a:t>different</a:t>
            </a:r>
            <a:r>
              <a:rPr sz="2000" b="0">
                <a:solidFill>
                  <a:srgbClr val="1F2D3A"/>
                </a:solidFill>
              </a:rPr>
              <a:t>. You have to think about all of them together.</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Three States — At a Glance</a:t>
            </a:r>
          </a:p>
        </p:txBody>
      </p:sp>
      <p:pic>
        <p:nvPicPr>
          <p:cNvPr id="7" name="Picture 6" descr="h03-01-verinin-uc-hali.png"/>
          <p:cNvPicPr>
            <a:picLocks noChangeAspect="1"/>
          </p:cNvPicPr>
          <p:nvPr/>
        </p:nvPicPr>
        <p:blipFill>
          <a:blip r:embed="rId3"/>
          <a:stretch>
            <a:fillRect/>
          </a:stretch>
        </p:blipFill>
        <p:spPr>
          <a:xfrm>
            <a:off x="1833529" y="1325880"/>
            <a:ext cx="8524636" cy="3379457"/>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Main Idea: The Security Shell</a:t>
            </a:r>
          </a:p>
        </p:txBody>
      </p:sp>
      <p:pic>
        <p:nvPicPr>
          <p:cNvPr id="7" name="Picture 6" descr="h03-08-guvenlik-kabuklari.png"/>
          <p:cNvPicPr>
            <a:picLocks noChangeAspect="1"/>
          </p:cNvPicPr>
          <p:nvPr/>
        </p:nvPicPr>
        <p:blipFill>
          <a:blip r:embed="rId3"/>
          <a:stretch>
            <a:fillRect/>
          </a:stretch>
        </p:blipFill>
        <p:spPr>
          <a:xfrm>
            <a:off x="2259761" y="1325880"/>
            <a:ext cx="7672173" cy="4846465"/>
          </a:xfrm>
          <a:prstGeom prst="rect">
            <a:avLst/>
          </a:prstGeom>
        </p:spPr>
      </p:pic>
      <p:sp>
        <p:nvSpPr>
          <p:cNvPr id="8" name="TextBox 7"/>
          <p:cNvSpPr txBox="1"/>
          <p:nvPr/>
        </p:nvSpPr>
        <p:spPr>
          <a:xfrm>
            <a:off x="640080" y="6282073"/>
            <a:ext cx="10911535" cy="291338"/>
          </a:xfrm>
          <a:prstGeom prst="rect">
            <a:avLst/>
          </a:prstGeom>
          <a:noFill/>
        </p:spPr>
        <p:txBody>
          <a:bodyPr wrap="square" lIns="45720" rIns="45720">
            <a:spAutoFit/>
          </a:bodyPr>
          <a:lstStyle/>
          <a:p>
            <a:pPr algn="l"/>
            <a:r>
              <a:rPr sz="1100" b="0">
                <a:solidFill>
                  <a:srgbClr val="1F2D3A"/>
                </a:solidFill>
              </a:rPr>
              <a:t>To reach the secret, the attacker must break </a:t>
            </a:r>
            <a:r>
              <a:rPr sz="1100" b="1">
                <a:solidFill>
                  <a:srgbClr val="1F2D3A"/>
                </a:solidFill>
              </a:rPr>
              <a:t>all of them in sequence</a:t>
            </a:r>
            <a:r>
              <a:rPr sz="1100" b="0">
                <a:solidFill>
                  <a:srgbClr val="1F2D3A"/>
                </a:solidFill>
              </a:rPr>
              <a:t> = defence in depth.</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Example Architecture: Phone ↔ Server</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Phone:</a:t>
            </a:r>
            <a:r>
              <a:rPr sz="2000" b="0">
                <a:solidFill>
                  <a:srgbClr val="1F2D3A"/>
                </a:solidFill>
              </a:rPr>
              <a:t> an untrusted environment — the user (i.e., a possible attacker) owns the device; it may be rooted/debugged.</a:t>
            </a:r>
          </a:p>
          <a:p>
            <a:pPr>
              <a:spcAft>
                <a:spcPts val="300"/>
              </a:spcAft>
            </a:pPr>
            <a:r>
              <a:rPr sz="2000" b="1">
                <a:solidFill>
                  <a:srgbClr val="006D77"/>
                </a:solidFill>
              </a:rPr>
              <a:t>• </a:t>
            </a:r>
            <a:r>
              <a:rPr sz="2000" b="1">
                <a:solidFill>
                  <a:srgbClr val="1F2D3A"/>
                </a:solidFill>
              </a:rPr>
              <a:t>Server:</a:t>
            </a:r>
            <a:r>
              <a:rPr sz="2000" b="0">
                <a:solidFill>
                  <a:srgbClr val="1F2D3A"/>
                </a:solidFill>
              </a:rPr>
              <a:t> the trusted party.</a:t>
            </a:r>
          </a:p>
          <a:p>
            <a:pPr>
              <a:spcAft>
                <a:spcPts val="300"/>
              </a:spcAft>
            </a:pPr>
            <a:r>
              <a:rPr sz="2000" b="1">
                <a:solidFill>
                  <a:srgbClr val="006D77"/>
                </a:solidFill>
              </a:rPr>
              <a:t>• </a:t>
            </a:r>
            <a:r>
              <a:rPr sz="2000" b="0">
                <a:solidFill>
                  <a:srgbClr val="1F2D3A"/>
                </a:solidFill>
              </a:rPr>
              <a:t>At every interface, ask: which data, which state, how is identity verified, confidentiality or integrity?</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26</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2. Encryption Fundamentals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Four Families of Cryptography — Diagram</a:t>
            </a:r>
          </a:p>
        </p:txBody>
      </p:sp>
      <p:pic>
        <p:nvPicPr>
          <p:cNvPr id="7" name="Picture 6" descr="h03-12-kripto-aileleri.png"/>
          <p:cNvPicPr>
            <a:picLocks noChangeAspect="1"/>
          </p:cNvPicPr>
          <p:nvPr/>
        </p:nvPicPr>
        <p:blipFill>
          <a:blip r:embed="rId3"/>
          <a:stretch>
            <a:fillRect/>
          </a:stretch>
        </p:blipFill>
        <p:spPr>
          <a:xfrm>
            <a:off x="2259761" y="1325880"/>
            <a:ext cx="7672173" cy="3536360"/>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Cryptography Isn't One Thing</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Different tools</a:t>
            </a:r>
            <a:r>
              <a:rPr sz="2000" b="0">
                <a:solidFill>
                  <a:srgbClr val="1F2D3A"/>
                </a:solidFill>
              </a:rPr>
              <a:t> exist for different goals.</a:t>
            </a:r>
          </a:p>
          <a:p>
            <a:pPr>
              <a:spcAft>
                <a:spcPts val="300"/>
              </a:spcAft>
            </a:pPr>
            <a:r>
              <a:rPr sz="2000" b="1">
                <a:solidFill>
                  <a:srgbClr val="006D77"/>
                </a:solidFill>
              </a:rPr>
              <a:t>• </a:t>
            </a:r>
            <a:r>
              <a:rPr sz="2000" b="0">
                <a:solidFill>
                  <a:srgbClr val="1F2D3A"/>
                </a:solidFill>
              </a:rPr>
              <a:t>The four most commonly confused families: encryption, hash, MAC, signature.</a:t>
            </a:r>
          </a:p>
          <a:p>
            <a:pPr>
              <a:spcAft>
                <a:spcPts val="300"/>
              </a:spcAft>
            </a:pPr>
            <a:r>
              <a:rPr sz="2000" b="1">
                <a:solidFill>
                  <a:srgbClr val="006D77"/>
                </a:solidFill>
              </a:rPr>
              <a:t>• </a:t>
            </a:r>
            <a:r>
              <a:rPr sz="2000" b="0">
                <a:solidFill>
                  <a:srgbClr val="1F2D3A"/>
                </a:solidFill>
              </a:rPr>
              <a:t>Which gives </a:t>
            </a:r>
            <a:r>
              <a:rPr sz="2000" b="1">
                <a:solidFill>
                  <a:srgbClr val="1F2D3A"/>
                </a:solidFill>
              </a:rPr>
              <a:t>confidentiality</a:t>
            </a:r>
            <a:r>
              <a:rPr sz="2000" b="0">
                <a:solidFill>
                  <a:srgbClr val="1F2D3A"/>
                </a:solidFill>
              </a:rPr>
              <a:t>, which gives </a:t>
            </a:r>
            <a:r>
              <a:rPr sz="2000" b="1">
                <a:solidFill>
                  <a:srgbClr val="1F2D3A"/>
                </a:solidFill>
              </a:rPr>
              <a:t>integrity</a:t>
            </a:r>
            <a:r>
              <a:rPr sz="2000" b="0">
                <a:solidFill>
                  <a:srgbClr val="1F2D3A"/>
                </a:solidFill>
              </a:rPr>
              <a:t>, which gives </a:t>
            </a:r>
            <a:r>
              <a:rPr sz="2000" b="1">
                <a:solidFill>
                  <a:srgbClr val="1F2D3A"/>
                </a:solidFill>
              </a:rPr>
              <a:t>both</a:t>
            </a:r>
            <a:r>
              <a:rPr sz="2000" b="0">
                <a:solidFill>
                  <a:srgbClr val="1F2D3A"/>
                </a:solidFill>
              </a:rPr>
              <a:t>?</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Which Tool Protects What?</a:t>
            </a:r>
          </a:p>
        </p:txBody>
      </p:sp>
      <p:graphicFrame>
        <p:nvGraphicFramePr>
          <p:cNvPr id="7" name="Table 6"/>
          <p:cNvGraphicFramePr>
            <a:graphicFrameLocks noGrp="1"/>
          </p:cNvGraphicFramePr>
          <p:nvPr/>
        </p:nvGraphicFramePr>
        <p:xfrm>
          <a:off x="640080" y="1325880"/>
          <a:ext cx="10911533" cy="2403043"/>
        </p:xfrm>
        <a:graphic>
          <a:graphicData uri="http://schemas.openxmlformats.org/drawingml/2006/table">
            <a:tbl>
              <a:tblPr firstRow="1" bandRow="1">
                <a:tableStyleId>{5C22544A-7EE6-4342-B048-85BDC9FD1C3A}</a:tableStyleId>
              </a:tblPr>
              <a:tblGrid>
                <a:gridCol w="3171957"/>
                <a:gridCol w="5582645"/>
                <a:gridCol w="2156931"/>
              </a:tblGrid>
              <a:tr h="343291">
                <a:tc>
                  <a:txBody>
                    <a:bodyPr wrap="square"/>
                    <a:lstStyle/>
                    <a:p>
                      <a:r>
                        <a:rPr sz="1296" b="1">
                          <a:solidFill>
                            <a:srgbClr val="FFFFFF"/>
                          </a:solidFill>
                        </a:rPr>
                        <a:t>Tool</a:t>
                      </a:r>
                    </a:p>
                  </a:txBody>
                  <a:tcPr marL="54864" marR="54864" marT="27432" marB="27432" anchor="ctr">
                    <a:solidFill>
                      <a:srgbClr val="006D77"/>
                    </a:solidFill>
                  </a:tcPr>
                </a:tc>
                <a:tc>
                  <a:txBody>
                    <a:bodyPr wrap="square"/>
                    <a:lstStyle/>
                    <a:p>
                      <a:r>
                        <a:rPr sz="1296" b="1">
                          <a:solidFill>
                            <a:srgbClr val="FFFFFF"/>
                          </a:solidFill>
                        </a:rPr>
                        <a:t>Provides</a:t>
                      </a:r>
                    </a:p>
                  </a:txBody>
                  <a:tcPr marL="54864" marR="54864" marT="27432" marB="27432" anchor="ctr">
                    <a:solidFill>
                      <a:srgbClr val="006D77"/>
                    </a:solidFill>
                  </a:tcPr>
                </a:tc>
                <a:tc>
                  <a:txBody>
                    <a:bodyPr wrap="square"/>
                    <a:lstStyle/>
                    <a:p>
                      <a:r>
                        <a:rPr sz="1296" b="1">
                          <a:solidFill>
                            <a:srgbClr val="FFFFFF"/>
                          </a:solidFill>
                        </a:rPr>
                        <a:t>Example</a:t>
                      </a:r>
                    </a:p>
                  </a:txBody>
                  <a:tcPr marL="54864" marR="54864" marT="27432" marB="27432" anchor="ctr">
                    <a:solidFill>
                      <a:srgbClr val="006D77"/>
                    </a:solidFill>
                  </a:tcPr>
                </a:tc>
              </a:tr>
              <a:tr h="343291">
                <a:tc>
                  <a:txBody>
                    <a:bodyPr wrap="square"/>
                    <a:lstStyle/>
                    <a:p>
                      <a:r>
                        <a:rPr sz="1296" b="0">
                          <a:solidFill>
                            <a:srgbClr val="1F2D3A"/>
                          </a:solidFill>
                        </a:rPr>
                        <a:t>Symmetric encryption</a:t>
                      </a:r>
                    </a:p>
                  </a:txBody>
                  <a:tcPr marL="54864" marR="54864" marT="27432" marB="27432" anchor="ctr">
                    <a:solidFill>
                      <a:srgbClr val="FFFFFF"/>
                    </a:solidFill>
                  </a:tcPr>
                </a:tc>
                <a:tc>
                  <a:txBody>
                    <a:bodyPr wrap="square"/>
                    <a:lstStyle/>
                    <a:p>
                      <a:r>
                        <a:rPr sz="1296" b="0">
                          <a:solidFill>
                            <a:srgbClr val="1F2D3A"/>
                          </a:solidFill>
                        </a:rPr>
                        <a:t>Confidentiality</a:t>
                      </a:r>
                    </a:p>
                  </a:txBody>
                  <a:tcPr marL="54864" marR="54864" marT="27432" marB="27432" anchor="ctr">
                    <a:solidFill>
                      <a:srgbClr val="FFFFFF"/>
                    </a:solidFill>
                  </a:tcPr>
                </a:tc>
                <a:tc>
                  <a:txBody>
                    <a:bodyPr wrap="square"/>
                    <a:lstStyle/>
                    <a:p>
                      <a:r>
                        <a:rPr sz="1296" b="0">
                          <a:solidFill>
                            <a:srgbClr val="1F2D3A"/>
                          </a:solidFill>
                        </a:rPr>
                        <a:t>AES, ChaCha20</a:t>
                      </a:r>
                    </a:p>
                  </a:txBody>
                  <a:tcPr marL="54864" marR="54864" marT="27432" marB="27432" anchor="ctr">
                    <a:solidFill>
                      <a:srgbClr val="FFFFFF"/>
                    </a:solidFill>
                  </a:tcPr>
                </a:tc>
              </a:tr>
              <a:tr h="343291">
                <a:tc>
                  <a:txBody>
                    <a:bodyPr wrap="square"/>
                    <a:lstStyle/>
                    <a:p>
                      <a:r>
                        <a:rPr sz="1296" b="0">
                          <a:solidFill>
                            <a:srgbClr val="1F2D3A"/>
                          </a:solidFill>
                        </a:rPr>
                        <a:t>Asymmetric encryption</a:t>
                      </a:r>
                    </a:p>
                  </a:txBody>
                  <a:tcPr marL="54864" marR="54864" marT="27432" marB="27432" anchor="ctr">
                    <a:solidFill>
                      <a:srgbClr val="EEF7F8"/>
                    </a:solidFill>
                  </a:tcPr>
                </a:tc>
                <a:tc>
                  <a:txBody>
                    <a:bodyPr wrap="square"/>
                    <a:lstStyle/>
                    <a:p>
                      <a:r>
                        <a:rPr sz="1296" b="0">
                          <a:solidFill>
                            <a:srgbClr val="1F2D3A"/>
                          </a:solidFill>
                        </a:rPr>
                        <a:t>Confidentiality + key distribution</a:t>
                      </a:r>
                    </a:p>
                  </a:txBody>
                  <a:tcPr marL="54864" marR="54864" marT="27432" marB="27432" anchor="ctr">
                    <a:solidFill>
                      <a:srgbClr val="EEF7F8"/>
                    </a:solidFill>
                  </a:tcPr>
                </a:tc>
                <a:tc>
                  <a:txBody>
                    <a:bodyPr wrap="square"/>
                    <a:lstStyle/>
                    <a:p>
                      <a:r>
                        <a:rPr sz="1296" b="0">
                          <a:solidFill>
                            <a:srgbClr val="1F2D3A"/>
                          </a:solidFill>
                        </a:rPr>
                        <a:t>RSA, EC</a:t>
                      </a:r>
                    </a:p>
                  </a:txBody>
                  <a:tcPr marL="54864" marR="54864" marT="27432" marB="27432" anchor="ctr">
                    <a:solidFill>
                      <a:srgbClr val="EEF7F8"/>
                    </a:solidFill>
                  </a:tcPr>
                </a:tc>
              </a:tr>
              <a:tr h="343291">
                <a:tc>
                  <a:txBody>
                    <a:bodyPr wrap="square"/>
                    <a:lstStyle/>
                    <a:p>
                      <a:r>
                        <a:rPr sz="1296" b="0">
                          <a:solidFill>
                            <a:srgbClr val="1F2D3A"/>
                          </a:solidFill>
                        </a:rPr>
                        <a:t>Hash</a:t>
                      </a:r>
                    </a:p>
                  </a:txBody>
                  <a:tcPr marL="54864" marR="54864" marT="27432" marB="27432" anchor="ctr">
                    <a:solidFill>
                      <a:srgbClr val="FFFFFF"/>
                    </a:solidFill>
                  </a:tcPr>
                </a:tc>
                <a:tc>
                  <a:txBody>
                    <a:bodyPr wrap="square"/>
                    <a:lstStyle/>
                    <a:p>
                      <a:r>
                        <a:rPr sz="1296" b="0">
                          <a:solidFill>
                            <a:srgbClr val="1F2D3A"/>
                          </a:solidFill>
                        </a:rPr>
                        <a:t>Fingerprint (keyless)</a:t>
                      </a:r>
                    </a:p>
                  </a:txBody>
                  <a:tcPr marL="54864" marR="54864" marT="27432" marB="27432" anchor="ctr">
                    <a:solidFill>
                      <a:srgbClr val="FFFFFF"/>
                    </a:solidFill>
                  </a:tcPr>
                </a:tc>
                <a:tc>
                  <a:txBody>
                    <a:bodyPr wrap="square"/>
                    <a:lstStyle/>
                    <a:p>
                      <a:r>
                        <a:rPr sz="1296" b="0">
                          <a:solidFill>
                            <a:srgbClr val="1F2D3A"/>
                          </a:solidFill>
                        </a:rPr>
                        <a:t>SHA-256</a:t>
                      </a:r>
                    </a:p>
                  </a:txBody>
                  <a:tcPr marL="54864" marR="54864" marT="27432" marB="27432" anchor="ctr">
                    <a:solidFill>
                      <a:srgbClr val="FFFFFF"/>
                    </a:solidFill>
                  </a:tcPr>
                </a:tc>
              </a:tr>
              <a:tr h="343291">
                <a:tc>
                  <a:txBody>
                    <a:bodyPr wrap="square"/>
                    <a:lstStyle/>
                    <a:p>
                      <a:r>
                        <a:rPr sz="1296" b="0">
                          <a:solidFill>
                            <a:srgbClr val="1F2D3A"/>
                          </a:solidFill>
                        </a:rPr>
                        <a:t>MAC</a:t>
                      </a:r>
                    </a:p>
                  </a:txBody>
                  <a:tcPr marL="54864" marR="54864" marT="27432" marB="27432" anchor="ctr">
                    <a:solidFill>
                      <a:srgbClr val="EEF7F8"/>
                    </a:solidFill>
                  </a:tcPr>
                </a:tc>
                <a:tc>
                  <a:txBody>
                    <a:bodyPr wrap="square"/>
                    <a:lstStyle/>
                    <a:p>
                      <a:r>
                        <a:rPr sz="1296" b="0">
                          <a:solidFill>
                            <a:srgbClr val="1F2D3A"/>
                          </a:solidFill>
                        </a:rPr>
                        <a:t>Integrity + identity (shared key)</a:t>
                      </a:r>
                    </a:p>
                  </a:txBody>
                  <a:tcPr marL="54864" marR="54864" marT="27432" marB="27432" anchor="ctr">
                    <a:solidFill>
                      <a:srgbClr val="EEF7F8"/>
                    </a:solidFill>
                  </a:tcPr>
                </a:tc>
                <a:tc>
                  <a:txBody>
                    <a:bodyPr wrap="square"/>
                    <a:lstStyle/>
                    <a:p>
                      <a:r>
                        <a:rPr sz="1296" b="0">
                          <a:solidFill>
                            <a:srgbClr val="1F2D3A"/>
                          </a:solidFill>
                        </a:rPr>
                        <a:t>HMAC</a:t>
                      </a:r>
                    </a:p>
                  </a:txBody>
                  <a:tcPr marL="54864" marR="54864" marT="27432" marB="27432" anchor="ctr">
                    <a:solidFill>
                      <a:srgbClr val="EEF7F8"/>
                    </a:solidFill>
                  </a:tcPr>
                </a:tc>
              </a:tr>
              <a:tr h="343291">
                <a:tc>
                  <a:txBody>
                    <a:bodyPr wrap="square"/>
                    <a:lstStyle/>
                    <a:p>
                      <a:r>
                        <a:rPr sz="1296" b="0">
                          <a:solidFill>
                            <a:srgbClr val="1F2D3A"/>
                          </a:solidFill>
                        </a:rPr>
                        <a:t>Signature</a:t>
                      </a:r>
                    </a:p>
                  </a:txBody>
                  <a:tcPr marL="54864" marR="54864" marT="27432" marB="27432" anchor="ctr">
                    <a:solidFill>
                      <a:srgbClr val="FFFFFF"/>
                    </a:solidFill>
                  </a:tcPr>
                </a:tc>
                <a:tc>
                  <a:txBody>
                    <a:bodyPr wrap="square"/>
                    <a:lstStyle/>
                    <a:p>
                      <a:r>
                        <a:rPr sz="1296" b="0">
                          <a:solidFill>
                            <a:srgbClr val="1F2D3A"/>
                          </a:solidFill>
                        </a:rPr>
                        <a:t>+ non-repudiation</a:t>
                      </a:r>
                    </a:p>
                  </a:txBody>
                  <a:tcPr marL="54864" marR="54864" marT="27432" marB="27432" anchor="ctr">
                    <a:solidFill>
                      <a:srgbClr val="FFFFFF"/>
                    </a:solidFill>
                  </a:tcPr>
                </a:tc>
                <a:tc>
                  <a:txBody>
                    <a:bodyPr wrap="square"/>
                    <a:lstStyle/>
                    <a:p>
                      <a:r>
                        <a:rPr sz="1296" b="0">
                          <a:solidFill>
                            <a:srgbClr val="1F2D3A"/>
                          </a:solidFill>
                        </a:rPr>
                        <a:t>Ed25519</a:t>
                      </a:r>
                    </a:p>
                  </a:txBody>
                  <a:tcPr marL="54864" marR="54864" marT="27432" marB="27432" anchor="ctr">
                    <a:solidFill>
                      <a:srgbClr val="FFFFFF"/>
                    </a:solidFill>
                  </a:tcPr>
                </a:tc>
              </a:tr>
              <a:tr h="343297">
                <a:tc>
                  <a:txBody>
                    <a:bodyPr wrap="square"/>
                    <a:lstStyle/>
                    <a:p>
                      <a:r>
                        <a:rPr sz="1296" b="1">
                          <a:solidFill>
                            <a:srgbClr val="1F2D3A"/>
                          </a:solidFill>
                        </a:rPr>
                        <a:t>AEAD</a:t>
                      </a:r>
                    </a:p>
                  </a:txBody>
                  <a:tcPr marL="54864" marR="54864" marT="27432" marB="27432" anchor="ctr">
                    <a:solidFill>
                      <a:srgbClr val="EEF7F8"/>
                    </a:solidFill>
                  </a:tcPr>
                </a:tc>
                <a:tc>
                  <a:txBody>
                    <a:bodyPr wrap="square"/>
                    <a:lstStyle/>
                    <a:p>
                      <a:r>
                        <a:rPr sz="1296" b="1">
                          <a:solidFill>
                            <a:srgbClr val="1F2D3A"/>
                          </a:solidFill>
                        </a:rPr>
                        <a:t>Confidentiality + integrity together</a:t>
                      </a:r>
                    </a:p>
                  </a:txBody>
                  <a:tcPr marL="54864" marR="54864" marT="27432" marB="27432" anchor="ctr">
                    <a:solidFill>
                      <a:srgbClr val="EEF7F8"/>
                    </a:solidFill>
                  </a:tcPr>
                </a:tc>
                <a:tc>
                  <a:txBody>
                    <a:bodyPr wrap="square"/>
                    <a:lstStyle/>
                    <a:p>
                      <a:r>
                        <a:rPr sz="1296" b="1">
                          <a:solidFill>
                            <a:srgbClr val="1F2D3A"/>
                          </a:solidFill>
                        </a:rPr>
                        <a:t>AES-GCM</a:t>
                      </a:r>
                    </a:p>
                  </a:txBody>
                  <a:tcPr marL="54864" marR="54864" marT="27432" marB="27432" anchor="ctr">
                    <a:solidFill>
                      <a:srgbClr val="EEF7F8"/>
                    </a:solidFill>
                  </a:tcPr>
                </a:tc>
              </a:tr>
            </a:tbl>
          </a:graphicData>
        </a:graphic>
      </p:graphicFrame>
      <p:sp>
        <p:nvSpPr>
          <p:cNvPr id="8" name="TextBox 7"/>
          <p:cNvSpPr txBox="1"/>
          <p:nvPr/>
        </p:nvSpPr>
        <p:spPr>
          <a:xfrm>
            <a:off x="640080" y="3838651"/>
            <a:ext cx="10911535" cy="406908"/>
          </a:xfrm>
          <a:prstGeom prst="rect">
            <a:avLst/>
          </a:prstGeom>
          <a:noFill/>
        </p:spPr>
        <p:txBody>
          <a:bodyPr wrap="square" lIns="45720" rIns="45720">
            <a:spAutoFit/>
          </a:bodyPr>
          <a:lstStyle/>
          <a:p>
            <a:pPr algn="l"/>
            <a:r>
              <a:rPr sz="1800" b="0">
                <a:solidFill>
                  <a:srgbClr val="1F2D3A"/>
                </a:solidFill>
              </a:rPr>
              <a:t>❌ Encrypting alone doesn't give integrity · ❌ Don't write your own algorithm (Kerckhoffs)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Two Most Common Mistakes</a:t>
            </a:r>
          </a:p>
        </p:txBody>
      </p:sp>
      <p:sp>
        <p:nvSpPr>
          <p:cNvPr id="7" name="TextBox 6"/>
          <p:cNvSpPr txBox="1"/>
          <p:nvPr/>
        </p:nvSpPr>
        <p:spPr>
          <a:xfrm>
            <a:off x="640080" y="1325880"/>
            <a:ext cx="10911535" cy="150368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Encrypting alone, forgetting integrity.</a:t>
            </a:r>
            <a:r>
              <a:rPr sz="2000" b="0">
                <a:solidFill>
                  <a:srgbClr val="1F2D3A"/>
                </a:solidFill>
              </a:rPr>
              <a:t> Ciphertext (e.g., AES-CTR) doesn't stop an attacker from flipping bits </a:t>
            </a:r>
            <a:r>
              <a:rPr sz="2000" b="1">
                <a:solidFill>
                  <a:srgbClr val="1F2D3A"/>
                </a:solidFill>
              </a:rPr>
              <a:t>undetected</a:t>
            </a:r>
            <a:r>
              <a:rPr sz="2000" b="0">
                <a:solidFill>
                  <a:srgbClr val="1F2D3A"/>
                </a:solidFill>
              </a:rPr>
              <a:t>.</a:t>
            </a:r>
          </a:p>
          <a:p>
            <a:pPr>
              <a:spcAft>
                <a:spcPts val="300"/>
              </a:spcAft>
            </a:pPr>
            <a:r>
              <a:rPr sz="2000" b="1">
                <a:solidFill>
                  <a:srgbClr val="006D77"/>
                </a:solidFill>
              </a:rPr>
              <a:t>2. </a:t>
            </a:r>
            <a:r>
              <a:rPr sz="2000" b="1">
                <a:solidFill>
                  <a:srgbClr val="1F2D3A"/>
                </a:solidFill>
              </a:rPr>
              <a:t>Writing your own cipher/mode.</a:t>
            </a:r>
            <a:r>
              <a:rPr sz="2000" b="0">
                <a:solidFill>
                  <a:srgbClr val="1F2D3A"/>
                </a:solidFill>
              </a:rPr>
              <a:t> Kerckhoffs's principle: security rests on the </a:t>
            </a:r>
            <a:r>
              <a:rPr sz="2000" b="1">
                <a:solidFill>
                  <a:srgbClr val="1F2D3A"/>
                </a:solidFill>
              </a:rPr>
              <a:t>key's</a:t>
            </a:r>
            <a:r>
              <a:rPr sz="2000" b="0">
                <a:solidFill>
                  <a:srgbClr val="1F2D3A"/>
                </a:solidFill>
              </a:rPr>
              <a:t> secrecy, not the algorithm's.</a:t>
            </a:r>
          </a:p>
        </p:txBody>
      </p:sp>
      <p:sp>
        <p:nvSpPr>
          <p:cNvPr id="8" name="Rectangle 7"/>
          <p:cNvSpPr/>
          <p:nvPr/>
        </p:nvSpPr>
        <p:spPr>
          <a:xfrm>
            <a:off x="640080" y="2939288"/>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Use standard, proven constructions; homemade crypto is broken almost every time.</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Isn't Symmetric Enough On Its Own?</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Symmetric (AES):</a:t>
            </a:r>
            <a:r>
              <a:rPr sz="2000" b="0">
                <a:solidFill>
                  <a:srgbClr val="1F2D3A"/>
                </a:solidFill>
              </a:rPr>
              <a:t> very fast.</a:t>
            </a:r>
          </a:p>
          <a:p>
            <a:pPr>
              <a:spcAft>
                <a:spcPts val="300"/>
              </a:spcAft>
            </a:pPr>
            <a:r>
              <a:rPr sz="2000" b="1">
                <a:solidFill>
                  <a:srgbClr val="006D77"/>
                </a:solidFill>
              </a:rPr>
              <a:t>• </a:t>
            </a:r>
            <a:r>
              <a:rPr sz="2000" b="0">
                <a:solidFill>
                  <a:srgbClr val="1F2D3A"/>
                </a:solidFill>
              </a:rPr>
              <a:t>But both parties need to know the </a:t>
            </a:r>
            <a:r>
              <a:rPr sz="2000" b="1">
                <a:solidFill>
                  <a:srgbClr val="1F2D3A"/>
                </a:solidFill>
              </a:rPr>
              <a:t>same secret key</a:t>
            </a:r>
            <a:r>
              <a:rPr sz="2000" b="0">
                <a:solidFill>
                  <a:srgbClr val="1F2D3A"/>
                </a:solidFill>
              </a:rPr>
              <a:t>.</a:t>
            </a:r>
          </a:p>
          <a:p>
            <a:pPr>
              <a:spcAft>
                <a:spcPts val="300"/>
              </a:spcAft>
            </a:pPr>
            <a:r>
              <a:rPr sz="2000" b="1">
                <a:solidFill>
                  <a:srgbClr val="006D77"/>
                </a:solidFill>
              </a:rPr>
              <a:t>• </a:t>
            </a:r>
            <a:r>
              <a:rPr sz="2000" b="1">
                <a:solidFill>
                  <a:srgbClr val="1F2D3A"/>
                </a:solidFill>
              </a:rPr>
              <a:t>How</a:t>
            </a:r>
            <a:r>
              <a:rPr sz="2000" b="0">
                <a:solidFill>
                  <a:srgbClr val="1F2D3A"/>
                </a:solidFill>
              </a:rPr>
              <a:t> do you share that key over an insecure network?</a:t>
            </a:r>
          </a:p>
        </p:txBody>
      </p:sp>
      <p:sp>
        <p:nvSpPr>
          <p:cNvPr id="8" name="TextBox 7"/>
          <p:cNvSpPr txBox="1"/>
          <p:nvPr/>
        </p:nvSpPr>
        <p:spPr>
          <a:xfrm>
            <a:off x="640080" y="2654808"/>
            <a:ext cx="10911535" cy="439928"/>
          </a:xfrm>
          <a:prstGeom prst="rect">
            <a:avLst/>
          </a:prstGeom>
          <a:noFill/>
        </p:spPr>
        <p:txBody>
          <a:bodyPr wrap="square" lIns="45720" rIns="45720">
            <a:spAutoFit/>
          </a:bodyPr>
          <a:lstStyle/>
          <a:p>
            <a:pPr algn="l"/>
            <a:r>
              <a:rPr sz="2000" b="0">
                <a:solidFill>
                  <a:srgbClr val="1F2D3A"/>
                </a:solidFill>
              </a:rPr>
              <a:t>The answer is on the next slide.</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Does Asymmetric Solve, What Does It Cost?</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Asymmetric (RSA/EC):</a:t>
            </a:r>
            <a:r>
              <a:rPr sz="2000" b="0">
                <a:solidFill>
                  <a:srgbClr val="1F2D3A"/>
                </a:solidFill>
              </a:rPr>
              <a:t> everyone has a </a:t>
            </a:r>
            <a:r>
              <a:rPr sz="2000" b="1">
                <a:solidFill>
                  <a:srgbClr val="1F2D3A"/>
                </a:solidFill>
              </a:rPr>
              <a:t>public</a:t>
            </a:r>
            <a:r>
              <a:rPr sz="2000" b="0">
                <a:solidFill>
                  <a:srgbClr val="1F2D3A"/>
                </a:solidFill>
              </a:rPr>
              <a:t> (distributed) and a </a:t>
            </a:r>
            <a:r>
              <a:rPr sz="2000" b="1">
                <a:solidFill>
                  <a:srgbClr val="1F2D3A"/>
                </a:solidFill>
              </a:rPr>
              <a:t>private</a:t>
            </a:r>
            <a:r>
              <a:rPr sz="2000" b="0">
                <a:solidFill>
                  <a:srgbClr val="1F2D3A"/>
                </a:solidFill>
              </a:rPr>
              <a:t> (secret) key.</a:t>
            </a:r>
          </a:p>
          <a:p>
            <a:pPr>
              <a:spcAft>
                <a:spcPts val="300"/>
              </a:spcAft>
            </a:pPr>
            <a:r>
              <a:rPr sz="2000" b="1">
                <a:solidFill>
                  <a:srgbClr val="006D77"/>
                </a:solidFill>
              </a:rPr>
              <a:t>• </a:t>
            </a:r>
            <a:r>
              <a:rPr sz="2000" b="0">
                <a:solidFill>
                  <a:srgbClr val="1F2D3A"/>
                </a:solidFill>
              </a:rPr>
              <a:t>It solves the key-distribution problem.</a:t>
            </a:r>
          </a:p>
          <a:p>
            <a:pPr>
              <a:spcAft>
                <a:spcPts val="300"/>
              </a:spcAft>
            </a:pPr>
            <a:r>
              <a:rPr sz="2000" b="1">
                <a:solidFill>
                  <a:srgbClr val="006D77"/>
                </a:solidFill>
              </a:rPr>
              <a:t>• </a:t>
            </a:r>
            <a:r>
              <a:rPr sz="2000" b="0">
                <a:solidFill>
                  <a:srgbClr val="1F2D3A"/>
                </a:solidFill>
              </a:rPr>
              <a:t>But operations are </a:t>
            </a:r>
            <a:r>
              <a:rPr sz="2000" b="1">
                <a:solidFill>
                  <a:srgbClr val="1F2D3A"/>
                </a:solidFill>
              </a:rPr>
              <a:t>slow</a:t>
            </a:r>
            <a:r>
              <a:rPr sz="2000" b="0">
                <a:solidFill>
                  <a:srgbClr val="1F2D3A"/>
                </a:solidFill>
              </a:rPr>
              <a:t>; not suitable for large data (100–1000× slower).</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Hybrid: Both Together</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Hybrid:</a:t>
            </a:r>
            <a:r>
              <a:rPr sz="2000" b="0">
                <a:solidFill>
                  <a:srgbClr val="1F2D3A"/>
                </a:solidFill>
              </a:rPr>
              <a:t> asymmetric crypto carries a small </a:t>
            </a:r>
            <a:r>
              <a:rPr sz="2000" b="1">
                <a:solidFill>
                  <a:srgbClr val="1F2D3A"/>
                </a:solidFill>
              </a:rPr>
              <a:t>symmetric key</a:t>
            </a:r>
            <a:r>
              <a:rPr sz="2000" b="0">
                <a:solidFill>
                  <a:srgbClr val="1F2D3A"/>
                </a:solidFill>
              </a:rPr>
              <a:t>; the data is then encrypted with it using AEAD.</a:t>
            </a:r>
          </a:p>
          <a:p>
            <a:pPr>
              <a:spcAft>
                <a:spcPts val="300"/>
              </a:spcAft>
            </a:pPr>
            <a:r>
              <a:rPr sz="2000" b="1">
                <a:solidFill>
                  <a:srgbClr val="006D77"/>
                </a:solidFill>
              </a:rPr>
              <a:t>• </a:t>
            </a:r>
            <a:r>
              <a:rPr sz="2000" b="0">
                <a:solidFill>
                  <a:srgbClr val="1F2D3A"/>
                </a:solidFill>
              </a:rPr>
              <a:t>Real systems always work this way.</a:t>
            </a:r>
          </a:p>
        </p:txBody>
      </p:sp>
      <p:sp>
        <p:nvSpPr>
          <p:cNvPr id="8" name="Rectangle 7"/>
          <p:cNvSpPr/>
          <p:nvPr/>
        </p:nvSpPr>
        <p:spPr>
          <a:xfrm>
            <a:off x="640080" y="2609088"/>
            <a:ext cx="10911535" cy="6045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This is exactly what TLS does: a session key via ECDHE → traffic with AES-GCM.</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Symmetric vs. Asymmetric — Comparison</a:t>
            </a:r>
          </a:p>
        </p:txBody>
      </p:sp>
      <p:graphicFrame>
        <p:nvGraphicFramePr>
          <p:cNvPr id="7" name="Table 6"/>
          <p:cNvGraphicFramePr>
            <a:graphicFrameLocks noGrp="1"/>
          </p:cNvGraphicFramePr>
          <p:nvPr/>
        </p:nvGraphicFramePr>
        <p:xfrm>
          <a:off x="640080" y="1325880"/>
          <a:ext cx="10911534" cy="1755648"/>
        </p:xfrm>
        <a:graphic>
          <a:graphicData uri="http://schemas.openxmlformats.org/drawingml/2006/table">
            <a:tbl>
              <a:tblPr firstRow="1" bandRow="1">
                <a:tableStyleId>{5C22544A-7EE6-4342-B048-85BDC9FD1C3A}</a:tableStyleId>
              </a:tblPr>
              <a:tblGrid>
                <a:gridCol w="2117163"/>
                <a:gridCol w="4071468"/>
                <a:gridCol w="4722903"/>
              </a:tblGrid>
              <a:tr h="351129">
                <a:tc>
                  <a:txBody>
                    <a:bodyPr wrap="square"/>
                    <a:lstStyle/>
                    <a:p>
                      <a:r>
                        <a:rPr sz="1296" b="1">
                          <a:solidFill>
                            <a:srgbClr val="FFFFFF"/>
                          </a:solidFill>
                        </a:rPr>
                        <a:t>Property</a:t>
                      </a:r>
                    </a:p>
                  </a:txBody>
                  <a:tcPr marL="54864" marR="54864" marT="27432" marB="27432" anchor="ctr">
                    <a:solidFill>
                      <a:srgbClr val="006D77"/>
                    </a:solidFill>
                  </a:tcPr>
                </a:tc>
                <a:tc>
                  <a:txBody>
                    <a:bodyPr wrap="square"/>
                    <a:lstStyle/>
                    <a:p>
                      <a:r>
                        <a:rPr sz="1296" b="1">
                          <a:solidFill>
                            <a:srgbClr val="FFFFFF"/>
                          </a:solidFill>
                        </a:rPr>
                        <a:t>Symmetric (AES)</a:t>
                      </a:r>
                    </a:p>
                  </a:txBody>
                  <a:tcPr marL="54864" marR="54864" marT="27432" marB="27432" anchor="ctr">
                    <a:solidFill>
                      <a:srgbClr val="006D77"/>
                    </a:solidFill>
                  </a:tcPr>
                </a:tc>
                <a:tc>
                  <a:txBody>
                    <a:bodyPr wrap="square"/>
                    <a:lstStyle/>
                    <a:p>
                      <a:r>
                        <a:rPr sz="1296" b="1">
                          <a:solidFill>
                            <a:srgbClr val="FFFFFF"/>
                          </a:solidFill>
                        </a:rPr>
                        <a:t>Asymmetric (RSA/EC)</a:t>
                      </a:r>
                    </a:p>
                  </a:txBody>
                  <a:tcPr marL="54864" marR="54864" marT="27432" marB="27432" anchor="ctr">
                    <a:solidFill>
                      <a:srgbClr val="006D77"/>
                    </a:solidFill>
                  </a:tcPr>
                </a:tc>
              </a:tr>
              <a:tr h="351129">
                <a:tc>
                  <a:txBody>
                    <a:bodyPr wrap="square"/>
                    <a:lstStyle/>
                    <a:p>
                      <a:r>
                        <a:rPr sz="1296" b="0">
                          <a:solidFill>
                            <a:srgbClr val="1F2D3A"/>
                          </a:solidFill>
                        </a:rPr>
                        <a:t>Speed</a:t>
                      </a:r>
                    </a:p>
                  </a:txBody>
                  <a:tcPr marL="54864" marR="54864" marT="27432" marB="27432" anchor="ctr">
                    <a:solidFill>
                      <a:srgbClr val="FFFFFF"/>
                    </a:solidFill>
                  </a:tcPr>
                </a:tc>
                <a:tc>
                  <a:txBody>
                    <a:bodyPr wrap="square"/>
                    <a:lstStyle/>
                    <a:p>
                      <a:r>
                        <a:rPr sz="1296" b="0">
                          <a:solidFill>
                            <a:srgbClr val="1F2D3A"/>
                          </a:solidFill>
                        </a:rPr>
                        <a:t>Very fast</a:t>
                      </a:r>
                    </a:p>
                  </a:txBody>
                  <a:tcPr marL="54864" marR="54864" marT="27432" marB="27432" anchor="ctr">
                    <a:solidFill>
                      <a:srgbClr val="FFFFFF"/>
                    </a:solidFill>
                  </a:tcPr>
                </a:tc>
                <a:tc>
                  <a:txBody>
                    <a:bodyPr wrap="square"/>
                    <a:lstStyle/>
                    <a:p>
                      <a:r>
                        <a:rPr sz="1296" b="0">
                          <a:solidFill>
                            <a:srgbClr val="1F2D3A"/>
                          </a:solidFill>
                        </a:rPr>
                        <a:t>Slow (100–1000×)</a:t>
                      </a:r>
                    </a:p>
                  </a:txBody>
                  <a:tcPr marL="54864" marR="54864" marT="27432" marB="27432" anchor="ctr">
                    <a:solidFill>
                      <a:srgbClr val="FFFFFF"/>
                    </a:solidFill>
                  </a:tcPr>
                </a:tc>
              </a:tr>
              <a:tr h="351129">
                <a:tc>
                  <a:txBody>
                    <a:bodyPr wrap="square"/>
                    <a:lstStyle/>
                    <a:p>
                      <a:r>
                        <a:rPr sz="1296" b="0">
                          <a:solidFill>
                            <a:srgbClr val="1F2D3A"/>
                          </a:solidFill>
                        </a:rPr>
                        <a:t>Key</a:t>
                      </a:r>
                    </a:p>
                  </a:txBody>
                  <a:tcPr marL="54864" marR="54864" marT="27432" marB="27432" anchor="ctr">
                    <a:solidFill>
                      <a:srgbClr val="EEF7F8"/>
                    </a:solidFill>
                  </a:tcPr>
                </a:tc>
                <a:tc>
                  <a:txBody>
                    <a:bodyPr wrap="square"/>
                    <a:lstStyle/>
                    <a:p>
                      <a:r>
                        <a:rPr sz="1296" b="0">
                          <a:solidFill>
                            <a:srgbClr val="1F2D3A"/>
                          </a:solidFill>
                        </a:rPr>
                        <a:t>Single, shared secret</a:t>
                      </a:r>
                    </a:p>
                  </a:txBody>
                  <a:tcPr marL="54864" marR="54864" marT="27432" marB="27432" anchor="ctr">
                    <a:solidFill>
                      <a:srgbClr val="EEF7F8"/>
                    </a:solidFill>
                  </a:tcPr>
                </a:tc>
                <a:tc>
                  <a:txBody>
                    <a:bodyPr wrap="square"/>
                    <a:lstStyle/>
                    <a:p>
                      <a:r>
                        <a:rPr sz="1296" b="0">
                          <a:solidFill>
                            <a:srgbClr val="1F2D3A"/>
                          </a:solidFill>
                        </a:rPr>
                        <a:t>Public/private pair</a:t>
                      </a:r>
                    </a:p>
                  </a:txBody>
                  <a:tcPr marL="54864" marR="54864" marT="27432" marB="27432" anchor="ctr">
                    <a:solidFill>
                      <a:srgbClr val="EEF7F8"/>
                    </a:solidFill>
                  </a:tcPr>
                </a:tc>
              </a:tr>
              <a:tr h="351129">
                <a:tc>
                  <a:txBody>
                    <a:bodyPr wrap="square"/>
                    <a:lstStyle/>
                    <a:p>
                      <a:r>
                        <a:rPr sz="1296" b="0">
                          <a:solidFill>
                            <a:srgbClr val="1F2D3A"/>
                          </a:solidFill>
                        </a:rPr>
                        <a:t>Use</a:t>
                      </a:r>
                    </a:p>
                  </a:txBody>
                  <a:tcPr marL="54864" marR="54864" marT="27432" marB="27432" anchor="ctr">
                    <a:solidFill>
                      <a:srgbClr val="FFFFFF"/>
                    </a:solidFill>
                  </a:tcPr>
                </a:tc>
                <a:tc>
                  <a:txBody>
                    <a:bodyPr wrap="square"/>
                    <a:lstStyle/>
                    <a:p>
                      <a:r>
                        <a:rPr sz="1296" b="0">
                          <a:solidFill>
                            <a:srgbClr val="1F2D3A"/>
                          </a:solidFill>
                        </a:rPr>
                        <a:t>Encrypting large data</a:t>
                      </a:r>
                    </a:p>
                  </a:txBody>
                  <a:tcPr marL="54864" marR="54864" marT="27432" marB="27432" anchor="ctr">
                    <a:solidFill>
                      <a:srgbClr val="FFFFFF"/>
                    </a:solidFill>
                  </a:tcPr>
                </a:tc>
                <a:tc>
                  <a:txBody>
                    <a:bodyPr wrap="square"/>
                    <a:lstStyle/>
                    <a:p>
                      <a:r>
                        <a:rPr sz="1296" b="0">
                          <a:solidFill>
                            <a:srgbClr val="1F2D3A"/>
                          </a:solidFill>
                        </a:rPr>
                        <a:t>Key transport, signatures</a:t>
                      </a:r>
                    </a:p>
                  </a:txBody>
                  <a:tcPr marL="54864" marR="54864" marT="27432" marB="27432" anchor="ctr">
                    <a:solidFill>
                      <a:srgbClr val="FFFFFF"/>
                    </a:solidFill>
                  </a:tcPr>
                </a:tc>
              </a:tr>
              <a:tr h="351132">
                <a:tc>
                  <a:txBody>
                    <a:bodyPr wrap="square"/>
                    <a:lstStyle/>
                    <a:p>
                      <a:r>
                        <a:rPr sz="1296" b="0">
                          <a:solidFill>
                            <a:srgbClr val="1F2D3A"/>
                          </a:solidFill>
                        </a:rPr>
                        <a:t>This week</a:t>
                      </a:r>
                    </a:p>
                  </a:txBody>
                  <a:tcPr marL="54864" marR="54864" marT="27432" marB="27432" anchor="ctr">
                    <a:solidFill>
                      <a:srgbClr val="EEF7F8"/>
                    </a:solidFill>
                  </a:tcPr>
                </a:tc>
                <a:tc>
                  <a:txBody>
                    <a:bodyPr wrap="square"/>
                    <a:lstStyle/>
                    <a:p>
                      <a:r>
                        <a:rPr sz="1296" b="0">
                          <a:solidFill>
                            <a:srgbClr val="1F2D3A"/>
                          </a:solidFill>
                        </a:rPr>
                        <a:t>File/DB/session</a:t>
                      </a:r>
                    </a:p>
                  </a:txBody>
                  <a:tcPr marL="54864" marR="54864" marT="27432" marB="27432" anchor="ctr">
                    <a:solidFill>
                      <a:srgbClr val="EEF7F8"/>
                    </a:solidFill>
                  </a:tcPr>
                </a:tc>
                <a:tc>
                  <a:txBody>
                    <a:bodyPr wrap="square"/>
                    <a:lstStyle/>
                    <a:p>
                      <a:r>
                        <a:rPr sz="1296" b="0">
                          <a:solidFill>
                            <a:srgbClr val="1F2D3A"/>
                          </a:solidFill>
                        </a:rPr>
                        <a:t>TLS key setup (Week 10)</a:t>
                      </a:r>
                    </a:p>
                  </a:txBody>
                  <a:tcPr marL="54864" marR="54864" marT="27432" marB="27432" anchor="ctr">
                    <a:solidFill>
                      <a:srgbClr val="EEF7F8"/>
                    </a:solidFill>
                  </a:tcPr>
                </a:tc>
              </a:tr>
            </a:tbl>
          </a:graphicData>
        </a:graphic>
      </p:graphicFrame>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a Block Cipher?</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Block cipher:</a:t>
            </a:r>
            <a:r>
              <a:rPr sz="2000" b="0">
                <a:solidFill>
                  <a:srgbClr val="1F2D3A"/>
                </a:solidFill>
              </a:rPr>
              <a:t> an algorithm that encrypts data in fixed-size </a:t>
            </a:r>
            <a:r>
              <a:rPr sz="2000" b="1">
                <a:solidFill>
                  <a:srgbClr val="1F2D3A"/>
                </a:solidFill>
              </a:rPr>
              <a:t>blocks</a:t>
            </a:r>
            <a:r>
              <a:rPr sz="2000" b="0">
                <a:solidFill>
                  <a:srgbClr val="1F2D3A"/>
                </a:solidFill>
              </a:rPr>
              <a:t>.</a:t>
            </a:r>
          </a:p>
          <a:p>
            <a:pPr>
              <a:spcAft>
                <a:spcPts val="300"/>
              </a:spcAft>
            </a:pPr>
            <a:r>
              <a:rPr sz="2000" b="1">
                <a:solidFill>
                  <a:srgbClr val="006D77"/>
                </a:solidFill>
              </a:rPr>
              <a:t>• </a:t>
            </a:r>
            <a:r>
              <a:rPr sz="2000" b="1">
                <a:solidFill>
                  <a:srgbClr val="1F2D3A"/>
                </a:solidFill>
              </a:rPr>
              <a:t>AES:</a:t>
            </a:r>
            <a:r>
              <a:rPr sz="2000" b="0">
                <a:solidFill>
                  <a:srgbClr val="1F2D3A"/>
                </a:solidFill>
              </a:rPr>
              <a:t> encrypts one </a:t>
            </a:r>
            <a:r>
              <a:rPr sz="2000" b="1">
                <a:solidFill>
                  <a:srgbClr val="1F2D3A"/>
                </a:solidFill>
              </a:rPr>
              <a:t>16-byte</a:t>
            </a:r>
            <a:r>
              <a:rPr sz="2000" b="0">
                <a:solidFill>
                  <a:srgbClr val="1F2D3A"/>
                </a:solidFill>
              </a:rPr>
              <a:t> block at a time.</a:t>
            </a:r>
          </a:p>
          <a:p>
            <a:pPr>
              <a:spcAft>
                <a:spcPts val="300"/>
              </a:spcAft>
            </a:pPr>
            <a:r>
              <a:rPr sz="2000" b="1">
                <a:solidFill>
                  <a:srgbClr val="006D77"/>
                </a:solidFill>
              </a:rPr>
              <a:t>• </a:t>
            </a:r>
            <a:r>
              <a:rPr sz="2000" b="0">
                <a:solidFill>
                  <a:srgbClr val="1F2D3A"/>
                </a:solidFill>
              </a:rPr>
              <a:t>Data </a:t>
            </a:r>
            <a:r>
              <a:rPr sz="2000" b="1">
                <a:solidFill>
                  <a:srgbClr val="1F2D3A"/>
                </a:solidFill>
              </a:rPr>
              <a:t>longer</a:t>
            </a:r>
            <a:r>
              <a:rPr sz="2000" b="0">
                <a:solidFill>
                  <a:srgbClr val="1F2D3A"/>
                </a:solidFill>
              </a:rPr>
              <a:t> than a block needs a </a:t>
            </a:r>
            <a:r>
              <a:rPr sz="2000" b="1">
                <a:solidFill>
                  <a:srgbClr val="1F2D3A"/>
                </a:solidFill>
              </a:rPr>
              <a:t>mode</a:t>
            </a:r>
            <a:r>
              <a:rPr sz="2000" b="0">
                <a:solidFill>
                  <a:srgbClr val="1F2D3A"/>
                </a:solidFill>
              </a:rPr>
              <a:t> (mode of operation).</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Block or Stream? The Mode Matters</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AES is a </a:t>
            </a:r>
            <a:r>
              <a:rPr sz="2000" b="1">
                <a:solidFill>
                  <a:srgbClr val="1F2D3A"/>
                </a:solidFill>
              </a:rPr>
              <a:t>block</a:t>
            </a:r>
            <a:r>
              <a:rPr sz="2000" b="0">
                <a:solidFill>
                  <a:srgbClr val="1F2D3A"/>
                </a:solidFill>
              </a:rPr>
              <a:t> cipher (16 bytes). Longer data needs a </a:t>
            </a:r>
            <a:r>
              <a:rPr sz="2000" b="1">
                <a:solidFill>
                  <a:srgbClr val="1F2D3A"/>
                </a:solidFill>
              </a:rPr>
              <a:t>mode</a:t>
            </a:r>
            <a:r>
              <a:rPr sz="2000" b="0">
                <a:solidFill>
                  <a:srgbClr val="1F2D3A"/>
                </a:solidFill>
              </a:rPr>
              <a:t>:</a:t>
            </a:r>
          </a:p>
        </p:txBody>
      </p:sp>
      <p:graphicFrame>
        <p:nvGraphicFramePr>
          <p:cNvPr id="8" name="Table 7"/>
          <p:cNvGraphicFramePr>
            <a:graphicFrameLocks noGrp="1"/>
          </p:cNvGraphicFramePr>
          <p:nvPr/>
        </p:nvGraphicFramePr>
        <p:xfrm>
          <a:off x="640080" y="1875536"/>
          <a:ext cx="10911534" cy="2112264"/>
        </p:xfrm>
        <a:graphic>
          <a:graphicData uri="http://schemas.openxmlformats.org/drawingml/2006/table">
            <a:tbl>
              <a:tblPr firstRow="1" bandRow="1">
                <a:tableStyleId>{5C22544A-7EE6-4342-B048-85BDC9FD1C3A}</a:tableStyleId>
              </a:tblPr>
              <a:tblGrid>
                <a:gridCol w="1558790"/>
                <a:gridCol w="9352744"/>
              </a:tblGrid>
              <a:tr h="422452">
                <a:tc>
                  <a:txBody>
                    <a:bodyPr wrap="square"/>
                    <a:lstStyle/>
                    <a:p>
                      <a:r>
                        <a:rPr sz="1439" b="1">
                          <a:solidFill>
                            <a:srgbClr val="FFFFFF"/>
                          </a:solidFill>
                        </a:rPr>
                        <a:t>Mode</a:t>
                      </a:r>
                    </a:p>
                  </a:txBody>
                  <a:tcPr marL="54864" marR="54864" marT="27432" marB="27432" anchor="ctr">
                    <a:solidFill>
                      <a:srgbClr val="006D77"/>
                    </a:solidFill>
                  </a:tcPr>
                </a:tc>
                <a:tc>
                  <a:txBody>
                    <a:bodyPr wrap="square"/>
                    <a:lstStyle/>
                    <a:p>
                      <a:r>
                        <a:rPr sz="1439" b="1">
                          <a:solidFill>
                            <a:srgbClr val="FFFFFF"/>
                          </a:solidFill>
                        </a:rPr>
                        <a:t>Status</a:t>
                      </a:r>
                    </a:p>
                  </a:txBody>
                  <a:tcPr marL="54864" marR="54864" marT="27432" marB="27432" anchor="ctr">
                    <a:solidFill>
                      <a:srgbClr val="006D77"/>
                    </a:solidFill>
                  </a:tcPr>
                </a:tc>
              </a:tr>
              <a:tr h="422452">
                <a:tc>
                  <a:txBody>
                    <a:bodyPr wrap="square"/>
                    <a:lstStyle/>
                    <a:p>
                      <a:r>
                        <a:rPr sz="1439" b="1">
                          <a:solidFill>
                            <a:srgbClr val="1F2D3A"/>
                          </a:solidFill>
                        </a:rPr>
                        <a:t>ECB</a:t>
                      </a:r>
                    </a:p>
                  </a:txBody>
                  <a:tcPr marL="54864" marR="54864" marT="27432" marB="27432" anchor="ctr">
                    <a:solidFill>
                      <a:srgbClr val="FFFFFF"/>
                    </a:solidFill>
                  </a:tcPr>
                </a:tc>
                <a:tc>
                  <a:txBody>
                    <a:bodyPr wrap="square"/>
                    <a:lstStyle/>
                    <a:p>
                      <a:r>
                        <a:rPr sz="1439" b="0">
                          <a:solidFill>
                            <a:srgbClr val="1F2D3A"/>
                          </a:solidFill>
                        </a:rPr>
                        <a:t>❌ leaks patterns (Demo 3)</a:t>
                      </a:r>
                    </a:p>
                  </a:txBody>
                  <a:tcPr marL="54864" marR="54864" marT="27432" marB="27432" anchor="ctr">
                    <a:solidFill>
                      <a:srgbClr val="FFFFFF"/>
                    </a:solidFill>
                  </a:tcPr>
                </a:tc>
              </a:tr>
              <a:tr h="422452">
                <a:tc>
                  <a:txBody>
                    <a:bodyPr wrap="square"/>
                    <a:lstStyle/>
                    <a:p>
                      <a:r>
                        <a:rPr sz="1439" b="1">
                          <a:solidFill>
                            <a:srgbClr val="1F2D3A"/>
                          </a:solidFill>
                        </a:rPr>
                        <a:t>CBC</a:t>
                      </a:r>
                    </a:p>
                  </a:txBody>
                  <a:tcPr marL="54864" marR="54864" marT="27432" marB="27432" anchor="ctr">
                    <a:solidFill>
                      <a:srgbClr val="EEF7F8"/>
                    </a:solidFill>
                  </a:tcPr>
                </a:tc>
                <a:tc>
                  <a:txBody>
                    <a:bodyPr wrap="square"/>
                    <a:lstStyle/>
                    <a:p>
                      <a:r>
                        <a:rPr sz="1439" b="0">
                          <a:solidFill>
                            <a:srgbClr val="1F2D3A"/>
                          </a:solidFill>
                        </a:rPr>
                        <a:t>needs a random IV, no integrity on its own</a:t>
                      </a:r>
                    </a:p>
                  </a:txBody>
                  <a:tcPr marL="54864" marR="54864" marT="27432" marB="27432" anchor="ctr">
                    <a:solidFill>
                      <a:srgbClr val="EEF7F8"/>
                    </a:solidFill>
                  </a:tcPr>
                </a:tc>
              </a:tr>
              <a:tr h="422452">
                <a:tc>
                  <a:txBody>
                    <a:bodyPr wrap="square"/>
                    <a:lstStyle/>
                    <a:p>
                      <a:r>
                        <a:rPr sz="1439" b="1">
                          <a:solidFill>
                            <a:srgbClr val="1F2D3A"/>
                          </a:solidFill>
                        </a:rPr>
                        <a:t>CTR</a:t>
                      </a:r>
                    </a:p>
                  </a:txBody>
                  <a:tcPr marL="54864" marR="54864" marT="27432" marB="27432" anchor="ctr">
                    <a:solidFill>
                      <a:srgbClr val="FFFFFF"/>
                    </a:solidFill>
                  </a:tcPr>
                </a:tc>
                <a:tc>
                  <a:txBody>
                    <a:bodyPr wrap="square"/>
                    <a:lstStyle/>
                    <a:p>
                      <a:r>
                        <a:rPr sz="1439" b="0">
                          <a:solidFill>
                            <a:srgbClr val="1F2D3A"/>
                          </a:solidFill>
                        </a:rPr>
                        <a:t>turns it into a stream, very sensitive to nonce reuse (Demo 2)</a:t>
                      </a:r>
                    </a:p>
                  </a:txBody>
                  <a:tcPr marL="54864" marR="54864" marT="27432" marB="27432" anchor="ctr">
                    <a:solidFill>
                      <a:srgbClr val="FFFFFF"/>
                    </a:solidFill>
                  </a:tcPr>
                </a:tc>
              </a:tr>
              <a:tr h="422456">
                <a:tc>
                  <a:txBody>
                    <a:bodyPr wrap="square"/>
                    <a:lstStyle/>
                    <a:p>
                      <a:r>
                        <a:rPr sz="1439" b="1">
                          <a:solidFill>
                            <a:srgbClr val="1F2D3A"/>
                          </a:solidFill>
                        </a:rPr>
                        <a:t>GCM</a:t>
                      </a:r>
                    </a:p>
                  </a:txBody>
                  <a:tcPr marL="54864" marR="54864" marT="27432" marB="27432" anchor="ctr">
                    <a:solidFill>
                      <a:srgbClr val="EEF7F8"/>
                    </a:solidFill>
                  </a:tcPr>
                </a:tc>
                <a:tc>
                  <a:txBody>
                    <a:bodyPr wrap="square"/>
                    <a:lstStyle/>
                    <a:p>
                      <a:r>
                        <a:rPr sz="1439" b="0">
                          <a:solidFill>
                            <a:srgbClr val="1F2D3A"/>
                          </a:solidFill>
                        </a:rPr>
                        <a:t>✅ CTR + MAC = </a:t>
                      </a:r>
                      <a:r>
                        <a:rPr sz="1439" b="1">
                          <a:solidFill>
                            <a:srgbClr val="1F2D3A"/>
                          </a:solidFill>
                        </a:rPr>
                        <a:t>AEAD</a:t>
                      </a:r>
                    </a:p>
                  </a:txBody>
                  <a:tcPr marL="54864" marR="54864" marT="27432" marB="27432" anchor="ctr">
                    <a:solidFill>
                      <a:srgbClr val="EEF7F8"/>
                    </a:solidFill>
                  </a:tcPr>
                </a:tc>
              </a:tr>
            </a:tbl>
          </a:graphicData>
        </a:graphic>
      </p:graphicFrame>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ChaCha20: A Stream Cipher</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Stream cipher:</a:t>
            </a:r>
            <a:r>
              <a:rPr sz="2000" b="0">
                <a:solidFill>
                  <a:srgbClr val="1F2D3A"/>
                </a:solidFill>
              </a:rPr>
              <a:t> no block concept; generates a </a:t>
            </a:r>
            <a:r>
              <a:rPr sz="2000" b="1">
                <a:solidFill>
                  <a:srgbClr val="1F2D3A"/>
                </a:solidFill>
              </a:rPr>
              <a:t>keystream</a:t>
            </a:r>
            <a:r>
              <a:rPr sz="2000" b="0">
                <a:solidFill>
                  <a:srgbClr val="1F2D3A"/>
                </a:solidFill>
              </a:rPr>
              <a:t> the same length as the data and XORs it.</a:t>
            </a:r>
          </a:p>
          <a:p>
            <a:pPr>
              <a:spcAft>
                <a:spcPts val="300"/>
              </a:spcAft>
            </a:pPr>
            <a:r>
              <a:rPr sz="2000" b="1">
                <a:solidFill>
                  <a:srgbClr val="006D77"/>
                </a:solidFill>
              </a:rPr>
              <a:t>• </a:t>
            </a:r>
            <a:r>
              <a:rPr sz="2000" b="0">
                <a:solidFill>
                  <a:srgbClr val="1F2D3A"/>
                </a:solidFill>
              </a:rPr>
              <a:t>ChaCha20 is already a stream cipher.</a:t>
            </a:r>
          </a:p>
          <a:p>
            <a:pPr>
              <a:spcAft>
                <a:spcPts val="300"/>
              </a:spcAft>
            </a:pPr>
            <a:r>
              <a:rPr sz="2000" b="1">
                <a:solidFill>
                  <a:srgbClr val="006D77"/>
                </a:solidFill>
              </a:rPr>
              <a:t>• </a:t>
            </a:r>
            <a:r>
              <a:rPr sz="2000" b="1">
                <a:solidFill>
                  <a:srgbClr val="1F2D3A"/>
                </a:solidFill>
              </a:rPr>
              <a:t>+ Poly1305 MAC</a:t>
            </a:r>
            <a:r>
              <a:rPr sz="2000" b="0">
                <a:solidFill>
                  <a:srgbClr val="1F2D3A"/>
                </a:solidFill>
              </a:rPr>
              <a:t> = AEAD (ChaCha20-Poly1305, RFC 8439).</a:t>
            </a:r>
          </a:p>
        </p:txBody>
      </p:sp>
      <p:sp>
        <p:nvSpPr>
          <p:cNvPr id="8" name="TextBox 7"/>
          <p:cNvSpPr txBox="1"/>
          <p:nvPr/>
        </p:nvSpPr>
        <p:spPr>
          <a:xfrm>
            <a:off x="640080" y="2985008"/>
            <a:ext cx="10911535" cy="439928"/>
          </a:xfrm>
          <a:prstGeom prst="rect">
            <a:avLst/>
          </a:prstGeom>
          <a:noFill/>
        </p:spPr>
        <p:txBody>
          <a:bodyPr wrap="square" lIns="45720" rIns="45720">
            <a:spAutoFit/>
          </a:bodyPr>
          <a:lstStyle/>
          <a:p>
            <a:pPr algn="l"/>
            <a:r>
              <a:rPr sz="2000" b="0">
                <a:solidFill>
                  <a:srgbClr val="1F2D3A"/>
                </a:solidFill>
              </a:rPr>
              <a:t>Same result: </a:t>
            </a:r>
            <a:r>
              <a:rPr sz="2000" b="1">
                <a:solidFill>
                  <a:srgbClr val="1F2D3A"/>
                </a:solidFill>
              </a:rPr>
              <a:t>confidentiality + integrity in one package.</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Hash (Digest): A One-Way Fingerprint</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Keyless.</a:t>
            </a:r>
            <a:r>
              <a:rPr sz="2000" b="0">
                <a:solidFill>
                  <a:srgbClr val="1F2D3A"/>
                </a:solidFill>
              </a:rPr>
              <a:t> Only shows whether the data has </a:t>
            </a:r>
            <a:r>
              <a:rPr sz="2000" b="1">
                <a:solidFill>
                  <a:srgbClr val="1F2D3A"/>
                </a:solidFill>
              </a:rPr>
              <a:t>changed</a:t>
            </a:r>
            <a:r>
              <a:rPr sz="2000" b="0">
                <a:solidFill>
                  <a:srgbClr val="1F2D3A"/>
                </a:solidFill>
              </a:rPr>
              <a:t>.</a:t>
            </a:r>
          </a:p>
          <a:p>
            <a:pPr>
              <a:spcAft>
                <a:spcPts val="300"/>
              </a:spcAft>
            </a:pPr>
            <a:r>
              <a:rPr sz="2000" b="1">
                <a:solidFill>
                  <a:srgbClr val="006D77"/>
                </a:solidFill>
              </a:rPr>
              <a:t>• </a:t>
            </a:r>
            <a:r>
              <a:rPr sz="2000" b="0">
                <a:solidFill>
                  <a:srgbClr val="1F2D3A"/>
                </a:solidFill>
              </a:rPr>
              <a:t>An attacker can change the data and </a:t>
            </a:r>
            <a:r>
              <a:rPr sz="2000" b="1">
                <a:solidFill>
                  <a:srgbClr val="1F2D3A"/>
                </a:solidFill>
              </a:rPr>
              <a:t>recompute the digest too</a:t>
            </a:r>
            <a:r>
              <a:rPr sz="2000" b="0">
                <a:solidFill>
                  <a:srgbClr val="1F2D3A"/>
                </a:solidFill>
              </a:rPr>
              <a:t>.</a:t>
            </a:r>
          </a:p>
          <a:p>
            <a:pPr>
              <a:spcAft>
                <a:spcPts val="300"/>
              </a:spcAft>
            </a:pPr>
            <a:r>
              <a:rPr sz="2000" b="1">
                <a:solidFill>
                  <a:srgbClr val="006D77"/>
                </a:solidFill>
              </a:rPr>
              <a:t>• </a:t>
            </a:r>
            <a:r>
              <a:rPr sz="2000" b="0">
                <a:solidFill>
                  <a:srgbClr val="1F2D3A"/>
                </a:solidFill>
              </a:rPr>
              <a:t>So a digest alone is </a:t>
            </a:r>
            <a:r>
              <a:rPr sz="2000" b="1">
                <a:solidFill>
                  <a:srgbClr val="1F2D3A"/>
                </a:solidFill>
              </a:rPr>
              <a:t>not proof</a:t>
            </a:r>
            <a:r>
              <a:rPr sz="2000" b="0">
                <a:solidFill>
                  <a:srgbClr val="1F2D3A"/>
                </a:solidFill>
              </a:rPr>
              <a:t> of integrity.</a:t>
            </a:r>
          </a:p>
          <a:p>
            <a:pPr>
              <a:spcAft>
                <a:spcPts val="300"/>
              </a:spcAft>
            </a:pPr>
            <a:r>
              <a:rPr sz="2000" b="1">
                <a:solidFill>
                  <a:srgbClr val="006D77"/>
                </a:solidFill>
              </a:rPr>
              <a:t>• </a:t>
            </a:r>
            <a:r>
              <a:rPr sz="2000" b="0">
                <a:solidFill>
                  <a:srgbClr val="1F2D3A"/>
                </a:solidFill>
              </a:rPr>
              <a:t>Old MD5/SHA-1 are collision-prone; use </a:t>
            </a:r>
            <a:r>
              <a:rPr sz="2000" b="1">
                <a:solidFill>
                  <a:srgbClr val="1F2D3A"/>
                </a:solidFill>
              </a:rPr>
              <a:t>SHA-256/SHA-3</a:t>
            </a:r>
            <a:r>
              <a:rPr sz="2000" b="0">
                <a:solidFill>
                  <a:srgbClr val="1F2D3A"/>
                </a:solidFill>
              </a:rPr>
              <a:t>.</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MAC: Integrity with a Shared Key</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MAC</a:t>
            </a:r>
            <a:r>
              <a:rPr sz="2000" b="0">
                <a:solidFill>
                  <a:srgbClr val="1F2D3A"/>
                </a:solidFill>
              </a:rPr>
              <a:t> (e.g., HMAC-SHA-256): requires a </a:t>
            </a:r>
            <a:r>
              <a:rPr sz="2000" b="1">
                <a:solidFill>
                  <a:srgbClr val="1F2D3A"/>
                </a:solidFill>
              </a:rPr>
              <a:t>shared secret key</a:t>
            </a:r>
            <a:r>
              <a:rPr sz="2000" b="0">
                <a:solidFill>
                  <a:srgbClr val="1F2D3A"/>
                </a:solidFill>
              </a:rPr>
              <a:t>.</a:t>
            </a:r>
          </a:p>
          <a:p>
            <a:pPr>
              <a:spcAft>
                <a:spcPts val="300"/>
              </a:spcAft>
            </a:pPr>
            <a:r>
              <a:rPr sz="2000" b="1">
                <a:solidFill>
                  <a:srgbClr val="006D77"/>
                </a:solidFill>
              </a:rPr>
              <a:t>• </a:t>
            </a:r>
            <a:r>
              <a:rPr sz="2000" b="0">
                <a:solidFill>
                  <a:srgbClr val="1F2D3A"/>
                </a:solidFill>
              </a:rPr>
              <a:t>It says, "someone who knows the key sent this message, and it hasn't changed."</a:t>
            </a:r>
          </a:p>
          <a:p>
            <a:pPr>
              <a:spcAft>
                <a:spcPts val="300"/>
              </a:spcAft>
            </a:pPr>
            <a:r>
              <a:rPr sz="2000" b="1">
                <a:solidFill>
                  <a:srgbClr val="006D77"/>
                </a:solidFill>
              </a:rPr>
              <a:t>• </a:t>
            </a:r>
            <a:r>
              <a:rPr sz="2000" b="0">
                <a:solidFill>
                  <a:srgbClr val="1F2D3A"/>
                </a:solidFill>
              </a:rPr>
              <a:t>Since both parties know the key, a MAC does </a:t>
            </a:r>
            <a:r>
              <a:rPr sz="2000" b="1">
                <a:solidFill>
                  <a:srgbClr val="1F2D3A"/>
                </a:solidFill>
              </a:rPr>
              <a:t>not</a:t>
            </a:r>
            <a:r>
              <a:rPr sz="2000" b="0">
                <a:solidFill>
                  <a:srgbClr val="1F2D3A"/>
                </a:solidFill>
              </a:rPr>
              <a:t> provide non-repudiation.</a:t>
            </a:r>
          </a:p>
          <a:p>
            <a:pPr>
              <a:spcAft>
                <a:spcPts val="300"/>
              </a:spcAft>
            </a:pPr>
            <a:r>
              <a:rPr sz="2000" b="1">
                <a:solidFill>
                  <a:srgbClr val="006D77"/>
                </a:solidFill>
              </a:rPr>
              <a:t>• </a:t>
            </a:r>
            <a:r>
              <a:rPr sz="2000" b="0">
                <a:solidFill>
                  <a:srgbClr val="1F2D3A"/>
                </a:solidFill>
              </a:rPr>
              <a:t>MAC comparison must be </a:t>
            </a:r>
            <a:r>
              <a:rPr sz="2000" b="1">
                <a:solidFill>
                  <a:srgbClr val="1F2D3A"/>
                </a:solidFill>
              </a:rPr>
              <a:t>constant-time</a:t>
            </a:r>
            <a:r>
              <a:rPr sz="2000" b="0">
                <a:solidFill>
                  <a:srgbClr val="1F2D3A"/>
                </a:solidFill>
              </a:rPr>
              <a:t> (</a:t>
            </a:r>
            <a:r>
              <a:rPr sz="2000" b="0">
                <a:solidFill>
                  <a:srgbClr val="A1123F"/>
                </a:solidFill>
                <a:latin typeface="Consolas"/>
              </a:rPr>
              <a:t>CRYPTO_memcmp</a:t>
            </a:r>
            <a:r>
              <a:rPr sz="2000" b="0">
                <a:solidFill>
                  <a:srgbClr val="1F2D3A"/>
                </a:solidFill>
              </a:rPr>
              <a:t>), not plain </a:t>
            </a:r>
            <a:r>
              <a:rPr sz="2000" b="0">
                <a:solidFill>
                  <a:srgbClr val="A1123F"/>
                </a:solidFill>
                <a:latin typeface="Consolas"/>
              </a:rPr>
              <a:t>memcmp</a:t>
            </a:r>
            <a:r>
              <a:rPr sz="2000" b="0">
                <a:solidFill>
                  <a:srgbClr val="1F2D3A"/>
                </a:solidFill>
              </a:rPr>
              <a:t>.</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Signature: Non-Repudiation</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Digital signature</a:t>
            </a:r>
            <a:r>
              <a:rPr sz="2000" b="0">
                <a:solidFill>
                  <a:srgbClr val="1F2D3A"/>
                </a:solidFill>
              </a:rPr>
              <a:t> (Ed25519, RSA-PSS): works with a </a:t>
            </a:r>
            <a:r>
              <a:rPr sz="2000" b="1">
                <a:solidFill>
                  <a:srgbClr val="1F2D3A"/>
                </a:solidFill>
              </a:rPr>
              <a:t>public/private</a:t>
            </a:r>
            <a:r>
              <a:rPr sz="2000" b="0">
                <a:solidFill>
                  <a:srgbClr val="1F2D3A"/>
                </a:solidFill>
              </a:rPr>
              <a:t> key pair.</a:t>
            </a:r>
          </a:p>
          <a:p>
            <a:pPr>
              <a:spcAft>
                <a:spcPts val="300"/>
              </a:spcAft>
            </a:pPr>
            <a:r>
              <a:rPr sz="2000" b="1">
                <a:solidFill>
                  <a:srgbClr val="006D77"/>
                </a:solidFill>
              </a:rPr>
              <a:t>• </a:t>
            </a:r>
            <a:r>
              <a:rPr sz="2000" b="0">
                <a:solidFill>
                  <a:srgbClr val="1F2D3A"/>
                </a:solidFill>
              </a:rPr>
              <a:t>Only the private-key holder can produce a signature; anyone can verify it with the public key.</a:t>
            </a:r>
          </a:p>
          <a:p>
            <a:pPr>
              <a:spcAft>
                <a:spcPts val="300"/>
              </a:spcAft>
            </a:pPr>
            <a:r>
              <a:rPr sz="2000" b="1">
                <a:solidFill>
                  <a:srgbClr val="006D77"/>
                </a:solidFill>
              </a:rPr>
              <a:t>• </a:t>
            </a:r>
            <a:r>
              <a:rPr sz="2000" b="0">
                <a:solidFill>
                  <a:srgbClr val="1F2D3A"/>
                </a:solidFill>
              </a:rPr>
              <a:t>That's why it provides </a:t>
            </a:r>
            <a:r>
              <a:rPr sz="2000" b="1">
                <a:solidFill>
                  <a:srgbClr val="1F2D3A"/>
                </a:solidFill>
              </a:rPr>
              <a:t>non-repudiation</a:t>
            </a:r>
            <a:r>
              <a:rPr sz="2000" b="0">
                <a:solidFill>
                  <a:srgbClr val="1F2D3A"/>
                </a:solidFill>
              </a:rPr>
              <a:t>.</a:t>
            </a:r>
          </a:p>
          <a:p>
            <a:pPr>
              <a:spcAft>
                <a:spcPts val="300"/>
              </a:spcAft>
            </a:pPr>
            <a:r>
              <a:rPr sz="2000" b="1">
                <a:solidFill>
                  <a:srgbClr val="006D77"/>
                </a:solidFill>
              </a:rPr>
              <a:t>• </a:t>
            </a:r>
            <a:r>
              <a:rPr sz="2000" b="0">
                <a:solidFill>
                  <a:srgbClr val="1F2D3A"/>
                </a:solidFill>
              </a:rPr>
              <a:t>Certificates and release signing (Week 10) rely on this.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Hash / MAC / Signature: Which One, When?</a:t>
            </a:r>
          </a:p>
        </p:txBody>
      </p:sp>
      <p:graphicFrame>
        <p:nvGraphicFramePr>
          <p:cNvPr id="7" name="Table 6"/>
          <p:cNvGraphicFramePr>
            <a:graphicFrameLocks noGrp="1"/>
          </p:cNvGraphicFramePr>
          <p:nvPr/>
        </p:nvGraphicFramePr>
        <p:xfrm>
          <a:off x="640080" y="1325880"/>
          <a:ext cx="10911534" cy="1874519"/>
        </p:xfrm>
        <a:graphic>
          <a:graphicData uri="http://schemas.openxmlformats.org/drawingml/2006/table">
            <a:tbl>
              <a:tblPr firstRow="1" bandRow="1">
                <a:tableStyleId>{5C22544A-7EE6-4342-B048-85BDC9FD1C3A}</a:tableStyleId>
              </a:tblPr>
              <a:tblGrid>
                <a:gridCol w="7813197"/>
                <a:gridCol w="3098337"/>
              </a:tblGrid>
              <a:tr h="374903">
                <a:tc>
                  <a:txBody>
                    <a:bodyPr wrap="square"/>
                    <a:lstStyle/>
                    <a:p>
                      <a:r>
                        <a:rPr sz="1439" b="1">
                          <a:solidFill>
                            <a:srgbClr val="FFFFFF"/>
                          </a:solidFill>
                        </a:rPr>
                        <a:t>Question</a:t>
                      </a:r>
                    </a:p>
                  </a:txBody>
                  <a:tcPr marL="54864" marR="54864" marT="27432" marB="27432" anchor="ctr">
                    <a:solidFill>
                      <a:srgbClr val="006D77"/>
                    </a:solidFill>
                  </a:tcPr>
                </a:tc>
                <a:tc>
                  <a:txBody>
                    <a:bodyPr wrap="square"/>
                    <a:lstStyle/>
                    <a:p>
                      <a:r>
                        <a:rPr sz="1439" b="1">
                          <a:solidFill>
                            <a:srgbClr val="FFFFFF"/>
                          </a:solidFill>
                        </a:rPr>
                        <a:t>Tool</a:t>
                      </a:r>
                    </a:p>
                  </a:txBody>
                  <a:tcPr marL="54864" marR="54864" marT="27432" marB="27432" anchor="ctr">
                    <a:solidFill>
                      <a:srgbClr val="006D77"/>
                    </a:solidFill>
                  </a:tcPr>
                </a:tc>
              </a:tr>
              <a:tr h="374903">
                <a:tc>
                  <a:txBody>
                    <a:bodyPr wrap="square"/>
                    <a:lstStyle/>
                    <a:p>
                      <a:r>
                        <a:rPr sz="1439" b="0">
                          <a:solidFill>
                            <a:srgbClr val="1F2D3A"/>
                          </a:solidFill>
                        </a:rPr>
                        <a:t>"Is the file corrupted?" (keyless)</a:t>
                      </a:r>
                    </a:p>
                  </a:txBody>
                  <a:tcPr marL="54864" marR="54864" marT="27432" marB="27432" anchor="ctr">
                    <a:solidFill>
                      <a:srgbClr val="FFFFFF"/>
                    </a:solidFill>
                  </a:tcPr>
                </a:tc>
                <a:tc>
                  <a:txBody>
                    <a:bodyPr wrap="square"/>
                    <a:lstStyle/>
                    <a:p>
                      <a:r>
                        <a:rPr sz="1439" b="0">
                          <a:solidFill>
                            <a:srgbClr val="1F2D3A"/>
                          </a:solidFill>
                        </a:rPr>
                        <a:t>Hash (SHA-256)</a:t>
                      </a:r>
                    </a:p>
                  </a:txBody>
                  <a:tcPr marL="54864" marR="54864" marT="27432" marB="27432" anchor="ctr">
                    <a:solidFill>
                      <a:srgbClr val="FFFFFF"/>
                    </a:solidFill>
                  </a:tcPr>
                </a:tc>
              </a:tr>
              <a:tr h="374903">
                <a:tc>
                  <a:txBody>
                    <a:bodyPr wrap="square"/>
                    <a:lstStyle/>
                    <a:p>
                      <a:r>
                        <a:rPr sz="1439" b="0">
                          <a:solidFill>
                            <a:srgbClr val="1F2D3A"/>
                          </a:solidFill>
                        </a:rPr>
                        <a:t>"Did someone who knows the key send it, unchanged?"</a:t>
                      </a:r>
                    </a:p>
                  </a:txBody>
                  <a:tcPr marL="54864" marR="54864" marT="27432" marB="27432" anchor="ctr">
                    <a:solidFill>
                      <a:srgbClr val="EEF7F8"/>
                    </a:solidFill>
                  </a:tcPr>
                </a:tc>
                <a:tc>
                  <a:txBody>
                    <a:bodyPr wrap="square"/>
                    <a:lstStyle/>
                    <a:p>
                      <a:r>
                        <a:rPr sz="1439" b="0">
                          <a:solidFill>
                            <a:srgbClr val="1F2D3A"/>
                          </a:solidFill>
                        </a:rPr>
                        <a:t>MAC (HMAC)</a:t>
                      </a:r>
                    </a:p>
                  </a:txBody>
                  <a:tcPr marL="54864" marR="54864" marT="27432" marB="27432" anchor="ctr">
                    <a:solidFill>
                      <a:srgbClr val="EEF7F8"/>
                    </a:solidFill>
                  </a:tcPr>
                </a:tc>
              </a:tr>
              <a:tr h="374903">
                <a:tc>
                  <a:txBody>
                    <a:bodyPr wrap="square"/>
                    <a:lstStyle/>
                    <a:p>
                      <a:r>
                        <a:rPr sz="1439" b="0">
                          <a:solidFill>
                            <a:srgbClr val="1F2D3A"/>
                          </a:solidFill>
                        </a:rPr>
                        <a:t>"Definitely this person signed it, they can't deny it"</a:t>
                      </a:r>
                    </a:p>
                  </a:txBody>
                  <a:tcPr marL="54864" marR="54864" marT="27432" marB="27432" anchor="ctr">
                    <a:solidFill>
                      <a:srgbClr val="FFFFFF"/>
                    </a:solidFill>
                  </a:tcPr>
                </a:tc>
                <a:tc>
                  <a:txBody>
                    <a:bodyPr wrap="square"/>
                    <a:lstStyle/>
                    <a:p>
                      <a:r>
                        <a:rPr sz="1439" b="0">
                          <a:solidFill>
                            <a:srgbClr val="1F2D3A"/>
                          </a:solidFill>
                        </a:rPr>
                        <a:t>Signature (Ed25519)</a:t>
                      </a:r>
                    </a:p>
                  </a:txBody>
                  <a:tcPr marL="54864" marR="54864" marT="27432" marB="27432" anchor="ctr">
                    <a:solidFill>
                      <a:srgbClr val="FFFFFF"/>
                    </a:solidFill>
                  </a:tcPr>
                </a:tc>
              </a:tr>
              <a:tr h="374907">
                <a:tc>
                  <a:txBody>
                    <a:bodyPr wrap="square"/>
                    <a:lstStyle/>
                    <a:p>
                      <a:r>
                        <a:rPr sz="1439" b="0">
                          <a:solidFill>
                            <a:srgbClr val="1F2D3A"/>
                          </a:solidFill>
                        </a:rPr>
                        <a:t>"Keep it secret AND prove its integrity"</a:t>
                      </a:r>
                    </a:p>
                  </a:txBody>
                  <a:tcPr marL="54864" marR="54864" marT="27432" marB="27432" anchor="ctr">
                    <a:solidFill>
                      <a:srgbClr val="EEF7F8"/>
                    </a:solidFill>
                  </a:tcPr>
                </a:tc>
                <a:tc>
                  <a:txBody>
                    <a:bodyPr wrap="square"/>
                    <a:lstStyle/>
                    <a:p>
                      <a:r>
                        <a:rPr sz="1439" b="1">
                          <a:solidFill>
                            <a:srgbClr val="1F2D3A"/>
                          </a:solidFill>
                        </a:rPr>
                        <a:t>AEAD (AES-GCM)</a:t>
                      </a:r>
                    </a:p>
                  </a:txBody>
                  <a:tcPr marL="54864" marR="54864" marT="27432" marB="27432" anchor="ctr">
                    <a:solidFill>
                      <a:srgbClr val="EEF7F8"/>
                    </a:solidFill>
                  </a:tcPr>
                </a:tc>
              </a:tr>
            </a:tbl>
          </a:graphicData>
        </a:graphic>
      </p:graphicFrame>
      <p:sp>
        <p:nvSpPr>
          <p:cNvPr id="8" name="TextBox 7"/>
          <p:cNvSpPr txBox="1"/>
          <p:nvPr/>
        </p:nvSpPr>
        <p:spPr>
          <a:xfrm>
            <a:off x="640080" y="3310128"/>
            <a:ext cx="10911535" cy="439928"/>
          </a:xfrm>
          <a:prstGeom prst="rect">
            <a:avLst/>
          </a:prstGeom>
          <a:noFill/>
        </p:spPr>
        <p:txBody>
          <a:bodyPr wrap="square" lIns="45720" rIns="45720">
            <a:spAutoFit/>
          </a:bodyPr>
          <a:lstStyle/>
          <a:p>
            <a:pPr algn="l"/>
            <a:r>
              <a:rPr sz="2000" b="0">
                <a:solidFill>
                  <a:srgbClr val="1F2D3A"/>
                </a:solidFill>
              </a:rPr>
              <a:t>⚠️ A digest alone is </a:t>
            </a:r>
            <a:r>
              <a:rPr sz="2000" b="1">
                <a:solidFill>
                  <a:srgbClr val="1F2D3A"/>
                </a:solidFill>
              </a:rPr>
              <a:t>not proof</a:t>
            </a:r>
            <a:r>
              <a:rPr sz="2000" b="0">
                <a:solidFill>
                  <a:srgbClr val="1F2D3A"/>
                </a:solidFill>
              </a:rPr>
              <a:t> of integrity (the attacker can recompute it too).</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AEAD Is Usually the Right Answer</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Instead of wiring up "encrypt + add a MAC" separately, use </a:t>
            </a:r>
            <a:r>
              <a:rPr sz="2000" b="1">
                <a:solidFill>
                  <a:srgbClr val="1F2D3A"/>
                </a:solidFill>
              </a:rPr>
              <a:t>AEAD</a:t>
            </a:r>
            <a:r>
              <a:rPr sz="2000" b="0">
                <a:solidFill>
                  <a:srgbClr val="1F2D3A"/>
                </a:solidFill>
              </a:rPr>
              <a:t>.</a:t>
            </a:r>
          </a:p>
          <a:p>
            <a:pPr>
              <a:spcAft>
                <a:spcPts val="300"/>
              </a:spcAft>
            </a:pPr>
            <a:r>
              <a:rPr sz="2000" b="1">
                <a:solidFill>
                  <a:srgbClr val="006D77"/>
                </a:solidFill>
              </a:rPr>
              <a:t>• </a:t>
            </a:r>
            <a:r>
              <a:rPr sz="2000" b="0">
                <a:solidFill>
                  <a:srgbClr val="1F2D3A"/>
                </a:solidFill>
              </a:rPr>
              <a:t>It does both jobs </a:t>
            </a:r>
            <a:r>
              <a:rPr sz="2000" b="1">
                <a:solidFill>
                  <a:srgbClr val="1F2D3A"/>
                </a:solidFill>
              </a:rPr>
              <a:t>in one call</a:t>
            </a:r>
            <a:r>
              <a:rPr sz="2000" b="0">
                <a:solidFill>
                  <a:srgbClr val="1F2D3A"/>
                </a:solidFill>
              </a:rPr>
              <a:t>, in the right order (encrypt-then-MAC), with fewer chances for error.</a:t>
            </a:r>
          </a:p>
          <a:p>
            <a:pPr>
              <a:spcAft>
                <a:spcPts val="300"/>
              </a:spcAft>
            </a:pPr>
            <a:r>
              <a:rPr sz="2000" b="1">
                <a:solidFill>
                  <a:srgbClr val="006D77"/>
                </a:solidFill>
              </a:rPr>
              <a:t>• </a:t>
            </a:r>
            <a:r>
              <a:rPr sz="2000" b="0">
                <a:solidFill>
                  <a:srgbClr val="1F2D3A"/>
                </a:solidFill>
              </a:rPr>
              <a:t>A separate MAC is needed only for data that won't be encrypted but still needs integrity (or via AEAD's AAD field).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AEAD: Confidentiality + Integrity in One Call</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Demo 1?</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Demo 1 · `code/week-03/01-aes-gcm-dosya`</a:t>
            </a:r>
            <a:r>
              <a:rPr sz="2000" b="0">
                <a:solidFill>
                  <a:srgbClr val="1F2D3A"/>
                </a:solidFill>
              </a:rPr>
              <a:t> — AEAD, NIST SP 800-38D.</a:t>
            </a:r>
          </a:p>
          <a:p>
            <a:pPr>
              <a:spcAft>
                <a:spcPts val="300"/>
              </a:spcAft>
            </a:pPr>
            <a:r>
              <a:rPr sz="2000" b="1">
                <a:solidFill>
                  <a:srgbClr val="006D77"/>
                </a:solidFill>
              </a:rPr>
              <a:t>• </a:t>
            </a:r>
            <a:r>
              <a:rPr sz="2000" b="0">
                <a:solidFill>
                  <a:srgbClr val="1F2D3A"/>
                </a:solidFill>
              </a:rPr>
              <a:t>Encrypts a file with AES-256-GCM.</a:t>
            </a:r>
          </a:p>
          <a:p>
            <a:pPr>
              <a:spcAft>
                <a:spcPts val="300"/>
              </a:spcAft>
            </a:pPr>
            <a:r>
              <a:rPr sz="2000" b="1">
                <a:solidFill>
                  <a:srgbClr val="006D77"/>
                </a:solidFill>
              </a:rPr>
              <a:t>• </a:t>
            </a:r>
            <a:r>
              <a:rPr sz="2000" b="0">
                <a:solidFill>
                  <a:srgbClr val="1F2D3A"/>
                </a:solidFill>
              </a:rPr>
              <a:t>Output format: </a:t>
            </a:r>
            <a:r>
              <a:rPr sz="2000" b="0">
                <a:solidFill>
                  <a:srgbClr val="A1123F"/>
                </a:solidFill>
                <a:latin typeface="Consolas"/>
              </a:rPr>
              <a:t>[12-byte nonce][ciphertext][16-byte tag]</a:t>
            </a:r>
            <a:r>
              <a:rPr sz="2000" b="0">
                <a:solidFill>
                  <a:srgbClr val="1F2D3A"/>
                </a:solidFill>
              </a:rPr>
              <a:t>.</a:t>
            </a:r>
          </a:p>
          <a:p>
            <a:pPr>
              <a:spcAft>
                <a:spcPts val="300"/>
              </a:spcAft>
            </a:pPr>
            <a:r>
              <a:rPr sz="2000" b="1">
                <a:solidFill>
                  <a:srgbClr val="006D77"/>
                </a:solidFill>
              </a:rPr>
              <a:t>• </a:t>
            </a:r>
            <a:r>
              <a:rPr sz="2000" b="0">
                <a:solidFill>
                  <a:srgbClr val="1F2D3A"/>
                </a:solidFill>
              </a:rPr>
              <a:t>Then we see that flipping one byte of the ciphertext, and of the tag alone, causes decryption to be </a:t>
            </a:r>
            <a:r>
              <a:rPr sz="2000" b="1">
                <a:solidFill>
                  <a:srgbClr val="1F2D3A"/>
                </a:solidFill>
              </a:rPr>
              <a:t>rejected</a:t>
            </a:r>
            <a:r>
              <a:rPr sz="2000" b="0">
                <a:solidFill>
                  <a:srgbClr val="1F2D3A"/>
                </a:solidFill>
              </a:rPr>
              <a: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1 — Code</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kripto_rastgele(nonce, 12);              // her mesaja YENI nonce</a:t>
            </a:r>
          </a:p>
          <a:p>
            <a:pPr algn="l"/>
            <a:r>
              <a:rPr sz="1240">
                <a:solidFill>
                  <a:srgbClr val="1F2D3A"/>
                </a:solidFill>
                <a:latin typeface="Consolas"/>
              </a:rPr>
              <a:t>kripto_gcm_sifrele(anahtar, nonce, 12, NULL, 0,</a:t>
            </a:r>
          </a:p>
          <a:p>
            <a:pPr algn="l"/>
            <a:r>
              <a:rPr sz="1240">
                <a:solidFill>
                  <a:srgbClr val="1F2D3A"/>
                </a:solidFill>
                <a:latin typeface="Consolas"/>
              </a:rPr>
              <a:t>                   duz, duz_boy, cik+12, etiket);</a:t>
            </a:r>
          </a:p>
          <a:p>
            <a:pPr algn="l"/>
            <a:r>
              <a:rPr sz="1240">
                <a:solidFill>
                  <a:srgbClr val="1F2D3A"/>
                </a:solidFill>
                <a:latin typeface="Consolas"/>
              </a:rPr>
              <a:t>int ok = kripto_gcm_coz(...);            // etiket dogrulanir</a:t>
            </a:r>
          </a:p>
          <a:p>
            <a:pPr algn="l"/>
            <a:r>
              <a:rPr sz="1240">
                <a:solidFill>
                  <a:srgbClr val="1F2D3A"/>
                </a:solidFill>
                <a:latin typeface="Consolas"/>
              </a:rPr>
              <a:t>if (!ok) { /* REDDET */ }</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1 — Real Output</a:t>
            </a:r>
          </a:p>
        </p:txBody>
      </p:sp>
      <p:sp>
        <p:nvSpPr>
          <p:cNvPr id="7" name="Rectangle 6"/>
          <p:cNvSpPr/>
          <p:nvPr/>
        </p:nvSpPr>
        <p:spPr>
          <a:xfrm>
            <a:off x="640080" y="1325880"/>
            <a:ext cx="10911535" cy="841247"/>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ADIM 3  Cozuldu ve DOGRULANDI (53 bayt)</a:t>
            </a:r>
          </a:p>
          <a:p>
            <a:pPr algn="l"/>
            <a:r>
              <a:rPr sz="1240">
                <a:solidFill>
                  <a:srgbClr val="1F2D3A"/>
                </a:solidFill>
                <a:latin typeface="Consolas"/>
              </a:rPr>
              <a:t>ADIM 4  1 bayt degistir -&gt; DOGRULAMA BASARISIZ, REDDEDILDI</a:t>
            </a:r>
          </a:p>
          <a:p>
            <a:pPr algn="l"/>
            <a:r>
              <a:rPr sz="1240">
                <a:solidFill>
                  <a:srgbClr val="1F2D3A"/>
                </a:solidFill>
                <a:latin typeface="Consolas"/>
              </a:rPr>
              <a:t>ADIM 5  yalniz etiketi degistir -&gt; yine REDDEDILDI</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1 — Steps 2 and 3: Nonce, Correct Decryption</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Step 2:</a:t>
            </a:r>
            <a:r>
              <a:rPr sz="2000" b="0">
                <a:solidFill>
                  <a:srgbClr val="1F2D3A"/>
                </a:solidFill>
              </a:rPr>
              <a:t> A random 12-byte nonce was generated and written to the start of the file.</a:t>
            </a:r>
          </a:p>
          <a:p>
            <a:pPr>
              <a:spcAft>
                <a:spcPts val="300"/>
              </a:spcAft>
            </a:pPr>
            <a:r>
              <a:rPr sz="2000" b="1">
                <a:solidFill>
                  <a:srgbClr val="006D77"/>
                </a:solidFill>
              </a:rPr>
              <a:t>• </a:t>
            </a:r>
            <a:r>
              <a:rPr sz="2000" b="0">
                <a:solidFill>
                  <a:srgbClr val="1F2D3A"/>
                </a:solidFill>
              </a:rPr>
              <a:t>The nonce is </a:t>
            </a:r>
            <a:r>
              <a:rPr sz="2000" b="1">
                <a:solidFill>
                  <a:srgbClr val="1F2D3A"/>
                </a:solidFill>
              </a:rPr>
              <a:t>not secret</a:t>
            </a:r>
            <a:r>
              <a:rPr sz="2000" b="0">
                <a:solidFill>
                  <a:srgbClr val="1F2D3A"/>
                </a:solidFill>
              </a:rPr>
              <a:t> (it sits in the clear in the file); it only needs to be </a:t>
            </a:r>
            <a:r>
              <a:rPr sz="2000" b="1">
                <a:solidFill>
                  <a:srgbClr val="1F2D3A"/>
                </a:solidFill>
              </a:rPr>
              <a:t>unique</a:t>
            </a:r>
            <a:r>
              <a:rPr sz="2000" b="0">
                <a:solidFill>
                  <a:srgbClr val="1F2D3A"/>
                </a:solidFill>
              </a:rPr>
              <a:t>.</a:t>
            </a:r>
          </a:p>
          <a:p>
            <a:pPr>
              <a:spcAft>
                <a:spcPts val="300"/>
              </a:spcAft>
            </a:pPr>
            <a:r>
              <a:rPr sz="2000" b="1">
                <a:solidFill>
                  <a:srgbClr val="006D77"/>
                </a:solidFill>
              </a:rPr>
              <a:t>• </a:t>
            </a:r>
            <a:r>
              <a:rPr sz="2000" b="1">
                <a:solidFill>
                  <a:srgbClr val="1F2D3A"/>
                </a:solidFill>
              </a:rPr>
              <a:t>Step 3:</a:t>
            </a:r>
            <a:r>
              <a:rPr sz="2000" b="0">
                <a:solidFill>
                  <a:srgbClr val="1F2D3A"/>
                </a:solidFill>
              </a:rPr>
              <a:t> Decrypted with the same key and nonce; the tag held, and the plaintext came back.</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Salt, IV, Nonce — Diagram</a:t>
            </a:r>
          </a:p>
        </p:txBody>
      </p:sp>
      <p:pic>
        <p:nvPicPr>
          <p:cNvPr id="7" name="Picture 6" descr="h03-14-tuz-iv-nonce.png"/>
          <p:cNvPicPr>
            <a:picLocks noChangeAspect="1"/>
          </p:cNvPicPr>
          <p:nvPr/>
        </p:nvPicPr>
        <p:blipFill>
          <a:blip r:embed="rId3"/>
          <a:stretch>
            <a:fillRect/>
          </a:stretch>
        </p:blipFill>
        <p:spPr>
          <a:xfrm>
            <a:off x="2259761" y="1325880"/>
            <a:ext cx="7672173" cy="3536360"/>
          </a:xfrm>
          <a:prstGeom prst="rect">
            <a:avLst/>
          </a:prstGeom>
        </p:spPr>
      </p:pic>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49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1 — Steps 4 and 5: Tampering → Rejection</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Step 4:</a:t>
            </a:r>
            <a:r>
              <a:rPr sz="2000" b="0">
                <a:solidFill>
                  <a:srgbClr val="1F2D3A"/>
                </a:solidFill>
              </a:rPr>
              <a:t> Byte 20 of the ciphertext was XORed with a change. Since the GCM tag is computed over the </a:t>
            </a:r>
            <a:r>
              <a:rPr sz="2000" b="1">
                <a:solidFill>
                  <a:srgbClr val="1F2D3A"/>
                </a:solidFill>
              </a:rPr>
              <a:t>whole</a:t>
            </a:r>
            <a:r>
              <a:rPr sz="2000" b="0">
                <a:solidFill>
                  <a:srgbClr val="1F2D3A"/>
                </a:solidFill>
              </a:rPr>
              <a:t> ciphertext, even </a:t>
            </a:r>
            <a:r>
              <a:rPr sz="2000" b="1">
                <a:solidFill>
                  <a:srgbClr val="1F2D3A"/>
                </a:solidFill>
              </a:rPr>
              <a:t>a single byte</a:t>
            </a:r>
            <a:r>
              <a:rPr sz="2000" b="0">
                <a:solidFill>
                  <a:srgbClr val="1F2D3A"/>
                </a:solidFill>
              </a:rPr>
              <a:t> breaks the tag → decryption rejected.</a:t>
            </a:r>
          </a:p>
          <a:p>
            <a:pPr>
              <a:spcAft>
                <a:spcPts val="300"/>
              </a:spcAft>
            </a:pPr>
            <a:r>
              <a:rPr sz="2000" b="1">
                <a:solidFill>
                  <a:srgbClr val="006D77"/>
                </a:solidFill>
              </a:rPr>
              <a:t>• </a:t>
            </a:r>
            <a:r>
              <a:rPr sz="2000" b="1">
                <a:solidFill>
                  <a:srgbClr val="1F2D3A"/>
                </a:solidFill>
              </a:rPr>
              <a:t>Step 5:</a:t>
            </a:r>
            <a:r>
              <a:rPr sz="2000" b="0">
                <a:solidFill>
                  <a:srgbClr val="1F2D3A"/>
                </a:solidFill>
              </a:rPr>
              <a:t> This time only the </a:t>
            </a:r>
            <a:r>
              <a:rPr sz="2000" b="1">
                <a:solidFill>
                  <a:srgbClr val="1F2D3A"/>
                </a:solidFill>
              </a:rPr>
              <a:t>tag</a:t>
            </a:r>
            <a:r>
              <a:rPr sz="2000" b="0">
                <a:solidFill>
                  <a:srgbClr val="1F2D3A"/>
                </a:solidFill>
              </a:rPr>
              <a:t> was touched; also rejected.</a:t>
            </a:r>
          </a:p>
          <a:p>
            <a:pPr>
              <a:spcAft>
                <a:spcPts val="300"/>
              </a:spcAft>
            </a:pPr>
            <a:r>
              <a:rPr sz="2000" b="1">
                <a:solidFill>
                  <a:srgbClr val="006D77"/>
                </a:solidFill>
              </a:rPr>
              <a:t>• </a:t>
            </a:r>
            <a:r>
              <a:rPr sz="2000" b="0">
                <a:solidFill>
                  <a:srgbClr val="1F2D3A"/>
                </a:solidFill>
              </a:rPr>
              <a:t>The tag is computed </a:t>
            </a:r>
            <a:r>
              <a:rPr sz="2000" b="1">
                <a:solidFill>
                  <a:srgbClr val="1F2D3A"/>
                </a:solidFill>
              </a:rPr>
              <a:t>together with</a:t>
            </a:r>
            <a:r>
              <a:rPr sz="2000" b="0">
                <a:solidFill>
                  <a:srgbClr val="1F2D3A"/>
                </a:solidFill>
              </a:rPr>
              <a:t> the data </a:t>
            </a:r>
            <a:r>
              <a:rPr sz="2000" b="1">
                <a:solidFill>
                  <a:srgbClr val="1F2D3A"/>
                </a:solidFill>
              </a:rPr>
              <a:t>and</a:t>
            </a:r>
            <a:r>
              <a:rPr sz="2000" b="0">
                <a:solidFill>
                  <a:srgbClr val="1F2D3A"/>
                </a:solidFill>
              </a:rPr>
              <a:t> the key; an attacker can't produce it without the key.</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1 — Rule</a:t>
            </a:r>
          </a:p>
        </p:txBody>
      </p:sp>
      <p:sp>
        <p:nvSpPr>
          <p:cNvPr id="7" name="TextBox 6"/>
          <p:cNvSpPr txBox="1"/>
          <p:nvPr/>
        </p:nvSpPr>
        <p:spPr>
          <a:xfrm>
            <a:off x="640080" y="1325880"/>
            <a:ext cx="10911535" cy="1100327"/>
          </a:xfrm>
          <a:prstGeom prst="rect">
            <a:avLst/>
          </a:prstGeom>
          <a:noFill/>
        </p:spPr>
        <p:txBody>
          <a:bodyPr wrap="square" lIns="45720" rIns="45720">
            <a:spAutoFit/>
          </a:bodyPr>
          <a:lstStyle/>
          <a:p>
            <a:pPr algn="l"/>
            <a:r>
              <a:rPr sz="2000" b="0">
                <a:solidFill>
                  <a:srgbClr val="1F2D3A"/>
                </a:solidFill>
              </a:rPr>
              <a:t>✅ If you're encrypting something, use </a:t>
            </a:r>
            <a:r>
              <a:rPr sz="2000" b="1">
                <a:solidFill>
                  <a:srgbClr val="1F2D3A"/>
                </a:solidFill>
              </a:rPr>
              <a:t>AEAD</a:t>
            </a:r>
            <a:r>
              <a:rPr sz="2000" b="0">
                <a:solidFill>
                  <a:srgbClr val="1F2D3A"/>
                </a:solidFill>
              </a:rPr>
              <a:t> (AES-GCM / ChaCha20-Poly1305) ✅ A </a:t>
            </a:r>
            <a:r>
              <a:rPr sz="2000" b="1">
                <a:solidFill>
                  <a:srgbClr val="1F2D3A"/>
                </a:solidFill>
              </a:rPr>
              <a:t>unique nonce</a:t>
            </a:r>
            <a:r>
              <a:rPr sz="2000" b="0">
                <a:solidFill>
                  <a:srgbClr val="1F2D3A"/>
                </a:solidFill>
              </a:rPr>
              <a:t> for every message ✅ </a:t>
            </a:r>
            <a:r>
              <a:rPr sz="2000" b="1">
                <a:solidFill>
                  <a:srgbClr val="1F2D3A"/>
                </a:solidFill>
              </a:rPr>
              <a:t>Always verify</a:t>
            </a:r>
            <a:r>
              <a:rPr sz="2000" b="0">
                <a:solidFill>
                  <a:srgbClr val="1F2D3A"/>
                </a:solidFill>
              </a:rPr>
              <a:t> the tag; produce </a:t>
            </a:r>
            <a:r>
              <a:rPr sz="2000" b="1">
                <a:solidFill>
                  <a:srgbClr val="1F2D3A"/>
                </a:solidFill>
              </a:rPr>
              <a:t>no output at all</a:t>
            </a:r>
            <a:r>
              <a:rPr sz="2000" b="0">
                <a:solidFill>
                  <a:srgbClr val="1F2D3A"/>
                </a:solidFill>
              </a:rPr>
              <a:t> on failure (fail-closed) ✅ Don't leave integrity to a separate step</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Demo 1 — Common-Mistakes Checklist</a:t>
            </a:r>
          </a:p>
        </p:txBody>
      </p:sp>
      <p:sp>
        <p:nvSpPr>
          <p:cNvPr id="7" name="TextBox 6"/>
          <p:cNvSpPr txBox="1"/>
          <p:nvPr/>
        </p:nvSpPr>
        <p:spPr>
          <a:xfrm>
            <a:off x="640080" y="1325880"/>
            <a:ext cx="10911535" cy="18059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a:p>
            <a:pPr>
              <a:spcAft>
                <a:spcPts val="300"/>
              </a:spcAft>
            </a:pPr>
            <a:r>
              <a:rPr sz="1800" b="1">
                <a:solidFill>
                  <a:srgbClr val="006D77"/>
                </a:solidFill>
              </a:rPr>
              <a:t>• </a:t>
            </a:r>
            <a:r>
              <a:rPr sz="1800" b="0">
                <a:solidFill>
                  <a:srgbClr val="1F2D3A"/>
                </a:solidFill>
              </a:rPr>
              <a:t> </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52</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3. Random Numbers and Crypto APIs</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Kinds of Randomness — Diagram</a:t>
            </a:r>
          </a:p>
        </p:txBody>
      </p:sp>
      <p:pic>
        <p:nvPicPr>
          <p:cNvPr id="7" name="Picture 6" descr="h03-13-rastgelelik-turleri.png"/>
          <p:cNvPicPr>
            <a:picLocks noChangeAspect="1"/>
          </p:cNvPicPr>
          <p:nvPr/>
        </p:nvPicPr>
        <p:blipFill>
          <a:blip r:embed="rId3"/>
          <a:stretch>
            <a:fillRect/>
          </a:stretch>
        </p:blipFill>
        <p:spPr>
          <a:xfrm>
            <a:off x="2259761" y="1325880"/>
            <a:ext cx="7672173" cy="3169487"/>
          </a:xfrm>
          <a:prstGeom prst="rect">
            <a:avLst/>
          </a:prstGeom>
        </p:spPr>
      </p:pic>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Does Randomness Matter So Much?</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Key, IV, nonce, salt, session ID — all rest on a single assumption: </a:t>
            </a:r>
            <a:r>
              <a:rPr sz="2000" b="1">
                <a:solidFill>
                  <a:srgbClr val="1F2D3A"/>
                </a:solidFill>
              </a:rPr>
              <a:t>unpredictability</a:t>
            </a:r>
            <a:r>
              <a:rPr sz="2000" b="0">
                <a:solidFill>
                  <a:srgbClr val="1F2D3A"/>
                </a:solidFill>
              </a:rPr>
              <a:t>.</a:t>
            </a:r>
          </a:p>
          <a:p>
            <a:pPr>
              <a:spcAft>
                <a:spcPts val="300"/>
              </a:spcAft>
            </a:pPr>
            <a:r>
              <a:rPr sz="2000" b="1">
                <a:solidFill>
                  <a:srgbClr val="006D77"/>
                </a:solidFill>
              </a:rPr>
              <a:t>• </a:t>
            </a:r>
            <a:r>
              <a:rPr sz="2000" b="0">
                <a:solidFill>
                  <a:srgbClr val="1F2D3A"/>
                </a:solidFill>
              </a:rPr>
              <a:t>If the world's best encryption algorithm gets its key from a predictable generator, it protects </a:t>
            </a:r>
            <a:r>
              <a:rPr sz="2000" b="1">
                <a:solidFill>
                  <a:srgbClr val="1F2D3A"/>
                </a:solidFill>
              </a:rPr>
              <a:t>nothing</a:t>
            </a:r>
            <a:r>
              <a:rPr sz="2000" b="0">
                <a:solidFill>
                  <a:srgbClr val="1F2D3A"/>
                </a:solidFill>
              </a:rPr>
              <a:t>.</a:t>
            </a:r>
          </a:p>
          <a:p>
            <a:pPr>
              <a:spcAft>
                <a:spcPts val="300"/>
              </a:spcAft>
            </a:pPr>
            <a:r>
              <a:rPr sz="2000" b="1">
                <a:solidFill>
                  <a:srgbClr val="006D77"/>
                </a:solidFill>
              </a:rPr>
              <a:t>• </a:t>
            </a:r>
            <a:r>
              <a:rPr sz="2000" b="0">
                <a:solidFill>
                  <a:srgbClr val="1F2D3A"/>
                </a:solidFill>
              </a:rPr>
              <a:t>In this section we'll look at the </a:t>
            </a:r>
            <a:r>
              <a:rPr sz="2000" b="1">
                <a:solidFill>
                  <a:srgbClr val="1F2D3A"/>
                </a:solidFill>
              </a:rPr>
              <a:t>wrong</a:t>
            </a:r>
            <a:r>
              <a:rPr sz="2000" b="0">
                <a:solidFill>
                  <a:srgbClr val="1F2D3A"/>
                </a:solidFill>
              </a:rPr>
              <a:t> ways first, then the </a:t>
            </a:r>
            <a:r>
              <a:rPr sz="2000" b="1">
                <a:solidFill>
                  <a:srgbClr val="1F2D3A"/>
                </a:solidFill>
              </a:rPr>
              <a:t>right</a:t>
            </a:r>
            <a:r>
              <a:rPr sz="2000" b="0">
                <a:solidFill>
                  <a:srgbClr val="1F2D3A"/>
                </a:solidFill>
              </a:rPr>
              <a:t> way.</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Three Kinds of "Random"</a:t>
            </a:r>
          </a:p>
        </p:txBody>
      </p:sp>
      <p:graphicFrame>
        <p:nvGraphicFramePr>
          <p:cNvPr id="7" name="Table 6"/>
          <p:cNvGraphicFramePr>
            <a:graphicFrameLocks noGrp="1"/>
          </p:cNvGraphicFramePr>
          <p:nvPr/>
        </p:nvGraphicFramePr>
        <p:xfrm>
          <a:off x="640080" y="1325880"/>
          <a:ext cx="10911533" cy="1645919"/>
        </p:xfrm>
        <a:graphic>
          <a:graphicData uri="http://schemas.openxmlformats.org/drawingml/2006/table">
            <a:tbl>
              <a:tblPr firstRow="1" bandRow="1">
                <a:tableStyleId>{5C22544A-7EE6-4342-B048-85BDC9FD1C3A}</a:tableStyleId>
              </a:tblPr>
              <a:tblGrid>
                <a:gridCol w="2251586"/>
                <a:gridCol w="4156775"/>
                <a:gridCol w="1385591"/>
                <a:gridCol w="3117581"/>
              </a:tblGrid>
              <a:tr h="411479">
                <a:tc>
                  <a:txBody>
                    <a:bodyPr wrap="square"/>
                    <a:lstStyle/>
                    <a:p>
                      <a:r>
                        <a:rPr sz="1296" b="1">
                          <a:solidFill>
                            <a:srgbClr val="FFFFFF"/>
                          </a:solidFill>
                        </a:rPr>
                        <a:t>Kind</a:t>
                      </a:r>
                    </a:p>
                  </a:txBody>
                  <a:tcPr marL="54864" marR="54864" marT="27432" marB="27432" anchor="ctr">
                    <a:solidFill>
                      <a:srgbClr val="006D77"/>
                    </a:solidFill>
                  </a:tcPr>
                </a:tc>
                <a:tc>
                  <a:txBody>
                    <a:bodyPr wrap="square"/>
                    <a:lstStyle/>
                    <a:p>
                      <a:r>
                        <a:rPr sz="1296" b="1">
                          <a:solidFill>
                            <a:srgbClr val="FFFFFF"/>
                          </a:solidFill>
                        </a:rPr>
                        <a:t>Example</a:t>
                      </a:r>
                    </a:p>
                  </a:txBody>
                  <a:tcPr marL="54864" marR="54864" marT="27432" marB="27432" anchor="ctr">
                    <a:solidFill>
                      <a:srgbClr val="006D77"/>
                    </a:solidFill>
                  </a:tcPr>
                </a:tc>
                <a:tc>
                  <a:txBody>
                    <a:bodyPr wrap="square"/>
                    <a:lstStyle/>
                    <a:p>
                      <a:r>
                        <a:rPr sz="1296" b="1">
                          <a:solidFill>
                            <a:srgbClr val="FFFFFF"/>
                          </a:solidFill>
                        </a:rPr>
                        <a:t>Predictable?</a:t>
                      </a:r>
                    </a:p>
                  </a:txBody>
                  <a:tcPr marL="54864" marR="54864" marT="27432" marB="27432" anchor="ctr">
                    <a:solidFill>
                      <a:srgbClr val="006D77"/>
                    </a:solidFill>
                  </a:tcPr>
                </a:tc>
                <a:tc>
                  <a:txBody>
                    <a:bodyPr wrap="square"/>
                    <a:lstStyle/>
                    <a:p>
                      <a:r>
                        <a:rPr sz="1296" b="1">
                          <a:solidFill>
                            <a:srgbClr val="FFFFFF"/>
                          </a:solidFill>
                        </a:rPr>
                        <a:t>Use</a:t>
                      </a:r>
                    </a:p>
                  </a:txBody>
                  <a:tcPr marL="54864" marR="54864" marT="27432" marB="27432" anchor="ctr">
                    <a:solidFill>
                      <a:srgbClr val="006D77"/>
                    </a:solidFill>
                  </a:tcPr>
                </a:tc>
              </a:tr>
              <a:tr h="411479">
                <a:tc>
                  <a:txBody>
                    <a:bodyPr wrap="square"/>
                    <a:lstStyle/>
                    <a:p>
                      <a:r>
                        <a:rPr sz="1296" b="0">
                          <a:solidFill>
                            <a:srgbClr val="1F2D3A"/>
                          </a:solidFill>
                        </a:rPr>
                        <a:t>Statistical</a:t>
                      </a:r>
                    </a:p>
                  </a:txBody>
                  <a:tcPr marL="54864" marR="54864" marT="27432" marB="27432" anchor="ctr">
                    <a:solidFill>
                      <a:srgbClr val="FFFFFF"/>
                    </a:solidFill>
                  </a:tcPr>
                </a:tc>
                <a:tc>
                  <a:txBody>
                    <a:bodyPr wrap="square"/>
                    <a:lstStyle/>
                    <a:p>
                      <a:r>
                        <a:rPr sz="1296" b="0">
                          <a:solidFill>
                            <a:srgbClr val="A1123F"/>
                          </a:solidFill>
                          <a:latin typeface="Consolas"/>
                        </a:rPr>
                        <a:t>rand()</a:t>
                      </a:r>
                      <a:r>
                        <a:rPr sz="1296" b="0">
                          <a:solidFill>
                            <a:srgbClr val="1F2D3A"/>
                          </a:solidFill>
                        </a:rPr>
                        <a:t>, </a:t>
                      </a:r>
                      <a:r>
                        <a:rPr sz="1296" b="0">
                          <a:solidFill>
                            <a:srgbClr val="A1123F"/>
                          </a:solidFill>
                          <a:latin typeface="Consolas"/>
                        </a:rPr>
                        <a:t>mt19937</a:t>
                      </a:r>
                      <a:r>
                        <a:rPr sz="1296" b="0">
                          <a:solidFill>
                            <a:srgbClr val="1F2D3A"/>
                          </a:solidFill>
                        </a:rPr>
                        <a:t>, Java </a:t>
                      </a:r>
                      <a:r>
                        <a:rPr sz="1296" b="0">
                          <a:solidFill>
                            <a:srgbClr val="A1123F"/>
                          </a:solidFill>
                          <a:latin typeface="Consolas"/>
                        </a:rPr>
                        <a:t>Random</a:t>
                      </a:r>
                    </a:p>
                  </a:txBody>
                  <a:tcPr marL="54864" marR="54864" marT="27432" marB="27432" anchor="ctr">
                    <a:solidFill>
                      <a:srgbClr val="FFFFFF"/>
                    </a:solidFill>
                  </a:tcPr>
                </a:tc>
                <a:tc>
                  <a:txBody>
                    <a:bodyPr wrap="square"/>
                    <a:lstStyle/>
                    <a:p>
                      <a:r>
                        <a:rPr sz="1296" b="1">
                          <a:solidFill>
                            <a:srgbClr val="1F2D3A"/>
                          </a:solidFill>
                        </a:rPr>
                        <a:t>Yes</a:t>
                      </a:r>
                    </a:p>
                  </a:txBody>
                  <a:tcPr marL="54864" marR="54864" marT="27432" marB="27432" anchor="ctr">
                    <a:solidFill>
                      <a:srgbClr val="FFFFFF"/>
                    </a:solidFill>
                  </a:tcPr>
                </a:tc>
                <a:tc>
                  <a:txBody>
                    <a:bodyPr wrap="square"/>
                    <a:lstStyle/>
                    <a:p>
                      <a:r>
                        <a:rPr sz="1296" b="0">
                          <a:solidFill>
                            <a:srgbClr val="1F2D3A"/>
                          </a:solidFill>
                        </a:rPr>
                        <a:t>Games, simulation</a:t>
                      </a:r>
                    </a:p>
                  </a:txBody>
                  <a:tcPr marL="54864" marR="54864" marT="27432" marB="27432" anchor="ctr">
                    <a:solidFill>
                      <a:srgbClr val="FFFFFF"/>
                    </a:solidFill>
                  </a:tcPr>
                </a:tc>
              </a:tr>
              <a:tr h="411479">
                <a:tc>
                  <a:txBody>
                    <a:bodyPr wrap="square"/>
                    <a:lstStyle/>
                    <a:p>
                      <a:r>
                        <a:rPr sz="1296" b="0">
                          <a:solidFill>
                            <a:srgbClr val="1F2D3A"/>
                          </a:solidFill>
                        </a:rPr>
                        <a:t>Cryptographic (CSPRNG)</a:t>
                      </a:r>
                    </a:p>
                  </a:txBody>
                  <a:tcPr marL="54864" marR="54864" marT="27432" marB="27432" anchor="ctr">
                    <a:solidFill>
                      <a:srgbClr val="EEF7F8"/>
                    </a:solidFill>
                  </a:tcPr>
                </a:tc>
                <a:tc>
                  <a:txBody>
                    <a:bodyPr wrap="square"/>
                    <a:lstStyle/>
                    <a:p>
                      <a:r>
                        <a:rPr sz="1296" b="0">
                          <a:solidFill>
                            <a:srgbClr val="A1123F"/>
                          </a:solidFill>
                          <a:latin typeface="Consolas"/>
                        </a:rPr>
                        <a:t>getrandom</a:t>
                      </a:r>
                      <a:r>
                        <a:rPr sz="1296" b="0">
                          <a:solidFill>
                            <a:srgbClr val="1F2D3A"/>
                          </a:solidFill>
                        </a:rPr>
                        <a:t>, </a:t>
                      </a:r>
                      <a:r>
                        <a:rPr sz="1296" b="0">
                          <a:solidFill>
                            <a:srgbClr val="A1123F"/>
                          </a:solidFill>
                          <a:latin typeface="Consolas"/>
                        </a:rPr>
                        <a:t>BCryptGenRandom</a:t>
                      </a:r>
                      <a:r>
                        <a:rPr sz="1296" b="0">
                          <a:solidFill>
                            <a:srgbClr val="1F2D3A"/>
                          </a:solidFill>
                        </a:rPr>
                        <a:t>, </a:t>
                      </a:r>
                      <a:r>
                        <a:rPr sz="1296" b="0">
                          <a:solidFill>
                            <a:srgbClr val="A1123F"/>
                          </a:solidFill>
                          <a:latin typeface="Consolas"/>
                        </a:rPr>
                        <a:t>RAND_bytes</a:t>
                      </a:r>
                    </a:p>
                  </a:txBody>
                  <a:tcPr marL="54864" marR="54864" marT="27432" marB="27432" anchor="ctr">
                    <a:solidFill>
                      <a:srgbClr val="EEF7F8"/>
                    </a:solidFill>
                  </a:tcPr>
                </a:tc>
                <a:tc>
                  <a:txBody>
                    <a:bodyPr wrap="square"/>
                    <a:lstStyle/>
                    <a:p>
                      <a:r>
                        <a:rPr sz="1296" b="0">
                          <a:solidFill>
                            <a:srgbClr val="1F2D3A"/>
                          </a:solidFill>
                        </a:rPr>
                        <a:t>No</a:t>
                      </a:r>
                    </a:p>
                  </a:txBody>
                  <a:tcPr marL="54864" marR="54864" marT="27432" marB="27432" anchor="ctr">
                    <a:solidFill>
                      <a:srgbClr val="EEF7F8"/>
                    </a:solidFill>
                  </a:tcPr>
                </a:tc>
                <a:tc>
                  <a:txBody>
                    <a:bodyPr wrap="square"/>
                    <a:lstStyle/>
                    <a:p>
                      <a:r>
                        <a:rPr sz="1296" b="0">
                          <a:solidFill>
                            <a:srgbClr val="1F2D3A"/>
                          </a:solidFill>
                        </a:rPr>
                        <a:t>Keys, IVs, nonces, salts, tokens</a:t>
                      </a:r>
                    </a:p>
                  </a:txBody>
                  <a:tcPr marL="54864" marR="54864" marT="27432" marB="27432" anchor="ctr">
                    <a:solidFill>
                      <a:srgbClr val="EEF7F8"/>
                    </a:solidFill>
                  </a:tcPr>
                </a:tc>
              </a:tr>
              <a:tr h="411482">
                <a:tc>
                  <a:txBody>
                    <a:bodyPr wrap="square"/>
                    <a:lstStyle/>
                    <a:p>
                      <a:r>
                        <a:rPr sz="1296" b="0">
                          <a:solidFill>
                            <a:srgbClr val="1F2D3A"/>
                          </a:solidFill>
                        </a:rPr>
                        <a:t>True (entropy)</a:t>
                      </a:r>
                    </a:p>
                  </a:txBody>
                  <a:tcPr marL="54864" marR="54864" marT="27432" marB="27432" anchor="ctr">
                    <a:solidFill>
                      <a:srgbClr val="FFFFFF"/>
                    </a:solidFill>
                  </a:tcPr>
                </a:tc>
                <a:tc>
                  <a:txBody>
                    <a:bodyPr wrap="square"/>
                    <a:lstStyle/>
                    <a:p>
                      <a:r>
                        <a:rPr sz="1296" b="0">
                          <a:solidFill>
                            <a:srgbClr val="1F2D3A"/>
                          </a:solidFill>
                        </a:rPr>
                        <a:t>Hardware noise</a:t>
                      </a:r>
                    </a:p>
                  </a:txBody>
                  <a:tcPr marL="54864" marR="54864" marT="27432" marB="27432" anchor="ctr">
                    <a:solidFill>
                      <a:srgbClr val="FFFFFF"/>
                    </a:solidFill>
                  </a:tcPr>
                </a:tc>
                <a:tc>
                  <a:txBody>
                    <a:bodyPr wrap="square"/>
                    <a:lstStyle/>
                    <a:p>
                      <a:r>
                        <a:rPr sz="1296" b="0">
                          <a:solidFill>
                            <a:srgbClr val="1F2D3A"/>
                          </a:solidFill>
                        </a:rPr>
                        <a:t>No</a:t>
                      </a:r>
                    </a:p>
                  </a:txBody>
                  <a:tcPr marL="54864" marR="54864" marT="27432" marB="27432" anchor="ctr">
                    <a:solidFill>
                      <a:srgbClr val="FFFFFF"/>
                    </a:solidFill>
                  </a:tcPr>
                </a:tc>
                <a:tc>
                  <a:txBody>
                    <a:bodyPr wrap="square"/>
                    <a:lstStyle/>
                    <a:p>
                      <a:r>
                        <a:rPr sz="1296" b="0">
                          <a:solidFill>
                            <a:srgbClr val="1F2D3A"/>
                          </a:solidFill>
                        </a:rPr>
                        <a:t>Seeding a CSPRNG</a:t>
                      </a:r>
                    </a:p>
                  </a:txBody>
                  <a:tcPr marL="54864" marR="54864" marT="27432" marB="27432" anchor="ctr">
                    <a:solidFill>
                      <a:srgbClr val="FFFFFF"/>
                    </a:solidFill>
                  </a:tcPr>
                </a:tc>
              </a:tr>
            </a:tbl>
          </a:graphicData>
        </a:graphic>
      </p:graphicFrame>
      <p:sp>
        <p:nvSpPr>
          <p:cNvPr id="8" name="TextBox 7"/>
          <p:cNvSpPr txBox="1"/>
          <p:nvPr/>
        </p:nvSpPr>
        <p:spPr>
          <a:xfrm>
            <a:off x="640080" y="3081528"/>
            <a:ext cx="10911535" cy="406908"/>
          </a:xfrm>
          <a:prstGeom prst="rect">
            <a:avLst/>
          </a:prstGeom>
          <a:noFill/>
        </p:spPr>
        <p:txBody>
          <a:bodyPr wrap="square" lIns="45720" rIns="45720">
            <a:spAutoFit/>
          </a:bodyPr>
          <a:lstStyle/>
          <a:p>
            <a:pPr algn="l"/>
            <a:r>
              <a:rPr sz="1800" b="1">
                <a:solidFill>
                  <a:srgbClr val="1F2D3A"/>
                </a:solidFill>
              </a:rPr>
              <a:t>Rule:</a:t>
            </a:r>
            <a:r>
              <a:rPr sz="1800" b="0">
                <a:solidFill>
                  <a:srgbClr val="1F2D3A"/>
                </a:solidFill>
              </a:rPr>
              <a:t> every security-relevant random value comes from a </a:t>
            </a:r>
            <a:r>
              <a:rPr sz="1800" b="1">
                <a:solidFill>
                  <a:srgbClr val="1F2D3A"/>
                </a:solidFill>
              </a:rPr>
              <a:t>CSPRNG</a:t>
            </a:r>
          </a:p>
        </p:txBody>
      </p:sp>
      <p:sp>
        <p:nvSpPr>
          <p:cNvPr id="9" name="TextBox 8"/>
          <p:cNvSpPr txBox="1"/>
          <p:nvPr/>
        </p:nvSpPr>
        <p:spPr>
          <a:xfrm>
            <a:off x="640080" y="3598163"/>
            <a:ext cx="10911535" cy="406908"/>
          </a:xfrm>
          <a:prstGeom prst="rect">
            <a:avLst/>
          </a:prstGeom>
          <a:noFill/>
        </p:spPr>
        <p:txBody>
          <a:bodyPr wrap="square" lIns="45720" rIns="45720">
            <a:spAutoFit/>
          </a:bodyPr>
          <a:lstStyle/>
          <a:p>
            <a:pPr algn="l"/>
            <a:r>
              <a:rPr sz="1800" b="0">
                <a:solidFill>
                  <a:srgbClr val="1F2D3A"/>
                </a:solidFill>
              </a:rPr>
              <a:t>Anyone who sees 624 outputs of </a:t>
            </a:r>
            <a:r>
              <a:rPr sz="1800" b="0">
                <a:solidFill>
                  <a:srgbClr val="A1123F"/>
                </a:solidFill>
                <a:latin typeface="Consolas"/>
              </a:rPr>
              <a:t>mt19937</a:t>
            </a:r>
            <a:r>
              <a:rPr sz="1800" b="0">
                <a:solidFill>
                  <a:srgbClr val="1F2D3A"/>
                </a:solidFill>
              </a:rPr>
              <a:t> can compute every output after that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1 — Seeding with Time</a:t>
            </a:r>
          </a:p>
        </p:txBody>
      </p:sp>
      <p:sp>
        <p:nvSpPr>
          <p:cNvPr id="7" name="Rectangle 6"/>
          <p:cNvSpPr/>
          <p:nvPr/>
        </p:nvSpPr>
        <p:spPr>
          <a:xfrm>
            <a:off x="640080" y="1325880"/>
            <a:ext cx="10911535" cy="103022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srand(time(NULL));</a:t>
            </a:r>
          </a:p>
          <a:p>
            <a:pPr algn="l"/>
            <a:r>
              <a:rPr sz="1240">
                <a:solidFill>
                  <a:srgbClr val="1F2D3A"/>
                </a:solidFill>
                <a:latin typeface="Consolas"/>
              </a:rPr>
              <a:t>unsigned char anahtar[16];</a:t>
            </a:r>
          </a:p>
          <a:p>
            <a:pPr algn="l"/>
            <a:r>
              <a:rPr sz="1240">
                <a:solidFill>
                  <a:srgbClr val="1F2D3A"/>
                </a:solidFill>
                <a:latin typeface="Consolas"/>
              </a:rPr>
              <a:t>for (int i = 0; i &lt; 16; i++)</a:t>
            </a:r>
          </a:p>
          <a:p>
            <a:pPr algn="l"/>
            <a:r>
              <a:rPr sz="1240">
                <a:solidFill>
                  <a:srgbClr val="1F2D3A"/>
                </a:solidFill>
                <a:latin typeface="Consolas"/>
              </a:rPr>
              <a:t>    anahtar[i] = rand() &amp; 0xFF;</a:t>
            </a:r>
          </a:p>
        </p:txBody>
      </p:sp>
      <p:sp>
        <p:nvSpPr>
          <p:cNvPr id="8" name="TextBox 7"/>
          <p:cNvSpPr txBox="1"/>
          <p:nvPr/>
        </p:nvSpPr>
        <p:spPr>
          <a:xfrm>
            <a:off x="640080" y="2465832"/>
            <a:ext cx="10911535" cy="770128"/>
          </a:xfrm>
          <a:prstGeom prst="rect">
            <a:avLst/>
          </a:prstGeom>
          <a:noFill/>
        </p:spPr>
        <p:txBody>
          <a:bodyPr wrap="square" lIns="45720" rIns="45720">
            <a:spAutoFit/>
          </a:bodyPr>
          <a:lstStyle/>
          <a:p>
            <a:pPr algn="l"/>
            <a:r>
              <a:rPr sz="2000" b="0">
                <a:solidFill>
                  <a:srgbClr val="1F2D3A"/>
                </a:solidFill>
              </a:rPr>
              <a:t>If an attacker knows which day the key was generated, there are only </a:t>
            </a:r>
            <a:r>
              <a:rPr sz="2000" b="1">
                <a:solidFill>
                  <a:srgbClr val="1F2D3A"/>
                </a:solidFill>
              </a:rPr>
              <a:t>86,400</a:t>
            </a:r>
            <a:r>
              <a:rPr sz="2000" b="0">
                <a:solidFill>
                  <a:srgbClr val="1F2D3A"/>
                </a:solidFill>
              </a:rPr>
              <a:t> possible seeds for that day. A laptop tries them all in seconds.</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2 — Accidentally Wiping Out Entropy</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1">
                <a:solidFill>
                  <a:srgbClr val="1F2D3A"/>
                </a:solidFill>
              </a:rPr>
              <a:t>The Debian OpenSSL disaster (2008):</a:t>
            </a:r>
            <a:r>
              <a:rPr sz="2000" b="0">
                <a:solidFill>
                  <a:srgbClr val="1F2D3A"/>
                </a:solidFill>
              </a:rPr>
              <a:t> a packager removed two lines that added entropy to OpenSSL's random pool, to silence a warning.</a:t>
            </a:r>
          </a:p>
        </p:txBody>
      </p:sp>
      <p:sp>
        <p:nvSpPr>
          <p:cNvPr id="8" name="TextBox 7"/>
          <p:cNvSpPr txBox="1"/>
          <p:nvPr/>
        </p:nvSpPr>
        <p:spPr>
          <a:xfrm>
            <a:off x="640080" y="2205736"/>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For two years, the only entropy source was the </a:t>
            </a:r>
            <a:r>
              <a:rPr sz="2000" b="1">
                <a:solidFill>
                  <a:srgbClr val="1F2D3A"/>
                </a:solidFill>
              </a:rPr>
              <a:t>process ID</a:t>
            </a:r>
            <a:r>
              <a:rPr sz="2000" b="0">
                <a:solidFill>
                  <a:srgbClr val="1F2D3A"/>
                </a:solidFill>
              </a:rPr>
              <a:t> (≤ 32,768 values).</a:t>
            </a:r>
          </a:p>
          <a:p>
            <a:pPr>
              <a:spcAft>
                <a:spcPts val="300"/>
              </a:spcAft>
            </a:pPr>
            <a:r>
              <a:rPr sz="2000" b="1">
                <a:solidFill>
                  <a:srgbClr val="006D77"/>
                </a:solidFill>
              </a:rPr>
              <a:t>• </a:t>
            </a:r>
            <a:r>
              <a:rPr sz="2000" b="0">
                <a:solidFill>
                  <a:srgbClr val="1F2D3A"/>
                </a:solidFill>
              </a:rPr>
              <a:t>Attackers pre-generated and listed every possible key (</a:t>
            </a:r>
            <a:r>
              <a:rPr sz="2000" b="1">
                <a:solidFill>
                  <a:srgbClr val="1F2D3A"/>
                </a:solidFill>
              </a:rPr>
              <a:t>CVE-2008-0166</a:t>
            </a:r>
            <a:r>
              <a:rPr sz="2000" b="0">
                <a:solidFill>
                  <a:srgbClr val="1F2D3A"/>
                </a:solidFill>
              </a:rPr>
              <a:t>).</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Four Common Misconceptions — Diagram</a:t>
            </a:r>
          </a:p>
        </p:txBody>
      </p:sp>
      <p:pic>
        <p:nvPicPr>
          <p:cNvPr id="7" name="Picture 6" descr="h03-20-yanlis-anlamalar.png"/>
          <p:cNvPicPr>
            <a:picLocks noChangeAspect="1"/>
          </p:cNvPicPr>
          <p:nvPr/>
        </p:nvPicPr>
        <p:blipFill>
          <a:blip r:embed="rId3"/>
          <a:stretch>
            <a:fillRect/>
          </a:stretch>
        </p:blipFill>
        <p:spPr>
          <a:xfrm>
            <a:off x="2259761" y="1325880"/>
            <a:ext cx="7672173" cy="3661078"/>
          </a:xfrm>
          <a:prstGeom prst="rect">
            <a:avLst/>
          </a:prstGeom>
        </p:spPr>
      </p:pic>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59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2 — Takeaway</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 </a:t>
            </a:r>
            <a:r>
              <a:rPr sz="2000" b="1">
                <a:solidFill>
                  <a:srgbClr val="1F2D3A"/>
                </a:solidFill>
              </a:rPr>
              <a:t>Don't touch</a:t>
            </a:r>
            <a:r>
              <a:rPr sz="2000" b="0">
                <a:solidFill>
                  <a:srgbClr val="1F2D3A"/>
                </a:solidFill>
              </a:rPr>
              <a:t> cryptographic code </a:t>
            </a:r>
            <a:r>
              <a:rPr sz="2000" b="1">
                <a:solidFill>
                  <a:srgbClr val="1F2D3A"/>
                </a:solidFill>
              </a:rPr>
              <a:t>without understanding it.</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0">
                <a:solidFill>
                  <a:srgbClr val="1F2D3A"/>
                </a:solidFill>
              </a:rPr>
              <a:t>➡️ </a:t>
            </a:r>
            <a:r>
              <a:rPr sz="2000" b="1">
                <a:solidFill>
                  <a:srgbClr val="1F2D3A"/>
                </a:solidFill>
              </a:rPr>
              <a:t>Statistically testing</a:t>
            </a:r>
            <a:r>
              <a:rPr sz="2000" b="0">
                <a:solidFill>
                  <a:srgbClr val="1F2D3A"/>
                </a:solidFill>
              </a:rPr>
              <a:t> a random generator's output does </a:t>
            </a:r>
            <a:r>
              <a:rPr sz="2000" b="1">
                <a:solidFill>
                  <a:srgbClr val="1F2D3A"/>
                </a:solidFill>
              </a:rPr>
              <a:t>not prove</a:t>
            </a:r>
            <a:r>
              <a:rPr sz="2000" b="0">
                <a:solidFill>
                  <a:srgbClr val="1F2D3A"/>
                </a:solidFill>
              </a:rPr>
              <a:t> its unpredictability.</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3 — Bias When Reducing to a Range</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A1123F"/>
                </a:solidFill>
                <a:latin typeface="Consolas"/>
              </a:rPr>
              <a:t>r % 6</a:t>
            </a:r>
            <a:r>
              <a:rPr sz="2000" b="0">
                <a:solidFill>
                  <a:srgbClr val="1F2D3A"/>
                </a:solidFill>
              </a:rPr>
              <a:t> looks harmless. If </a:t>
            </a:r>
            <a:r>
              <a:rPr sz="2000" b="0">
                <a:solidFill>
                  <a:srgbClr val="A1123F"/>
                </a:solidFill>
                <a:latin typeface="Consolas"/>
              </a:rPr>
              <a:t>r</a:t>
            </a:r>
            <a:r>
              <a:rPr sz="2000" b="0">
                <a:solidFill>
                  <a:srgbClr val="1F2D3A"/>
                </a:solidFill>
              </a:rPr>
              <a:t> is uniform over 0–255:</a:t>
            </a:r>
          </a:p>
        </p:txBody>
      </p:sp>
      <p:sp>
        <p:nvSpPr>
          <p:cNvPr id="8" name="Rectangle 7"/>
          <p:cNvSpPr/>
          <p:nvPr/>
        </p:nvSpPr>
        <p:spPr>
          <a:xfrm>
            <a:off x="640080" y="1875536"/>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256 = 42*6 + 4</a:t>
            </a:r>
          </a:p>
        </p:txBody>
      </p:sp>
      <p:sp>
        <p:nvSpPr>
          <p:cNvPr id="9" name="TextBox 8"/>
          <p:cNvSpPr txBox="1"/>
          <p:nvPr/>
        </p:nvSpPr>
        <p:spPr>
          <a:xfrm>
            <a:off x="640080" y="2448559"/>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Values 0–3 come out </a:t>
            </a:r>
            <a:r>
              <a:rPr sz="2000" b="1">
                <a:solidFill>
                  <a:srgbClr val="1F2D3A"/>
                </a:solidFill>
              </a:rPr>
              <a:t>43 times each</a:t>
            </a:r>
            <a:r>
              <a:rPr sz="2000" b="0">
                <a:solidFill>
                  <a:srgbClr val="1F2D3A"/>
                </a:solidFill>
              </a:rPr>
              <a:t>, values 4–5 come out </a:t>
            </a:r>
            <a:r>
              <a:rPr sz="2000" b="1">
                <a:solidFill>
                  <a:srgbClr val="1F2D3A"/>
                </a:solidFill>
              </a:rPr>
              <a:t>42 times each</a:t>
            </a:r>
            <a:r>
              <a:rPr sz="2000" b="0">
                <a:solidFill>
                  <a:srgbClr val="1F2D3A"/>
                </a:solidFill>
              </a:rPr>
              <a:t>.</a:t>
            </a:r>
          </a:p>
          <a:p>
            <a:pPr>
              <a:spcAft>
                <a:spcPts val="300"/>
              </a:spcAft>
            </a:pPr>
            <a:r>
              <a:rPr sz="2000" b="1">
                <a:solidFill>
                  <a:srgbClr val="006D77"/>
                </a:solidFill>
              </a:rPr>
              <a:t>• </a:t>
            </a:r>
            <a:r>
              <a:rPr sz="2000" b="0">
                <a:solidFill>
                  <a:srgbClr val="1F2D3A"/>
                </a:solidFill>
              </a:rPr>
              <a:t>Irrelevant for a die roll; increases predictability when generating a password/OTP.</a:t>
            </a:r>
          </a:p>
          <a:p>
            <a:pPr>
              <a:spcAft>
                <a:spcPts val="300"/>
              </a:spcAft>
            </a:pPr>
            <a:r>
              <a:rPr sz="2000" b="1">
                <a:solidFill>
                  <a:srgbClr val="006D77"/>
                </a:solidFill>
              </a:rPr>
              <a:t>• </a:t>
            </a:r>
            <a:r>
              <a:rPr sz="2000" b="0">
                <a:solidFill>
                  <a:srgbClr val="1F2D3A"/>
                </a:solidFill>
              </a:rPr>
              <a:t>The correct method is </a:t>
            </a:r>
            <a:r>
              <a:rPr sz="2000" b="1">
                <a:solidFill>
                  <a:srgbClr val="1F2D3A"/>
                </a:solidFill>
              </a:rPr>
              <a:t>rejection sampling</a:t>
            </a:r>
            <a:r>
              <a:rPr sz="2000" b="0">
                <a:solidFill>
                  <a:srgbClr val="1F2D3A"/>
                </a:solidFill>
              </a:rPr>
              <a:t> — next slide.</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Right Way: The Operating System's Generator</a:t>
            </a:r>
          </a:p>
        </p:txBody>
      </p:sp>
      <p:sp>
        <p:nvSpPr>
          <p:cNvPr id="7" name="Rectangle 6"/>
          <p:cNvSpPr/>
          <p:nvPr/>
        </p:nvSpPr>
        <p:spPr>
          <a:xfrm>
            <a:off x="640080" y="1325880"/>
            <a:ext cx="10911535" cy="231526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 Linux (3.17+ / glibc 2.25+) */</a:t>
            </a:r>
          </a:p>
          <a:p>
            <a:pPr algn="l"/>
            <a:r>
              <a:rPr sz="1116">
                <a:solidFill>
                  <a:srgbClr val="1F2D3A"/>
                </a:solidFill>
                <a:latin typeface="Consolas"/>
              </a:rPr>
              <a:t>while (n &gt; 0) {</a:t>
            </a:r>
          </a:p>
          <a:p>
            <a:pPr algn="l"/>
            <a:r>
              <a:rPr sz="1116">
                <a:solidFill>
                  <a:srgbClr val="1F2D3A"/>
                </a:solidFill>
                <a:latin typeface="Consolas"/>
              </a:rPr>
              <a:t>    ssize_t r = getrandom(p, n, 0);</a:t>
            </a:r>
          </a:p>
          <a:p>
            <a:pPr algn="l"/>
            <a:r>
              <a:rPr sz="1116">
                <a:solidFill>
                  <a:srgbClr val="1F2D3A"/>
                </a:solidFill>
                <a:latin typeface="Consolas"/>
              </a:rPr>
              <a:t>    if (r &lt; 0) { if (errno == EINTR) continue; return -1; }</a:t>
            </a:r>
          </a:p>
          <a:p>
            <a:pPr algn="l"/>
            <a:r>
              <a:rPr sz="1116">
                <a:solidFill>
                  <a:srgbClr val="1F2D3A"/>
                </a:solidFill>
                <a:latin typeface="Consolas"/>
              </a:rPr>
              <a:t>    p += r; n -= (size_t)r;</a:t>
            </a:r>
          </a:p>
          <a:p>
            <a:pPr algn="l"/>
            <a:r>
              <a:rPr sz="1116">
                <a:solidFill>
                  <a:srgbClr val="1F2D3A"/>
                </a:solidFill>
                <a:latin typeface="Consolas"/>
              </a:rPr>
              <a:t>}</a:t>
            </a:r>
          </a:p>
          <a:p>
            <a:pPr algn="l"/>
            <a:r>
              <a:rPr sz="1116">
                <a:solidFill>
                  <a:srgbClr val="1F2D3A"/>
                </a:solidFill>
                <a:latin typeface="Consolas"/>
              </a:rPr>
              <a:t> </a:t>
            </a:r>
          </a:p>
          <a:p>
            <a:pPr algn="l"/>
            <a:r>
              <a:rPr sz="1116">
                <a:solidFill>
                  <a:srgbClr val="1F2D3A"/>
                </a:solidFill>
                <a:latin typeface="Consolas"/>
              </a:rPr>
              <a:t>/* Windows */</a:t>
            </a:r>
          </a:p>
          <a:p>
            <a:pPr algn="l"/>
            <a:r>
              <a:rPr sz="1116">
                <a:solidFill>
                  <a:srgbClr val="1F2D3A"/>
                </a:solidFill>
                <a:latin typeface="Consolas"/>
              </a:rPr>
              <a:t>BCryptGenRandom(NULL, buf, n, BCRYPT_USE_SYSTEM_PREFERRED_RNG);</a:t>
            </a:r>
          </a:p>
          <a:p>
            <a:pPr algn="l"/>
            <a:r>
              <a:rPr sz="1116">
                <a:solidFill>
                  <a:srgbClr val="1F2D3A"/>
                </a:solidFill>
                <a:latin typeface="Consolas"/>
              </a:rPr>
              <a:t> </a:t>
            </a:r>
          </a:p>
          <a:p>
            <a:pPr algn="l"/>
            <a:r>
              <a:rPr sz="1116">
                <a:solidFill>
                  <a:srgbClr val="1F2D3A"/>
                </a:solidFill>
                <a:latin typeface="Consolas"/>
              </a:rPr>
              <a:t>/* OpenSSL */</a:t>
            </a:r>
          </a:p>
          <a:p>
            <a:pPr algn="l"/>
            <a:r>
              <a:rPr sz="1116">
                <a:solidFill>
                  <a:srgbClr val="1F2D3A"/>
                </a:solidFill>
                <a:latin typeface="Consolas"/>
              </a:rPr>
              <a:t>if (RAND_bytes(buf, n) != 1) { /* ASLA devam etme */ }</a:t>
            </a:r>
          </a:p>
        </p:txBody>
      </p:sp>
      <p:sp>
        <p:nvSpPr>
          <p:cNvPr id="8" name="TextBox 7"/>
          <p:cNvSpPr txBox="1"/>
          <p:nvPr/>
        </p:nvSpPr>
        <p:spPr>
          <a:xfrm>
            <a:off x="640080" y="3750868"/>
            <a:ext cx="10911535" cy="704088"/>
          </a:xfrm>
          <a:prstGeom prst="rect">
            <a:avLst/>
          </a:prstGeom>
          <a:noFill/>
        </p:spPr>
        <p:txBody>
          <a:bodyPr wrap="square" lIns="45720" rIns="45720">
            <a:spAutoFit/>
          </a:bodyPr>
          <a:lstStyle/>
          <a:p>
            <a:pPr algn="l"/>
            <a:r>
              <a:rPr sz="1800" b="0">
                <a:solidFill>
                  <a:srgbClr val="1F2D3A"/>
                </a:solidFill>
              </a:rPr>
              <a:t>⚠️ If you don't check the return value, you'll run with a </a:t>
            </a:r>
            <a:r>
              <a:rPr sz="1800" b="1">
                <a:solidFill>
                  <a:srgbClr val="1F2D3A"/>
                </a:solidFill>
              </a:rPr>
              <a:t>zero</a:t>
            </a:r>
            <a:r>
              <a:rPr sz="1800" b="0">
                <a:solidFill>
                  <a:srgbClr val="1F2D3A"/>
                </a:solidFill>
              </a:rPr>
              <a:t> key that you thought was "random"</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Should You Check the Return Value?</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random generator </a:t>
            </a:r>
            <a:r>
              <a:rPr sz="2000" b="1">
                <a:solidFill>
                  <a:srgbClr val="1F2D3A"/>
                </a:solidFill>
              </a:rPr>
              <a:t>can fail</a:t>
            </a:r>
            <a:r>
              <a:rPr sz="2000" b="0">
                <a:solidFill>
                  <a:srgbClr val="1F2D3A"/>
                </a:solidFill>
              </a:rPr>
              <a:t>.</a:t>
            </a:r>
          </a:p>
          <a:p>
            <a:pPr>
              <a:spcAft>
                <a:spcPts val="300"/>
              </a:spcAft>
            </a:pPr>
            <a:r>
              <a:rPr sz="2000" b="1">
                <a:solidFill>
                  <a:srgbClr val="006D77"/>
                </a:solidFill>
              </a:rPr>
              <a:t>• </a:t>
            </a:r>
            <a:r>
              <a:rPr sz="2000" b="0">
                <a:solidFill>
                  <a:srgbClr val="1F2D3A"/>
                </a:solidFill>
              </a:rPr>
              <a:t>If unchecked, the buffer stays </a:t>
            </a:r>
            <a:r>
              <a:rPr sz="2000" b="1">
                <a:solidFill>
                  <a:srgbClr val="1F2D3A"/>
                </a:solidFill>
              </a:rPr>
              <a:t>uninitialized</a:t>
            </a:r>
            <a:r>
              <a:rPr sz="2000" b="0">
                <a:solidFill>
                  <a:srgbClr val="1F2D3A"/>
                </a:solidFill>
              </a:rPr>
              <a:t> (or zero).</a:t>
            </a:r>
          </a:p>
          <a:p>
            <a:pPr>
              <a:spcAft>
                <a:spcPts val="300"/>
              </a:spcAft>
            </a:pPr>
            <a:r>
              <a:rPr sz="2000" b="1">
                <a:solidFill>
                  <a:srgbClr val="006D77"/>
                </a:solidFill>
              </a:rPr>
              <a:t>• </a:t>
            </a:r>
            <a:r>
              <a:rPr sz="2000" b="0">
                <a:solidFill>
                  <a:srgbClr val="1F2D3A"/>
                </a:solidFill>
              </a:rPr>
              <a:t>The program keeps running with what it thinks is a "random" but is actually a </a:t>
            </a:r>
            <a:r>
              <a:rPr sz="2000" b="1">
                <a:solidFill>
                  <a:srgbClr val="1F2D3A"/>
                </a:solidFill>
              </a:rPr>
              <a:t>fixed</a:t>
            </a:r>
            <a:r>
              <a:rPr sz="2000" b="0">
                <a:solidFill>
                  <a:srgbClr val="1F2D3A"/>
                </a:solidFill>
              </a:rPr>
              <a:t> key.</a:t>
            </a:r>
          </a:p>
          <a:p>
            <a:pPr>
              <a:spcAft>
                <a:spcPts val="300"/>
              </a:spcAft>
            </a:pPr>
            <a:r>
              <a:rPr sz="2000" b="1">
                <a:solidFill>
                  <a:srgbClr val="006D77"/>
                </a:solidFill>
              </a:rPr>
              <a:t>• </a:t>
            </a:r>
            <a:r>
              <a:rPr sz="2000" b="0">
                <a:solidFill>
                  <a:srgbClr val="1F2D3A"/>
                </a:solidFill>
              </a:rPr>
              <a:t>The only correct behaviour on failure: </a:t>
            </a:r>
            <a:r>
              <a:rPr sz="2000" b="1">
                <a:solidFill>
                  <a:srgbClr val="1F2D3A"/>
                </a:solidFill>
              </a:rPr>
              <a:t>stop the process</a:t>
            </a:r>
            <a:r>
              <a:rPr sz="2000" b="0">
                <a:solidFill>
                  <a:srgbClr val="1F2D3A"/>
                </a:solidFill>
              </a:rPr>
              <a:t>.</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Unbiased Range with Rejection Sampling</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uint32_t aralikta_rastgele(uint32_t ust) {        /* Tarif 11.11 */</a:t>
            </a:r>
          </a:p>
          <a:p>
            <a:pPr algn="l"/>
            <a:r>
              <a:rPr sz="1240">
                <a:solidFill>
                  <a:srgbClr val="1F2D3A"/>
                </a:solidFill>
                <a:latin typeface="Consolas"/>
              </a:rPr>
              <a:t>    uint32_t sinir = (uint32_t)(-ust) % ust, r;   /* 2^32 mod ust */</a:t>
            </a:r>
          </a:p>
          <a:p>
            <a:pPr algn="l"/>
            <a:r>
              <a:rPr sz="1240">
                <a:solidFill>
                  <a:srgbClr val="1F2D3A"/>
                </a:solidFill>
                <a:latin typeface="Consolas"/>
              </a:rPr>
              <a:t>    do rastgele_bayt(&amp;r, sizeof r); while (r &lt; sinir);</a:t>
            </a:r>
          </a:p>
          <a:p>
            <a:pPr algn="l"/>
            <a:r>
              <a:rPr sz="1240">
                <a:solidFill>
                  <a:srgbClr val="1F2D3A"/>
                </a:solidFill>
                <a:latin typeface="Consolas"/>
              </a:rPr>
              <a:t>    return r % ust;</a:t>
            </a:r>
          </a:p>
          <a:p>
            <a:pPr algn="l"/>
            <a:r>
              <a:rPr sz="1240">
                <a:solidFill>
                  <a:srgbClr val="1F2D3A"/>
                </a:solidFill>
                <a:latin typeface="Consolas"/>
              </a:rPr>
              <a:t>}</a:t>
            </a:r>
          </a:p>
        </p:txBody>
      </p:sp>
      <p:sp>
        <p:nvSpPr>
          <p:cNvPr id="8" name="TextBox 7"/>
          <p:cNvSpPr txBox="1"/>
          <p:nvPr/>
        </p:nvSpPr>
        <p:spPr>
          <a:xfrm>
            <a:off x="640080" y="2654807"/>
            <a:ext cx="10911535" cy="770128"/>
          </a:xfrm>
          <a:prstGeom prst="rect">
            <a:avLst/>
          </a:prstGeom>
          <a:noFill/>
        </p:spPr>
        <p:txBody>
          <a:bodyPr wrap="square" lIns="45720" rIns="45720">
            <a:spAutoFit/>
          </a:bodyPr>
          <a:lstStyle/>
          <a:p>
            <a:pPr algn="l"/>
            <a:r>
              <a:rPr sz="2000" b="0">
                <a:solidFill>
                  <a:srgbClr val="1F2D3A"/>
                </a:solidFill>
              </a:rPr>
              <a:t>Idea: use the largest part of the 2³² values that </a:t>
            </a:r>
            <a:r>
              <a:rPr sz="2000" b="1">
                <a:solidFill>
                  <a:srgbClr val="1F2D3A"/>
                </a:solidFill>
              </a:rPr>
              <a:t>divides evenly</a:t>
            </a:r>
            <a:r>
              <a:rPr sz="2000" b="0">
                <a:solidFill>
                  <a:srgbClr val="1F2D3A"/>
                </a:solidFill>
              </a:rPr>
              <a:t> by </a:t>
            </a:r>
            <a:r>
              <a:rPr sz="2000" b="0">
                <a:solidFill>
                  <a:srgbClr val="A1123F"/>
                </a:solidFill>
                <a:latin typeface="Consolas"/>
              </a:rPr>
              <a:t>ust</a:t>
            </a:r>
            <a:r>
              <a:rPr sz="2000" b="0">
                <a:solidFill>
                  <a:srgbClr val="1F2D3A"/>
                </a:solidFill>
              </a:rPr>
              <a:t>, and discard the remainder.</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Random Values — Usage List</a:t>
            </a:r>
          </a:p>
        </p:txBody>
      </p:sp>
      <p:graphicFrame>
        <p:nvGraphicFramePr>
          <p:cNvPr id="7" name="Table 6"/>
          <p:cNvGraphicFramePr>
            <a:graphicFrameLocks noGrp="1"/>
          </p:cNvGraphicFramePr>
          <p:nvPr/>
        </p:nvGraphicFramePr>
        <p:xfrm>
          <a:off x="640080" y="1325880"/>
          <a:ext cx="10911533" cy="1755648"/>
        </p:xfrm>
        <a:graphic>
          <a:graphicData uri="http://schemas.openxmlformats.org/drawingml/2006/table">
            <a:tbl>
              <a:tblPr firstRow="1" bandRow="1">
                <a:tableStyleId>{5C22544A-7EE6-4342-B048-85BDC9FD1C3A}</a:tableStyleId>
              </a:tblPr>
              <a:tblGrid>
                <a:gridCol w="2909742"/>
                <a:gridCol w="1939828"/>
                <a:gridCol w="6061963"/>
              </a:tblGrid>
              <a:tr h="351129">
                <a:tc>
                  <a:txBody>
                    <a:bodyPr wrap="square"/>
                    <a:lstStyle/>
                    <a:p>
                      <a:r>
                        <a:rPr sz="1296" b="1">
                          <a:solidFill>
                            <a:srgbClr val="FFFFFF"/>
                          </a:solidFill>
                        </a:rPr>
                        <a:t>Value</a:t>
                      </a:r>
                    </a:p>
                  </a:txBody>
                  <a:tcPr marL="54864" marR="54864" marT="27432" marB="27432" anchor="ctr">
                    <a:solidFill>
                      <a:srgbClr val="006D77"/>
                    </a:solidFill>
                  </a:tcPr>
                </a:tc>
                <a:tc>
                  <a:txBody>
                    <a:bodyPr wrap="square"/>
                    <a:lstStyle/>
                    <a:p>
                      <a:r>
                        <a:rPr sz="1296" b="1">
                          <a:solidFill>
                            <a:srgbClr val="FFFFFF"/>
                          </a:solidFill>
                        </a:rPr>
                        <a:t>Secret?</a:t>
                      </a:r>
                    </a:p>
                  </a:txBody>
                  <a:tcPr marL="54864" marR="54864" marT="27432" marB="27432" anchor="ctr">
                    <a:solidFill>
                      <a:srgbClr val="006D77"/>
                    </a:solidFill>
                  </a:tcPr>
                </a:tc>
                <a:tc>
                  <a:txBody>
                    <a:bodyPr wrap="square"/>
                    <a:lstStyle/>
                    <a:p>
                      <a:r>
                        <a:rPr sz="1296" b="1">
                          <a:solidFill>
                            <a:srgbClr val="FFFFFF"/>
                          </a:solidFill>
                        </a:rPr>
                        <a:t>Unique?</a:t>
                      </a:r>
                    </a:p>
                  </a:txBody>
                  <a:tcPr marL="54864" marR="54864" marT="27432" marB="27432" anchor="ctr">
                    <a:solidFill>
                      <a:srgbClr val="006D77"/>
                    </a:solidFill>
                  </a:tcPr>
                </a:tc>
              </a:tr>
              <a:tr h="351129">
                <a:tc>
                  <a:txBody>
                    <a:bodyPr wrap="square"/>
                    <a:lstStyle/>
                    <a:p>
                      <a:r>
                        <a:rPr sz="1296" b="0">
                          <a:solidFill>
                            <a:srgbClr val="1F2D3A"/>
                          </a:solidFill>
                        </a:rPr>
                        <a:t>Key</a:t>
                      </a:r>
                    </a:p>
                  </a:txBody>
                  <a:tcPr marL="54864" marR="54864" marT="27432" marB="27432" anchor="ctr">
                    <a:solidFill>
                      <a:srgbClr val="FFFFFF"/>
                    </a:solidFill>
                  </a:tcPr>
                </a:tc>
                <a:tc>
                  <a:txBody>
                    <a:bodyPr wrap="square"/>
                    <a:lstStyle/>
                    <a:p>
                      <a:r>
                        <a:rPr sz="1296" b="1">
                          <a:solidFill>
                            <a:srgbClr val="1F2D3A"/>
                          </a:solidFill>
                        </a:rPr>
                        <a:t>Yes</a:t>
                      </a:r>
                    </a:p>
                  </a:txBody>
                  <a:tcPr marL="54864" marR="54864" marT="27432" marB="27432" anchor="ctr">
                    <a:solidFill>
                      <a:srgbClr val="FFFFFF"/>
                    </a:solidFill>
                  </a:tcPr>
                </a:tc>
                <a:tc>
                  <a:txBody>
                    <a:bodyPr wrap="square"/>
                    <a:lstStyle/>
                    <a:p>
                      <a:r>
                        <a:rPr sz="1296" b="0">
                          <a:solidFill>
                            <a:srgbClr val="1F2D3A"/>
                          </a:solidFill>
                        </a:rPr>
                        <a:t>Yes</a:t>
                      </a:r>
                    </a:p>
                  </a:txBody>
                  <a:tcPr marL="54864" marR="54864" marT="27432" marB="27432" anchor="ctr">
                    <a:solidFill>
                      <a:srgbClr val="FFFFFF"/>
                    </a:solidFill>
                  </a:tcPr>
                </a:tc>
              </a:tr>
              <a:tr h="351129">
                <a:tc>
                  <a:txBody>
                    <a:bodyPr wrap="square"/>
                    <a:lstStyle/>
                    <a:p>
                      <a:r>
                        <a:rPr sz="1296" b="0">
                          <a:solidFill>
                            <a:srgbClr val="1F2D3A"/>
                          </a:solidFill>
                        </a:rPr>
                        <a:t>GCM nonce (12 B)</a:t>
                      </a:r>
                    </a:p>
                  </a:txBody>
                  <a:tcPr marL="54864" marR="54864" marT="27432" marB="27432" anchor="ctr">
                    <a:solidFill>
                      <a:srgbClr val="EEF7F8"/>
                    </a:solidFill>
                  </a:tcPr>
                </a:tc>
                <a:tc>
                  <a:txBody>
                    <a:bodyPr wrap="square"/>
                    <a:lstStyle/>
                    <a:p>
                      <a:r>
                        <a:rPr sz="1296" b="0">
                          <a:solidFill>
                            <a:srgbClr val="1F2D3A"/>
                          </a:solidFill>
                        </a:rPr>
                        <a:t>No</a:t>
                      </a:r>
                    </a:p>
                  </a:txBody>
                  <a:tcPr marL="54864" marR="54864" marT="27432" marB="27432" anchor="ctr">
                    <a:solidFill>
                      <a:srgbClr val="EEF7F8"/>
                    </a:solidFill>
                  </a:tcPr>
                </a:tc>
                <a:tc>
                  <a:txBody>
                    <a:bodyPr wrap="square"/>
                    <a:lstStyle/>
                    <a:p>
                      <a:r>
                        <a:rPr sz="1296" b="1">
                          <a:solidFill>
                            <a:srgbClr val="1F2D3A"/>
                          </a:solidFill>
                        </a:rPr>
                        <a:t>Never repeats</a:t>
                      </a:r>
                      <a:r>
                        <a:rPr sz="1296" b="0">
                          <a:solidFill>
                            <a:srgbClr val="1F2D3A"/>
                          </a:solidFill>
                        </a:rPr>
                        <a:t> (random: ≤ 2³² messages/key)</a:t>
                      </a:r>
                    </a:p>
                  </a:txBody>
                  <a:tcPr marL="54864" marR="54864" marT="27432" marB="27432" anchor="ctr">
                    <a:solidFill>
                      <a:srgbClr val="EEF7F8"/>
                    </a:solidFill>
                  </a:tcPr>
                </a:tc>
              </a:tr>
              <a:tr h="351129">
                <a:tc>
                  <a:txBody>
                    <a:bodyPr wrap="square"/>
                    <a:lstStyle/>
                    <a:p>
                      <a:r>
                        <a:rPr sz="1296" b="0">
                          <a:solidFill>
                            <a:srgbClr val="1F2D3A"/>
                          </a:solidFill>
                        </a:rPr>
                        <a:t>CBC IV</a:t>
                      </a:r>
                    </a:p>
                  </a:txBody>
                  <a:tcPr marL="54864" marR="54864" marT="27432" marB="27432" anchor="ctr">
                    <a:solidFill>
                      <a:srgbClr val="FFFFFF"/>
                    </a:solidFill>
                  </a:tcPr>
                </a:tc>
                <a:tc>
                  <a:txBody>
                    <a:bodyPr wrap="square"/>
                    <a:lstStyle/>
                    <a:p>
                      <a:r>
                        <a:rPr sz="1296" b="0">
                          <a:solidFill>
                            <a:srgbClr val="1F2D3A"/>
                          </a:solidFill>
                        </a:rPr>
                        <a:t>No</a:t>
                      </a:r>
                    </a:p>
                  </a:txBody>
                  <a:tcPr marL="54864" marR="54864" marT="27432" marB="27432" anchor="ctr">
                    <a:solidFill>
                      <a:srgbClr val="FFFFFF"/>
                    </a:solidFill>
                  </a:tcPr>
                </a:tc>
                <a:tc>
                  <a:txBody>
                    <a:bodyPr wrap="square"/>
                    <a:lstStyle/>
                    <a:p>
                      <a:r>
                        <a:rPr sz="1296" b="0">
                          <a:solidFill>
                            <a:srgbClr val="1F2D3A"/>
                          </a:solidFill>
                        </a:rPr>
                        <a:t>Unpredictable</a:t>
                      </a:r>
                    </a:p>
                  </a:txBody>
                  <a:tcPr marL="54864" marR="54864" marT="27432" marB="27432" anchor="ctr">
                    <a:solidFill>
                      <a:srgbClr val="FFFFFF"/>
                    </a:solidFill>
                  </a:tcPr>
                </a:tc>
              </a:tr>
              <a:tr h="351132">
                <a:tc>
                  <a:txBody>
                    <a:bodyPr wrap="square"/>
                    <a:lstStyle/>
                    <a:p>
                      <a:r>
                        <a:rPr sz="1296" b="0">
                          <a:solidFill>
                            <a:srgbClr val="1F2D3A"/>
                          </a:solidFill>
                        </a:rPr>
                        <a:t>Salt · Session token</a:t>
                      </a:r>
                    </a:p>
                  </a:txBody>
                  <a:tcPr marL="54864" marR="54864" marT="27432" marB="27432" anchor="ctr">
                    <a:solidFill>
                      <a:srgbClr val="EEF7F8"/>
                    </a:solidFill>
                  </a:tcPr>
                </a:tc>
                <a:tc>
                  <a:txBody>
                    <a:bodyPr wrap="square"/>
                    <a:lstStyle/>
                    <a:p>
                      <a:r>
                        <a:rPr sz="1296" b="0">
                          <a:solidFill>
                            <a:srgbClr val="1F2D3A"/>
                          </a:solidFill>
                        </a:rPr>
                        <a:t>No · </a:t>
                      </a:r>
                      <a:r>
                        <a:rPr sz="1296" b="1">
                          <a:solidFill>
                            <a:srgbClr val="1F2D3A"/>
                          </a:solidFill>
                        </a:rPr>
                        <a:t>Yes</a:t>
                      </a:r>
                    </a:p>
                  </a:txBody>
                  <a:tcPr marL="54864" marR="54864" marT="27432" marB="27432" anchor="ctr">
                    <a:solidFill>
                      <a:srgbClr val="EEF7F8"/>
                    </a:solidFill>
                  </a:tcPr>
                </a:tc>
                <a:tc>
                  <a:txBody>
                    <a:bodyPr wrap="square"/>
                    <a:lstStyle/>
                    <a:p>
                      <a:r>
                        <a:rPr sz="1296" b="0">
                          <a:solidFill>
                            <a:srgbClr val="1F2D3A"/>
                          </a:solidFill>
                        </a:rPr>
                        <a:t>Yes</a:t>
                      </a:r>
                    </a:p>
                  </a:txBody>
                  <a:tcPr marL="54864" marR="54864" marT="27432" marB="27432" anchor="ctr">
                    <a:solidFill>
                      <a:srgbClr val="EEF7F8"/>
                    </a:solidFill>
                  </a:tcPr>
                </a:tc>
              </a:tr>
            </a:tbl>
          </a:graphicData>
        </a:graphic>
      </p:graphicFrame>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AEAD: Four Inputs, Two Outputs</a:t>
            </a:r>
          </a:p>
        </p:txBody>
      </p:sp>
      <p:pic>
        <p:nvPicPr>
          <p:cNvPr id="7" name="Picture 6" descr="h03-02-aead.png"/>
          <p:cNvPicPr>
            <a:picLocks noChangeAspect="1"/>
          </p:cNvPicPr>
          <p:nvPr/>
        </p:nvPicPr>
        <p:blipFill>
          <a:blip r:embed="rId3"/>
          <a:stretch>
            <a:fillRect/>
          </a:stretch>
        </p:blipFill>
        <p:spPr>
          <a:xfrm>
            <a:off x="2259761" y="1325880"/>
            <a:ext cx="7672173" cy="3411642"/>
          </a:xfrm>
          <a:prstGeom prst="rect">
            <a:avLst/>
          </a:prstGeom>
        </p:spPr>
      </p:pic>
      <p:sp>
        <p:nvSpPr>
          <p:cNvPr id="8" name="TextBox 7"/>
          <p:cNvSpPr txBox="1"/>
          <p:nvPr/>
        </p:nvSpPr>
        <p:spPr>
          <a:xfrm>
            <a:off x="640080" y="4847250"/>
            <a:ext cx="10911535" cy="737108"/>
          </a:xfrm>
          <a:prstGeom prst="rect">
            <a:avLst/>
          </a:prstGeom>
          <a:noFill/>
        </p:spPr>
        <p:txBody>
          <a:bodyPr wrap="square" lIns="45720" rIns="45720">
            <a:spAutoFit/>
          </a:bodyPr>
          <a:lstStyle/>
          <a:p>
            <a:pPr algn="l"/>
            <a:r>
              <a:rPr sz="1900" b="1">
                <a:solidFill>
                  <a:srgbClr val="1F2D3A"/>
                </a:solidFill>
              </a:rPr>
              <a:t>AAD:</a:t>
            </a:r>
            <a:r>
              <a:rPr sz="1900" b="0">
                <a:solidFill>
                  <a:srgbClr val="1F2D3A"/>
                </a:solidFill>
              </a:rPr>
              <a:t> not encrypted, but if it's changed the tag won't hold — file header, version, record ID</a:t>
            </a:r>
          </a:p>
        </p:txBody>
      </p:sp>
      <p:sp>
        <p:nvSpPr>
          <p:cNvPr id="9" name="TextBox 8"/>
          <p:cNvSpPr txBox="1"/>
          <p:nvPr/>
        </p:nvSpPr>
        <p:spPr>
          <a:xfrm>
            <a:off x="640080" y="5694086"/>
            <a:ext cx="10911535" cy="423418"/>
          </a:xfrm>
          <a:prstGeom prst="rect">
            <a:avLst/>
          </a:prstGeom>
          <a:noFill/>
        </p:spPr>
        <p:txBody>
          <a:bodyPr wrap="square" lIns="45720" rIns="45720">
            <a:spAutoFit/>
          </a:bodyPr>
          <a:lstStyle/>
          <a:p>
            <a:pPr algn="l"/>
            <a:r>
              <a:rPr sz="1900" b="0">
                <a:solidFill>
                  <a:srgbClr val="1F2D3A"/>
                </a:solidFill>
              </a:rPr>
              <a:t>Week 1's "Vault": derivation parameters as AAD → the iteration count can't be changed</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Now Let's Open Up the Crypto API</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 Demo 1 we left the work to ready-made helper functions.</a:t>
            </a:r>
          </a:p>
          <a:p>
            <a:pPr>
              <a:spcAft>
                <a:spcPts val="300"/>
              </a:spcAft>
            </a:pPr>
            <a:r>
              <a:rPr sz="2000" b="1">
                <a:solidFill>
                  <a:srgbClr val="006D77"/>
                </a:solidFill>
              </a:rPr>
              <a:t>• </a:t>
            </a:r>
            <a:r>
              <a:rPr sz="2000" b="0">
                <a:solidFill>
                  <a:srgbClr val="1F2D3A"/>
                </a:solidFill>
              </a:rPr>
              <a:t>Now we'll write OpenSSL's </a:t>
            </a:r>
            <a:r>
              <a:rPr sz="2000" b="1">
                <a:solidFill>
                  <a:srgbClr val="1F2D3A"/>
                </a:solidFill>
              </a:rPr>
              <a:t>EVP</a:t>
            </a:r>
            <a:r>
              <a:rPr sz="2000" b="0">
                <a:solidFill>
                  <a:srgbClr val="1F2D3A"/>
                </a:solidFill>
              </a:rPr>
              <a:t> interface line by line.</a:t>
            </a:r>
          </a:p>
          <a:p>
            <a:pPr>
              <a:spcAft>
                <a:spcPts val="300"/>
              </a:spcAft>
            </a:pPr>
            <a:r>
              <a:rPr sz="2000" b="1">
                <a:solidFill>
                  <a:srgbClr val="006D77"/>
                </a:solidFill>
              </a:rPr>
              <a:t>• </a:t>
            </a:r>
            <a:r>
              <a:rPr sz="2000" b="0">
                <a:solidFill>
                  <a:srgbClr val="1F2D3A"/>
                </a:solidFill>
              </a:rPr>
              <a:t>Goal: see where mistakes can happen when using the library.</a:t>
            </a:r>
          </a:p>
          <a:p>
            <a:pPr>
              <a:spcAft>
                <a:spcPts val="300"/>
              </a:spcAft>
            </a:pPr>
            <a:r>
              <a:rPr sz="2000" b="1">
                <a:solidFill>
                  <a:srgbClr val="006D77"/>
                </a:solidFill>
              </a:rPr>
              <a:t>• </a:t>
            </a:r>
            <a:r>
              <a:rPr sz="2000" b="0">
                <a:solidFill>
                  <a:srgbClr val="1F2D3A"/>
                </a:solidFill>
              </a:rPr>
              <a:t>The rule still applies: </a:t>
            </a:r>
            <a:r>
              <a:rPr sz="2000" b="1">
                <a:solidFill>
                  <a:srgbClr val="1F2D3A"/>
                </a:solidFill>
              </a:rPr>
              <a:t>you don't write your own algorithm</a:t>
            </a:r>
            <a:r>
              <a:rPr sz="2000" b="0">
                <a:solidFill>
                  <a:srgbClr val="1F2D3A"/>
                </a:solidFill>
              </a:rPr>
              <a:t>, but calling a ready-made algorithm </a:t>
            </a:r>
            <a:r>
              <a:rPr sz="2000" b="1">
                <a:solidFill>
                  <a:srgbClr val="1F2D3A"/>
                </a:solidFill>
              </a:rPr>
              <a:t>correctly</a:t>
            </a:r>
            <a:r>
              <a:rPr sz="2000" b="0">
                <a:solidFill>
                  <a:srgbClr val="1F2D3A"/>
                </a:solidFill>
              </a:rPr>
              <a:t> is also a skill.</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1: Choose the Algorithm</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EVP_EncryptInit_ex(ctx, EVP_aes_256_gcm(), NULL, NULL, NULL);</a:t>
            </a:r>
          </a:p>
        </p:txBody>
      </p:sp>
      <p:sp>
        <p:nvSpPr>
          <p:cNvPr id="8" name="TextBox 7"/>
          <p:cNvSpPr txBox="1"/>
          <p:nvPr/>
        </p:nvSpPr>
        <p:spPr>
          <a:xfrm>
            <a:off x="640080" y="1898903"/>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Choose the algorithm (</a:t>
            </a:r>
            <a:r>
              <a:rPr sz="2000" b="1">
                <a:solidFill>
                  <a:srgbClr val="1F2D3A"/>
                </a:solidFill>
              </a:rPr>
              <a:t>AES-256-GCM</a:t>
            </a:r>
            <a:r>
              <a:rPr sz="2000" b="0">
                <a:solidFill>
                  <a:srgbClr val="1F2D3A"/>
                </a:solidFill>
              </a:rPr>
              <a:t>).</a:t>
            </a:r>
          </a:p>
          <a:p>
            <a:pPr>
              <a:spcAft>
                <a:spcPts val="300"/>
              </a:spcAft>
            </a:pPr>
            <a:r>
              <a:rPr sz="2000" b="1">
                <a:solidFill>
                  <a:srgbClr val="006D77"/>
                </a:solidFill>
              </a:rPr>
              <a:t>• </a:t>
            </a:r>
            <a:r>
              <a:rPr sz="2000" b="1">
                <a:solidFill>
                  <a:srgbClr val="1F2D3A"/>
                </a:solidFill>
              </a:rPr>
              <a:t>Don't give</a:t>
            </a:r>
            <a:r>
              <a:rPr sz="2000" b="0">
                <a:solidFill>
                  <a:srgbClr val="1F2D3A"/>
                </a:solidFill>
              </a:rPr>
              <a:t> the key and nonce yet — that's the next step.</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2: Nonce Length</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EVP_CIPHER_CTX_ctrl(ctx, EVP_CTRL_GCM_SET_IVLEN, 12, NULL);</a:t>
            </a:r>
          </a:p>
        </p:txBody>
      </p:sp>
      <p:sp>
        <p:nvSpPr>
          <p:cNvPr id="8" name="TextBox 7"/>
          <p:cNvSpPr txBox="1"/>
          <p:nvPr/>
        </p:nvSpPr>
        <p:spPr>
          <a:xfrm>
            <a:off x="640080" y="1898903"/>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Set the nonce (IV) length.</a:t>
            </a:r>
          </a:p>
          <a:p>
            <a:pPr>
              <a:spcAft>
                <a:spcPts val="300"/>
              </a:spcAft>
            </a:pPr>
            <a:r>
              <a:rPr sz="2000" b="1">
                <a:solidFill>
                  <a:srgbClr val="006D77"/>
                </a:solidFill>
              </a:rPr>
              <a:t>• </a:t>
            </a:r>
            <a:r>
              <a:rPr sz="2000" b="0">
                <a:solidFill>
                  <a:srgbClr val="1F2D3A"/>
                </a:solidFill>
              </a:rPr>
              <a:t>The recommended value for GCM is </a:t>
            </a:r>
            <a:r>
              <a:rPr sz="2000" b="1">
                <a:solidFill>
                  <a:srgbClr val="1F2D3A"/>
                </a:solidFill>
              </a:rPr>
              <a:t>12 bytes</a:t>
            </a:r>
            <a:r>
              <a:rPr sz="2000" b="0">
                <a:solidFill>
                  <a:srgbClr val="1F2D3A"/>
                </a:solidFill>
              </a:rPr>
              <a:t>; that's also the default, but writing it explicitly is good practice.</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3: Key + Nonce</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EVP_EncryptInit_ex(ctx, NULL, NULL, anahtar, nonce);</a:t>
            </a:r>
          </a:p>
        </p:txBody>
      </p:sp>
      <p:sp>
        <p:nvSpPr>
          <p:cNvPr id="8" name="TextBox 7"/>
          <p:cNvSpPr txBox="1"/>
          <p:nvPr/>
        </p:nvSpPr>
        <p:spPr>
          <a:xfrm>
            <a:off x="640080" y="1898903"/>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Give the key and the nonce </a:t>
            </a:r>
            <a:r>
              <a:rPr sz="2000" b="1">
                <a:solidFill>
                  <a:srgbClr val="1F2D3A"/>
                </a:solidFill>
              </a:rPr>
              <a:t>now</a:t>
            </a:r>
            <a:r>
              <a:rPr sz="2000" b="0">
                <a:solidFill>
                  <a:srgbClr val="1F2D3A"/>
                </a:solidFill>
              </a:rPr>
              <a:t>.</a:t>
            </a:r>
          </a:p>
          <a:p>
            <a:pPr>
              <a:spcAft>
                <a:spcPts val="300"/>
              </a:spcAft>
            </a:pPr>
            <a:r>
              <a:rPr sz="2000" b="1">
                <a:solidFill>
                  <a:srgbClr val="006D77"/>
                </a:solidFill>
              </a:rPr>
              <a:t>• </a:t>
            </a:r>
            <a:r>
              <a:rPr sz="2000" b="0">
                <a:solidFill>
                  <a:srgbClr val="1F2D3A"/>
                </a:solidFill>
              </a:rPr>
              <a:t>The spots left </a:t>
            </a:r>
            <a:r>
              <a:rPr sz="2000" b="0">
                <a:solidFill>
                  <a:srgbClr val="A1123F"/>
                </a:solidFill>
                <a:latin typeface="Consolas"/>
              </a:rPr>
              <a:t>NULL</a:t>
            </a:r>
            <a:r>
              <a:rPr sz="2000" b="0">
                <a:solidFill>
                  <a:srgbClr val="1F2D3A"/>
                </a:solidFill>
              </a:rPr>
              <a:t> in the first </a:t>
            </a:r>
            <a:r>
              <a:rPr sz="2000" b="0">
                <a:solidFill>
                  <a:srgbClr val="A1123F"/>
                </a:solidFill>
                <a:latin typeface="Consolas"/>
              </a:rPr>
              <a:t>Init</a:t>
            </a:r>
            <a:r>
              <a:rPr sz="2000" b="0">
                <a:solidFill>
                  <a:srgbClr val="1F2D3A"/>
                </a:solidFill>
              </a:rPr>
              <a:t> call are filled in here.</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4: AAD</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EVP_EncryptUpdate(ctx, NULL, &amp;n, aad, aad_n);</a:t>
            </a:r>
          </a:p>
        </p:txBody>
      </p:sp>
      <p:sp>
        <p:nvSpPr>
          <p:cNvPr id="8" name="TextBox 7"/>
          <p:cNvSpPr txBox="1"/>
          <p:nvPr/>
        </p:nvSpPr>
        <p:spPr>
          <a:xfrm>
            <a:off x="640080" y="1898903"/>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Give the AAD: the output buffer is </a:t>
            </a:r>
            <a:r>
              <a:rPr sz="2000" b="1">
                <a:solidFill>
                  <a:srgbClr val="1F2D3A"/>
                </a:solidFill>
              </a:rPr>
              <a:t>`NULL`</a:t>
            </a:r>
            <a:r>
              <a:rPr sz="2000" b="0">
                <a:solidFill>
                  <a:srgbClr val="1F2D3A"/>
                </a:solidFill>
              </a:rPr>
              <a:t>.</a:t>
            </a:r>
          </a:p>
          <a:p>
            <a:pPr>
              <a:spcAft>
                <a:spcPts val="300"/>
              </a:spcAft>
            </a:pPr>
            <a:r>
              <a:rPr sz="2000" b="1">
                <a:solidFill>
                  <a:srgbClr val="006D77"/>
                </a:solidFill>
              </a:rPr>
              <a:t>• </a:t>
            </a:r>
            <a:r>
              <a:rPr sz="2000" b="0">
                <a:solidFill>
                  <a:srgbClr val="1F2D3A"/>
                </a:solidFill>
              </a:rPr>
              <a:t>The AAD is </a:t>
            </a:r>
            <a:r>
              <a:rPr sz="2000" b="1">
                <a:solidFill>
                  <a:srgbClr val="1F2D3A"/>
                </a:solidFill>
              </a:rPr>
              <a:t>not encrypted</a:t>
            </a:r>
            <a:r>
              <a:rPr sz="2000" b="0">
                <a:solidFill>
                  <a:srgbClr val="1F2D3A"/>
                </a:solidFill>
              </a:rPr>
              <a:t>, it only goes into the tag (file header, version, record ID).</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5: Encrypt the Data</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EVP_EncryptUpdate(ctx, sifreli, &amp;n, acik, acik_n);</a:t>
            </a:r>
          </a:p>
        </p:txBody>
      </p:sp>
      <p:sp>
        <p:nvSpPr>
          <p:cNvPr id="8" name="TextBox 7"/>
          <p:cNvSpPr txBox="1"/>
          <p:nvPr/>
        </p:nvSpPr>
        <p:spPr>
          <a:xfrm>
            <a:off x="640080" y="1898903"/>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Encrypt the plaintext.</a:t>
            </a:r>
          </a:p>
          <a:p>
            <a:pPr>
              <a:spcAft>
                <a:spcPts val="300"/>
              </a:spcAft>
            </a:pPr>
            <a:r>
              <a:rPr sz="2000" b="1">
                <a:solidFill>
                  <a:srgbClr val="006D77"/>
                </a:solidFill>
              </a:rPr>
              <a:t>• </a:t>
            </a:r>
            <a:r>
              <a:rPr sz="2000" b="0">
                <a:solidFill>
                  <a:srgbClr val="1F2D3A"/>
                </a:solidFill>
              </a:rPr>
              <a:t>For large data, this step can be repeated </a:t>
            </a:r>
            <a:r>
              <a:rPr sz="2000" b="1">
                <a:solidFill>
                  <a:srgbClr val="1F2D3A"/>
                </a:solidFill>
              </a:rPr>
              <a:t>in chunks</a:t>
            </a:r>
            <a:r>
              <a:rPr sz="2000" b="0">
                <a:solidFill>
                  <a:srgbClr val="1F2D3A"/>
                </a:solidFill>
              </a:rPr>
              <a:t>.</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6: Finalize (MANDATORY)</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EVP_EncryptFinal_ex(ctx, sifreli + n, &amp;n);</a:t>
            </a:r>
          </a:p>
        </p:txBody>
      </p:sp>
      <p:sp>
        <p:nvSpPr>
          <p:cNvPr id="8" name="TextBox 7"/>
          <p:cNvSpPr txBox="1"/>
          <p:nvPr/>
        </p:nvSpPr>
        <p:spPr>
          <a:xfrm>
            <a:off x="640080" y="1898903"/>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Because GCM runs in stream mode, there is </a:t>
            </a:r>
            <a:r>
              <a:rPr sz="2000" b="1">
                <a:solidFill>
                  <a:srgbClr val="1F2D3A"/>
                </a:solidFill>
              </a:rPr>
              <a:t>no padding</a:t>
            </a:r>
            <a:r>
              <a:rPr sz="2000" b="0">
                <a:solidFill>
                  <a:srgbClr val="1F2D3A"/>
                </a:solidFill>
              </a:rPr>
              <a:t>; this call usually writes 0 bytes.</a:t>
            </a:r>
          </a:p>
          <a:p>
            <a:pPr>
              <a:spcAft>
                <a:spcPts val="300"/>
              </a:spcAft>
            </a:pPr>
            <a:r>
              <a:rPr sz="2000" b="1">
                <a:solidFill>
                  <a:srgbClr val="006D77"/>
                </a:solidFill>
              </a:rPr>
              <a:t>• </a:t>
            </a:r>
            <a:r>
              <a:rPr sz="2000" b="0">
                <a:solidFill>
                  <a:srgbClr val="1F2D3A"/>
                </a:solidFill>
              </a:rPr>
              <a:t>But calling it is </a:t>
            </a:r>
            <a:r>
              <a:rPr sz="2000" b="1">
                <a:solidFill>
                  <a:srgbClr val="1F2D3A"/>
                </a:solidFill>
              </a:rPr>
              <a:t>mandatory</a:t>
            </a:r>
            <a:r>
              <a:rPr sz="2000" b="0">
                <a:solidFill>
                  <a:srgbClr val="1F2D3A"/>
                </a:solidFill>
              </a:rPr>
              <a:t>: the tag is computed here.</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EVP Encryption — Step 7: Get the Tag</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EVP_CIPHER_CTX_ctrl(ctx, EVP_CTRL_GCM_GET_TAG, 16, etiket);</a:t>
            </a:r>
          </a:p>
        </p:txBody>
      </p:sp>
      <p:sp>
        <p:nvSpPr>
          <p:cNvPr id="8" name="TextBox 7"/>
          <p:cNvSpPr txBox="1"/>
          <p:nvPr/>
        </p:nvSpPr>
        <p:spPr>
          <a:xfrm>
            <a:off x="640080" y="1898903"/>
            <a:ext cx="10911535" cy="467359"/>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Get the tag and store it along with the ciphertext.</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Seven Steps — Together</a:t>
            </a:r>
          </a:p>
        </p:txBody>
      </p:sp>
      <p:sp>
        <p:nvSpPr>
          <p:cNvPr id="7" name="Rectangle 6"/>
          <p:cNvSpPr/>
          <p:nvPr/>
        </p:nvSpPr>
        <p:spPr>
          <a:xfrm>
            <a:off x="640080" y="1325880"/>
            <a:ext cx="10911535" cy="1464868"/>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EVP_EncryptInit_ex(ctx, EVP_aes_256_gcm(), NULL, NULL, NULL);   /* 1 algoritma */</a:t>
            </a:r>
          </a:p>
          <a:p>
            <a:pPr algn="l"/>
            <a:r>
              <a:rPr sz="1116">
                <a:solidFill>
                  <a:srgbClr val="1F2D3A"/>
                </a:solidFill>
                <a:latin typeface="Consolas"/>
              </a:rPr>
              <a:t>EVP_CIPHER_CTX_ctrl(ctx, EVP_CTRL_GCM_SET_IVLEN, 12, NULL);     /* 2 nonce boyu */</a:t>
            </a:r>
          </a:p>
          <a:p>
            <a:pPr algn="l"/>
            <a:r>
              <a:rPr sz="1116">
                <a:solidFill>
                  <a:srgbClr val="1F2D3A"/>
                </a:solidFill>
                <a:latin typeface="Consolas"/>
              </a:rPr>
              <a:t>EVP_EncryptInit_ex(ctx, NULL, NULL, anahtar, nonce);            /* 3 anahtar+nonce */</a:t>
            </a:r>
          </a:p>
          <a:p>
            <a:pPr algn="l"/>
            <a:r>
              <a:rPr sz="1116">
                <a:solidFill>
                  <a:srgbClr val="1F2D3A"/>
                </a:solidFill>
                <a:latin typeface="Consolas"/>
              </a:rPr>
              <a:t>EVP_EncryptUpdate(ctx, NULL, &amp;n, aad, aad_n);                   /* 4 AAD (çıktı yok) */</a:t>
            </a:r>
          </a:p>
          <a:p>
            <a:pPr algn="l"/>
            <a:r>
              <a:rPr sz="1116">
                <a:solidFill>
                  <a:srgbClr val="1F2D3A"/>
                </a:solidFill>
                <a:latin typeface="Consolas"/>
              </a:rPr>
              <a:t>EVP_EncryptUpdate(ctx, sifreli, &amp;n, acik, acik_n);              /* 5 veri */</a:t>
            </a:r>
          </a:p>
          <a:p>
            <a:pPr algn="l"/>
            <a:r>
              <a:rPr sz="1116">
                <a:solidFill>
                  <a:srgbClr val="1F2D3A"/>
                </a:solidFill>
                <a:latin typeface="Consolas"/>
              </a:rPr>
              <a:t>EVP_EncryptFinal_ex(ctx, sifreli + n, &amp;n);                      /* 6 bitir: ZORUNLU */</a:t>
            </a:r>
          </a:p>
          <a:p>
            <a:pPr algn="l"/>
            <a:r>
              <a:rPr sz="1116">
                <a:solidFill>
                  <a:srgbClr val="1F2D3A"/>
                </a:solidFill>
                <a:latin typeface="Consolas"/>
              </a:rPr>
              <a:t>EVP_CIPHER_CTX_ctrl(ctx, EVP_CTRL_GCM_GET_TAG, 16, etiket);     /* 7 etiket */</a:t>
            </a:r>
          </a:p>
        </p:txBody>
      </p:sp>
      <p:sp>
        <p:nvSpPr>
          <p:cNvPr id="8" name="TextBox 7"/>
          <p:cNvSpPr txBox="1"/>
          <p:nvPr/>
        </p:nvSpPr>
        <p:spPr>
          <a:xfrm>
            <a:off x="640080" y="2900476"/>
            <a:ext cx="10911535" cy="406908"/>
          </a:xfrm>
          <a:prstGeom prst="rect">
            <a:avLst/>
          </a:prstGeom>
          <a:noFill/>
        </p:spPr>
        <p:txBody>
          <a:bodyPr wrap="square" lIns="45720" rIns="45720">
            <a:spAutoFit/>
          </a:bodyPr>
          <a:lstStyle/>
          <a:p>
            <a:pPr algn="l"/>
            <a:r>
              <a:rPr sz="1800" b="0">
                <a:solidFill>
                  <a:srgbClr val="1F2D3A"/>
                </a:solidFill>
              </a:rPr>
              <a:t>Every call's return value is checked · a single exit point (</a:t>
            </a:r>
            <a:r>
              <a:rPr sz="1800" b="0">
                <a:solidFill>
                  <a:srgbClr val="A1123F"/>
                </a:solidFill>
                <a:latin typeface="Consolas"/>
              </a:rPr>
              <a:t>goto son</a:t>
            </a:r>
            <a:r>
              <a:rPr sz="1800" b="0">
                <a:solidFill>
                  <a:srgbClr val="1F2D3A"/>
                </a:solidFill>
              </a:rPr>
              <a:t>) · </a:t>
            </a:r>
            <a:r>
              <a:rPr sz="1800" b="0">
                <a:solidFill>
                  <a:srgbClr val="A1123F"/>
                </a:solidFill>
                <a:latin typeface="Consolas"/>
              </a:rPr>
              <a:t>EVP_CIPHER_CTX_free</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Decryption — Steps 1–2: Open, Set the Tag</a:t>
            </a:r>
          </a:p>
        </p:txBody>
      </p:sp>
      <p:sp>
        <p:nvSpPr>
          <p:cNvPr id="7" name="Rectangle 6"/>
          <p:cNvSpPr/>
          <p:nvPr/>
        </p:nvSpPr>
        <p:spPr>
          <a:xfrm>
            <a:off x="640080" y="1325880"/>
            <a:ext cx="10911535" cy="65227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EVP_DecryptUpdate(ctx, acik, &amp;n, sifreli, sifreli_n);  /* açık metni YAZAR... */</a:t>
            </a:r>
          </a:p>
          <a:p>
            <a:pPr algn="l"/>
            <a:r>
              <a:rPr sz="1240">
                <a:solidFill>
                  <a:srgbClr val="1F2D3A"/>
                </a:solidFill>
                <a:latin typeface="Consolas"/>
              </a:rPr>
              <a:t>EVP_CIPHER_CTX_ctrl(ctx, EVP_CTRL_GCM_SET_TAG, 16, etiket);  /* Final'dan ÖNCE */</a:t>
            </a:r>
          </a:p>
        </p:txBody>
      </p:sp>
      <p:sp>
        <p:nvSpPr>
          <p:cNvPr id="8" name="TextBox 7"/>
          <p:cNvSpPr txBox="1"/>
          <p:nvPr/>
        </p:nvSpPr>
        <p:spPr>
          <a:xfrm>
            <a:off x="640080" y="2087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A1123F"/>
                </a:solidFill>
                <a:latin typeface="Consolas"/>
              </a:rPr>
              <a:t>DecryptUpdate</a:t>
            </a:r>
            <a:r>
              <a:rPr sz="2000" b="0">
                <a:solidFill>
                  <a:srgbClr val="1F2D3A"/>
                </a:solidFill>
              </a:rPr>
              <a:t> writes the plaintext to the buffer </a:t>
            </a:r>
            <a:r>
              <a:rPr sz="2000" b="1">
                <a:solidFill>
                  <a:srgbClr val="1F2D3A"/>
                </a:solidFill>
              </a:rPr>
              <a:t>immediately</a:t>
            </a:r>
            <a:r>
              <a:rPr sz="2000" b="0">
                <a:solidFill>
                  <a:srgbClr val="1F2D3A"/>
                </a:solidFill>
              </a:rPr>
              <a:t> — it isn't verified yet!</a:t>
            </a:r>
          </a:p>
          <a:p>
            <a:pPr>
              <a:spcAft>
                <a:spcPts val="300"/>
              </a:spcAft>
            </a:pPr>
            <a:r>
              <a:rPr sz="2000" b="1">
                <a:solidFill>
                  <a:srgbClr val="006D77"/>
                </a:solidFill>
              </a:rPr>
              <a:t>• </a:t>
            </a:r>
            <a:r>
              <a:rPr sz="2000" b="0">
                <a:solidFill>
                  <a:srgbClr val="1F2D3A"/>
                </a:solidFill>
              </a:rPr>
              <a:t>The expected tag is given </a:t>
            </a:r>
            <a:r>
              <a:rPr sz="2000" b="1">
                <a:solidFill>
                  <a:srgbClr val="1F2D3A"/>
                </a:solidFill>
              </a:rPr>
              <a:t>before</a:t>
            </a:r>
            <a:r>
              <a:rPr sz="2000" b="0">
                <a:solidFill>
                  <a:srgbClr val="1F2D3A"/>
                </a:solidFill>
              </a:rPr>
              <a:t> </a:t>
            </a:r>
            <a:r>
              <a:rPr sz="2000" b="0">
                <a:solidFill>
                  <a:srgbClr val="A1123F"/>
                </a:solidFill>
                <a:latin typeface="Consolas"/>
              </a:rPr>
              <a:t>Final</a:t>
            </a:r>
            <a:r>
              <a:rPr sz="2000" b="0">
                <a:solidFill>
                  <a:srgbClr val="1F2D3A"/>
                </a:solidFill>
              </a:rPr>
              <a:t>.</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Decryption — Step 3: The Mandatory Final Check</a:t>
            </a:r>
          </a:p>
        </p:txBody>
      </p:sp>
      <p:sp>
        <p:nvSpPr>
          <p:cNvPr id="7" name="Rectangle 6"/>
          <p:cNvSpPr/>
          <p:nvPr/>
        </p:nvSpPr>
        <p:spPr>
          <a:xfrm>
            <a:off x="640080" y="1325880"/>
            <a:ext cx="10911535" cy="95463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if (EVP_DecryptFinal_ex(ctx, acik + n, &amp;n) != 1) {     /* etiket BURADA doğrulanır */</a:t>
            </a:r>
          </a:p>
          <a:p>
            <a:pPr algn="l"/>
            <a:r>
              <a:rPr sz="1116">
                <a:solidFill>
                  <a:srgbClr val="1F2D3A"/>
                </a:solidFill>
                <a:latin typeface="Consolas"/>
              </a:rPr>
              <a:t>    OPENSSL_cleanse(acik, sifreli_n);                   /* yarı çözülmüş veriyi sil */</a:t>
            </a:r>
          </a:p>
          <a:p>
            <a:pPr algn="l"/>
            <a:r>
              <a:rPr sz="1116">
                <a:solidFill>
                  <a:srgbClr val="1F2D3A"/>
                </a:solidFill>
                <a:latin typeface="Consolas"/>
              </a:rPr>
              <a:t>    return -1;</a:t>
            </a:r>
          </a:p>
          <a:p>
            <a:pPr algn="l"/>
            <a:r>
              <a:rPr sz="1116">
                <a:solidFill>
                  <a:srgbClr val="1F2D3A"/>
                </a:solidFill>
                <a:latin typeface="Consolas"/>
              </a:rPr>
              <a:t>}</a:t>
            </a:r>
          </a:p>
        </p:txBody>
      </p:sp>
      <p:sp>
        <p:nvSpPr>
          <p:cNvPr id="8" name="TextBox 7"/>
          <p:cNvSpPr txBox="1"/>
          <p:nvPr/>
        </p:nvSpPr>
        <p:spPr>
          <a:xfrm>
            <a:off x="640080" y="2390241"/>
            <a:ext cx="10911535" cy="406908"/>
          </a:xfrm>
          <a:prstGeom prst="rect">
            <a:avLst/>
          </a:prstGeom>
          <a:noFill/>
        </p:spPr>
        <p:txBody>
          <a:bodyPr wrap="square" lIns="45720" rIns="45720">
            <a:spAutoFit/>
          </a:bodyPr>
          <a:lstStyle/>
          <a:p>
            <a:pPr algn="l"/>
            <a:r>
              <a:rPr sz="1800" b="1">
                <a:solidFill>
                  <a:srgbClr val="1F2D3A"/>
                </a:solidFill>
              </a:rPr>
              <a:t>Windows CNG:</a:t>
            </a:r>
            <a:r>
              <a:rPr sz="1800" b="0">
                <a:solidFill>
                  <a:srgbClr val="1F2D3A"/>
                </a:solidFill>
              </a:rPr>
              <a:t> </a:t>
            </a:r>
            <a:r>
              <a:rPr sz="1800" b="0">
                <a:solidFill>
                  <a:srgbClr val="A1123F"/>
                </a:solidFill>
                <a:latin typeface="Consolas"/>
              </a:rPr>
              <a:t>BCryptDecrypt</a:t>
            </a:r>
            <a:r>
              <a:rPr sz="1800" b="0">
                <a:solidFill>
                  <a:srgbClr val="1F2D3A"/>
                </a:solidFill>
              </a:rPr>
              <a:t> → </a:t>
            </a:r>
            <a:r>
              <a:rPr sz="1800" b="0">
                <a:solidFill>
                  <a:srgbClr val="A1123F"/>
                </a:solidFill>
                <a:latin typeface="Consolas"/>
              </a:rPr>
              <a:t>STATUS_AUTH_TAG_MISMATCH</a:t>
            </a:r>
            <a:r>
              <a:rPr sz="1800" b="0">
                <a:solidFill>
                  <a:srgbClr val="1F2D3A"/>
                </a:solidFill>
              </a:rPr>
              <a:t> (0xC000A002)</a:t>
            </a:r>
          </a:p>
        </p:txBody>
      </p:sp>
      <p:sp>
        <p:nvSpPr>
          <p:cNvPr id="9" name="TextBox 8"/>
          <p:cNvSpPr txBox="1"/>
          <p:nvPr/>
        </p:nvSpPr>
        <p:spPr>
          <a:xfrm>
            <a:off x="640080" y="2906876"/>
            <a:ext cx="10911535" cy="704088"/>
          </a:xfrm>
          <a:prstGeom prst="rect">
            <a:avLst/>
          </a:prstGeom>
          <a:noFill/>
        </p:spPr>
        <p:txBody>
          <a:bodyPr wrap="square" lIns="45720" rIns="45720">
            <a:spAutoFit/>
          </a:bodyPr>
          <a:lstStyle/>
          <a:p>
            <a:pPr algn="l"/>
            <a:r>
              <a:rPr sz="1800" b="0">
                <a:solidFill>
                  <a:srgbClr val="1F2D3A"/>
                </a:solidFill>
              </a:rPr>
              <a:t>🚨 The most common AEAD mistake: using the buffer's contents without checking </a:t>
            </a:r>
            <a:r>
              <a:rPr sz="1800" b="0">
                <a:solidFill>
                  <a:srgbClr val="A1123F"/>
                </a:solidFill>
                <a:latin typeface="Consolas"/>
              </a:rPr>
              <a:t>Final</a:t>
            </a:r>
            <a:r>
              <a:rPr sz="1800" b="0">
                <a:solidFill>
                  <a:srgbClr val="1F2D3A"/>
                </a:solidFill>
              </a:rPr>
              <a:t>'s return value</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Constant-Time Comparison</a:t>
            </a:r>
          </a:p>
        </p:txBody>
      </p:sp>
      <p:sp>
        <p:nvSpPr>
          <p:cNvPr id="7" name="Rectangle 6"/>
          <p:cNvSpPr/>
          <p:nvPr/>
        </p:nvSpPr>
        <p:spPr>
          <a:xfrm>
            <a:off x="640080" y="1325880"/>
            <a:ext cx="10911535" cy="841247"/>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unsigned char fark = 0;</a:t>
            </a:r>
          </a:p>
          <a:p>
            <a:pPr algn="l"/>
            <a:r>
              <a:rPr sz="1240">
                <a:solidFill>
                  <a:srgbClr val="1F2D3A"/>
                </a:solidFill>
                <a:latin typeface="Consolas"/>
              </a:rPr>
              <a:t>for (size_t i = 0; i &lt; n; i++) fark |= a[i] ^ b[i];   /* her baytı dolaş */</a:t>
            </a:r>
          </a:p>
          <a:p>
            <a:pPr algn="l"/>
            <a:r>
              <a:rPr sz="1240">
                <a:solidFill>
                  <a:srgbClr val="1F2D3A"/>
                </a:solidFill>
                <a:latin typeface="Consolas"/>
              </a:rPr>
              <a:t>return fark == 0;                                     /* ≈ CRYPTO_memcmp */</a:t>
            </a:r>
          </a:p>
        </p:txBody>
      </p:sp>
      <p:sp>
        <p:nvSpPr>
          <p:cNvPr id="8" name="TextBox 7"/>
          <p:cNvSpPr txBox="1"/>
          <p:nvPr/>
        </p:nvSpPr>
        <p:spPr>
          <a:xfrm>
            <a:off x="640080" y="2276856"/>
            <a:ext cx="10911535" cy="770128"/>
          </a:xfrm>
          <a:prstGeom prst="rect">
            <a:avLst/>
          </a:prstGeom>
          <a:noFill/>
        </p:spPr>
        <p:txBody>
          <a:bodyPr wrap="square" lIns="45720" rIns="45720">
            <a:spAutoFit/>
          </a:bodyPr>
          <a:lstStyle/>
          <a:p>
            <a:pPr algn="l"/>
            <a:r>
              <a:rPr sz="2000" b="0">
                <a:solidFill>
                  <a:srgbClr val="A1123F"/>
                </a:solidFill>
                <a:latin typeface="Consolas"/>
              </a:rPr>
              <a:t>memcmp</a:t>
            </a:r>
            <a:r>
              <a:rPr sz="2000" b="0">
                <a:solidFill>
                  <a:srgbClr val="1F2D3A"/>
                </a:solidFill>
              </a:rPr>
              <a:t> stops at the first differing byte; the timing </a:t>
            </a:r>
            <a:r>
              <a:rPr sz="2000" b="1">
                <a:solidFill>
                  <a:srgbClr val="1F2D3A"/>
                </a:solidFill>
              </a:rPr>
              <a:t>leaks</a:t>
            </a:r>
            <a:r>
              <a:rPr sz="2000" b="0">
                <a:solidFill>
                  <a:srgbClr val="1F2D3A"/>
                </a:solidFill>
              </a:rPr>
              <a:t> how many bytes were correct. Ready-made alternatives: </a:t>
            </a:r>
            <a:r>
              <a:rPr sz="2000" b="0">
                <a:solidFill>
                  <a:srgbClr val="A1123F"/>
                </a:solidFill>
                <a:latin typeface="Consolas"/>
              </a:rPr>
              <a:t>CRYPTO_memcmp</a:t>
            </a:r>
            <a:r>
              <a:rPr sz="2000" b="0">
                <a:solidFill>
                  <a:srgbClr val="1F2D3A"/>
                </a:solidFill>
              </a:rPr>
              <a:t>, </a:t>
            </a:r>
            <a:r>
              <a:rPr sz="2000" b="0">
                <a:solidFill>
                  <a:srgbClr val="A1123F"/>
                </a:solidFill>
                <a:latin typeface="Consolas"/>
              </a:rPr>
              <a:t>sodium_memcmp</a:t>
            </a:r>
            <a:r>
              <a:rPr sz="2000" b="0">
                <a:solidFill>
                  <a:srgbClr val="1F2D3A"/>
                </a:solidFill>
              </a:rPr>
              <a:t>.</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Checklist for Using a Crypto Library</a:t>
            </a:r>
          </a:p>
        </p:txBody>
      </p:sp>
      <p:sp>
        <p:nvSpPr>
          <p:cNvPr id="7" name="TextBox 6"/>
          <p:cNvSpPr txBox="1"/>
          <p:nvPr/>
        </p:nvSpPr>
        <p:spPr>
          <a:xfrm>
            <a:off x="640080" y="1325880"/>
            <a:ext cx="10911535" cy="18059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 </a:t>
            </a:r>
            <a:r>
              <a:rPr sz="1800" b="1">
                <a:solidFill>
                  <a:srgbClr val="1F2D3A"/>
                </a:solidFill>
              </a:rPr>
              <a:t>stop</a:t>
            </a:r>
          </a:p>
          <a:p>
            <a:pPr>
              <a:spcAft>
                <a:spcPts val="300"/>
              </a:spcAft>
            </a:pPr>
            <a:r>
              <a:rPr sz="1800" b="1">
                <a:solidFill>
                  <a:srgbClr val="006D77"/>
                </a:solidFill>
              </a:rPr>
              <a:t>• </a:t>
            </a:r>
            <a:r>
              <a:rPr sz="1800" b="0">
                <a:solidFill>
                  <a:srgbClr val="1F2D3A"/>
                </a:solidFill>
              </a:rPr>
              <a:t> </a:t>
            </a:r>
            <a:r>
              <a:rPr sz="1800" b="1">
                <a:solidFill>
                  <a:srgbClr val="1F2D3A"/>
                </a:solidFill>
              </a:rPr>
              <a:t>before</a:t>
            </a:r>
            <a:r>
              <a:rPr sz="1800" b="0">
                <a:solidFill>
                  <a:srgbClr val="1F2D3A"/>
                </a:solidFill>
              </a:rPr>
              <a:t> use</a:t>
            </a:r>
          </a:p>
          <a:p>
            <a:pPr>
              <a:spcAft>
                <a:spcPts val="300"/>
              </a:spcAft>
            </a:pPr>
            <a:r>
              <a:rPr sz="1800" b="1">
                <a:solidFill>
                  <a:srgbClr val="006D77"/>
                </a:solidFill>
              </a:rPr>
              <a:t>• </a:t>
            </a:r>
            <a:r>
              <a:rPr sz="1800" b="0">
                <a:solidFill>
                  <a:srgbClr val="1F2D3A"/>
                </a:solidFill>
              </a:rPr>
              <a:t> </a:t>
            </a:r>
            <a:r>
              <a:rPr sz="1800" b="0">
                <a:solidFill>
                  <a:srgbClr val="A1123F"/>
                </a:solidFill>
                <a:latin typeface="Consolas"/>
              </a:rPr>
              <a:t>memcmp</a:t>
            </a:r>
            <a:r>
              <a:rPr sz="1800" b="0">
                <a:solidFill>
                  <a:srgbClr val="1F2D3A"/>
                </a:solidFill>
              </a:rPr>
              <a:t>)</a:t>
            </a:r>
          </a:p>
          <a:p>
            <a:pPr>
              <a:spcAft>
                <a:spcPts val="300"/>
              </a:spcAft>
            </a:pPr>
            <a:r>
              <a:rPr sz="1800" b="1">
                <a:solidFill>
                  <a:srgbClr val="006D77"/>
                </a:solidFill>
              </a:rPr>
              <a:t>• </a:t>
            </a:r>
            <a:r>
              <a:rPr sz="1800" b="0">
                <a:solidFill>
                  <a:srgbClr val="1F2D3A"/>
                </a:solidFill>
              </a:rPr>
              <a:t> </a:t>
            </a:r>
            <a:r>
              <a:rPr sz="1800" b="1">
                <a:solidFill>
                  <a:srgbClr val="1F2D3A"/>
                </a:solidFill>
              </a:rPr>
              <a:t>oracle</a:t>
            </a:r>
            <a:r>
              <a:rPr sz="1800" b="0">
                <a:solidFill>
                  <a:srgbClr val="1F2D3A"/>
                </a:solidFill>
              </a:rPr>
              <a:t>)</a:t>
            </a:r>
          </a:p>
          <a:p>
            <a:pPr>
              <a:spcAft>
                <a:spcPts val="300"/>
              </a:spcAft>
            </a:pPr>
            <a:r>
              <a:rPr sz="1800" b="1">
                <a:solidFill>
                  <a:srgbClr val="006D77"/>
                </a:solidFill>
              </a:rPr>
              <a:t>• </a:t>
            </a:r>
            <a:r>
              <a:rPr sz="1800" b="0">
                <a:solidFill>
                  <a:srgbClr val="1F2D3A"/>
                </a:solidFill>
              </a:rPr>
              <a:t> </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In the Field: The Algorithm Inventory</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Real product guides include an </a:t>
            </a:r>
            <a:r>
              <a:rPr sz="2000" b="1">
                <a:solidFill>
                  <a:srgbClr val="1F2D3A"/>
                </a:solidFill>
              </a:rPr>
              <a:t>algorithm inventory</a:t>
            </a:r>
            <a:r>
              <a:rPr sz="2000" b="0">
                <a:solidFill>
                  <a:srgbClr val="1F2D3A"/>
                </a:solidFill>
              </a:rPr>
              <a:t>: every algorithm, its purpose, its key size.</a:t>
            </a:r>
          </a:p>
          <a:p>
            <a:pPr>
              <a:spcAft>
                <a:spcPts val="300"/>
              </a:spcAft>
            </a:pPr>
            <a:r>
              <a:rPr sz="2000" b="1">
                <a:solidFill>
                  <a:srgbClr val="006D77"/>
                </a:solidFill>
              </a:rPr>
              <a:t>• </a:t>
            </a:r>
            <a:r>
              <a:rPr sz="2000" b="0">
                <a:solidFill>
                  <a:srgbClr val="1F2D3A"/>
                </a:solidFill>
              </a:rPr>
              <a:t>A good critical-reading exercise: old inventories show </a:t>
            </a:r>
            <a:r>
              <a:rPr sz="2000" b="1">
                <a:solidFill>
                  <a:srgbClr val="1F2D3A"/>
                </a:solidFill>
              </a:rPr>
              <a:t>SHA-1</a:t>
            </a:r>
            <a:r>
              <a:rPr sz="2000" b="0">
                <a:solidFill>
                  <a:srgbClr val="1F2D3A"/>
                </a:solidFill>
              </a:rPr>
              <a:t> or </a:t>
            </a:r>
            <a:r>
              <a:rPr sz="2000" b="1">
                <a:solidFill>
                  <a:srgbClr val="1F2D3A"/>
                </a:solidFill>
              </a:rPr>
              <a:t>CBC with a separate MAC</a:t>
            </a:r>
            <a:r>
              <a:rPr sz="2000" b="0">
                <a:solidFill>
                  <a:srgbClr val="1F2D3A"/>
                </a:solidFill>
              </a:rPr>
              <a:t>.</a:t>
            </a:r>
          </a:p>
          <a:p>
            <a:pPr>
              <a:spcAft>
                <a:spcPts val="300"/>
              </a:spcAft>
            </a:pPr>
            <a:r>
              <a:rPr sz="2000" b="1">
                <a:solidFill>
                  <a:srgbClr val="006D77"/>
                </a:solidFill>
              </a:rPr>
              <a:t>• </a:t>
            </a:r>
            <a:r>
              <a:rPr sz="2000" b="0">
                <a:solidFill>
                  <a:srgbClr val="1F2D3A"/>
                </a:solidFill>
              </a:rPr>
              <a:t>An inventory written today should show </a:t>
            </a:r>
            <a:r>
              <a:rPr sz="2000" b="1">
                <a:solidFill>
                  <a:srgbClr val="1F2D3A"/>
                </a:solidFill>
              </a:rPr>
              <a:t>SHA-256</a:t>
            </a:r>
            <a:r>
              <a:rPr sz="2000" b="0">
                <a:solidFill>
                  <a:srgbClr val="1F2D3A"/>
                </a:solidFill>
              </a:rPr>
              <a:t> and </a:t>
            </a:r>
            <a:r>
              <a:rPr sz="2000" b="1">
                <a:solidFill>
                  <a:srgbClr val="1F2D3A"/>
                </a:solidFill>
              </a:rPr>
              <a:t>AEAD</a:t>
            </a:r>
            <a:r>
              <a:rPr sz="2000" b="0">
                <a:solidFill>
                  <a:srgbClr val="1F2D3A"/>
                </a:solidFill>
              </a:rPr>
              <a:t> instead.</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How Does an Evaluator Test This?</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Compares</a:t>
            </a:r>
            <a:r>
              <a:rPr sz="2000" b="0">
                <a:solidFill>
                  <a:srgbClr val="1F2D3A"/>
                </a:solidFill>
              </a:rPr>
              <a:t> the algorithm inventory against the source code.</a:t>
            </a:r>
          </a:p>
          <a:p>
            <a:pPr>
              <a:spcAft>
                <a:spcPts val="300"/>
              </a:spcAft>
            </a:pPr>
            <a:r>
              <a:rPr sz="2000" b="1">
                <a:solidFill>
                  <a:srgbClr val="006D77"/>
                </a:solidFill>
              </a:rPr>
              <a:t>• </a:t>
            </a:r>
            <a:r>
              <a:rPr sz="2000" b="0">
                <a:solidFill>
                  <a:srgbClr val="1F2D3A"/>
                </a:solidFill>
              </a:rPr>
              <a:t>Examines nonce generation and repetition.</a:t>
            </a:r>
          </a:p>
          <a:p>
            <a:pPr>
              <a:spcAft>
                <a:spcPts val="300"/>
              </a:spcAft>
            </a:pPr>
            <a:r>
              <a:rPr sz="2000" b="1">
                <a:solidFill>
                  <a:srgbClr val="006D77"/>
                </a:solidFill>
              </a:rPr>
              <a:t>• </a:t>
            </a:r>
            <a:r>
              <a:rPr sz="2000" b="0">
                <a:solidFill>
                  <a:srgbClr val="1F2D3A"/>
                </a:solidFill>
              </a:rPr>
              <a:t>Feeds back tampered ciphertext with one bit changed; confirms the application </a:t>
            </a:r>
            <a:r>
              <a:rPr sz="2000" b="1">
                <a:solidFill>
                  <a:srgbClr val="1F2D3A"/>
                </a:solidFill>
              </a:rPr>
              <a:t>rejects</a:t>
            </a:r>
            <a:r>
              <a:rPr sz="2000" b="0">
                <a:solidFill>
                  <a:srgbClr val="1F2D3A"/>
                </a:solidFill>
              </a:rPr>
              <a:t> it without a detailed error.</a:t>
            </a:r>
          </a:p>
          <a:p>
            <a:pPr>
              <a:spcAft>
                <a:spcPts val="300"/>
              </a:spcAft>
            </a:pPr>
            <a:r>
              <a:rPr sz="2000" b="1">
                <a:solidFill>
                  <a:srgbClr val="006D77"/>
                </a:solidFill>
              </a:rPr>
              <a:t>• </a:t>
            </a:r>
            <a:r>
              <a:rPr sz="2000" b="0">
                <a:solidFill>
                  <a:srgbClr val="1F2D3A"/>
                </a:solidFill>
              </a:rPr>
              <a:t>Looks for </a:t>
            </a:r>
            <a:r>
              <a:rPr sz="2000" b="0">
                <a:solidFill>
                  <a:srgbClr val="A1123F"/>
                </a:solidFill>
                <a:latin typeface="Consolas"/>
              </a:rPr>
              <a:t>memcmp</a:t>
            </a:r>
            <a:r>
              <a:rPr sz="2000" b="0">
                <a:solidFill>
                  <a:srgbClr val="1F2D3A"/>
                </a:solidFill>
              </a:rPr>
              <a:t> in MAC comparisons.</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81</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4. IV / Nonce / Salt</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All Three Are NOT Secret, But...</a:t>
            </a:r>
          </a:p>
        </p:txBody>
      </p:sp>
      <p:graphicFrame>
        <p:nvGraphicFramePr>
          <p:cNvPr id="7" name="Table 6"/>
          <p:cNvGraphicFramePr>
            <a:graphicFrameLocks noGrp="1"/>
          </p:cNvGraphicFramePr>
          <p:nvPr/>
        </p:nvGraphicFramePr>
        <p:xfrm>
          <a:off x="640080" y="1325880"/>
          <a:ext cx="10911532" cy="1764792"/>
        </p:xfrm>
        <a:graphic>
          <a:graphicData uri="http://schemas.openxmlformats.org/drawingml/2006/table">
            <a:tbl>
              <a:tblPr firstRow="1" bandRow="1">
                <a:tableStyleId>{5C22544A-7EE6-4342-B048-85BDC9FD1C3A}</a:tableStyleId>
              </a:tblPr>
              <a:tblGrid>
                <a:gridCol w="1593819"/>
                <a:gridCol w="2574631"/>
                <a:gridCol w="4168451"/>
                <a:gridCol w="2574631"/>
              </a:tblGrid>
              <a:tr h="441198">
                <a:tc>
                  <a:txBody>
                    <a:bodyPr wrap="square"/>
                    <a:lstStyle/>
                    <a:p>
                      <a:r>
                        <a:rPr sz="1439" b="1">
                          <a:solidFill>
                            <a:srgbClr val="FFFFFF"/>
                          </a:solidFill>
                        </a:rPr>
                        <a:t>Concept</a:t>
                      </a:r>
                    </a:p>
                  </a:txBody>
                  <a:tcPr marL="54864" marR="54864" marT="27432" marB="27432" anchor="ctr">
                    <a:solidFill>
                      <a:srgbClr val="006D77"/>
                    </a:solidFill>
                  </a:tcPr>
                </a:tc>
                <a:tc>
                  <a:txBody>
                    <a:bodyPr wrap="square"/>
                    <a:lstStyle/>
                    <a:p>
                      <a:r>
                        <a:rPr sz="1439" b="1">
                          <a:solidFill>
                            <a:srgbClr val="FFFFFF"/>
                          </a:solidFill>
                        </a:rPr>
                        <a:t>Where</a:t>
                      </a:r>
                    </a:p>
                  </a:txBody>
                  <a:tcPr marL="54864" marR="54864" marT="27432" marB="27432" anchor="ctr">
                    <a:solidFill>
                      <a:srgbClr val="006D77"/>
                    </a:solidFill>
                  </a:tcPr>
                </a:tc>
                <a:tc>
                  <a:txBody>
                    <a:bodyPr wrap="square"/>
                    <a:lstStyle/>
                    <a:p>
                      <a:r>
                        <a:rPr sz="1439" b="1">
                          <a:solidFill>
                            <a:srgbClr val="FFFFFF"/>
                          </a:solidFill>
                        </a:rPr>
                        <a:t>Rule</a:t>
                      </a:r>
                    </a:p>
                  </a:txBody>
                  <a:tcPr marL="54864" marR="54864" marT="27432" marB="27432" anchor="ctr">
                    <a:solidFill>
                      <a:srgbClr val="006D77"/>
                    </a:solidFill>
                  </a:tcPr>
                </a:tc>
                <a:tc>
                  <a:txBody>
                    <a:bodyPr wrap="square"/>
                    <a:lstStyle/>
                    <a:p>
                      <a:r>
                        <a:rPr sz="1439" b="1">
                          <a:solidFill>
                            <a:srgbClr val="FFFFFF"/>
                          </a:solidFill>
                        </a:rPr>
                        <a:t>If Broken</a:t>
                      </a:r>
                    </a:p>
                  </a:txBody>
                  <a:tcPr marL="54864" marR="54864" marT="27432" marB="27432" anchor="ctr">
                    <a:solidFill>
                      <a:srgbClr val="006D77"/>
                    </a:solidFill>
                  </a:tcPr>
                </a:tc>
              </a:tr>
              <a:tr h="441198">
                <a:tc>
                  <a:txBody>
                    <a:bodyPr wrap="square"/>
                    <a:lstStyle/>
                    <a:p>
                      <a:r>
                        <a:rPr sz="1439" b="1">
                          <a:solidFill>
                            <a:srgbClr val="1F2D3A"/>
                          </a:solidFill>
                        </a:rPr>
                        <a:t>Salt</a:t>
                      </a:r>
                    </a:p>
                  </a:txBody>
                  <a:tcPr marL="54864" marR="54864" marT="27432" marB="27432" anchor="ctr">
                    <a:solidFill>
                      <a:srgbClr val="FFFFFF"/>
                    </a:solidFill>
                  </a:tcPr>
                </a:tc>
                <a:tc>
                  <a:txBody>
                    <a:bodyPr wrap="square"/>
                    <a:lstStyle/>
                    <a:p>
                      <a:r>
                        <a:rPr sz="1439" b="0">
                          <a:solidFill>
                            <a:srgbClr val="1F2D3A"/>
                          </a:solidFill>
                        </a:rPr>
                        <a:t>Key from password</a:t>
                      </a:r>
                    </a:p>
                  </a:txBody>
                  <a:tcPr marL="54864" marR="54864" marT="27432" marB="27432" anchor="ctr">
                    <a:solidFill>
                      <a:srgbClr val="FFFFFF"/>
                    </a:solidFill>
                  </a:tcPr>
                </a:tc>
                <a:tc>
                  <a:txBody>
                    <a:bodyPr wrap="square"/>
                    <a:lstStyle/>
                    <a:p>
                      <a:r>
                        <a:rPr sz="1439" b="0">
                          <a:solidFill>
                            <a:srgbClr val="1F2D3A"/>
                          </a:solidFill>
                        </a:rPr>
                        <a:t>random, per record</a:t>
                      </a:r>
                    </a:p>
                  </a:txBody>
                  <a:tcPr marL="54864" marR="54864" marT="27432" marB="27432" anchor="ctr">
                    <a:solidFill>
                      <a:srgbClr val="FFFFFF"/>
                    </a:solidFill>
                  </a:tcPr>
                </a:tc>
                <a:tc>
                  <a:txBody>
                    <a:bodyPr wrap="square"/>
                    <a:lstStyle/>
                    <a:p>
                      <a:r>
                        <a:rPr sz="1439" b="0">
                          <a:solidFill>
                            <a:srgbClr val="1F2D3A"/>
                          </a:solidFill>
                        </a:rPr>
                        <a:t>rainbow table</a:t>
                      </a:r>
                    </a:p>
                  </a:txBody>
                  <a:tcPr marL="54864" marR="54864" marT="27432" marB="27432" anchor="ctr">
                    <a:solidFill>
                      <a:srgbClr val="FFFFFF"/>
                    </a:solidFill>
                  </a:tcPr>
                </a:tc>
              </a:tr>
              <a:tr h="441198">
                <a:tc>
                  <a:txBody>
                    <a:bodyPr wrap="square"/>
                    <a:lstStyle/>
                    <a:p>
                      <a:r>
                        <a:rPr sz="1439" b="1">
                          <a:solidFill>
                            <a:srgbClr val="1F2D3A"/>
                          </a:solidFill>
                        </a:rPr>
                        <a:t>IV</a:t>
                      </a:r>
                    </a:p>
                  </a:txBody>
                  <a:tcPr marL="54864" marR="54864" marT="27432" marB="27432" anchor="ctr">
                    <a:solidFill>
                      <a:srgbClr val="EEF7F8"/>
                    </a:solidFill>
                  </a:tcPr>
                </a:tc>
                <a:tc>
                  <a:txBody>
                    <a:bodyPr wrap="square"/>
                    <a:lstStyle/>
                    <a:p>
                      <a:r>
                        <a:rPr sz="1439" b="0">
                          <a:solidFill>
                            <a:srgbClr val="1F2D3A"/>
                          </a:solidFill>
                        </a:rPr>
                        <a:t>CBC</a:t>
                      </a:r>
                    </a:p>
                  </a:txBody>
                  <a:tcPr marL="54864" marR="54864" marT="27432" marB="27432" anchor="ctr">
                    <a:solidFill>
                      <a:srgbClr val="EEF7F8"/>
                    </a:solidFill>
                  </a:tcPr>
                </a:tc>
                <a:tc>
                  <a:txBody>
                    <a:bodyPr wrap="square"/>
                    <a:lstStyle/>
                    <a:p>
                      <a:r>
                        <a:rPr sz="1439" b="0">
                          <a:solidFill>
                            <a:srgbClr val="1F2D3A"/>
                          </a:solidFill>
                        </a:rPr>
                        <a:t>random, unpredictable</a:t>
                      </a:r>
                    </a:p>
                  </a:txBody>
                  <a:tcPr marL="54864" marR="54864" marT="27432" marB="27432" anchor="ctr">
                    <a:solidFill>
                      <a:srgbClr val="EEF7F8"/>
                    </a:solidFill>
                  </a:tcPr>
                </a:tc>
                <a:tc>
                  <a:txBody>
                    <a:bodyPr wrap="square"/>
                    <a:lstStyle/>
                    <a:p>
                      <a:r>
                        <a:rPr sz="1439" b="0">
                          <a:solidFill>
                            <a:srgbClr val="1F2D3A"/>
                          </a:solidFill>
                        </a:rPr>
                        <a:t>first block leaks</a:t>
                      </a:r>
                    </a:p>
                  </a:txBody>
                  <a:tcPr marL="54864" marR="54864" marT="27432" marB="27432" anchor="ctr">
                    <a:solidFill>
                      <a:srgbClr val="EEF7F8"/>
                    </a:solidFill>
                  </a:tcPr>
                </a:tc>
              </a:tr>
              <a:tr h="441198">
                <a:tc>
                  <a:txBody>
                    <a:bodyPr wrap="square"/>
                    <a:lstStyle/>
                    <a:p>
                      <a:r>
                        <a:rPr sz="1439" b="1">
                          <a:solidFill>
                            <a:srgbClr val="1F2D3A"/>
                          </a:solidFill>
                        </a:rPr>
                        <a:t>Nonce</a:t>
                      </a:r>
                    </a:p>
                  </a:txBody>
                  <a:tcPr marL="54864" marR="54864" marT="27432" marB="27432" anchor="ctr">
                    <a:solidFill>
                      <a:srgbClr val="FFFFFF"/>
                    </a:solidFill>
                  </a:tcPr>
                </a:tc>
                <a:tc>
                  <a:txBody>
                    <a:bodyPr wrap="square"/>
                    <a:lstStyle/>
                    <a:p>
                      <a:r>
                        <a:rPr sz="1439" b="0">
                          <a:solidFill>
                            <a:srgbClr val="1F2D3A"/>
                          </a:solidFill>
                        </a:rPr>
                        <a:t>CTR/GCM</a:t>
                      </a:r>
                    </a:p>
                  </a:txBody>
                  <a:tcPr marL="54864" marR="54864" marT="27432" marB="27432" anchor="ctr">
                    <a:solidFill>
                      <a:srgbClr val="FFFFFF"/>
                    </a:solidFill>
                  </a:tcPr>
                </a:tc>
                <a:tc>
                  <a:txBody>
                    <a:bodyPr wrap="square"/>
                    <a:lstStyle/>
                    <a:p>
                      <a:r>
                        <a:rPr sz="1439" b="0">
                          <a:solidFill>
                            <a:srgbClr val="1F2D3A"/>
                          </a:solidFill>
                        </a:rPr>
                        <a:t>must never repeat with the key</a:t>
                      </a:r>
                    </a:p>
                  </a:txBody>
                  <a:tcPr marL="54864" marR="54864" marT="27432" marB="27432" anchor="ctr">
                    <a:solidFill>
                      <a:srgbClr val="FFFFFF"/>
                    </a:solidFill>
                  </a:tcPr>
                </a:tc>
                <a:tc>
                  <a:txBody>
                    <a:bodyPr wrap="square"/>
                    <a:lstStyle/>
                    <a:p>
                      <a:r>
                        <a:rPr sz="1439" b="0">
                          <a:solidFill>
                            <a:srgbClr val="1F2D3A"/>
                          </a:solidFill>
                        </a:rPr>
                        <a:t>keystream leaks</a:t>
                      </a:r>
                    </a:p>
                  </a:txBody>
                  <a:tcPr marL="54864" marR="54864" marT="27432" marB="27432" anchor="ctr">
                    <a:solidFill>
                      <a:srgbClr val="FFFFFF"/>
                    </a:solidFill>
                  </a:tcPr>
                </a:tc>
              </a:tr>
            </a:tbl>
          </a:graphicData>
        </a:graphic>
      </p:graphicFrame>
      <p:sp>
        <p:nvSpPr>
          <p:cNvPr id="8" name="TextBox 7"/>
          <p:cNvSpPr txBox="1"/>
          <p:nvPr/>
        </p:nvSpPr>
        <p:spPr>
          <a:xfrm>
            <a:off x="640080" y="3200400"/>
            <a:ext cx="10911535" cy="439928"/>
          </a:xfrm>
          <a:prstGeom prst="rect">
            <a:avLst/>
          </a:prstGeom>
          <a:noFill/>
        </p:spPr>
        <p:txBody>
          <a:bodyPr wrap="square" lIns="45720" rIns="45720">
            <a:spAutoFit/>
          </a:bodyPr>
          <a:lstStyle/>
          <a:p>
            <a:pPr algn="l"/>
            <a:r>
              <a:rPr sz="2000" b="0">
                <a:solidFill>
                  <a:srgbClr val="1F2D3A"/>
                </a:solidFill>
              </a:rPr>
              <a:t>The only thing that's secret is the </a:t>
            </a:r>
            <a:r>
              <a:rPr sz="2000" b="1">
                <a:solidFill>
                  <a:srgbClr val="1F2D3A"/>
                </a:solidFill>
              </a:rPr>
              <a:t>key</a:t>
            </a:r>
            <a:r>
              <a:rPr sz="2000" b="0">
                <a:solidFill>
                  <a:srgbClr val="1F2D3A"/>
                </a:solidFill>
              </a:rPr>
              <a:t>.</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Why Is Nonce Reuse a Disaster?</a:t>
            </a:r>
          </a:p>
        </p:txBody>
      </p:sp>
      <p:sp>
        <p:nvSpPr>
          <p:cNvPr id="7" name="TextBox 6"/>
          <p:cNvSpPr txBox="1"/>
          <p:nvPr/>
        </p:nvSpPr>
        <p:spPr>
          <a:xfrm>
            <a:off x="640080" y="1325880"/>
            <a:ext cx="10911535" cy="406908"/>
          </a:xfrm>
          <a:prstGeom prst="rect">
            <a:avLst/>
          </a:prstGeom>
          <a:noFill/>
        </p:spPr>
        <p:txBody>
          <a:bodyPr wrap="square" lIns="45720" rIns="45720">
            <a:spAutoFit/>
          </a:bodyPr>
          <a:lstStyle/>
          <a:p>
            <a:pPr algn="l"/>
            <a:r>
              <a:rPr sz="1800" b="0">
                <a:solidFill>
                  <a:srgbClr val="1F2D3A"/>
                </a:solidFill>
              </a:rPr>
              <a:t>CTR/GCM: </a:t>
            </a:r>
            <a:r>
              <a:rPr sz="1800" b="0">
                <a:solidFill>
                  <a:srgbClr val="A1123F"/>
                </a:solidFill>
                <a:latin typeface="Consolas"/>
              </a:rPr>
              <a:t>C = P ⊕ KS(key, nonce)</a:t>
            </a:r>
          </a:p>
        </p:txBody>
      </p:sp>
      <p:sp>
        <p:nvSpPr>
          <p:cNvPr id="8" name="TextBox 7"/>
          <p:cNvSpPr txBox="1"/>
          <p:nvPr/>
        </p:nvSpPr>
        <p:spPr>
          <a:xfrm>
            <a:off x="640080" y="1842515"/>
            <a:ext cx="10911535" cy="406908"/>
          </a:xfrm>
          <a:prstGeom prst="rect">
            <a:avLst/>
          </a:prstGeom>
          <a:noFill/>
        </p:spPr>
        <p:txBody>
          <a:bodyPr wrap="square" lIns="45720" rIns="45720">
            <a:spAutoFit/>
          </a:bodyPr>
          <a:lstStyle/>
          <a:p>
            <a:pPr algn="l"/>
            <a:r>
              <a:rPr sz="1800" b="0">
                <a:solidFill>
                  <a:srgbClr val="1F2D3A"/>
                </a:solidFill>
              </a:rPr>
              <a:t>The same key </a:t>
            </a:r>
            <a:r>
              <a:rPr sz="1800" b="1">
                <a:solidFill>
                  <a:srgbClr val="1F2D3A"/>
                </a:solidFill>
              </a:rPr>
              <a:t>and</a:t>
            </a:r>
            <a:r>
              <a:rPr sz="1800" b="0">
                <a:solidFill>
                  <a:srgbClr val="1F2D3A"/>
                </a:solidFill>
              </a:rPr>
              <a:t> the same nonce in two messages:</a:t>
            </a:r>
          </a:p>
        </p:txBody>
      </p:sp>
      <p:sp>
        <p:nvSpPr>
          <p:cNvPr id="9" name="Rectangle 8"/>
          <p:cNvSpPr/>
          <p:nvPr/>
        </p:nvSpPr>
        <p:spPr>
          <a:xfrm>
            <a:off x="640080" y="2359150"/>
            <a:ext cx="10911535" cy="6144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C1 = P1 ⊕ AA        C2 = P2 ⊕ AA</a:t>
            </a:r>
          </a:p>
          <a:p>
            <a:pPr algn="l"/>
            <a:r>
              <a:rPr sz="1116">
                <a:solidFill>
                  <a:srgbClr val="1F2D3A"/>
                </a:solidFill>
                <a:latin typeface="Consolas"/>
              </a:rPr>
              <a:t>C1 ⊕ C2 = P1 ⊕ P2      &lt;-- anahtar akisi yok oldu!</a:t>
            </a:r>
          </a:p>
        </p:txBody>
      </p:sp>
      <p:sp>
        <p:nvSpPr>
          <p:cNvPr id="10" name="TextBox 9"/>
          <p:cNvSpPr txBox="1"/>
          <p:nvPr/>
        </p:nvSpPr>
        <p:spPr>
          <a:xfrm>
            <a:off x="640080" y="3083354"/>
            <a:ext cx="10911535" cy="406908"/>
          </a:xfrm>
          <a:prstGeom prst="rect">
            <a:avLst/>
          </a:prstGeom>
          <a:noFill/>
        </p:spPr>
        <p:txBody>
          <a:bodyPr wrap="square" lIns="45720" rIns="45720">
            <a:spAutoFit/>
          </a:bodyPr>
          <a:lstStyle/>
          <a:p>
            <a:pPr algn="l"/>
            <a:r>
              <a:rPr sz="1800" b="0">
                <a:solidFill>
                  <a:srgbClr val="1F2D3A"/>
                </a:solidFill>
              </a:rPr>
              <a:t>The attacker obtains the </a:t>
            </a:r>
            <a:r>
              <a:rPr sz="1800" b="1">
                <a:solidFill>
                  <a:srgbClr val="1F2D3A"/>
                </a:solidFill>
              </a:rPr>
              <a:t>XOR of two plaintexts</a:t>
            </a:r>
            <a:r>
              <a:rPr sz="1800" b="0">
                <a:solidFill>
                  <a:srgbClr val="1F2D3A"/>
                </a:solidFill>
              </a:rPr>
              <a:t>. If they know one, they decrypt the other.</a:t>
            </a:r>
          </a:p>
        </p:txBody>
      </p:sp>
      <p:sp>
        <p:nvSpPr>
          <p:cNvPr id="11" name="Rectangle 10"/>
          <p:cNvSpPr/>
          <p:nvPr/>
        </p:nvSpPr>
        <p:spPr>
          <a:xfrm>
            <a:off x="640080" y="3599989"/>
            <a:ext cx="10911535" cy="57150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1800" b="0">
                <a:solidFill>
                  <a:srgbClr val="1F2D3A"/>
                </a:solidFill>
              </a:rPr>
              <a:t>Real incidents: WEP's short IV, Sony PS3's repeated signature value.</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2 — Nonce Reuse Leaks Data</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KOTU (ayni nonce):</a:t>
            </a:r>
          </a:p>
          <a:p>
            <a:pPr algn="l"/>
            <a:r>
              <a:rPr sz="1240">
                <a:solidFill>
                  <a:srgbClr val="1F2D3A"/>
                </a:solidFill>
                <a:latin typeface="Consolas"/>
              </a:rPr>
              <a:t>  C1 xor C2 = 070e1c08...5c1215</a:t>
            </a:r>
          </a:p>
          <a:p>
            <a:pPr algn="l"/>
            <a:r>
              <a:rPr sz="1240">
                <a:solidFill>
                  <a:srgbClr val="1F2D3A"/>
                </a:solidFill>
                <a:latin typeface="Consolas"/>
              </a:rPr>
              <a:t>  P1 xor P2 = 070e1c08...5c1215     &lt;-- AYNI = sizdi</a:t>
            </a:r>
          </a:p>
          <a:p>
            <a:pPr algn="l"/>
            <a:r>
              <a:rPr sz="1240">
                <a:solidFill>
                  <a:srgbClr val="1F2D3A"/>
                </a:solidFill>
                <a:latin typeface="Consolas"/>
              </a:rPr>
              <a:t>  P2 = (C1 xor C2) xor P1 = "Toplam bakiye 45000 TL..."</a:t>
            </a:r>
          </a:p>
          <a:p>
            <a:pPr algn="l"/>
            <a:r>
              <a:rPr sz="1240">
                <a:solidFill>
                  <a:srgbClr val="1F2D3A"/>
                </a:solidFill>
                <a:latin typeface="Consolas"/>
              </a:rPr>
              <a:t> </a:t>
            </a:r>
          </a:p>
          <a:p>
            <a:pPr algn="l"/>
            <a:r>
              <a:rPr sz="1240">
                <a:solidFill>
                  <a:srgbClr val="1F2D3A"/>
                </a:solidFill>
                <a:latin typeface="Consolas"/>
              </a:rPr>
              <a:t>IYI (farkli nonce):</a:t>
            </a:r>
          </a:p>
          <a:p>
            <a:pPr algn="l"/>
            <a:r>
              <a:rPr sz="1240">
                <a:solidFill>
                  <a:srgbClr val="1F2D3A"/>
                </a:solidFill>
                <a:latin typeface="Consolas"/>
              </a:rPr>
              <a:t>  C1 xor C2 != P1 xor P2            &lt;-- sizinti YOK</a:t>
            </a:r>
          </a:p>
        </p:txBody>
      </p:sp>
      <p:sp>
        <p:nvSpPr>
          <p:cNvPr id="8" name="TextBox 7"/>
          <p:cNvSpPr txBox="1"/>
          <p:nvPr/>
        </p:nvSpPr>
        <p:spPr>
          <a:xfrm>
            <a:off x="640080" y="3032760"/>
            <a:ext cx="10911535" cy="439928"/>
          </a:xfrm>
          <a:prstGeom prst="rect">
            <a:avLst/>
          </a:prstGeom>
          <a:noFill/>
        </p:spPr>
        <p:txBody>
          <a:bodyPr wrap="square" lIns="45720" rIns="45720">
            <a:spAutoFit/>
          </a:bodyPr>
          <a:lstStyle/>
          <a:p>
            <a:pPr algn="l"/>
            <a:r>
              <a:rPr sz="2000" b="0">
                <a:solidFill>
                  <a:srgbClr val="1F2D3A"/>
                </a:solidFill>
              </a:rPr>
              <a:t>✅ Generate the nonce randomly or as a </a:t>
            </a:r>
            <a:r>
              <a:rPr sz="2000" b="1">
                <a:solidFill>
                  <a:srgbClr val="1F2D3A"/>
                </a:solidFill>
              </a:rPr>
              <a:t>persistent counter</a:t>
            </a:r>
            <a:r>
              <a:rPr sz="2000" b="0">
                <a:solidFill>
                  <a:srgbClr val="1F2D3A"/>
                </a:solidFill>
              </a:rPr>
              <a:t>; never repeat it.</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2 — Rule (Continued)</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random nonce is </a:t>
            </a:r>
            <a:r>
              <a:rPr sz="2000" b="1">
                <a:solidFill>
                  <a:srgbClr val="1F2D3A"/>
                </a:solidFill>
              </a:rPr>
              <a:t>practical</a:t>
            </a:r>
            <a:r>
              <a:rPr sz="2000" b="0">
                <a:solidFill>
                  <a:srgbClr val="1F2D3A"/>
                </a:solidFill>
              </a:rPr>
              <a:t>; but with many messages under the same key (NIST recommendation: ≤ 2³²), the birthday-bound probability kicks in.</a:t>
            </a:r>
          </a:p>
          <a:p>
            <a:pPr>
              <a:spcAft>
                <a:spcPts val="300"/>
              </a:spcAft>
            </a:pPr>
            <a:r>
              <a:rPr sz="2000" b="1">
                <a:solidFill>
                  <a:srgbClr val="006D77"/>
                </a:solidFill>
              </a:rPr>
              <a:t>• </a:t>
            </a:r>
            <a:r>
              <a:rPr sz="2000" b="0">
                <a:solidFill>
                  <a:srgbClr val="1F2D3A"/>
                </a:solidFill>
              </a:rPr>
              <a:t>Alternative: make the nonce a </a:t>
            </a:r>
            <a:r>
              <a:rPr sz="2000" b="1">
                <a:solidFill>
                  <a:srgbClr val="1F2D3A"/>
                </a:solidFill>
              </a:rPr>
              <a:t>counter</a:t>
            </a:r>
            <a:r>
              <a:rPr sz="2000" b="0">
                <a:solidFill>
                  <a:srgbClr val="1F2D3A"/>
                </a:solidFill>
              </a:rPr>
              <a:t> — but the counter must be stored </a:t>
            </a:r>
            <a:r>
              <a:rPr sz="2000" b="1">
                <a:solidFill>
                  <a:srgbClr val="1F2D3A"/>
                </a:solidFill>
              </a:rPr>
              <a:t>persistently</a:t>
            </a:r>
            <a:r>
              <a:rPr sz="2000" b="0">
                <a:solidFill>
                  <a:srgbClr val="1F2D3A"/>
                </a:solidFill>
              </a:rPr>
              <a:t> (not reset when the device restarts).</a:t>
            </a:r>
          </a:p>
          <a:p>
            <a:pPr>
              <a:spcAft>
                <a:spcPts val="300"/>
              </a:spcAft>
            </a:pPr>
            <a:r>
              <a:rPr sz="2000" b="1">
                <a:solidFill>
                  <a:srgbClr val="006D77"/>
                </a:solidFill>
              </a:rPr>
              <a:t>• </a:t>
            </a:r>
            <a:r>
              <a:rPr sz="2000" b="0">
                <a:solidFill>
                  <a:srgbClr val="1F2D3A"/>
                </a:solidFill>
              </a:rPr>
              <a:t>Real incidents: </a:t>
            </a:r>
            <a:r>
              <a:rPr sz="2000" b="1">
                <a:solidFill>
                  <a:srgbClr val="1F2D3A"/>
                </a:solidFill>
              </a:rPr>
              <a:t>WEP's</a:t>
            </a:r>
            <a:r>
              <a:rPr sz="2000" b="0">
                <a:solidFill>
                  <a:srgbClr val="1F2D3A"/>
                </a:solidFill>
              </a:rPr>
              <a:t> short IV, </a:t>
            </a:r>
            <a:r>
              <a:rPr sz="2000" b="1">
                <a:solidFill>
                  <a:srgbClr val="1F2D3A"/>
                </a:solidFill>
              </a:rPr>
              <a:t>Sony PS3's</a:t>
            </a:r>
            <a:r>
              <a:rPr sz="2000" b="0">
                <a:solidFill>
                  <a:srgbClr val="1F2D3A"/>
                </a:solidFill>
              </a:rPr>
              <a:t> repeated random value in ECDSA (the private key was extracted).</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3 — ECB Leaks a Pattern ("the Penguin")</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Orijinal        AES-128-ECB          AES-256-GCM</a:t>
            </a:r>
          </a:p>
          <a:p>
            <a:pPr algn="l"/>
            <a:r>
              <a:rPr sz="1240">
                <a:solidFill>
                  <a:srgbClr val="1F2D3A"/>
                </a:solidFill>
                <a:latin typeface="Consolas"/>
              </a:rPr>
              <a:t>########        ================     : -..--+%%*-:*</a:t>
            </a:r>
          </a:p>
          <a:p>
            <a:pPr algn="l"/>
            <a:r>
              <a:rPr sz="1240">
                <a:solidFill>
                  <a:srgbClr val="1F2D3A"/>
                </a:solidFill>
                <a:latin typeface="Consolas"/>
              </a:rPr>
              <a:t>#  ##  ##       =##==####====##      *.#*##:*%+###:</a:t>
            </a:r>
          </a:p>
          <a:p>
            <a:pPr algn="l"/>
            <a:r>
              <a:rPr sz="1240">
                <a:solidFill>
                  <a:srgbClr val="1F2D3A"/>
                </a:solidFill>
                <a:latin typeface="Consolas"/>
              </a:rPr>
              <a:t>#  #####        =##=====##==###      :+ .- .% +.#%=</a:t>
            </a:r>
          </a:p>
          <a:p>
            <a:pPr algn="l"/>
            <a:r>
              <a:rPr sz="1240">
                <a:solidFill>
                  <a:srgbClr val="1F2D3A"/>
                </a:solidFill>
                <a:latin typeface="Consolas"/>
              </a:rPr>
              <a:t>########        ================     =%+## #:###%+%</a:t>
            </a:r>
          </a:p>
        </p:txBody>
      </p:sp>
      <p:sp>
        <p:nvSpPr>
          <p:cNvPr id="8" name="TextBox 7"/>
          <p:cNvSpPr txBox="1"/>
          <p:nvPr/>
        </p:nvSpPr>
        <p:spPr>
          <a:xfrm>
            <a:off x="640080" y="2654807"/>
            <a:ext cx="10911535" cy="770128"/>
          </a:xfrm>
          <a:prstGeom prst="rect">
            <a:avLst/>
          </a:prstGeom>
          <a:noFill/>
        </p:spPr>
        <p:txBody>
          <a:bodyPr wrap="square" lIns="45720" rIns="45720">
            <a:spAutoFit/>
          </a:bodyPr>
          <a:lstStyle/>
          <a:p>
            <a:pPr algn="l"/>
            <a:r>
              <a:rPr sz="2000" b="0">
                <a:solidFill>
                  <a:srgbClr val="1F2D3A"/>
                </a:solidFill>
              </a:rPr>
              <a:t>❌ ECB: the same block → the same ciphertext block, </a:t>
            </a:r>
            <a:r>
              <a:rPr sz="2000" b="1">
                <a:solidFill>
                  <a:srgbClr val="1F2D3A"/>
                </a:solidFill>
              </a:rPr>
              <a:t>the shape stays readable</a:t>
            </a:r>
            <a:r>
              <a:rPr sz="2000" b="0">
                <a:solidFill>
                  <a:srgbClr val="1F2D3A"/>
                </a:solidFill>
              </a:rPr>
              <a:t> ✅ GCM/CTR: every block differs → noise</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ECB — Rule</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 </a:t>
            </a:r>
            <a:r>
              <a:rPr sz="2000" b="1">
                <a:solidFill>
                  <a:srgbClr val="1F2D3A"/>
                </a:solidFill>
              </a:rPr>
              <a:t>Don't use ECB.</a:t>
            </a:r>
            <a:r>
              <a:rPr sz="2000" b="0">
                <a:solidFill>
                  <a:srgbClr val="1F2D3A"/>
                </a:solidFill>
              </a:rPr>
              <a:t> For encryption, use AEAD (GCM, ChaCha20-Poly1305); for disk, use XTS-AES.</a:t>
            </a:r>
          </a:p>
        </p:txBody>
      </p:sp>
      <p:sp>
        <p:nvSpPr>
          <p:cNvPr id="8" name="TextBox 7"/>
          <p:cNvSpPr txBox="1"/>
          <p:nvPr/>
        </p:nvSpPr>
        <p:spPr>
          <a:xfrm>
            <a:off x="640080" y="2205736"/>
            <a:ext cx="10911535" cy="770128"/>
          </a:xfrm>
          <a:prstGeom prst="rect">
            <a:avLst/>
          </a:prstGeom>
          <a:noFill/>
        </p:spPr>
        <p:txBody>
          <a:bodyPr wrap="square" lIns="45720" rIns="45720">
            <a:spAutoFit/>
          </a:bodyPr>
          <a:lstStyle/>
          <a:p>
            <a:pPr algn="l"/>
            <a:r>
              <a:rPr sz="2000" b="0">
                <a:solidFill>
                  <a:srgbClr val="1F2D3A"/>
                </a:solidFill>
              </a:rPr>
              <a:t>Every occurrence of </a:t>
            </a:r>
            <a:r>
              <a:rPr sz="2000" b="0">
                <a:solidFill>
                  <a:srgbClr val="A1123F"/>
                </a:solidFill>
                <a:latin typeface="Consolas"/>
              </a:rPr>
              <a:t>ecb</a:t>
            </a:r>
            <a:r>
              <a:rPr sz="2000" b="0">
                <a:solidFill>
                  <a:srgbClr val="1F2D3A"/>
                </a:solidFill>
              </a:rPr>
              <a:t> in code review is a </a:t>
            </a:r>
            <a:r>
              <a:rPr sz="2000" b="1">
                <a:solidFill>
                  <a:srgbClr val="1F2D3A"/>
                </a:solidFill>
              </a:rPr>
              <a:t>finding</a:t>
            </a:r>
            <a:r>
              <a:rPr sz="2000" b="0">
                <a:solidFill>
                  <a:srgbClr val="1F2D3A"/>
                </a:solidFill>
              </a:rPr>
              <a:t>. An evaluator can catch ECB automatically by looking for repeated 16-byte blocks in the same plaintext.</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88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Salt, IV, nonce</a:t>
            </a:r>
            <a:r>
              <a:rPr sz="2000" b="0">
                <a:solidFill>
                  <a:srgbClr val="1F2D3A"/>
                </a:solidFill>
              </a:rPr>
              <a:t>: none of them is secret, but </a:t>
            </a:r>
            <a:r>
              <a:rPr sz="2000" b="1">
                <a:solidFill>
                  <a:srgbClr val="1F2D3A"/>
                </a:solidFill>
              </a:rPr>
              <a:t>each requires a different kind of non-repetition</a:t>
            </a:r>
            <a:r>
              <a:rPr sz="2000" b="0">
                <a:solidFill>
                  <a:srgbClr val="1F2D3A"/>
                </a:solidFill>
              </a:rPr>
              <a:t>.</a:t>
            </a:r>
          </a:p>
          <a:p>
            <a:pPr>
              <a:spcAft>
                <a:spcPts val="300"/>
              </a:spcAft>
            </a:pPr>
            <a:r>
              <a:rPr sz="2000" b="1">
                <a:solidFill>
                  <a:srgbClr val="006D77"/>
                </a:solidFill>
              </a:rPr>
              <a:t>• </a:t>
            </a:r>
            <a:r>
              <a:rPr sz="2000" b="0">
                <a:solidFill>
                  <a:srgbClr val="1F2D3A"/>
                </a:solidFill>
              </a:rPr>
              <a:t>A nonce must </a:t>
            </a:r>
            <a:r>
              <a:rPr sz="2000" b="1">
                <a:solidFill>
                  <a:srgbClr val="1F2D3A"/>
                </a:solidFill>
              </a:rPr>
              <a:t>never</a:t>
            </a:r>
            <a:r>
              <a:rPr sz="2000" b="0">
                <a:solidFill>
                  <a:srgbClr val="1F2D3A"/>
                </a:solidFill>
              </a:rPr>
              <a:t> repeat with the same key.</a:t>
            </a:r>
          </a:p>
          <a:p>
            <a:pPr>
              <a:spcAft>
                <a:spcPts val="300"/>
              </a:spcAft>
            </a:pPr>
            <a:r>
              <a:rPr sz="2000" b="1">
                <a:solidFill>
                  <a:srgbClr val="006D77"/>
                </a:solidFill>
              </a:rPr>
              <a:t>• </a:t>
            </a:r>
            <a:r>
              <a:rPr sz="2000" b="1">
                <a:solidFill>
                  <a:srgbClr val="1F2D3A"/>
                </a:solidFill>
              </a:rPr>
              <a:t>ECB is forbidden.</a:t>
            </a:r>
            <a:r>
              <a:rPr sz="2000" b="0">
                <a:solidFill>
                  <a:srgbClr val="1F2D3A"/>
                </a:solidFill>
              </a:rPr>
              <a:t> Choosing a mode is a security decision.</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89</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5. Deriving a Key from a Password</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Deriving a Key from a Password — Diagram</a:t>
            </a:r>
          </a:p>
        </p:txBody>
      </p:sp>
      <p:pic>
        <p:nvPicPr>
          <p:cNvPr id="7" name="Picture 6" descr="h03-15-kdf-iki-ek.png"/>
          <p:cNvPicPr>
            <a:picLocks noChangeAspect="1"/>
          </p:cNvPicPr>
          <p:nvPr/>
        </p:nvPicPr>
        <p:blipFill>
          <a:blip r:embed="rId3"/>
          <a:stretch>
            <a:fillRect/>
          </a:stretch>
        </p:blipFill>
        <p:spPr>
          <a:xfrm>
            <a:off x="2259761" y="1325880"/>
            <a:ext cx="7672173" cy="3041511"/>
          </a:xfrm>
          <a:prstGeom prst="rect">
            <a:avLst/>
          </a:prstGeom>
        </p:spPr>
      </p:pic>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Can't a Password Be a Key Directly?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password is </a:t>
            </a:r>
            <a:r>
              <a:rPr sz="2000" b="1">
                <a:solidFill>
                  <a:srgbClr val="1F2D3A"/>
                </a:solidFill>
              </a:rPr>
              <a:t>short, low-entropy, and predictable</a:t>
            </a:r>
            <a:r>
              <a:rPr sz="2000" b="0">
                <a:solidFill>
                  <a:srgbClr val="1F2D3A"/>
                </a:solidFill>
              </a:rPr>
              <a:t>.</a:t>
            </a:r>
          </a:p>
          <a:p>
            <a:pPr>
              <a:spcAft>
                <a:spcPts val="300"/>
              </a:spcAft>
            </a:pPr>
            <a:r>
              <a:rPr sz="2000" b="1">
                <a:solidFill>
                  <a:srgbClr val="006D77"/>
                </a:solidFill>
              </a:rPr>
              <a:t>• </a:t>
            </a:r>
            <a:r>
              <a:rPr sz="2000" b="0">
                <a:solidFill>
                  <a:srgbClr val="1F2D3A"/>
                </a:solidFill>
              </a:rPr>
              <a:t>Made directly into a key, brute force becomes cheap.</a:t>
            </a:r>
          </a:p>
          <a:p>
            <a:pPr>
              <a:spcAft>
                <a:spcPts val="300"/>
              </a:spcAft>
            </a:pPr>
            <a:r>
              <a:rPr sz="2000" b="1">
                <a:solidFill>
                  <a:srgbClr val="006D77"/>
                </a:solidFill>
              </a:rPr>
              <a:t>• </a:t>
            </a:r>
            <a:r>
              <a:rPr sz="2000" b="0">
                <a:solidFill>
                  <a:srgbClr val="1F2D3A"/>
                </a:solidFill>
              </a:rPr>
              <a:t>Solution: a key derivation function from a password (</a:t>
            </a:r>
            <a:r>
              <a:rPr sz="2000" b="1">
                <a:solidFill>
                  <a:srgbClr val="1F2D3A"/>
                </a:solidFill>
              </a:rPr>
              <a:t>KDF</a:t>
            </a:r>
            <a:r>
              <a:rPr sz="2000" b="0">
                <a:solidFill>
                  <a:srgbClr val="1F2D3A"/>
                </a:solidFill>
              </a:rPr>
              <a:t>).</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 KDF Does Two Jobs</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Salt:</a:t>
            </a:r>
            <a:r>
              <a:rPr sz="2000" b="0">
                <a:solidFill>
                  <a:srgbClr val="1F2D3A"/>
                </a:solidFill>
              </a:rPr>
              <a:t> random → rainbow tables are useless, matching passwords aren't obvious</a:t>
            </a:r>
          </a:p>
          <a:p>
            <a:pPr>
              <a:spcAft>
                <a:spcPts val="300"/>
              </a:spcAft>
            </a:pPr>
            <a:r>
              <a:rPr sz="2000" b="1">
                <a:solidFill>
                  <a:srgbClr val="006D77"/>
                </a:solidFill>
              </a:rPr>
              <a:t>2. </a:t>
            </a:r>
            <a:r>
              <a:rPr sz="2000" b="1">
                <a:solidFill>
                  <a:srgbClr val="1F2D3A"/>
                </a:solidFill>
              </a:rPr>
              <a:t>Slowness:</a:t>
            </a:r>
            <a:r>
              <a:rPr sz="2000" b="0">
                <a:solidFill>
                  <a:srgbClr val="1F2D3A"/>
                </a:solidFill>
              </a:rPr>
              <a:t> hundreds of thousands of rounds → every attempt is expensive, brute force slows down</a:t>
            </a:r>
          </a:p>
        </p:txBody>
      </p:sp>
      <p:graphicFrame>
        <p:nvGraphicFramePr>
          <p:cNvPr id="8" name="Table 7"/>
          <p:cNvGraphicFramePr>
            <a:graphicFrameLocks noGrp="1"/>
          </p:cNvGraphicFramePr>
          <p:nvPr/>
        </p:nvGraphicFramePr>
        <p:xfrm>
          <a:off x="640080" y="2609088"/>
          <a:ext cx="10911534" cy="1527048"/>
        </p:xfrm>
        <a:graphic>
          <a:graphicData uri="http://schemas.openxmlformats.org/drawingml/2006/table">
            <a:tbl>
              <a:tblPr firstRow="1" bandRow="1">
                <a:tableStyleId>{5C22544A-7EE6-4342-B048-85BDC9FD1C3A}</a:tableStyleId>
              </a:tblPr>
              <a:tblGrid>
                <a:gridCol w="2567420"/>
                <a:gridCol w="4813912"/>
                <a:gridCol w="3530202"/>
              </a:tblGrid>
              <a:tr h="381762">
                <a:tc>
                  <a:txBody>
                    <a:bodyPr wrap="square"/>
                    <a:lstStyle/>
                    <a:p>
                      <a:r>
                        <a:rPr sz="1439" b="1">
                          <a:solidFill>
                            <a:srgbClr val="FFFFFF"/>
                          </a:solidFill>
                        </a:rPr>
                        <a:t>KDF</a:t>
                      </a:r>
                    </a:p>
                  </a:txBody>
                  <a:tcPr marL="54864" marR="54864" marT="27432" marB="27432" anchor="ctr">
                    <a:solidFill>
                      <a:srgbClr val="006D77"/>
                    </a:solidFill>
                  </a:tcPr>
                </a:tc>
                <a:tc>
                  <a:txBody>
                    <a:bodyPr wrap="square"/>
                    <a:lstStyle/>
                    <a:p>
                      <a:r>
                        <a:rPr sz="1439" b="1">
                          <a:solidFill>
                            <a:srgbClr val="FFFFFF"/>
                          </a:solidFill>
                        </a:rPr>
                        <a:t>Cost</a:t>
                      </a:r>
                    </a:p>
                  </a:txBody>
                  <a:tcPr marL="54864" marR="54864" marT="27432" marB="27432" anchor="ctr">
                    <a:solidFill>
                      <a:srgbClr val="006D77"/>
                    </a:solidFill>
                  </a:tcPr>
                </a:tc>
                <a:tc>
                  <a:txBody>
                    <a:bodyPr wrap="square"/>
                    <a:lstStyle/>
                    <a:p>
                      <a:r>
                        <a:rPr sz="1439" b="1">
                          <a:solidFill>
                            <a:srgbClr val="FFFFFF"/>
                          </a:solidFill>
                        </a:rPr>
                        <a:t>When</a:t>
                      </a:r>
                    </a:p>
                  </a:txBody>
                  <a:tcPr marL="54864" marR="54864" marT="27432" marB="27432" anchor="ctr">
                    <a:solidFill>
                      <a:srgbClr val="006D77"/>
                    </a:solidFill>
                  </a:tcPr>
                </a:tc>
              </a:tr>
              <a:tr h="381762">
                <a:tc>
                  <a:txBody>
                    <a:bodyPr wrap="square"/>
                    <a:lstStyle/>
                    <a:p>
                      <a:r>
                        <a:rPr sz="1439" b="0">
                          <a:solidFill>
                            <a:srgbClr val="1F2D3A"/>
                          </a:solidFill>
                        </a:rPr>
                        <a:t>PBKDF2</a:t>
                      </a:r>
                    </a:p>
                  </a:txBody>
                  <a:tcPr marL="54864" marR="54864" marT="27432" marB="27432" anchor="ctr">
                    <a:solidFill>
                      <a:srgbClr val="FFFFFF"/>
                    </a:solidFill>
                  </a:tcPr>
                </a:tc>
                <a:tc>
                  <a:txBody>
                    <a:bodyPr wrap="square"/>
                    <a:lstStyle/>
                    <a:p>
                      <a:r>
                        <a:rPr sz="1439" b="0">
                          <a:solidFill>
                            <a:srgbClr val="1F2D3A"/>
                          </a:solidFill>
                        </a:rPr>
                        <a:t>CPU (rounds)</a:t>
                      </a:r>
                    </a:p>
                  </a:txBody>
                  <a:tcPr marL="54864" marR="54864" marT="27432" marB="27432" anchor="ctr">
                    <a:solidFill>
                      <a:srgbClr val="FFFFFF"/>
                    </a:solidFill>
                  </a:tcPr>
                </a:tc>
                <a:tc>
                  <a:txBody>
                    <a:bodyPr wrap="square"/>
                    <a:lstStyle/>
                    <a:p>
                      <a:r>
                        <a:rPr sz="1439" b="0">
                          <a:solidFill>
                            <a:srgbClr val="1F2D3A"/>
                          </a:solidFill>
                        </a:rPr>
                        <a:t>compatibility/FIPS</a:t>
                      </a:r>
                    </a:p>
                  </a:txBody>
                  <a:tcPr marL="54864" marR="54864" marT="27432" marB="27432" anchor="ctr">
                    <a:solidFill>
                      <a:srgbClr val="FFFFFF"/>
                    </a:solidFill>
                  </a:tcPr>
                </a:tc>
              </a:tr>
              <a:tr h="381762">
                <a:tc>
                  <a:txBody>
                    <a:bodyPr wrap="square"/>
                    <a:lstStyle/>
                    <a:p>
                      <a:r>
                        <a:rPr sz="1439" b="0">
                          <a:solidFill>
                            <a:srgbClr val="1F2D3A"/>
                          </a:solidFill>
                        </a:rPr>
                        <a:t>scrypt</a:t>
                      </a:r>
                    </a:p>
                  </a:txBody>
                  <a:tcPr marL="54864" marR="54864" marT="27432" marB="27432" anchor="ctr">
                    <a:solidFill>
                      <a:srgbClr val="EEF7F8"/>
                    </a:solidFill>
                  </a:tcPr>
                </a:tc>
                <a:tc>
                  <a:txBody>
                    <a:bodyPr wrap="square"/>
                    <a:lstStyle/>
                    <a:p>
                      <a:r>
                        <a:rPr sz="1439" b="0">
                          <a:solidFill>
                            <a:srgbClr val="1F2D3A"/>
                          </a:solidFill>
                        </a:rPr>
                        <a:t>CPU + memory</a:t>
                      </a:r>
                    </a:p>
                  </a:txBody>
                  <a:tcPr marL="54864" marR="54864" marT="27432" marB="27432" anchor="ctr">
                    <a:solidFill>
                      <a:srgbClr val="EEF7F8"/>
                    </a:solidFill>
                  </a:tcPr>
                </a:tc>
                <a:tc>
                  <a:txBody>
                    <a:bodyPr wrap="square"/>
                    <a:lstStyle/>
                    <a:p>
                      <a:r>
                        <a:rPr sz="1439" b="0">
                          <a:solidFill>
                            <a:srgbClr val="1F2D3A"/>
                          </a:solidFill>
                        </a:rPr>
                        <a:t>memory-hard</a:t>
                      </a:r>
                    </a:p>
                  </a:txBody>
                  <a:tcPr marL="54864" marR="54864" marT="27432" marB="27432" anchor="ctr">
                    <a:solidFill>
                      <a:srgbClr val="EEF7F8"/>
                    </a:solidFill>
                  </a:tcPr>
                </a:tc>
              </a:tr>
              <a:tr h="381762">
                <a:tc>
                  <a:txBody>
                    <a:bodyPr wrap="square"/>
                    <a:lstStyle/>
                    <a:p>
                      <a:r>
                        <a:rPr sz="1439" b="1">
                          <a:solidFill>
                            <a:srgbClr val="1F2D3A"/>
                          </a:solidFill>
                        </a:rPr>
                        <a:t>Argon2id</a:t>
                      </a:r>
                    </a:p>
                  </a:txBody>
                  <a:tcPr marL="54864" marR="54864" marT="27432" marB="27432" anchor="ctr">
                    <a:solidFill>
                      <a:srgbClr val="FFFFFF"/>
                    </a:solidFill>
                  </a:tcPr>
                </a:tc>
                <a:tc>
                  <a:txBody>
                    <a:bodyPr wrap="square"/>
                    <a:lstStyle/>
                    <a:p>
                      <a:r>
                        <a:rPr sz="1439" b="0">
                          <a:solidFill>
                            <a:srgbClr val="1F2D3A"/>
                          </a:solidFill>
                        </a:rPr>
                        <a:t>CPU + memory + parallelism</a:t>
                      </a:r>
                    </a:p>
                  </a:txBody>
                  <a:tcPr marL="54864" marR="54864" marT="27432" marB="27432" anchor="ctr">
                    <a:solidFill>
                      <a:srgbClr val="FFFFFF"/>
                    </a:solidFill>
                  </a:tcPr>
                </a:tc>
                <a:tc>
                  <a:txBody>
                    <a:bodyPr wrap="square"/>
                    <a:lstStyle/>
                    <a:p>
                      <a:r>
                        <a:rPr sz="1439" b="1">
                          <a:solidFill>
                            <a:srgbClr val="1F2D3A"/>
                          </a:solidFill>
                        </a:rPr>
                        <a:t>first choice</a:t>
                      </a:r>
                    </a:p>
                  </a:txBody>
                  <a:tcPr marL="54864" marR="54864" marT="27432" marB="27432" anchor="ctr">
                    <a:solidFill>
                      <a:srgbClr val="FFFFFF"/>
                    </a:solidFill>
                  </a:tcPr>
                </a:tc>
              </a:tr>
            </a:tbl>
          </a:graphicData>
        </a:graphic>
      </p:graphicFrame>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4 — Round Count, Timing, Salt</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1) TUZ: ayni parola + ayni tuz -&gt; AYNI anahtar</a:t>
            </a:r>
          </a:p>
          <a:p>
            <a:pPr algn="l"/>
            <a:r>
              <a:rPr sz="1240">
                <a:solidFill>
                  <a:srgbClr val="1F2D3A"/>
                </a:solidFill>
                <a:latin typeface="Consolas"/>
              </a:rPr>
              <a:t>        ayni parola + FARKLI tuz -&gt; FARKLI anahtar</a:t>
            </a:r>
          </a:p>
          <a:p>
            <a:pPr algn="l"/>
            <a:r>
              <a:rPr sz="1240">
                <a:solidFill>
                  <a:srgbClr val="1F2D3A"/>
                </a:solidFill>
                <a:latin typeface="Consolas"/>
              </a:rPr>
              <a:t>2) TUR vs SURE (WSL):</a:t>
            </a:r>
          </a:p>
          <a:p>
            <a:pPr algn="l"/>
            <a:r>
              <a:rPr sz="1240">
                <a:solidFill>
                  <a:srgbClr val="1F2D3A"/>
                </a:solidFill>
                <a:latin typeface="Consolas"/>
              </a:rPr>
              <a:t>   tur =   1000  -&gt;    0.37 ms</a:t>
            </a:r>
          </a:p>
          <a:p>
            <a:pPr algn="l"/>
            <a:r>
              <a:rPr sz="1240">
                <a:solidFill>
                  <a:srgbClr val="1F2D3A"/>
                </a:solidFill>
                <a:latin typeface="Consolas"/>
              </a:rPr>
              <a:t>   tur = 100000  -&gt;   39.05 ms</a:t>
            </a:r>
          </a:p>
          <a:p>
            <a:pPr algn="l"/>
            <a:r>
              <a:rPr sz="1240">
                <a:solidFill>
                  <a:srgbClr val="1F2D3A"/>
                </a:solidFill>
                <a:latin typeface="Consolas"/>
              </a:rPr>
              <a:t>   tur = 600000  -&gt;  209.55 ms   &lt;-- OWASP 2023 asgari</a:t>
            </a:r>
          </a:p>
          <a:p>
            <a:pPr algn="l"/>
            <a:r>
              <a:rPr sz="1240">
                <a:solidFill>
                  <a:srgbClr val="1F2D3A"/>
                </a:solidFill>
                <a:latin typeface="Consolas"/>
              </a:rPr>
              <a:t>   tur =2000000  -&gt;  628.42 ms</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4 — The Effect of the Salt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Same password + </a:t>
            </a:r>
            <a:r>
              <a:rPr sz="2000" b="1">
                <a:solidFill>
                  <a:srgbClr val="1F2D3A"/>
                </a:solidFill>
              </a:rPr>
              <a:t>same</a:t>
            </a:r>
            <a:r>
              <a:rPr sz="2000" b="0">
                <a:solidFill>
                  <a:srgbClr val="1F2D3A"/>
                </a:solidFill>
              </a:rPr>
              <a:t> salt → the </a:t>
            </a:r>
            <a:r>
              <a:rPr sz="2000" b="1">
                <a:solidFill>
                  <a:srgbClr val="1F2D3A"/>
                </a:solidFill>
              </a:rPr>
              <a:t>same</a:t>
            </a:r>
            <a:r>
              <a:rPr sz="2000" b="0">
                <a:solidFill>
                  <a:srgbClr val="1F2D3A"/>
                </a:solidFill>
              </a:rPr>
              <a:t> key every time.</a:t>
            </a:r>
          </a:p>
          <a:p>
            <a:pPr>
              <a:spcAft>
                <a:spcPts val="300"/>
              </a:spcAft>
            </a:pPr>
            <a:r>
              <a:rPr sz="2000" b="1">
                <a:solidFill>
                  <a:srgbClr val="006D77"/>
                </a:solidFill>
              </a:rPr>
              <a:t>• </a:t>
            </a:r>
            <a:r>
              <a:rPr sz="2000" b="0">
                <a:solidFill>
                  <a:srgbClr val="1F2D3A"/>
                </a:solidFill>
              </a:rPr>
              <a:t>If the salt is fixed, an attacker can build one table and search everyone.</a:t>
            </a:r>
          </a:p>
          <a:p>
            <a:pPr>
              <a:spcAft>
                <a:spcPts val="300"/>
              </a:spcAft>
            </a:pPr>
            <a:r>
              <a:rPr sz="2000" b="1">
                <a:solidFill>
                  <a:srgbClr val="006D77"/>
                </a:solidFill>
              </a:rPr>
              <a:t>• </a:t>
            </a:r>
            <a:r>
              <a:rPr sz="2000" b="0">
                <a:solidFill>
                  <a:srgbClr val="1F2D3A"/>
                </a:solidFill>
              </a:rPr>
              <a:t>Same password + </a:t>
            </a:r>
            <a:r>
              <a:rPr sz="2000" b="1">
                <a:solidFill>
                  <a:srgbClr val="1F2D3A"/>
                </a:solidFill>
              </a:rPr>
              <a:t>different</a:t>
            </a:r>
            <a:r>
              <a:rPr sz="2000" b="0">
                <a:solidFill>
                  <a:srgbClr val="1F2D3A"/>
                </a:solidFill>
              </a:rPr>
              <a:t> salt → a completely </a:t>
            </a:r>
            <a:r>
              <a:rPr sz="2000" b="1">
                <a:solidFill>
                  <a:srgbClr val="1F2D3A"/>
                </a:solidFill>
              </a:rPr>
              <a:t>different</a:t>
            </a:r>
            <a:r>
              <a:rPr sz="2000" b="0">
                <a:solidFill>
                  <a:srgbClr val="1F2D3A"/>
                </a:solidFill>
              </a:rPr>
              <a:t> key.</a:t>
            </a:r>
          </a:p>
        </p:txBody>
      </p:sp>
      <p:sp>
        <p:nvSpPr>
          <p:cNvPr id="8" name="TextBox 7"/>
          <p:cNvSpPr txBox="1"/>
          <p:nvPr/>
        </p:nvSpPr>
        <p:spPr>
          <a:xfrm>
            <a:off x="640080" y="2654808"/>
            <a:ext cx="10911535" cy="439928"/>
          </a:xfrm>
          <a:prstGeom prst="rect">
            <a:avLst/>
          </a:prstGeom>
          <a:noFill/>
        </p:spPr>
        <p:txBody>
          <a:bodyPr wrap="square" lIns="45720" rIns="45720">
            <a:spAutoFit/>
          </a:bodyPr>
          <a:lstStyle/>
          <a:p>
            <a:pPr algn="l"/>
            <a:r>
              <a:rPr sz="2000" b="0">
                <a:solidFill>
                  <a:srgbClr val="1F2D3A"/>
                </a:solidFill>
              </a:rPr>
              <a:t>➡️ The salt must be </a:t>
            </a:r>
            <a:r>
              <a:rPr sz="2000" b="1">
                <a:solidFill>
                  <a:srgbClr val="1F2D3A"/>
                </a:solidFill>
              </a:rPr>
              <a:t>random and unique</a:t>
            </a:r>
            <a:r>
              <a:rPr sz="2000" b="0">
                <a:solidFill>
                  <a:srgbClr val="1F2D3A"/>
                </a:solidFill>
              </a:rPr>
              <a:t> for every record.</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4 — The Effect of Cost</a:t>
            </a:r>
          </a:p>
        </p:txBody>
      </p:sp>
      <p:sp>
        <p:nvSpPr>
          <p:cNvPr id="7" name="TextBox 6"/>
          <p:cNvSpPr txBox="1"/>
          <p:nvPr/>
        </p:nvSpPr>
        <p:spPr>
          <a:xfrm>
            <a:off x="640080" y="1325880"/>
            <a:ext cx="10911535" cy="22098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As the round count went from 1,000 to 2,000,000, the time went from ~0.4 ms to ~628 ms.</a:t>
            </a:r>
          </a:p>
          <a:p>
            <a:pPr>
              <a:spcAft>
                <a:spcPts val="300"/>
              </a:spcAft>
            </a:pPr>
            <a:r>
              <a:rPr sz="2000" b="1">
                <a:solidFill>
                  <a:srgbClr val="006D77"/>
                </a:solidFill>
              </a:rPr>
              <a:t>• </a:t>
            </a:r>
            <a:r>
              <a:rPr sz="2000" b="0">
                <a:solidFill>
                  <a:srgbClr val="1F2D3A"/>
                </a:solidFill>
              </a:rPr>
              <a:t>This is a </a:t>
            </a:r>
            <a:r>
              <a:rPr sz="2000" b="1">
                <a:solidFill>
                  <a:srgbClr val="1F2D3A"/>
                </a:solidFill>
              </a:rPr>
              <a:t>direct multiplier</a:t>
            </a:r>
            <a:r>
              <a:rPr sz="2000" b="0">
                <a:solidFill>
                  <a:srgbClr val="1F2D3A"/>
                </a:solidFill>
              </a:rPr>
              <a:t>: every attempt by the attacker gets that much more expensive too.</a:t>
            </a:r>
          </a:p>
          <a:p>
            <a:pPr>
              <a:spcAft>
                <a:spcPts val="300"/>
              </a:spcAft>
            </a:pPr>
            <a:r>
              <a:rPr sz="2000" b="1">
                <a:solidFill>
                  <a:srgbClr val="006D77"/>
                </a:solidFill>
              </a:rPr>
              <a:t>• </a:t>
            </a:r>
            <a:r>
              <a:rPr sz="2000" b="0">
                <a:solidFill>
                  <a:srgbClr val="1F2D3A"/>
                </a:solidFill>
              </a:rPr>
              <a:t>"200 ms at user login" is acceptable; for an attacker, it means </a:t>
            </a:r>
            <a:r>
              <a:rPr sz="2000" b="1">
                <a:solidFill>
                  <a:srgbClr val="1F2D3A"/>
                </a:solidFill>
              </a:rPr>
              <a:t>thousands</a:t>
            </a:r>
            <a:r>
              <a:rPr sz="2000" b="0">
                <a:solidFill>
                  <a:srgbClr val="1F2D3A"/>
                </a:solidFill>
              </a:rPr>
              <a:t> of attempts instead of </a:t>
            </a:r>
            <a:r>
              <a:rPr sz="2000" b="1">
                <a:solidFill>
                  <a:srgbClr val="1F2D3A"/>
                </a:solidFill>
              </a:rPr>
              <a:t>billions</a:t>
            </a:r>
            <a:r>
              <a:rPr sz="2000" b="0">
                <a:solidFill>
                  <a:srgbClr val="1F2D3A"/>
                </a:solidFill>
              </a:rPr>
              <a:t>.</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4 — Rule</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 Random salt + Argon2id (or high-round PBKDF2). ❌ Plain/unsalted SHA-256.</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Going Further: Pepper</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 addition to the salt, a secret </a:t>
            </a:r>
            <a:r>
              <a:rPr sz="2000" b="1">
                <a:solidFill>
                  <a:srgbClr val="1F2D3A"/>
                </a:solidFill>
              </a:rPr>
              <a:t>pepper</a:t>
            </a:r>
            <a:r>
              <a:rPr sz="2000" b="0">
                <a:solidFill>
                  <a:srgbClr val="1F2D3A"/>
                </a:solidFill>
              </a:rPr>
              <a:t> can be added — not stored in the database, but kept in configuration or an HSM.</a:t>
            </a:r>
          </a:p>
          <a:p>
            <a:pPr>
              <a:spcAft>
                <a:spcPts val="300"/>
              </a:spcAft>
            </a:pPr>
            <a:r>
              <a:rPr sz="2000" b="1">
                <a:solidFill>
                  <a:srgbClr val="006D77"/>
                </a:solidFill>
              </a:rPr>
              <a:t>• </a:t>
            </a:r>
            <a:r>
              <a:rPr sz="2000" b="0">
                <a:solidFill>
                  <a:srgbClr val="1F2D3A"/>
                </a:solidFill>
              </a:rPr>
              <a:t>If the DB is stolen (as long as the pepper doesn't leak), the digests get one more layer of protection.</a:t>
            </a:r>
          </a:p>
          <a:p>
            <a:pPr>
              <a:spcAft>
                <a:spcPts val="300"/>
              </a:spcAft>
            </a:pPr>
            <a:r>
              <a:rPr sz="2000" b="1">
                <a:solidFill>
                  <a:srgbClr val="006D77"/>
                </a:solidFill>
              </a:rPr>
              <a:t>• </a:t>
            </a:r>
            <a:r>
              <a:rPr sz="2000" b="1">
                <a:solidFill>
                  <a:srgbClr val="1F2D3A"/>
                </a:solidFill>
              </a:rPr>
              <a:t>The salt is not secret; the pepper is.</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98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Never</a:t>
            </a:r>
            <a:r>
              <a:rPr sz="2000" b="0">
                <a:solidFill>
                  <a:srgbClr val="1F2D3A"/>
                </a:solidFill>
              </a:rPr>
              <a:t> make a password a key directly.</a:t>
            </a:r>
          </a:p>
          <a:p>
            <a:pPr>
              <a:spcAft>
                <a:spcPts val="300"/>
              </a:spcAft>
            </a:pPr>
            <a:r>
              <a:rPr sz="2000" b="1">
                <a:solidFill>
                  <a:srgbClr val="006D77"/>
                </a:solidFill>
              </a:rPr>
              <a:t>• </a:t>
            </a:r>
            <a:r>
              <a:rPr sz="2000" b="0">
                <a:solidFill>
                  <a:srgbClr val="1F2D3A"/>
                </a:solidFill>
              </a:rPr>
              <a:t>A random </a:t>
            </a:r>
            <a:r>
              <a:rPr sz="2000" b="1">
                <a:solidFill>
                  <a:srgbClr val="1F2D3A"/>
                </a:solidFill>
              </a:rPr>
              <a:t>salt</a:t>
            </a:r>
            <a:r>
              <a:rPr sz="2000" b="0">
                <a:solidFill>
                  <a:srgbClr val="1F2D3A"/>
                </a:solidFill>
              </a:rPr>
              <a:t> + a KDF with </a:t>
            </a:r>
            <a:r>
              <a:rPr sz="2000" b="1">
                <a:solidFill>
                  <a:srgbClr val="1F2D3A"/>
                </a:solidFill>
              </a:rPr>
              <a:t>enough cost</a:t>
            </a:r>
            <a:r>
              <a:rPr sz="2000" b="0">
                <a:solidFill>
                  <a:srgbClr val="1F2D3A"/>
                </a:solidFill>
              </a:rPr>
              <a:t> (Argon2id preferred).</a:t>
            </a:r>
          </a:p>
          <a:p>
            <a:pPr>
              <a:spcAft>
                <a:spcPts val="300"/>
              </a:spcAft>
            </a:pPr>
            <a:r>
              <a:rPr sz="2000" b="1">
                <a:solidFill>
                  <a:srgbClr val="006D77"/>
                </a:solidFill>
              </a:rPr>
              <a:t>• </a:t>
            </a:r>
            <a:r>
              <a:rPr sz="2000" b="0">
                <a:solidFill>
                  <a:srgbClr val="1F2D3A"/>
                </a:solidFill>
              </a:rPr>
              <a:t>Tune the cost to the hardware, and </a:t>
            </a:r>
            <a:r>
              <a:rPr sz="2000" b="1">
                <a:solidFill>
                  <a:srgbClr val="1F2D3A"/>
                </a:solidFill>
              </a:rPr>
              <a:t>increase it</a:t>
            </a:r>
            <a:r>
              <a:rPr sz="2000" b="0">
                <a:solidFill>
                  <a:srgbClr val="1F2D3A"/>
                </a:solidFill>
              </a:rPr>
              <a:t> over the years.</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99</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6. HKDF, Session Keys, Forward Secrecy</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Not Use the Master Secret Directly?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long-lived "master secret" is </a:t>
            </a:r>
            <a:r>
              <a:rPr sz="2000" b="1">
                <a:solidFill>
                  <a:srgbClr val="1F2D3A"/>
                </a:solidFill>
              </a:rPr>
              <a:t>never</a:t>
            </a:r>
            <a:r>
              <a:rPr sz="2000" b="0">
                <a:solidFill>
                  <a:srgbClr val="1F2D3A"/>
                </a:solidFill>
              </a:rPr>
              <a:t> used directly.</a:t>
            </a:r>
          </a:p>
          <a:p>
            <a:pPr>
              <a:spcAft>
                <a:spcPts val="300"/>
              </a:spcAft>
            </a:pPr>
            <a:r>
              <a:rPr sz="2000" b="1">
                <a:solidFill>
                  <a:srgbClr val="006D77"/>
                </a:solidFill>
              </a:rPr>
              <a:t>• </a:t>
            </a:r>
            <a:r>
              <a:rPr sz="2000" b="0">
                <a:solidFill>
                  <a:srgbClr val="1F2D3A"/>
                </a:solidFill>
              </a:rPr>
              <a:t>Separate keys are derived from it for every purpose and every session.</a:t>
            </a:r>
          </a:p>
          <a:p>
            <a:pPr>
              <a:spcAft>
                <a:spcPts val="300"/>
              </a:spcAft>
            </a:pPr>
            <a:r>
              <a:rPr sz="2000" b="1">
                <a:solidFill>
                  <a:srgbClr val="006D77"/>
                </a:solidFill>
              </a:rPr>
              <a:t>• </a:t>
            </a:r>
            <a:r>
              <a:rPr sz="2000" b="0">
                <a:solidFill>
                  <a:srgbClr val="1F2D3A"/>
                </a:solidFill>
              </a:rPr>
              <a:t>The tool: </a:t>
            </a:r>
            <a:r>
              <a:rPr sz="2000" b="1">
                <a:solidFill>
                  <a:srgbClr val="1F2D3A"/>
                </a:solidFill>
              </a:rPr>
              <a:t>HKDF</a:t>
            </a:r>
            <a:r>
              <a:rPr sz="2000" b="0">
                <a:solidFill>
                  <a:srgbClr val="1F2D3A"/>
                </a:solidFill>
              </a:rPr>
              <a:t> (RFC 5869) — a two-stage KDF.</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HKDF Step 1: Extract</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Input: </a:t>
            </a:r>
            <a:r>
              <a:rPr sz="2000" b="1">
                <a:solidFill>
                  <a:srgbClr val="1F2D3A"/>
                </a:solidFill>
              </a:rPr>
              <a:t>master secret</a:t>
            </a:r>
            <a:r>
              <a:rPr sz="2000" b="0">
                <a:solidFill>
                  <a:srgbClr val="1F2D3A"/>
                </a:solidFill>
              </a:rPr>
              <a:t> + </a:t>
            </a:r>
            <a:r>
              <a:rPr sz="2000" b="1">
                <a:solidFill>
                  <a:srgbClr val="1F2D3A"/>
                </a:solidFill>
              </a:rPr>
              <a:t>salt</a:t>
            </a:r>
            <a:r>
              <a:rPr sz="2000" b="0">
                <a:solidFill>
                  <a:srgbClr val="1F2D3A"/>
                </a:solidFill>
              </a:rPr>
              <a:t>.</a:t>
            </a:r>
          </a:p>
          <a:p>
            <a:pPr>
              <a:spcAft>
                <a:spcPts val="300"/>
              </a:spcAft>
            </a:pPr>
            <a:r>
              <a:rPr sz="2000" b="1">
                <a:solidFill>
                  <a:srgbClr val="006D77"/>
                </a:solidFill>
              </a:rPr>
              <a:t>• </a:t>
            </a:r>
            <a:r>
              <a:rPr sz="2000" b="0">
                <a:solidFill>
                  <a:srgbClr val="1F2D3A"/>
                </a:solidFill>
              </a:rPr>
              <a:t>Output: a uniform </a:t>
            </a:r>
            <a:r>
              <a:rPr sz="2000" b="1">
                <a:solidFill>
                  <a:srgbClr val="1F2D3A"/>
                </a:solidFill>
              </a:rPr>
              <a:t>pseudorandom key (PRK)</a:t>
            </a:r>
            <a:r>
              <a:rPr sz="2000" b="0">
                <a:solidFill>
                  <a:srgbClr val="1F2D3A"/>
                </a:solidFill>
              </a:rPr>
              <a:t>.</a:t>
            </a:r>
          </a:p>
          <a:p>
            <a:pPr>
              <a:spcAft>
                <a:spcPts val="300"/>
              </a:spcAft>
            </a:pPr>
            <a:r>
              <a:rPr sz="2000" b="1">
                <a:solidFill>
                  <a:srgbClr val="006D77"/>
                </a:solidFill>
              </a:rPr>
              <a:t>• </a:t>
            </a:r>
            <a:r>
              <a:rPr sz="2000" b="0">
                <a:solidFill>
                  <a:srgbClr val="1F2D3A"/>
                </a:solidFill>
              </a:rPr>
              <a:t>Goal: compress the irregularity in the raw secret into a uniform key.</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HKDF Step 2: Expand</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Input: </a:t>
            </a:r>
            <a:r>
              <a:rPr sz="2000" b="1">
                <a:solidFill>
                  <a:srgbClr val="1F2D3A"/>
                </a:solidFill>
              </a:rPr>
              <a:t>PRK</a:t>
            </a:r>
            <a:r>
              <a:rPr sz="2000" b="0">
                <a:solidFill>
                  <a:srgbClr val="1F2D3A"/>
                </a:solidFill>
              </a:rPr>
              <a:t> + an </a:t>
            </a:r>
            <a:r>
              <a:rPr sz="2000" b="1">
                <a:solidFill>
                  <a:srgbClr val="1F2D3A"/>
                </a:solidFill>
              </a:rPr>
              <a:t>`info`</a:t>
            </a:r>
            <a:r>
              <a:rPr sz="2000" b="0">
                <a:solidFill>
                  <a:srgbClr val="1F2D3A"/>
                </a:solidFill>
              </a:rPr>
              <a:t> label.</a:t>
            </a:r>
          </a:p>
          <a:p>
            <a:pPr>
              <a:spcAft>
                <a:spcPts val="300"/>
              </a:spcAft>
            </a:pPr>
            <a:r>
              <a:rPr sz="2000" b="1">
                <a:solidFill>
                  <a:srgbClr val="006D77"/>
                </a:solidFill>
              </a:rPr>
              <a:t>• </a:t>
            </a:r>
            <a:r>
              <a:rPr sz="2000" b="0">
                <a:solidFill>
                  <a:srgbClr val="1F2D3A"/>
                </a:solidFill>
              </a:rPr>
              <a:t>Output: a </a:t>
            </a:r>
            <a:r>
              <a:rPr sz="2000" b="1">
                <a:solidFill>
                  <a:srgbClr val="1F2D3A"/>
                </a:solidFill>
              </a:rPr>
              <a:t>key</a:t>
            </a:r>
            <a:r>
              <a:rPr sz="2000" b="0">
                <a:solidFill>
                  <a:srgbClr val="1F2D3A"/>
                </a:solidFill>
              </a:rPr>
              <a:t> of the requested length.</a:t>
            </a:r>
          </a:p>
          <a:p>
            <a:pPr>
              <a:spcAft>
                <a:spcPts val="300"/>
              </a:spcAft>
            </a:pPr>
            <a:r>
              <a:rPr sz="2000" b="1">
                <a:solidFill>
                  <a:srgbClr val="006D77"/>
                </a:solidFill>
              </a:rPr>
              <a:t>• </a:t>
            </a:r>
            <a:r>
              <a:rPr sz="2000" b="1">
                <a:solidFill>
                  <a:srgbClr val="1F2D3A"/>
                </a:solidFill>
              </a:rPr>
              <a:t>Different `info` → different key.</a:t>
            </a:r>
            <a:r>
              <a:rPr sz="2000" b="0">
                <a:solidFill>
                  <a:srgbClr val="1F2D3A"/>
                </a:solidFill>
              </a:rPr>
              <a:t> From the same PRK, an encryption key, a MAC key, and a session key each come out separately.</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HKDF: Derived Keys from a Master Secret</a:t>
            </a:r>
          </a:p>
        </p:txBody>
      </p:sp>
      <p:pic>
        <p:nvPicPr>
          <p:cNvPr id="7" name="Picture 6" descr="h03-03-hkdf.png"/>
          <p:cNvPicPr>
            <a:picLocks noChangeAspect="1"/>
          </p:cNvPicPr>
          <p:nvPr/>
        </p:nvPicPr>
        <p:blipFill>
          <a:blip r:embed="rId3"/>
          <a:stretch>
            <a:fillRect/>
          </a:stretch>
        </p:blipFill>
        <p:spPr>
          <a:xfrm>
            <a:off x="2259761" y="1325880"/>
            <a:ext cx="7672173" cy="3166229"/>
          </a:xfrm>
          <a:prstGeom prst="rect">
            <a:avLst/>
          </a:prstGeom>
        </p:spPr>
      </p:pic>
      <p:sp>
        <p:nvSpPr>
          <p:cNvPr id="8" name="TextBox 7"/>
          <p:cNvSpPr txBox="1"/>
          <p:nvPr/>
        </p:nvSpPr>
        <p:spPr>
          <a:xfrm>
            <a:off x="640080" y="4601837"/>
            <a:ext cx="10911535" cy="770128"/>
          </a:xfrm>
          <a:prstGeom prst="rect">
            <a:avLst/>
          </a:prstGeom>
          <a:noFill/>
        </p:spPr>
        <p:txBody>
          <a:bodyPr wrap="square" lIns="45720" rIns="45720">
            <a:spAutoFit/>
          </a:bodyPr>
          <a:lstStyle/>
          <a:p>
            <a:pPr algn="l"/>
            <a:r>
              <a:rPr sz="2000" b="0">
                <a:solidFill>
                  <a:srgbClr val="1F2D3A"/>
                </a:solidFill>
              </a:rPr>
              <a:t>Different </a:t>
            </a:r>
            <a:r>
              <a:rPr sz="2000" b="0">
                <a:solidFill>
                  <a:srgbClr val="A1123F"/>
                </a:solidFill>
                <a:latin typeface="Consolas"/>
              </a:rPr>
              <a:t>info</a:t>
            </a:r>
            <a:r>
              <a:rPr sz="2000" b="0">
                <a:solidFill>
                  <a:srgbClr val="1F2D3A"/>
                </a:solidFill>
              </a:rPr>
              <a:t> → different key. One purpose's key is never used for another purpose.</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Forward Secrecy?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Forward secrecy:</a:t>
            </a:r>
            <a:r>
              <a:rPr sz="2000" b="0">
                <a:solidFill>
                  <a:srgbClr val="1F2D3A"/>
                </a:solidFill>
              </a:rPr>
              <a:t> even if today's key leaks, </a:t>
            </a:r>
            <a:r>
              <a:rPr sz="2000" b="1">
                <a:solidFill>
                  <a:srgbClr val="1F2D3A"/>
                </a:solidFill>
              </a:rPr>
              <a:t>old sessions</a:t>
            </a:r>
            <a:r>
              <a:rPr sz="2000" b="0">
                <a:solidFill>
                  <a:srgbClr val="1F2D3A"/>
                </a:solidFill>
              </a:rPr>
              <a:t> can't be decrypted.</a:t>
            </a:r>
          </a:p>
          <a:p>
            <a:pPr>
              <a:spcAft>
                <a:spcPts val="300"/>
              </a:spcAft>
            </a:pPr>
            <a:r>
              <a:rPr sz="2000" b="1">
                <a:solidFill>
                  <a:srgbClr val="006D77"/>
                </a:solidFill>
              </a:rPr>
              <a:t>• </a:t>
            </a:r>
            <a:r>
              <a:rPr sz="2000" b="0">
                <a:solidFill>
                  <a:srgbClr val="1F2D3A"/>
                </a:solidFill>
              </a:rPr>
              <a:t>A one-way chain: </a:t>
            </a:r>
            <a:r>
              <a:rPr sz="2000" b="0">
                <a:solidFill>
                  <a:srgbClr val="A1123F"/>
                </a:solidFill>
                <a:latin typeface="Consolas"/>
              </a:rPr>
              <a:t>K0 = master secret</a:t>
            </a:r>
            <a:r>
              <a:rPr sz="2000" b="0">
                <a:solidFill>
                  <a:srgbClr val="1F2D3A"/>
                </a:solidFill>
              </a:rPr>
              <a:t>, </a:t>
            </a:r>
            <a:r>
              <a:rPr sz="2000" b="0">
                <a:solidFill>
                  <a:srgbClr val="A1123F"/>
                </a:solidFill>
                <a:latin typeface="Consolas"/>
              </a:rPr>
              <a:t>Kᵢ = HKDF(Kᵢ₋₁)</a:t>
            </a:r>
            <a:r>
              <a:rPr sz="2000" b="0">
                <a:solidFill>
                  <a:srgbClr val="1F2D3A"/>
                </a:solidFill>
              </a:rPr>
              <a:t>.</a:t>
            </a:r>
          </a:p>
          <a:p>
            <a:pPr>
              <a:spcAft>
                <a:spcPts val="300"/>
              </a:spcAft>
            </a:pPr>
            <a:r>
              <a:rPr sz="2000" b="1">
                <a:solidFill>
                  <a:srgbClr val="006D77"/>
                </a:solidFill>
              </a:rPr>
              <a:t>• </a:t>
            </a:r>
            <a:r>
              <a:rPr sz="2000" b="1">
                <a:solidFill>
                  <a:srgbClr val="1F2D3A"/>
                </a:solidFill>
              </a:rPr>
              <a:t>Delete the previous one</a:t>
            </a:r>
            <a:r>
              <a:rPr sz="2000" b="0">
                <a:solidFill>
                  <a:srgbClr val="1F2D3A"/>
                </a:solidFill>
              </a:rPr>
              <a:t> at every step.</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Forward Secrecy — Diagram</a:t>
            </a:r>
          </a:p>
        </p:txBody>
      </p:sp>
      <p:pic>
        <p:nvPicPr>
          <p:cNvPr id="7" name="Picture 6" descr="h03-11-ileri-gizlilik.png"/>
          <p:cNvPicPr>
            <a:picLocks noChangeAspect="1"/>
          </p:cNvPicPr>
          <p:nvPr/>
        </p:nvPicPr>
        <p:blipFill>
          <a:blip r:embed="rId3"/>
          <a:stretch>
            <a:fillRect/>
          </a:stretch>
        </p:blipFill>
        <p:spPr>
          <a:xfrm>
            <a:off x="2259761" y="1325880"/>
            <a:ext cx="7672173" cy="3429419"/>
          </a:xfrm>
          <a:prstGeom prst="rect">
            <a:avLst/>
          </a:prstGeom>
        </p:spPr>
      </p:pic>
      <p:sp>
        <p:nvSpPr>
          <p:cNvPr id="8" name="Rectangle 7"/>
          <p:cNvSpPr/>
          <p:nvPr/>
        </p:nvSpPr>
        <p:spPr>
          <a:xfrm>
            <a:off x="640080" y="4865027"/>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Even if today's key leaks, </a:t>
            </a:r>
            <a:r>
              <a:rPr sz="2000" b="1">
                <a:solidFill>
                  <a:srgbClr val="1F2D3A"/>
                </a:solidFill>
              </a:rPr>
              <a:t>old sessions</a:t>
            </a:r>
            <a:r>
              <a:rPr sz="2000" b="0">
                <a:solidFill>
                  <a:srgbClr val="1F2D3A"/>
                </a:solidFill>
              </a:rPr>
              <a:t> stay safe. Default in TLS 1.3 (with ephemeral ECDHE).</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5 — HKDF Output</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info='...sifreleme...' -&gt; 2b8b4684...0e577a55</a:t>
            </a:r>
          </a:p>
          <a:p>
            <a:pPr algn="l"/>
            <a:r>
              <a:rPr sz="1240">
                <a:solidFill>
                  <a:srgbClr val="1F2D3A"/>
                </a:solidFill>
                <a:latin typeface="Consolas"/>
              </a:rPr>
              <a:t>info='...MAC...'       -&gt; 30a302d1...c55dfa84   (farkli)</a:t>
            </a:r>
          </a:p>
          <a:p>
            <a:pPr algn="l"/>
            <a:r>
              <a:rPr sz="1240">
                <a:solidFill>
                  <a:srgbClr val="1F2D3A"/>
                </a:solidFill>
                <a:latin typeface="Consolas"/>
              </a:rPr>
              <a:t> </a:t>
            </a:r>
          </a:p>
          <a:p>
            <a:pPr algn="l"/>
            <a:r>
              <a:rPr sz="1240">
                <a:solidFill>
                  <a:srgbClr val="1F2D3A"/>
                </a:solidFill>
                <a:latin typeface="Consolas"/>
              </a:rPr>
              <a:t>ILERI GIZLILIK zinciri:</a:t>
            </a:r>
          </a:p>
          <a:p>
            <a:pPr algn="l"/>
            <a:r>
              <a:rPr sz="1240">
                <a:solidFill>
                  <a:srgbClr val="1F2D3A"/>
                </a:solidFill>
                <a:latin typeface="Consolas"/>
              </a:rPr>
              <a:t>  K1=0630f63f...  K2=def84847...</a:t>
            </a:r>
          </a:p>
          <a:p>
            <a:pPr algn="l"/>
            <a:r>
              <a:rPr sz="1240">
                <a:solidFill>
                  <a:srgbClr val="1F2D3A"/>
                </a:solidFill>
                <a:latin typeface="Consolas"/>
              </a:rPr>
              <a:t>  K3=54b13f0f...  K4=55524a8f...</a:t>
            </a:r>
          </a:p>
          <a:p>
            <a:pPr algn="l"/>
            <a:r>
              <a:rPr sz="1240">
                <a:solidFill>
                  <a:srgbClr val="1F2D3A"/>
                </a:solidFill>
                <a:latin typeface="Consolas"/>
              </a:rPr>
              <a:t>  ^ her adimda eski anahtar silindi</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5 — Explanation</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From the same master secret, </a:t>
            </a:r>
            <a:r>
              <a:rPr sz="2000" b="1">
                <a:solidFill>
                  <a:srgbClr val="1F2D3A"/>
                </a:solidFill>
              </a:rPr>
              <a:t>different</a:t>
            </a:r>
            <a:r>
              <a:rPr sz="2000" b="0">
                <a:solidFill>
                  <a:srgbClr val="1F2D3A"/>
                </a:solidFill>
              </a:rPr>
              <a:t> keys came out with different </a:t>
            </a:r>
            <a:r>
              <a:rPr sz="2000" b="0">
                <a:solidFill>
                  <a:srgbClr val="A1123F"/>
                </a:solidFill>
                <a:latin typeface="Consolas"/>
              </a:rPr>
              <a:t>info</a:t>
            </a:r>
            <a:r>
              <a:rPr sz="2000" b="0">
                <a:solidFill>
                  <a:srgbClr val="1F2D3A"/>
                </a:solidFill>
              </a:rPr>
              <a:t> values; one purpose's key can't be used for another.</a:t>
            </a:r>
          </a:p>
          <a:p>
            <a:pPr>
              <a:spcAft>
                <a:spcPts val="300"/>
              </a:spcAft>
            </a:pPr>
            <a:r>
              <a:rPr sz="2000" b="1">
                <a:solidFill>
                  <a:srgbClr val="006D77"/>
                </a:solidFill>
              </a:rPr>
              <a:t>• </a:t>
            </a:r>
            <a:r>
              <a:rPr sz="2000" b="0">
                <a:solidFill>
                  <a:srgbClr val="1F2D3A"/>
                </a:solidFill>
              </a:rPr>
              <a:t>In the forward-secrecy chain, the previous key was </a:t>
            </a:r>
            <a:r>
              <a:rPr sz="2000" b="1">
                <a:solidFill>
                  <a:srgbClr val="1F2D3A"/>
                </a:solidFill>
              </a:rPr>
              <a:t>deleted</a:t>
            </a:r>
            <a:r>
              <a:rPr sz="2000" b="0">
                <a:solidFill>
                  <a:srgbClr val="1F2D3A"/>
                </a:solidFill>
              </a:rPr>
              <a:t> at every step.</a:t>
            </a:r>
          </a:p>
          <a:p>
            <a:pPr>
              <a:spcAft>
                <a:spcPts val="300"/>
              </a:spcAft>
            </a:pPr>
            <a:r>
              <a:rPr sz="2000" b="1">
                <a:solidFill>
                  <a:srgbClr val="006D77"/>
                </a:solidFill>
              </a:rPr>
              <a:t>• </a:t>
            </a:r>
            <a:r>
              <a:rPr sz="2000" b="0">
                <a:solidFill>
                  <a:srgbClr val="1F2D3A"/>
                </a:solidFill>
              </a:rPr>
              <a:t>Only </a:t>
            </a:r>
            <a:r>
              <a:rPr sz="2000" b="1">
                <a:solidFill>
                  <a:srgbClr val="1F2D3A"/>
                </a:solidFill>
              </a:rPr>
              <a:t>K4</a:t>
            </a:r>
            <a:r>
              <a:rPr sz="2000" b="0">
                <a:solidFill>
                  <a:srgbClr val="1F2D3A"/>
                </a:solidFill>
              </a:rPr>
              <a:t> remains; since the chain is one-way, </a:t>
            </a:r>
            <a:r>
              <a:rPr sz="2000" b="1">
                <a:solidFill>
                  <a:srgbClr val="1F2D3A"/>
                </a:solidFill>
              </a:rPr>
              <a:t>K3, K2, K1 can't be recomputed</a:t>
            </a:r>
            <a:r>
              <a:rPr sz="2000" b="0">
                <a:solidFill>
                  <a:srgbClr val="1F2D3A"/>
                </a:solidFill>
              </a:rPr>
              <a:t> from K4.</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5 — Rule</a:t>
            </a:r>
          </a:p>
        </p:txBody>
      </p:sp>
      <p:sp>
        <p:nvSpPr>
          <p:cNvPr id="7" name="TextBox 6"/>
          <p:cNvSpPr txBox="1"/>
          <p:nvPr/>
        </p:nvSpPr>
        <p:spPr>
          <a:xfrm>
            <a:off x="640080" y="1325880"/>
            <a:ext cx="10911535" cy="770128"/>
          </a:xfrm>
          <a:prstGeom prst="rect">
            <a:avLst/>
          </a:prstGeom>
          <a:noFill/>
        </p:spPr>
        <p:txBody>
          <a:bodyPr wrap="square" lIns="45720" rIns="45720">
            <a:spAutoFit/>
          </a:bodyPr>
          <a:lstStyle/>
          <a:p>
            <a:pPr algn="l"/>
            <a:r>
              <a:rPr sz="2000" b="0">
                <a:solidFill>
                  <a:srgbClr val="1F2D3A"/>
                </a:solidFill>
              </a:rPr>
              <a:t>✅ A separate key per purpose/session · a unique </a:t>
            </a:r>
            <a:r>
              <a:rPr sz="2000" b="0">
                <a:solidFill>
                  <a:srgbClr val="A1123F"/>
                </a:solidFill>
                <a:latin typeface="Consolas"/>
              </a:rPr>
              <a:t>info</a:t>
            </a:r>
            <a:r>
              <a:rPr sz="2000" b="0">
                <a:solidFill>
                  <a:srgbClr val="1F2D3A"/>
                </a:solidFill>
              </a:rPr>
              <a:t> for every derivation · delete after use.</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109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Derive </a:t>
            </a:r>
            <a:r>
              <a:rPr sz="2000" b="1">
                <a:solidFill>
                  <a:srgbClr val="1F2D3A"/>
                </a:solidFill>
              </a:rPr>
              <a:t>separate keys</a:t>
            </a:r>
            <a:r>
              <a:rPr sz="2000" b="0">
                <a:solidFill>
                  <a:srgbClr val="1F2D3A"/>
                </a:solidFill>
              </a:rPr>
              <a:t> from the master secret </a:t>
            </a:r>
            <a:r>
              <a:rPr sz="2000" b="1">
                <a:solidFill>
                  <a:srgbClr val="1F2D3A"/>
                </a:solidFill>
              </a:rPr>
              <a:t>for each purpose and session</a:t>
            </a:r>
            <a:r>
              <a:rPr sz="2000" b="0">
                <a:solidFill>
                  <a:srgbClr val="1F2D3A"/>
                </a:solidFill>
              </a:rPr>
              <a:t>.</a:t>
            </a:r>
          </a:p>
          <a:p>
            <a:pPr>
              <a:spcAft>
                <a:spcPts val="300"/>
              </a:spcAft>
            </a:pPr>
            <a:r>
              <a:rPr sz="2000" b="1">
                <a:solidFill>
                  <a:srgbClr val="006D77"/>
                </a:solidFill>
              </a:rPr>
              <a:t>• </a:t>
            </a:r>
            <a:r>
              <a:rPr sz="2000" b="0">
                <a:solidFill>
                  <a:srgbClr val="1F2D3A"/>
                </a:solidFill>
              </a:rPr>
              <a:t>Give every derivation a </a:t>
            </a:r>
            <a:r>
              <a:rPr sz="2000" b="1">
                <a:solidFill>
                  <a:srgbClr val="1F2D3A"/>
                </a:solidFill>
              </a:rPr>
              <a:t>unique</a:t>
            </a:r>
            <a:r>
              <a:rPr sz="2000" b="0">
                <a:solidFill>
                  <a:srgbClr val="1F2D3A"/>
                </a:solidFill>
              </a:rPr>
              <a:t> </a:t>
            </a:r>
            <a:r>
              <a:rPr sz="2000" b="0">
                <a:solidFill>
                  <a:srgbClr val="A1123F"/>
                </a:solidFill>
                <a:latin typeface="Consolas"/>
              </a:rPr>
              <a:t>info</a:t>
            </a:r>
            <a:r>
              <a:rPr sz="2000" b="0">
                <a:solidFill>
                  <a:srgbClr val="1F2D3A"/>
                </a:solidFill>
              </a:rPr>
              <a:t>/label.</a:t>
            </a:r>
          </a:p>
          <a:p>
            <a:pPr>
              <a:spcAft>
                <a:spcPts val="300"/>
              </a:spcAft>
            </a:pPr>
            <a:r>
              <a:rPr sz="2000" b="1">
                <a:solidFill>
                  <a:srgbClr val="006D77"/>
                </a:solidFill>
              </a:rPr>
              <a:t>• </a:t>
            </a:r>
            <a:r>
              <a:rPr sz="2000" b="1">
                <a:solidFill>
                  <a:srgbClr val="1F2D3A"/>
                </a:solidFill>
              </a:rPr>
              <a:t>Delete</a:t>
            </a:r>
            <a:r>
              <a:rPr sz="2000" b="0">
                <a:solidFill>
                  <a:srgbClr val="1F2D3A"/>
                </a:solidFill>
              </a:rPr>
              <a:t> short-lived session keys </a:t>
            </a:r>
            <a:r>
              <a:rPr sz="2000" b="1">
                <a:solidFill>
                  <a:srgbClr val="1F2D3A"/>
                </a:solidFill>
              </a:rPr>
              <a:t>after use</a:t>
            </a:r>
            <a:r>
              <a:rPr sz="2000" b="0">
                <a:solidFill>
                  <a:srgbClr val="1F2D3A"/>
                </a:solidFill>
              </a:rPr>
              <a:t>.</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110</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7. Dynamic Key Management</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Was the Algorithm Broken, or Was the Key Mismanaged?</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Of the incidents reported as "the algorithm was broken," only a tiny fraction are actually the algorithm breaking.</a:t>
            </a:r>
          </a:p>
          <a:p>
            <a:pPr>
              <a:spcAft>
                <a:spcPts val="300"/>
              </a:spcAft>
            </a:pPr>
            <a:r>
              <a:rPr sz="2000" b="1">
                <a:solidFill>
                  <a:srgbClr val="006D77"/>
                </a:solidFill>
              </a:rPr>
              <a:t>• </a:t>
            </a:r>
            <a:r>
              <a:rPr sz="2000" b="0">
                <a:solidFill>
                  <a:srgbClr val="1F2D3A"/>
                </a:solidFill>
              </a:rPr>
              <a:t>The vast majority are </a:t>
            </a:r>
            <a:r>
              <a:rPr sz="2000" b="1">
                <a:solidFill>
                  <a:srgbClr val="1F2D3A"/>
                </a:solidFill>
              </a:rPr>
              <a:t>key-management</a:t>
            </a:r>
            <a:r>
              <a:rPr sz="2000" b="0">
                <a:solidFill>
                  <a:srgbClr val="1F2D3A"/>
                </a:solidFill>
              </a:rPr>
              <a:t> mistakes: a key embedded in code, a key that never changes, one key for every job.</a:t>
            </a:r>
          </a:p>
          <a:p>
            <a:pPr>
              <a:spcAft>
                <a:spcPts val="300"/>
              </a:spcAft>
            </a:pPr>
            <a:r>
              <a:rPr sz="2000" b="1">
                <a:solidFill>
                  <a:srgbClr val="006D77"/>
                </a:solidFill>
              </a:rPr>
              <a:t>• </a:t>
            </a:r>
            <a:r>
              <a:rPr sz="2000" b="0">
                <a:solidFill>
                  <a:srgbClr val="1F2D3A"/>
                </a:solidFill>
              </a:rPr>
              <a:t>This section exists to prevent these mistakes.</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A Key's Life (NIST SP 800-57)</a:t>
            </a:r>
          </a:p>
        </p:txBody>
      </p:sp>
      <p:sp>
        <p:nvSpPr>
          <p:cNvPr id="7" name="TextBox 6"/>
          <p:cNvSpPr txBox="1"/>
          <p:nvPr/>
        </p:nvSpPr>
        <p:spPr>
          <a:xfrm>
            <a:off x="640080" y="1325880"/>
            <a:ext cx="10911535" cy="406908"/>
          </a:xfrm>
          <a:prstGeom prst="rect">
            <a:avLst/>
          </a:prstGeom>
          <a:noFill/>
        </p:spPr>
        <p:txBody>
          <a:bodyPr wrap="square" lIns="45720" rIns="45720">
            <a:spAutoFit/>
          </a:bodyPr>
          <a:lstStyle/>
          <a:p>
            <a:pPr algn="l"/>
            <a:r>
              <a:rPr sz="1800" b="1">
                <a:solidFill>
                  <a:srgbClr val="1F2D3A"/>
                </a:solidFill>
              </a:rPr>
              <a:t>Generation → Distribution → Storage → Use → Renewal → Revocation → Destruction</a:t>
            </a:r>
          </a:p>
        </p:txBody>
      </p:sp>
      <p:graphicFrame>
        <p:nvGraphicFramePr>
          <p:cNvPr id="8" name="Table 7"/>
          <p:cNvGraphicFramePr>
            <a:graphicFrameLocks noGrp="1"/>
          </p:cNvGraphicFramePr>
          <p:nvPr/>
        </p:nvGraphicFramePr>
        <p:xfrm>
          <a:off x="640080" y="1842515"/>
          <a:ext cx="10911534" cy="2617012"/>
        </p:xfrm>
        <a:graphic>
          <a:graphicData uri="http://schemas.openxmlformats.org/drawingml/2006/table">
            <a:tbl>
              <a:tblPr firstRow="1" bandRow="1">
                <a:tableStyleId>{5C22544A-7EE6-4342-B048-85BDC9FD1C3A}</a:tableStyleId>
              </a:tblPr>
              <a:tblGrid>
                <a:gridCol w="1877253"/>
                <a:gridCol w="9034281"/>
              </a:tblGrid>
              <a:tr h="373858">
                <a:tc>
                  <a:txBody>
                    <a:bodyPr wrap="square"/>
                    <a:lstStyle/>
                    <a:p>
                      <a:r>
                        <a:rPr sz="1296" b="1">
                          <a:solidFill>
                            <a:srgbClr val="FFFFFF"/>
                          </a:solidFill>
                        </a:rPr>
                        <a:t>Stage</a:t>
                      </a:r>
                    </a:p>
                  </a:txBody>
                  <a:tcPr marL="54864" marR="54864" marT="27432" marB="27432" anchor="ctr">
                    <a:solidFill>
                      <a:srgbClr val="006D77"/>
                    </a:solidFill>
                  </a:tcPr>
                </a:tc>
                <a:tc>
                  <a:txBody>
                    <a:bodyPr wrap="square"/>
                    <a:lstStyle/>
                    <a:p>
                      <a:r>
                        <a:rPr sz="1296" b="1">
                          <a:solidFill>
                            <a:srgbClr val="FFFFFF"/>
                          </a:solidFill>
                        </a:rPr>
                        <a:t>Typical mistake</a:t>
                      </a:r>
                    </a:p>
                  </a:txBody>
                  <a:tcPr marL="54864" marR="54864" marT="27432" marB="27432" anchor="ctr">
                    <a:solidFill>
                      <a:srgbClr val="006D77"/>
                    </a:solidFill>
                  </a:tcPr>
                </a:tc>
              </a:tr>
              <a:tr h="373858">
                <a:tc>
                  <a:txBody>
                    <a:bodyPr wrap="square"/>
                    <a:lstStyle/>
                    <a:p>
                      <a:r>
                        <a:rPr sz="1296" b="0">
                          <a:solidFill>
                            <a:srgbClr val="1F2D3A"/>
                          </a:solidFill>
                        </a:rPr>
                        <a:t>Generation</a:t>
                      </a:r>
                    </a:p>
                  </a:txBody>
                  <a:tcPr marL="54864" marR="54864" marT="27432" marB="27432" anchor="ctr">
                    <a:solidFill>
                      <a:srgbClr val="FFFFFF"/>
                    </a:solidFill>
                  </a:tcPr>
                </a:tc>
                <a:tc>
                  <a:txBody>
                    <a:bodyPr wrap="square"/>
                    <a:lstStyle/>
                    <a:p>
                      <a:r>
                        <a:rPr sz="1296" b="0">
                          <a:solidFill>
                            <a:srgbClr val="A1123F"/>
                          </a:solidFill>
                          <a:latin typeface="Consolas"/>
                        </a:rPr>
                        <a:t>rand()</a:t>
                      </a:r>
                      <a:r>
                        <a:rPr sz="1296" b="0">
                          <a:solidFill>
                            <a:srgbClr val="1F2D3A"/>
                          </a:solidFill>
                        </a:rPr>
                        <a:t>, a fixed key, a key generated where it shouldn't be (the client)</a:t>
                      </a:r>
                    </a:p>
                  </a:txBody>
                  <a:tcPr marL="54864" marR="54864" marT="27432" marB="27432" anchor="ctr">
                    <a:solidFill>
                      <a:srgbClr val="FFFFFF"/>
                    </a:solidFill>
                  </a:tcPr>
                </a:tc>
              </a:tr>
              <a:tr h="373858">
                <a:tc>
                  <a:txBody>
                    <a:bodyPr wrap="square"/>
                    <a:lstStyle/>
                    <a:p>
                      <a:r>
                        <a:rPr sz="1296" b="0">
                          <a:solidFill>
                            <a:srgbClr val="1F2D3A"/>
                          </a:solidFill>
                        </a:rPr>
                        <a:t>Distribution</a:t>
                      </a:r>
                    </a:p>
                  </a:txBody>
                  <a:tcPr marL="54864" marR="54864" marT="27432" marB="27432" anchor="ctr">
                    <a:solidFill>
                      <a:srgbClr val="EEF7F8"/>
                    </a:solidFill>
                  </a:tcPr>
                </a:tc>
                <a:tc>
                  <a:txBody>
                    <a:bodyPr wrap="square"/>
                    <a:lstStyle/>
                    <a:p>
                      <a:r>
                        <a:rPr sz="1296" b="0">
                          <a:solidFill>
                            <a:srgbClr val="1F2D3A"/>
                          </a:solidFill>
                        </a:rPr>
                        <a:t>Plaintext; relying only on TLS</a:t>
                      </a:r>
                    </a:p>
                  </a:txBody>
                  <a:tcPr marL="54864" marR="54864" marT="27432" marB="27432" anchor="ctr">
                    <a:solidFill>
                      <a:srgbClr val="EEF7F8"/>
                    </a:solidFill>
                  </a:tcPr>
                </a:tc>
              </a:tr>
              <a:tr h="373858">
                <a:tc>
                  <a:txBody>
                    <a:bodyPr wrap="square"/>
                    <a:lstStyle/>
                    <a:p>
                      <a:r>
                        <a:rPr sz="1296" b="0">
                          <a:solidFill>
                            <a:srgbClr val="1F2D3A"/>
                          </a:solidFill>
                        </a:rPr>
                        <a:t>Storage</a:t>
                      </a:r>
                    </a:p>
                  </a:txBody>
                  <a:tcPr marL="54864" marR="54864" marT="27432" marB="27432" anchor="ctr">
                    <a:solidFill>
                      <a:srgbClr val="FFFFFF"/>
                    </a:solidFill>
                  </a:tcPr>
                </a:tc>
                <a:tc>
                  <a:txBody>
                    <a:bodyPr wrap="square"/>
                    <a:lstStyle/>
                    <a:p>
                      <a:r>
                        <a:rPr sz="1296" b="0">
                          <a:solidFill>
                            <a:srgbClr val="1F2D3A"/>
                          </a:solidFill>
                        </a:rPr>
                        <a:t>Plain in source code / a configuration file</a:t>
                      </a:r>
                    </a:p>
                  </a:txBody>
                  <a:tcPr marL="54864" marR="54864" marT="27432" marB="27432" anchor="ctr">
                    <a:solidFill>
                      <a:srgbClr val="FFFFFF"/>
                    </a:solidFill>
                  </a:tcPr>
                </a:tc>
              </a:tr>
              <a:tr h="373858">
                <a:tc>
                  <a:txBody>
                    <a:bodyPr wrap="square"/>
                    <a:lstStyle/>
                    <a:p>
                      <a:r>
                        <a:rPr sz="1296" b="0">
                          <a:solidFill>
                            <a:srgbClr val="1F2D3A"/>
                          </a:solidFill>
                        </a:rPr>
                        <a:t>Use</a:t>
                      </a:r>
                    </a:p>
                  </a:txBody>
                  <a:tcPr marL="54864" marR="54864" marT="27432" marB="27432" anchor="ctr">
                    <a:solidFill>
                      <a:srgbClr val="EEF7F8"/>
                    </a:solidFill>
                  </a:tcPr>
                </a:tc>
                <a:tc>
                  <a:txBody>
                    <a:bodyPr wrap="square"/>
                    <a:lstStyle/>
                    <a:p>
                      <a:r>
                        <a:rPr sz="1296" b="0">
                          <a:solidFill>
                            <a:srgbClr val="1F2D3A"/>
                          </a:solidFill>
                        </a:rPr>
                        <a:t>The same key for encryption </a:t>
                      </a:r>
                      <a:r>
                        <a:rPr sz="1296" b="1">
                          <a:solidFill>
                            <a:srgbClr val="1F2D3A"/>
                          </a:solidFill>
                        </a:rPr>
                        <a:t>and</a:t>
                      </a:r>
                      <a:r>
                        <a:rPr sz="1296" b="0">
                          <a:solidFill>
                            <a:srgbClr val="1F2D3A"/>
                          </a:solidFill>
                        </a:rPr>
                        <a:t> MAC</a:t>
                      </a:r>
                    </a:p>
                  </a:txBody>
                  <a:tcPr marL="54864" marR="54864" marT="27432" marB="27432" anchor="ctr">
                    <a:solidFill>
                      <a:srgbClr val="EEF7F8"/>
                    </a:solidFill>
                  </a:tcPr>
                </a:tc>
              </a:tr>
              <a:tr h="373858">
                <a:tc>
                  <a:txBody>
                    <a:bodyPr wrap="square"/>
                    <a:lstStyle/>
                    <a:p>
                      <a:r>
                        <a:rPr sz="1296" b="0">
                          <a:solidFill>
                            <a:srgbClr val="1F2D3A"/>
                          </a:solidFill>
                        </a:rPr>
                        <a:t>Renewal</a:t>
                      </a:r>
                    </a:p>
                  </a:txBody>
                  <a:tcPr marL="54864" marR="54864" marT="27432" marB="27432" anchor="ctr">
                    <a:solidFill>
                      <a:srgbClr val="FFFFFF"/>
                    </a:solidFill>
                  </a:tcPr>
                </a:tc>
                <a:tc>
                  <a:txBody>
                    <a:bodyPr wrap="square"/>
                    <a:lstStyle/>
                    <a:p>
                      <a:r>
                        <a:rPr sz="1296" b="0">
                          <a:solidFill>
                            <a:srgbClr val="1F2D3A"/>
                          </a:solidFill>
                        </a:rPr>
                        <a:t>Never changing</a:t>
                      </a:r>
                    </a:p>
                  </a:txBody>
                  <a:tcPr marL="54864" marR="54864" marT="27432" marB="27432" anchor="ctr">
                    <a:solidFill>
                      <a:srgbClr val="FFFFFF"/>
                    </a:solidFill>
                  </a:tcPr>
                </a:tc>
              </a:tr>
              <a:tr h="373864">
                <a:tc>
                  <a:txBody>
                    <a:bodyPr wrap="square"/>
                    <a:lstStyle/>
                    <a:p>
                      <a:r>
                        <a:rPr sz="1296" b="0">
                          <a:solidFill>
                            <a:srgbClr val="1F2D3A"/>
                          </a:solidFill>
                        </a:rPr>
                        <a:t>Destruction</a:t>
                      </a:r>
                    </a:p>
                  </a:txBody>
                  <a:tcPr marL="54864" marR="54864" marT="27432" marB="27432" anchor="ctr">
                    <a:solidFill>
                      <a:srgbClr val="EEF7F8"/>
                    </a:solidFill>
                  </a:tcPr>
                </a:tc>
                <a:tc>
                  <a:txBody>
                    <a:bodyPr wrap="square"/>
                    <a:lstStyle/>
                    <a:p>
                      <a:r>
                        <a:rPr sz="1296" b="0">
                          <a:solidFill>
                            <a:srgbClr val="1F2D3A"/>
                          </a:solidFill>
                        </a:rPr>
                        <a:t>A copy left in a backup, a log, memory</a:t>
                      </a:r>
                    </a:p>
                  </a:txBody>
                  <a:tcPr marL="54864" marR="54864" marT="27432" marB="27432" anchor="ctr">
                    <a:solidFill>
                      <a:srgbClr val="EEF7F8"/>
                    </a:solidFill>
                  </a:tcPr>
                </a:tc>
              </a:tr>
            </a:tbl>
          </a:graphicData>
        </a:graphic>
      </p:graphicFrame>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What Is a Crypto-Period?</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a:t>
            </a:r>
            <a:r>
              <a:rPr sz="2000" b="1">
                <a:solidFill>
                  <a:srgbClr val="1F2D3A"/>
                </a:solidFill>
              </a:rPr>
              <a:t>length of time a key is allowed to be used</a:t>
            </a:r>
            <a:r>
              <a:rPr sz="2000" b="0">
                <a:solidFill>
                  <a:srgbClr val="1F2D3A"/>
                </a:solidFill>
              </a:rPr>
              <a:t>.</a:t>
            </a:r>
          </a:p>
          <a:p>
            <a:pPr>
              <a:spcAft>
                <a:spcPts val="300"/>
              </a:spcAft>
            </a:pPr>
            <a:r>
              <a:rPr sz="2000" b="1">
                <a:solidFill>
                  <a:srgbClr val="006D77"/>
                </a:solidFill>
              </a:rPr>
              <a:t>• </a:t>
            </a:r>
            <a:r>
              <a:rPr sz="2000" b="0">
                <a:solidFill>
                  <a:srgbClr val="1F2D3A"/>
                </a:solidFill>
              </a:rPr>
              <a:t>Once it expires, the key is no longer used to </a:t>
            </a:r>
            <a:r>
              <a:rPr sz="2000" b="1">
                <a:solidFill>
                  <a:srgbClr val="1F2D3A"/>
                </a:solidFill>
              </a:rPr>
              <a:t>encrypt</a:t>
            </a:r>
            <a:r>
              <a:rPr sz="2000" b="0">
                <a:solidFill>
                  <a:srgbClr val="1F2D3A"/>
                </a:solidFill>
              </a:rPr>
              <a:t> new data.</a:t>
            </a:r>
          </a:p>
          <a:p>
            <a:pPr>
              <a:spcAft>
                <a:spcPts val="300"/>
              </a:spcAft>
            </a:pPr>
            <a:r>
              <a:rPr sz="2000" b="1">
                <a:solidFill>
                  <a:srgbClr val="006D77"/>
                </a:solidFill>
              </a:rPr>
              <a:t>• </a:t>
            </a:r>
            <a:r>
              <a:rPr sz="2000" b="0">
                <a:solidFill>
                  <a:srgbClr val="1F2D3A"/>
                </a:solidFill>
              </a:rPr>
              <a:t>It may be kept a while longer to </a:t>
            </a:r>
            <a:r>
              <a:rPr sz="2000" b="1">
                <a:solidFill>
                  <a:srgbClr val="1F2D3A"/>
                </a:solidFill>
              </a:rPr>
              <a:t>decrypt</a:t>
            </a:r>
            <a:r>
              <a:rPr sz="2000" b="0">
                <a:solidFill>
                  <a:srgbClr val="1F2D3A"/>
                </a:solidFill>
              </a:rPr>
              <a:t> old data.</a:t>
            </a:r>
          </a:p>
          <a:p>
            <a:pPr>
              <a:spcAft>
                <a:spcPts val="300"/>
              </a:spcAft>
            </a:pPr>
            <a:r>
              <a:rPr sz="2000" b="1">
                <a:solidFill>
                  <a:srgbClr val="006D77"/>
                </a:solidFill>
              </a:rPr>
              <a:t>• </a:t>
            </a:r>
            <a:r>
              <a:rPr sz="2000" b="0">
                <a:solidFill>
                  <a:srgbClr val="1F2D3A"/>
                </a:solidFill>
              </a:rPr>
              <a:t>Factors: how much data is protected, how long it must stay confidential, how exposed the key is.</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 Key's Life — Diagram</a:t>
            </a:r>
          </a:p>
        </p:txBody>
      </p:sp>
      <p:pic>
        <p:nvPicPr>
          <p:cNvPr id="7" name="Picture 6" descr="h03-04-anahtar-yasam-dongusu.png"/>
          <p:cNvPicPr>
            <a:picLocks noChangeAspect="1"/>
          </p:cNvPicPr>
          <p:nvPr/>
        </p:nvPicPr>
        <p:blipFill>
          <a:blip r:embed="rId3"/>
          <a:stretch>
            <a:fillRect/>
          </a:stretch>
        </p:blipFill>
        <p:spPr>
          <a:xfrm>
            <a:off x="2046645" y="1325880"/>
            <a:ext cx="8098404" cy="3601178"/>
          </a:xfrm>
          <a:prstGeom prst="rect">
            <a:avLst/>
          </a:prstGeom>
        </p:spPr>
      </p:pic>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Key Hierarchy: Two Basic Ideas</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Key separation:</a:t>
            </a:r>
            <a:r>
              <a:rPr sz="2000" b="0">
                <a:solidFill>
                  <a:srgbClr val="1F2D3A"/>
                </a:solidFill>
              </a:rPr>
              <a:t> different keys for different purposes (via HKDF </a:t>
            </a:r>
            <a:r>
              <a:rPr sz="2000" b="0">
                <a:solidFill>
                  <a:srgbClr val="A1123F"/>
                </a:solidFill>
                <a:latin typeface="Consolas"/>
              </a:rPr>
              <a:t>info</a:t>
            </a:r>
            <a:r>
              <a:rPr sz="2000" b="0">
                <a:solidFill>
                  <a:srgbClr val="1F2D3A"/>
                </a:solidFill>
              </a:rPr>
              <a:t>).</a:t>
            </a:r>
          </a:p>
          <a:p>
            <a:pPr>
              <a:spcAft>
                <a:spcPts val="300"/>
              </a:spcAft>
            </a:pPr>
            <a:r>
              <a:rPr sz="2000" b="1">
                <a:solidFill>
                  <a:srgbClr val="006D77"/>
                </a:solidFill>
              </a:rPr>
              <a:t>2. </a:t>
            </a:r>
            <a:r>
              <a:rPr sz="2000" b="1">
                <a:solidFill>
                  <a:srgbClr val="1F2D3A"/>
                </a:solidFill>
              </a:rPr>
              <a:t>Limiting the damage:</a:t>
            </a:r>
            <a:r>
              <a:rPr sz="2000" b="0">
                <a:solidFill>
                  <a:srgbClr val="1F2D3A"/>
                </a:solidFill>
              </a:rPr>
              <a:t> compromising a lower-level key affects only </a:t>
            </a:r>
            <a:r>
              <a:rPr sz="2000" b="1">
                <a:solidFill>
                  <a:srgbClr val="1F2D3A"/>
                </a:solidFill>
              </a:rPr>
              <a:t>that branch</a:t>
            </a:r>
            <a:r>
              <a:rPr sz="2000" b="0">
                <a:solidFill>
                  <a:srgbClr val="1F2D3A"/>
                </a:solidFill>
              </a:rPr>
              <a:t>.</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Key Hierarchy</a:t>
            </a:r>
          </a:p>
        </p:txBody>
      </p:sp>
      <p:pic>
        <p:nvPicPr>
          <p:cNvPr id="7" name="Picture 6" descr="h03-05-anahtar-hiyerarsisi.png"/>
          <p:cNvPicPr>
            <a:picLocks noChangeAspect="1"/>
          </p:cNvPicPr>
          <p:nvPr/>
        </p:nvPicPr>
        <p:blipFill>
          <a:blip r:embed="rId3"/>
          <a:stretch>
            <a:fillRect/>
          </a:stretch>
        </p:blipFill>
        <p:spPr>
          <a:xfrm>
            <a:off x="2259761" y="1325880"/>
            <a:ext cx="7672173" cy="3536360"/>
          </a:xfrm>
          <a:prstGeom prst="rect">
            <a:avLst/>
          </a:prstGeom>
        </p:spPr>
      </p:pic>
      <p:sp>
        <p:nvSpPr>
          <p:cNvPr id="8" name="TextBox 7"/>
          <p:cNvSpPr txBox="1"/>
          <p:nvPr/>
        </p:nvSpPr>
        <p:spPr>
          <a:xfrm>
            <a:off x="640080" y="4971968"/>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Key separation:</a:t>
            </a:r>
            <a:r>
              <a:rPr sz="2000" b="0">
                <a:solidFill>
                  <a:srgbClr val="1F2D3A"/>
                </a:solidFill>
              </a:rPr>
              <a:t> a separate key for each purpose (HKDF </a:t>
            </a:r>
            <a:r>
              <a:rPr sz="2000" b="0">
                <a:solidFill>
                  <a:srgbClr val="A1123F"/>
                </a:solidFill>
                <a:latin typeface="Consolas"/>
              </a:rPr>
              <a:t>info</a:t>
            </a:r>
            <a:r>
              <a:rPr sz="2000" b="0">
                <a:solidFill>
                  <a:srgbClr val="1F2D3A"/>
                </a:solidFill>
              </a:rPr>
              <a:t>)</a:t>
            </a:r>
          </a:p>
          <a:p>
            <a:pPr>
              <a:spcAft>
                <a:spcPts val="300"/>
              </a:spcAft>
            </a:pPr>
            <a:r>
              <a:rPr sz="2000" b="1">
                <a:solidFill>
                  <a:srgbClr val="006D77"/>
                </a:solidFill>
              </a:rPr>
              <a:t>• </a:t>
            </a:r>
            <a:r>
              <a:rPr sz="2000" b="1">
                <a:solidFill>
                  <a:srgbClr val="1F2D3A"/>
                </a:solidFill>
              </a:rPr>
              <a:t>Limiting damage:</a:t>
            </a:r>
            <a:r>
              <a:rPr sz="2000" b="0">
                <a:solidFill>
                  <a:srgbClr val="1F2D3A"/>
                </a:solidFill>
              </a:rPr>
              <a:t> if a single-use key is stolen, what's lost = </a:t>
            </a:r>
            <a:r>
              <a:rPr sz="2000" b="1">
                <a:solidFill>
                  <a:srgbClr val="1F2D3A"/>
                </a:solidFill>
              </a:rPr>
              <a:t>one transaction</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Hierarchy and Key Renewal in Payments</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An EMV-style chain:</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Issuer master key</a:t>
            </a:r>
            <a:r>
              <a:rPr sz="2000" b="0">
                <a:solidFill>
                  <a:srgbClr val="1F2D3A"/>
                </a:solidFill>
              </a:rPr>
              <a:t> (HSM) → </a:t>
            </a:r>
            <a:r>
              <a:rPr sz="2000" b="1">
                <a:solidFill>
                  <a:srgbClr val="1F2D3A"/>
                </a:solidFill>
              </a:rPr>
              <a:t>card master key</a:t>
            </a:r>
            <a:r>
              <a:rPr sz="2000" b="0">
                <a:solidFill>
                  <a:srgbClr val="1F2D3A"/>
                </a:solidFill>
              </a:rPr>
              <a:t> (card no. + sequence no.) → </a:t>
            </a:r>
            <a:r>
              <a:rPr sz="2000" b="1">
                <a:solidFill>
                  <a:srgbClr val="1F2D3A"/>
                </a:solidFill>
              </a:rPr>
              <a:t>session key</a:t>
            </a:r>
            <a:r>
              <a:rPr sz="2000" b="0">
                <a:solidFill>
                  <a:srgbClr val="1F2D3A"/>
                </a:solidFill>
              </a:rPr>
              <a:t> (transaction counter) → </a:t>
            </a:r>
            <a:r>
              <a:rPr sz="2000" b="1">
                <a:solidFill>
                  <a:srgbClr val="1F2D3A"/>
                </a:solidFill>
              </a:rPr>
              <a:t>single-use key</a:t>
            </a:r>
          </a:p>
        </p:txBody>
      </p:sp>
      <p:sp>
        <p:nvSpPr>
          <p:cNvPr id="9" name="TextBox 8"/>
          <p:cNvSpPr txBox="1"/>
          <p:nvPr/>
        </p:nvSpPr>
        <p:spPr>
          <a:xfrm>
            <a:off x="640080" y="2755392"/>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Only the </a:t>
            </a:r>
            <a:r>
              <a:rPr sz="2000" b="1">
                <a:solidFill>
                  <a:srgbClr val="1F2D3A"/>
                </a:solidFill>
              </a:rPr>
              <a:t>limited-use</a:t>
            </a:r>
            <a:r>
              <a:rPr sz="2000" b="0">
                <a:solidFill>
                  <a:srgbClr val="1F2D3A"/>
                </a:solidFill>
              </a:rPr>
              <a:t> keys at the bottom reach the phone</a:t>
            </a:r>
          </a:p>
          <a:p>
            <a:pPr>
              <a:spcAft>
                <a:spcPts val="300"/>
              </a:spcAft>
            </a:pPr>
            <a:r>
              <a:rPr sz="2000" b="1">
                <a:solidFill>
                  <a:srgbClr val="006D77"/>
                </a:solidFill>
              </a:rPr>
              <a:t>• </a:t>
            </a:r>
            <a:r>
              <a:rPr sz="2000" b="0">
                <a:solidFill>
                  <a:srgbClr val="1F2D3A"/>
                </a:solidFill>
              </a:rPr>
              <a:t>New ones are requested from the server when they run out (</a:t>
            </a:r>
            <a:r>
              <a:rPr sz="2000" b="1">
                <a:solidFill>
                  <a:srgbClr val="1F2D3A"/>
                </a:solidFill>
              </a:rPr>
              <a:t>replenishment</a:t>
            </a:r>
            <a:r>
              <a:rPr sz="2000" b="0">
                <a:solidFill>
                  <a:srgbClr val="1F2D3A"/>
                </a:solidFill>
              </a:rPr>
              <a:t>)</a:t>
            </a:r>
          </a:p>
          <a:p>
            <a:pPr>
              <a:spcAft>
                <a:spcPts val="300"/>
              </a:spcAft>
            </a:pPr>
            <a:r>
              <a:rPr sz="2000" b="1">
                <a:solidFill>
                  <a:srgbClr val="006D77"/>
                </a:solidFill>
              </a:rPr>
              <a:t>• </a:t>
            </a:r>
            <a:r>
              <a:rPr sz="2000" b="0">
                <a:solidFill>
                  <a:srgbClr val="1F2D3A"/>
                </a:solidFill>
              </a:rPr>
              <a:t>Even if the phone is compromised: a few transactions' worth of key, easily revoked server-side</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Envelope Encryption — Why?</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Encrypting large data directly with the master key creates two problems:</a:t>
            </a:r>
          </a:p>
        </p:txBody>
      </p:sp>
      <p:sp>
        <p:nvSpPr>
          <p:cNvPr id="8" name="TextBox 7"/>
          <p:cNvSpPr txBox="1"/>
          <p:nvPr/>
        </p:nvSpPr>
        <p:spPr>
          <a:xfrm>
            <a:off x="640080" y="1875536"/>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master key is used </a:t>
            </a:r>
            <a:r>
              <a:rPr sz="2000" b="1">
                <a:solidFill>
                  <a:srgbClr val="1F2D3A"/>
                </a:solidFill>
              </a:rPr>
              <a:t>often</a:t>
            </a:r>
            <a:r>
              <a:rPr sz="2000" b="0">
                <a:solidFill>
                  <a:srgbClr val="1F2D3A"/>
                </a:solidFill>
              </a:rPr>
              <a:t> → more exposure time.</a:t>
            </a:r>
          </a:p>
          <a:p>
            <a:pPr>
              <a:spcAft>
                <a:spcPts val="300"/>
              </a:spcAft>
            </a:pPr>
            <a:r>
              <a:rPr sz="2000" b="1">
                <a:solidFill>
                  <a:srgbClr val="006D77"/>
                </a:solidFill>
              </a:rPr>
              <a:t>• </a:t>
            </a:r>
            <a:r>
              <a:rPr sz="2000" b="0">
                <a:solidFill>
                  <a:srgbClr val="1F2D3A"/>
                </a:solidFill>
              </a:rPr>
              <a:t>When the key changes, </a:t>
            </a:r>
            <a:r>
              <a:rPr sz="2000" b="1">
                <a:solidFill>
                  <a:srgbClr val="1F2D3A"/>
                </a:solidFill>
              </a:rPr>
              <a:t>all</a:t>
            </a:r>
            <a:r>
              <a:rPr sz="2000" b="0">
                <a:solidFill>
                  <a:srgbClr val="1F2D3A"/>
                </a:solidFill>
              </a:rPr>
              <a:t> the data must be re-encrypted.</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119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Envelope Encryption — Four Steps</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A random </a:t>
            </a:r>
            <a:r>
              <a:rPr sz="2000" b="1">
                <a:solidFill>
                  <a:srgbClr val="1F2D3A"/>
                </a:solidFill>
              </a:rPr>
              <a:t>data encryption key (DEK)</a:t>
            </a:r>
            <a:r>
              <a:rPr sz="2000" b="0">
                <a:solidFill>
                  <a:srgbClr val="1F2D3A"/>
                </a:solidFill>
              </a:rPr>
              <a:t> is generated per record; the data is encrypted with it.</a:t>
            </a:r>
          </a:p>
          <a:p>
            <a:pPr>
              <a:spcAft>
                <a:spcPts val="300"/>
              </a:spcAft>
            </a:pPr>
            <a:r>
              <a:rPr sz="2000" b="1">
                <a:solidFill>
                  <a:srgbClr val="006D77"/>
                </a:solidFill>
              </a:rPr>
              <a:t>2. </a:t>
            </a:r>
            <a:r>
              <a:rPr sz="2000" b="0">
                <a:solidFill>
                  <a:srgbClr val="1F2D3A"/>
                </a:solidFill>
              </a:rPr>
              <a:t>The DEK is wrapped with a </a:t>
            </a:r>
            <a:r>
              <a:rPr sz="2000" b="1">
                <a:solidFill>
                  <a:srgbClr val="1F2D3A"/>
                </a:solidFill>
              </a:rPr>
              <a:t>key encryption key (KEK)</a:t>
            </a:r>
            <a:r>
              <a:rPr sz="2000" b="0">
                <a:solidFill>
                  <a:srgbClr val="1F2D3A"/>
                </a:solidFill>
              </a:rPr>
              <a:t>.</a:t>
            </a:r>
          </a:p>
          <a:p>
            <a:pPr>
              <a:spcAft>
                <a:spcPts val="300"/>
              </a:spcAft>
            </a:pPr>
            <a:r>
              <a:rPr sz="2000" b="1">
                <a:solidFill>
                  <a:srgbClr val="006D77"/>
                </a:solidFill>
              </a:rPr>
              <a:t>3. </a:t>
            </a:r>
            <a:r>
              <a:rPr sz="2000" b="0">
                <a:solidFill>
                  <a:srgbClr val="1F2D3A"/>
                </a:solidFill>
              </a:rPr>
              <a:t>The KEK sits somewhere secure: a TPM, an HSM, a cloud KMS.</a:t>
            </a:r>
          </a:p>
          <a:p>
            <a:pPr>
              <a:spcAft>
                <a:spcPts val="300"/>
              </a:spcAft>
            </a:pPr>
            <a:r>
              <a:rPr sz="2000" b="1">
                <a:solidFill>
                  <a:srgbClr val="006D77"/>
                </a:solidFill>
              </a:rPr>
              <a:t>4. </a:t>
            </a:r>
            <a:r>
              <a:rPr sz="2000" b="0">
                <a:solidFill>
                  <a:srgbClr val="1F2D3A"/>
                </a:solidFill>
              </a:rPr>
              <a:t>When the KEK is renewed, only the small </a:t>
            </a:r>
            <a:r>
              <a:rPr sz="2000" b="1">
                <a:solidFill>
                  <a:srgbClr val="1F2D3A"/>
                </a:solidFill>
              </a:rPr>
              <a:t>DEKs</a:t>
            </a:r>
            <a:r>
              <a:rPr sz="2000" b="0">
                <a:solidFill>
                  <a:srgbClr val="1F2D3A"/>
                </a:solidFill>
              </a:rPr>
              <a:t> are rewrapped — not the data.</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Envelope Encryption and Key Versioning</a:t>
            </a:r>
          </a:p>
        </p:txBody>
      </p:sp>
      <p:pic>
        <p:nvPicPr>
          <p:cNvPr id="7" name="Picture 6" descr="h03-09-zarflama.png"/>
          <p:cNvPicPr>
            <a:picLocks noChangeAspect="1"/>
          </p:cNvPicPr>
          <p:nvPr/>
        </p:nvPicPr>
        <p:blipFill>
          <a:blip r:embed="rId3"/>
          <a:stretch>
            <a:fillRect/>
          </a:stretch>
        </p:blipFill>
        <p:spPr>
          <a:xfrm>
            <a:off x="2259761" y="1325880"/>
            <a:ext cx="7672173" cy="3166229"/>
          </a:xfrm>
          <a:prstGeom prst="rect">
            <a:avLst/>
          </a:prstGeom>
        </p:spPr>
      </p:pic>
      <p:sp>
        <p:nvSpPr>
          <p:cNvPr id="8" name="TextBox 7"/>
          <p:cNvSpPr txBox="1"/>
          <p:nvPr/>
        </p:nvSpPr>
        <p:spPr>
          <a:xfrm>
            <a:off x="640080" y="4601837"/>
            <a:ext cx="10911535" cy="7772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The reader looks at the version → finds the right key</a:t>
            </a:r>
          </a:p>
          <a:p>
            <a:pPr>
              <a:spcAft>
                <a:spcPts val="300"/>
              </a:spcAft>
            </a:pPr>
            <a:r>
              <a:rPr sz="1800" b="1">
                <a:solidFill>
                  <a:srgbClr val="006D77"/>
                </a:solidFill>
              </a:rPr>
              <a:t>• </a:t>
            </a:r>
            <a:r>
              <a:rPr sz="1800" b="0">
                <a:solidFill>
                  <a:srgbClr val="1F2D3A"/>
                </a:solidFill>
              </a:rPr>
              <a:t>The version field is AAD → an attacker </a:t>
            </a:r>
            <a:r>
              <a:rPr sz="1800" b="1">
                <a:solidFill>
                  <a:srgbClr val="1F2D3A"/>
                </a:solidFill>
              </a:rPr>
              <a:t>can't redirect</a:t>
            </a:r>
            <a:r>
              <a:rPr sz="1800" b="0">
                <a:solidFill>
                  <a:srgbClr val="1F2D3A"/>
                </a:solidFill>
              </a:rPr>
              <a:t> to an old/weak key</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Record Format and AAD — Diagram</a:t>
            </a:r>
          </a:p>
        </p:txBody>
      </p:sp>
      <p:pic>
        <p:nvPicPr>
          <p:cNvPr id="7" name="Picture 6" descr="h03-10-kayit-bicimi.png"/>
          <p:cNvPicPr>
            <a:picLocks noChangeAspect="1"/>
          </p:cNvPicPr>
          <p:nvPr/>
        </p:nvPicPr>
        <p:blipFill>
          <a:blip r:embed="rId3"/>
          <a:stretch>
            <a:fillRect/>
          </a:stretch>
        </p:blipFill>
        <p:spPr>
          <a:xfrm>
            <a:off x="2046645" y="1325880"/>
            <a:ext cx="8098404" cy="3078837"/>
          </a:xfrm>
          <a:prstGeom prst="rect">
            <a:avLst/>
          </a:prstGeom>
        </p:spPr>
      </p:pic>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Where Is the Key Stored?</a:t>
            </a:r>
          </a:p>
        </p:txBody>
      </p:sp>
      <p:graphicFrame>
        <p:nvGraphicFramePr>
          <p:cNvPr id="7" name="Table 6"/>
          <p:cNvGraphicFramePr>
            <a:graphicFrameLocks noGrp="1"/>
          </p:cNvGraphicFramePr>
          <p:nvPr/>
        </p:nvGraphicFramePr>
        <p:xfrm>
          <a:off x="640080" y="1325880"/>
          <a:ext cx="10911535" cy="2079345"/>
        </p:xfrm>
        <a:graphic>
          <a:graphicData uri="http://schemas.openxmlformats.org/drawingml/2006/table">
            <a:tbl>
              <a:tblPr firstRow="1" bandRow="1">
                <a:tableStyleId>{5C22544A-7EE6-4342-B048-85BDC9FD1C3A}</a:tableStyleId>
              </a:tblPr>
              <a:tblGrid>
                <a:gridCol w="6546921"/>
                <a:gridCol w="4364614"/>
              </a:tblGrid>
              <a:tr h="346557">
                <a:tc>
                  <a:txBody>
                    <a:bodyPr wrap="square"/>
                    <a:lstStyle/>
                    <a:p>
                      <a:r>
                        <a:rPr sz="1296" b="1">
                          <a:solidFill>
                            <a:srgbClr val="FFFFFF"/>
                          </a:solidFill>
                        </a:rPr>
                        <a:t>Option</a:t>
                      </a:r>
                    </a:p>
                  </a:txBody>
                  <a:tcPr marL="54864" marR="54864" marT="27432" marB="27432" anchor="ctr">
                    <a:solidFill>
                      <a:srgbClr val="006D77"/>
                    </a:solidFill>
                  </a:tcPr>
                </a:tc>
                <a:tc>
                  <a:txBody>
                    <a:bodyPr wrap="square"/>
                    <a:lstStyle/>
                    <a:p>
                      <a:r>
                        <a:rPr sz="1296" b="1">
                          <a:solidFill>
                            <a:srgbClr val="FFFFFF"/>
                          </a:solidFill>
                        </a:rPr>
                        <a:t>Protection</a:t>
                      </a:r>
                    </a:p>
                  </a:txBody>
                  <a:tcPr marL="54864" marR="54864" marT="27432" marB="27432" anchor="ctr">
                    <a:solidFill>
                      <a:srgbClr val="006D77"/>
                    </a:solidFill>
                  </a:tcPr>
                </a:tc>
              </a:tr>
              <a:tr h="346557">
                <a:tc>
                  <a:txBody>
                    <a:bodyPr wrap="square"/>
                    <a:lstStyle/>
                    <a:p>
                      <a:r>
                        <a:rPr sz="1296" b="0">
                          <a:solidFill>
                            <a:srgbClr val="1F2D3A"/>
                          </a:solidFill>
                        </a:rPr>
                        <a:t>Source code · configuration · environment variable</a:t>
                      </a:r>
                    </a:p>
                  </a:txBody>
                  <a:tcPr marL="54864" marR="54864" marT="27432" marB="27432" anchor="ctr">
                    <a:solidFill>
                      <a:srgbClr val="FFFFFF"/>
                    </a:solidFill>
                  </a:tcPr>
                </a:tc>
                <a:tc>
                  <a:txBody>
                    <a:bodyPr wrap="square"/>
                    <a:lstStyle/>
                    <a:p>
                      <a:r>
                        <a:rPr sz="1296" b="1">
                          <a:solidFill>
                            <a:srgbClr val="1F2D3A"/>
                          </a:solidFill>
                        </a:rPr>
                        <a:t>None / weak</a:t>
                      </a:r>
                    </a:p>
                  </a:txBody>
                  <a:tcPr marL="54864" marR="54864" marT="27432" marB="27432" anchor="ctr">
                    <a:solidFill>
                      <a:srgbClr val="FFFFFF"/>
                    </a:solidFill>
                  </a:tcPr>
                </a:tc>
              </a:tr>
              <a:tr h="346557">
                <a:tc>
                  <a:txBody>
                    <a:bodyPr wrap="square"/>
                    <a:lstStyle/>
                    <a:p>
                      <a:r>
                        <a:rPr sz="1296" b="0">
                          <a:solidFill>
                            <a:srgbClr val="1F2D3A"/>
                          </a:solidFill>
                        </a:rPr>
                        <a:t>DPAPI (</a:t>
                      </a:r>
                      <a:r>
                        <a:rPr sz="1296" b="0">
                          <a:solidFill>
                            <a:srgbClr val="A1123F"/>
                          </a:solidFill>
                          <a:latin typeface="Consolas"/>
                        </a:rPr>
                        <a:t>CryptProtectData</a:t>
                      </a:r>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Tied to the user/machine account</a:t>
                      </a:r>
                    </a:p>
                  </a:txBody>
                  <a:tcPr marL="54864" marR="54864" marT="27432" marB="27432" anchor="ctr">
                    <a:solidFill>
                      <a:srgbClr val="EEF7F8"/>
                    </a:solidFill>
                  </a:tcPr>
                </a:tc>
              </a:tr>
              <a:tr h="346557">
                <a:tc>
                  <a:txBody>
                    <a:bodyPr wrap="square"/>
                    <a:lstStyle/>
                    <a:p>
                      <a:r>
                        <a:rPr sz="1296" b="0">
                          <a:solidFill>
                            <a:srgbClr val="1F2D3A"/>
                          </a:solidFill>
                        </a:rPr>
                        <a:t>Keychain · Android Keystore</a:t>
                      </a:r>
                    </a:p>
                  </a:txBody>
                  <a:tcPr marL="54864" marR="54864" marT="27432" marB="27432" anchor="ctr">
                    <a:solidFill>
                      <a:srgbClr val="FFFFFF"/>
                    </a:solidFill>
                  </a:tcPr>
                </a:tc>
                <a:tc>
                  <a:txBody>
                    <a:bodyPr wrap="square"/>
                    <a:lstStyle/>
                    <a:p>
                      <a:r>
                        <a:rPr sz="1296" b="0">
                          <a:solidFill>
                            <a:srgbClr val="1F2D3A"/>
                          </a:solidFill>
                        </a:rPr>
                        <a:t>OS, sometimes hardware</a:t>
                      </a:r>
                    </a:p>
                  </a:txBody>
                  <a:tcPr marL="54864" marR="54864" marT="27432" marB="27432" anchor="ctr">
                    <a:solidFill>
                      <a:srgbClr val="FFFFFF"/>
                    </a:solidFill>
                  </a:tcPr>
                </a:tc>
              </a:tr>
              <a:tr h="346557">
                <a:tc>
                  <a:txBody>
                    <a:bodyPr wrap="square"/>
                    <a:lstStyle/>
                    <a:p>
                      <a:r>
                        <a:rPr sz="1296" b="0">
                          <a:solidFill>
                            <a:srgbClr val="1F2D3A"/>
                          </a:solidFill>
                        </a:rPr>
                        <a:t>TPM</a:t>
                      </a:r>
                    </a:p>
                  </a:txBody>
                  <a:tcPr marL="54864" marR="54864" marT="27432" marB="27432" anchor="ctr">
                    <a:solidFill>
                      <a:srgbClr val="EEF7F8"/>
                    </a:solidFill>
                  </a:tcPr>
                </a:tc>
                <a:tc>
                  <a:txBody>
                    <a:bodyPr wrap="square"/>
                    <a:lstStyle/>
                    <a:p>
                      <a:r>
                        <a:rPr sz="1296" b="0">
                          <a:solidFill>
                            <a:srgbClr val="1F2D3A"/>
                          </a:solidFill>
                        </a:rPr>
                        <a:t>Hardware; key can't be extracted</a:t>
                      </a:r>
                    </a:p>
                  </a:txBody>
                  <a:tcPr marL="54864" marR="54864" marT="27432" marB="27432" anchor="ctr">
                    <a:solidFill>
                      <a:srgbClr val="EEF7F8"/>
                    </a:solidFill>
                  </a:tcPr>
                </a:tc>
              </a:tr>
              <a:tr h="346560">
                <a:tc>
                  <a:txBody>
                    <a:bodyPr wrap="square"/>
                    <a:lstStyle/>
                    <a:p>
                      <a:r>
                        <a:rPr sz="1296" b="0">
                          <a:solidFill>
                            <a:srgbClr val="1F2D3A"/>
                          </a:solidFill>
                        </a:rPr>
                        <a:t>HSM / cloud KMS</a:t>
                      </a:r>
                    </a:p>
                  </a:txBody>
                  <a:tcPr marL="54864" marR="54864" marT="27432" marB="27432" anchor="ctr">
                    <a:solidFill>
                      <a:srgbClr val="FFFFFF"/>
                    </a:solidFill>
                  </a:tcPr>
                </a:tc>
                <a:tc>
                  <a:txBody>
                    <a:bodyPr wrap="square"/>
                    <a:lstStyle/>
                    <a:p>
                      <a:r>
                        <a:rPr sz="1296" b="0">
                          <a:solidFill>
                            <a:srgbClr val="1F2D3A"/>
                          </a:solidFill>
                        </a:rPr>
                        <a:t>The key never leaves the HSM</a:t>
                      </a:r>
                    </a:p>
                  </a:txBody>
                  <a:tcPr marL="54864" marR="54864" marT="27432" marB="27432" anchor="ctr">
                    <a:solidFill>
                      <a:srgbClr val="FFFFFF"/>
                    </a:solidFill>
                  </a:tcPr>
                </a:tc>
              </a:tr>
            </a:tbl>
          </a:graphicData>
        </a:graphic>
      </p:graphicFrame>
      <p:sp>
        <p:nvSpPr>
          <p:cNvPr id="8" name="TextBox 7"/>
          <p:cNvSpPr txBox="1"/>
          <p:nvPr/>
        </p:nvSpPr>
        <p:spPr>
          <a:xfrm>
            <a:off x="640080" y="3514953"/>
            <a:ext cx="10911535" cy="406908"/>
          </a:xfrm>
          <a:prstGeom prst="rect">
            <a:avLst/>
          </a:prstGeom>
          <a:noFill/>
        </p:spPr>
        <p:txBody>
          <a:bodyPr wrap="square" lIns="45720" rIns="45720">
            <a:spAutoFit/>
          </a:bodyPr>
          <a:lstStyle/>
          <a:p>
            <a:pPr algn="l"/>
            <a:r>
              <a:rPr sz="1800" b="0">
                <a:solidFill>
                  <a:srgbClr val="1F2D3A"/>
                </a:solidFill>
              </a:rPr>
              <a:t>The client only gets keys with </a:t>
            </a:r>
            <a:r>
              <a:rPr sz="1800" b="1">
                <a:solidFill>
                  <a:srgbClr val="1F2D3A"/>
                </a:solidFill>
              </a:rPr>
              <a:t>limited damage, short lifetime</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From the Field: Scheme Requirements and Four Key Groups</a:t>
            </a:r>
          </a:p>
        </p:txBody>
      </p:sp>
      <p:graphicFrame>
        <p:nvGraphicFramePr>
          <p:cNvPr id="7" name="Table 6"/>
          <p:cNvGraphicFramePr>
            <a:graphicFrameLocks noGrp="1"/>
          </p:cNvGraphicFramePr>
          <p:nvPr/>
        </p:nvGraphicFramePr>
        <p:xfrm>
          <a:off x="640080" y="1325880"/>
          <a:ext cx="10911534" cy="2079345"/>
        </p:xfrm>
        <a:graphic>
          <a:graphicData uri="http://schemas.openxmlformats.org/drawingml/2006/table">
            <a:tbl>
              <a:tblPr firstRow="1" bandRow="1">
                <a:tableStyleId>{5C22544A-7EE6-4342-B048-85BDC9FD1C3A}</a:tableStyleId>
              </a:tblPr>
              <a:tblGrid>
                <a:gridCol w="7649323"/>
                <a:gridCol w="3262211"/>
              </a:tblGrid>
              <a:tr h="346557">
                <a:tc>
                  <a:txBody>
                    <a:bodyPr wrap="square"/>
                    <a:lstStyle/>
                    <a:p>
                      <a:r>
                        <a:rPr sz="1296" b="1">
                          <a:solidFill>
                            <a:srgbClr val="FFFFFF"/>
                          </a:solidFill>
                        </a:rPr>
                        <a:t>Requirement (Scheme-A / Scheme-B)</a:t>
                      </a:r>
                    </a:p>
                  </a:txBody>
                  <a:tcPr marL="54864" marR="54864" marT="27432" marB="27432" anchor="ctr">
                    <a:solidFill>
                      <a:srgbClr val="006D77"/>
                    </a:solidFill>
                  </a:tcPr>
                </a:tc>
                <a:tc>
                  <a:txBody>
                    <a:bodyPr wrap="square"/>
                    <a:lstStyle/>
                    <a:p>
                      <a:r>
                        <a:rPr sz="1296" b="1">
                          <a:solidFill>
                            <a:srgbClr val="FFFFFF"/>
                          </a:solidFill>
                        </a:rPr>
                        <a:t>Corresponds to</a:t>
                      </a:r>
                    </a:p>
                  </a:txBody>
                  <a:tcPr marL="54864" marR="54864" marT="27432" marB="27432" anchor="ctr">
                    <a:solidFill>
                      <a:srgbClr val="006D77"/>
                    </a:solidFill>
                  </a:tcPr>
                </a:tc>
              </a:tr>
              <a:tr h="346557">
                <a:tc>
                  <a:txBody>
                    <a:bodyPr wrap="square"/>
                    <a:lstStyle/>
                    <a:p>
                      <a:r>
                        <a:rPr sz="1296" b="0">
                          <a:solidFill>
                            <a:srgbClr val="1F2D3A"/>
                          </a:solidFill>
                        </a:rPr>
                        <a:t>Standard algorithm, </a:t>
                      </a:r>
                      <a:r>
                        <a:rPr sz="1296" b="1">
                          <a:solidFill>
                            <a:srgbClr val="1F2D3A"/>
                          </a:solidFill>
                        </a:rPr>
                        <a:t>secure configuration</a:t>
                      </a:r>
                    </a:p>
                  </a:txBody>
                  <a:tcPr marL="54864" marR="54864" marT="27432" marB="27432" anchor="ctr">
                    <a:solidFill>
                      <a:srgbClr val="FFFFFF"/>
                    </a:solidFill>
                  </a:tcPr>
                </a:tc>
                <a:tc>
                  <a:txBody>
                    <a:bodyPr wrap="square"/>
                    <a:lstStyle/>
                    <a:p>
                      <a:r>
                        <a:rPr sz="1296" b="0">
                          <a:solidFill>
                            <a:srgbClr val="1F2D3A"/>
                          </a:solidFill>
                        </a:rPr>
                        <a:t>Correct API use, TLS</a:t>
                      </a:r>
                    </a:p>
                  </a:txBody>
                  <a:tcPr marL="54864" marR="54864" marT="27432" marB="27432" anchor="ctr">
                    <a:solidFill>
                      <a:srgbClr val="FFFFFF"/>
                    </a:solidFill>
                  </a:tcPr>
                </a:tc>
              </a:tr>
              <a:tr h="346557">
                <a:tc>
                  <a:txBody>
                    <a:bodyPr wrap="square"/>
                    <a:lstStyle/>
                    <a:p>
                      <a:r>
                        <a:rPr sz="1296" b="0">
                          <a:solidFill>
                            <a:srgbClr val="1F2D3A"/>
                          </a:solidFill>
                        </a:rPr>
                        <a:t>Every key: hierarchy, use, </a:t>
                      </a:r>
                      <a:r>
                        <a:rPr sz="1296" b="1">
                          <a:solidFill>
                            <a:srgbClr val="1F2D3A"/>
                          </a:solidFill>
                        </a:rPr>
                        <a:t>crypto-period</a:t>
                      </a:r>
                      <a:r>
                        <a:rPr sz="1296" b="0">
                          <a:solidFill>
                            <a:srgbClr val="1F2D3A"/>
                          </a:solidFill>
                        </a:rPr>
                        <a:t>; </a:t>
                      </a:r>
                      <a:r>
                        <a:rPr sz="1296" b="1">
                          <a:solidFill>
                            <a:srgbClr val="1F2D3A"/>
                          </a:solidFill>
                        </a:rPr>
                        <a:t>single purpose</a:t>
                      </a:r>
                    </a:p>
                  </a:txBody>
                  <a:tcPr marL="54864" marR="54864" marT="27432" marB="27432" anchor="ctr">
                    <a:solidFill>
                      <a:srgbClr val="EEF7F8"/>
                    </a:solidFill>
                  </a:tcPr>
                </a:tc>
                <a:tc>
                  <a:txBody>
                    <a:bodyPr wrap="square"/>
                    <a:lstStyle/>
                    <a:p>
                      <a:r>
                        <a:rPr sz="1296" b="0">
                          <a:solidFill>
                            <a:srgbClr val="1F2D3A"/>
                          </a:solidFill>
                        </a:rPr>
                        <a:t>Hierarchy, key separation</a:t>
                      </a:r>
                    </a:p>
                  </a:txBody>
                  <a:tcPr marL="54864" marR="54864" marT="27432" marB="27432" anchor="ctr">
                    <a:solidFill>
                      <a:srgbClr val="EEF7F8"/>
                    </a:solidFill>
                  </a:tcPr>
                </a:tc>
              </a:tr>
              <a:tr h="346557">
                <a:tc>
                  <a:txBody>
                    <a:bodyPr wrap="square"/>
                    <a:lstStyle/>
                    <a:p>
                      <a:r>
                        <a:rPr sz="1296" b="0">
                          <a:solidFill>
                            <a:srgbClr val="1F2D3A"/>
                          </a:solidFill>
                        </a:rPr>
                        <a:t>Install, update, </a:t>
                      </a:r>
                      <a:r>
                        <a:rPr sz="1296" b="1">
                          <a:solidFill>
                            <a:srgbClr val="1F2D3A"/>
                          </a:solidFill>
                        </a:rPr>
                        <a:t>delete</a:t>
                      </a:r>
                      <a:r>
                        <a:rPr sz="1296" b="0">
                          <a:solidFill>
                            <a:srgbClr val="1F2D3A"/>
                          </a:solidFill>
                        </a:rPr>
                        <a:t> when the job is done</a:t>
                      </a:r>
                    </a:p>
                  </a:txBody>
                  <a:tcPr marL="54864" marR="54864" marT="27432" marB="27432" anchor="ctr">
                    <a:solidFill>
                      <a:srgbClr val="FFFFFF"/>
                    </a:solidFill>
                  </a:tcPr>
                </a:tc>
                <a:tc>
                  <a:txBody>
                    <a:bodyPr wrap="square"/>
                    <a:lstStyle/>
                    <a:p>
                      <a:r>
                        <a:rPr sz="1296" b="0">
                          <a:solidFill>
                            <a:srgbClr val="1F2D3A"/>
                          </a:solidFill>
                        </a:rPr>
                        <a:t>Lifecycle</a:t>
                      </a:r>
                    </a:p>
                  </a:txBody>
                  <a:tcPr marL="54864" marR="54864" marT="27432" marB="27432" anchor="ctr">
                    <a:solidFill>
                      <a:srgbClr val="FFFFFF"/>
                    </a:solidFill>
                  </a:tcPr>
                </a:tc>
              </a:tr>
              <a:tr h="346557">
                <a:tc>
                  <a:txBody>
                    <a:bodyPr wrap="square"/>
                    <a:lstStyle/>
                    <a:p>
                      <a:r>
                        <a:rPr sz="1296" b="0">
                          <a:solidFill>
                            <a:srgbClr val="1F2D3A"/>
                          </a:solidFill>
                        </a:rPr>
                        <a:t>The random-number call </a:t>
                      </a:r>
                      <a:r>
                        <a:rPr sz="1296" b="1">
                          <a:solidFill>
                            <a:srgbClr val="1F2D3A"/>
                          </a:solidFill>
                        </a:rPr>
                        <a:t>must not be hookable</a:t>
                      </a:r>
                    </a:p>
                  </a:txBody>
                  <a:tcPr marL="54864" marR="54864" marT="27432" marB="27432" anchor="ctr">
                    <a:solidFill>
                      <a:srgbClr val="EEF7F8"/>
                    </a:solidFill>
                  </a:tcPr>
                </a:tc>
                <a:tc>
                  <a:txBody>
                    <a:bodyPr wrap="square"/>
                    <a:lstStyle/>
                    <a:p>
                      <a:r>
                        <a:rPr sz="1296" b="0">
                          <a:solidFill>
                            <a:srgbClr val="1F2D3A"/>
                          </a:solidFill>
                        </a:rPr>
                        <a:t>Week 6</a:t>
                      </a:r>
                    </a:p>
                  </a:txBody>
                  <a:tcPr marL="54864" marR="54864" marT="27432" marB="27432" anchor="ctr">
                    <a:solidFill>
                      <a:srgbClr val="EEF7F8"/>
                    </a:solidFill>
                  </a:tcPr>
                </a:tc>
              </a:tr>
              <a:tr h="346560">
                <a:tc>
                  <a:txBody>
                    <a:bodyPr wrap="square"/>
                    <a:lstStyle/>
                    <a:p>
                      <a:r>
                        <a:rPr sz="1296" b="0">
                          <a:solidFill>
                            <a:srgbClr val="1F2D3A"/>
                          </a:solidFill>
                        </a:rPr>
                        <a:t>Keys </a:t>
                      </a:r>
                      <a:r>
                        <a:rPr sz="1296" b="1">
                          <a:solidFill>
                            <a:srgbClr val="1F2D3A"/>
                          </a:solidFill>
                        </a:rPr>
                        <a:t>bound to, and different per,</a:t>
                      </a:r>
                      <a:r>
                        <a:rPr sz="1296" b="0">
                          <a:solidFill>
                            <a:srgbClr val="1F2D3A"/>
                          </a:solidFill>
                        </a:rPr>
                        <a:t> device and app</a:t>
                      </a:r>
                    </a:p>
                  </a:txBody>
                  <a:tcPr marL="54864" marR="54864" marT="27432" marB="27432" anchor="ctr">
                    <a:solidFill>
                      <a:srgbClr val="FFFFFF"/>
                    </a:solidFill>
                  </a:tcPr>
                </a:tc>
                <a:tc>
                  <a:txBody>
                    <a:bodyPr wrap="square"/>
                    <a:lstStyle/>
                    <a:p>
                      <a:r>
                        <a:rPr sz="1296" b="0">
                          <a:solidFill>
                            <a:srgbClr val="1F2D3A"/>
                          </a:solidFill>
                        </a:rPr>
                        <a:t>Device/version binding</a:t>
                      </a:r>
                    </a:p>
                  </a:txBody>
                  <a:tcPr marL="54864" marR="54864" marT="27432" marB="27432" anchor="ctr">
                    <a:solidFill>
                      <a:srgbClr val="FFFFFF"/>
                    </a:solidFill>
                  </a:tcPr>
                </a:tc>
              </a:tr>
            </a:tbl>
          </a:graphicData>
        </a:graphic>
      </p:graphicFrame>
      <p:sp>
        <p:nvSpPr>
          <p:cNvPr id="8" name="TextBox 7"/>
          <p:cNvSpPr txBox="1"/>
          <p:nvPr/>
        </p:nvSpPr>
        <p:spPr>
          <a:xfrm>
            <a:off x="640080" y="3514953"/>
            <a:ext cx="10911535" cy="704088"/>
          </a:xfrm>
          <a:prstGeom prst="rect">
            <a:avLst/>
          </a:prstGeom>
          <a:noFill/>
        </p:spPr>
        <p:txBody>
          <a:bodyPr wrap="square" lIns="45720" rIns="45720">
            <a:spAutoFit/>
          </a:bodyPr>
          <a:lstStyle/>
          <a:p>
            <a:pPr algn="l"/>
            <a:r>
              <a:rPr sz="1800" b="0">
                <a:solidFill>
                  <a:srgbClr val="1F2D3A"/>
                </a:solidFill>
              </a:rPr>
              <a:t>Groups: dynamic device keys (whitebox) · dynamic payment keys · </a:t>
            </a:r>
            <a:r>
              <a:rPr sz="1800" b="1">
                <a:solidFill>
                  <a:srgbClr val="1F2D3A"/>
                </a:solidFill>
              </a:rPr>
              <a:t>a single</a:t>
            </a:r>
            <a:r>
              <a:rPr sz="1800" b="0">
                <a:solidFill>
                  <a:srgbClr val="1F2D3A"/>
                </a:solidFill>
              </a:rPr>
              <a:t> static key (string obfuscation) · server certificate</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Session Key: A Flow from the Field</a:t>
            </a:r>
          </a:p>
        </p:txBody>
      </p:sp>
      <p:sp>
        <p:nvSpPr>
          <p:cNvPr id="7" name="TextBox 6"/>
          <p:cNvSpPr txBox="1"/>
          <p:nvPr/>
        </p:nvSpPr>
        <p:spPr>
          <a:xfrm>
            <a:off x="640080" y="1325880"/>
            <a:ext cx="10911535" cy="2103120"/>
          </a:xfrm>
          <a:prstGeom prst="rect">
            <a:avLst/>
          </a:prstGeom>
          <a:noFill/>
        </p:spPr>
        <p:txBody>
          <a:bodyPr wrap="square" lIns="45720" rIns="45720">
            <a:spAutoFit/>
          </a:bodyPr>
          <a:lstStyle/>
          <a:p>
            <a:pPr>
              <a:spcAft>
                <a:spcPts val="300"/>
              </a:spcAft>
            </a:pPr>
            <a:r>
              <a:rPr sz="1800" b="1">
                <a:solidFill>
                  <a:srgbClr val="006D77"/>
                </a:solidFill>
              </a:rPr>
              <a:t>1. </a:t>
            </a:r>
            <a:r>
              <a:rPr sz="1800" b="0">
                <a:solidFill>
                  <a:srgbClr val="1F2D3A"/>
                </a:solidFill>
              </a:rPr>
              <a:t>Server generates a 32-byte session ID → encrypted with the configuration key → arrives via push notification</a:t>
            </a:r>
          </a:p>
          <a:p>
            <a:pPr>
              <a:spcAft>
                <a:spcPts val="300"/>
              </a:spcAft>
            </a:pPr>
            <a:r>
              <a:rPr sz="1800" b="1">
                <a:solidFill>
                  <a:srgbClr val="006D77"/>
                </a:solidFill>
              </a:rPr>
              <a:t>2. </a:t>
            </a:r>
            <a:r>
              <a:rPr sz="1800" b="0">
                <a:solidFill>
                  <a:srgbClr val="1F2D3A"/>
                </a:solidFill>
              </a:rPr>
              <a:t>Client decrypts it with whitebox AES</a:t>
            </a:r>
          </a:p>
          <a:p>
            <a:pPr>
              <a:spcAft>
                <a:spcPts val="300"/>
              </a:spcAft>
            </a:pPr>
            <a:r>
              <a:rPr sz="1800" b="1">
                <a:solidFill>
                  <a:srgbClr val="006D77"/>
                </a:solidFill>
              </a:rPr>
              <a:t>3. </a:t>
            </a:r>
            <a:r>
              <a:rPr sz="1800" b="1">
                <a:solidFill>
                  <a:srgbClr val="1F2D3A"/>
                </a:solidFill>
              </a:rPr>
              <a:t>Authentication code</a:t>
            </a:r>
            <a:r>
              <a:rPr sz="1800" b="0">
                <a:solidFill>
                  <a:srgbClr val="1F2D3A"/>
                </a:solidFill>
              </a:rPr>
              <a:t> = SHA-256(part of the session ID + wallet ID + device fingerprint)</a:t>
            </a:r>
          </a:p>
          <a:p>
            <a:pPr>
              <a:spcAft>
                <a:spcPts val="300"/>
              </a:spcAft>
            </a:pPr>
            <a:r>
              <a:rPr sz="1800" b="1">
                <a:solidFill>
                  <a:srgbClr val="006D77"/>
                </a:solidFill>
              </a:rPr>
              <a:t>4. </a:t>
            </a:r>
            <a:r>
              <a:rPr sz="1800" b="1">
                <a:solidFill>
                  <a:srgbClr val="1F2D3A"/>
                </a:solidFill>
              </a:rPr>
              <a:t>Session key</a:t>
            </a:r>
            <a:r>
              <a:rPr sz="1800" b="0">
                <a:solidFill>
                  <a:srgbClr val="1F2D3A"/>
                </a:solidFill>
              </a:rPr>
              <a:t> = HMAC(digest of the configuration key, session ID) → 16-byte AES</a:t>
            </a:r>
          </a:p>
          <a:p>
            <a:pPr>
              <a:spcAft>
                <a:spcPts val="300"/>
              </a:spcAft>
            </a:pPr>
            <a:r>
              <a:rPr sz="1800" b="1">
                <a:solidFill>
                  <a:srgbClr val="006D77"/>
                </a:solidFill>
              </a:rPr>
              <a:t>5. </a:t>
            </a:r>
            <a:r>
              <a:rPr sz="1800" b="0">
                <a:solidFill>
                  <a:srgbClr val="1F2D3A"/>
                </a:solidFill>
              </a:rPr>
              <a:t>Message: AES-CTR + 256-bit MAC</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Session Key: Today's Recommendation</a:t>
            </a:r>
          </a:p>
        </p:txBody>
      </p:sp>
      <p:graphicFrame>
        <p:nvGraphicFramePr>
          <p:cNvPr id="7" name="Table 6"/>
          <p:cNvGraphicFramePr>
            <a:graphicFrameLocks noGrp="1"/>
          </p:cNvGraphicFramePr>
          <p:nvPr/>
        </p:nvGraphicFramePr>
        <p:xfrm>
          <a:off x="640080" y="1325880"/>
          <a:ext cx="10911534" cy="1527048"/>
        </p:xfrm>
        <a:graphic>
          <a:graphicData uri="http://schemas.openxmlformats.org/drawingml/2006/table">
            <a:tbl>
              <a:tblPr firstRow="1" bandRow="1">
                <a:tableStyleId>{5C22544A-7EE6-4342-B048-85BDC9FD1C3A}</a:tableStyleId>
              </a:tblPr>
              <a:tblGrid>
                <a:gridCol w="3732893"/>
                <a:gridCol w="7178641"/>
              </a:tblGrid>
              <a:tr h="381762">
                <a:tc>
                  <a:txBody>
                    <a:bodyPr wrap="square"/>
                    <a:lstStyle/>
                    <a:p>
                      <a:r>
                        <a:rPr sz="1439" b="1">
                          <a:solidFill>
                            <a:srgbClr val="FFFFFF"/>
                          </a:solidFill>
                        </a:rPr>
                        <a:t>In the design</a:t>
                      </a:r>
                    </a:p>
                  </a:txBody>
                  <a:tcPr marL="54864" marR="54864" marT="27432" marB="27432" anchor="ctr">
                    <a:solidFill>
                      <a:srgbClr val="006D77"/>
                    </a:solidFill>
                  </a:tcPr>
                </a:tc>
                <a:tc>
                  <a:txBody>
                    <a:bodyPr wrap="square"/>
                    <a:lstStyle/>
                    <a:p>
                      <a:r>
                        <a:rPr sz="1439" b="1">
                          <a:solidFill>
                            <a:srgbClr val="FFFFFF"/>
                          </a:solidFill>
                        </a:rPr>
                        <a:t>Today</a:t>
                      </a:r>
                    </a:p>
                  </a:txBody>
                  <a:tcPr marL="54864" marR="54864" marT="27432" marB="27432" anchor="ctr">
                    <a:solidFill>
                      <a:srgbClr val="006D77"/>
                    </a:solidFill>
                  </a:tcPr>
                </a:tc>
              </a:tr>
              <a:tr h="381762">
                <a:tc>
                  <a:txBody>
                    <a:bodyPr wrap="square"/>
                    <a:lstStyle/>
                    <a:p>
                      <a:r>
                        <a:rPr sz="1439" b="0">
                          <a:solidFill>
                            <a:srgbClr val="1F2D3A"/>
                          </a:solidFill>
                        </a:rPr>
                        <a:t>CTR + separate MAC</a:t>
                      </a:r>
                    </a:p>
                  </a:txBody>
                  <a:tcPr marL="54864" marR="54864" marT="27432" marB="27432" anchor="ctr">
                    <a:solidFill>
                      <a:srgbClr val="FFFFFF"/>
                    </a:solidFill>
                  </a:tcPr>
                </a:tc>
                <a:tc>
                  <a:txBody>
                    <a:bodyPr wrap="square"/>
                    <a:lstStyle/>
                    <a:p>
                      <a:r>
                        <a:rPr sz="1439" b="0">
                          <a:solidFill>
                            <a:srgbClr val="1F2D3A"/>
                          </a:solidFill>
                        </a:rPr>
                        <a:t>AEAD (GCM / CCM / ChaCha20-Poly1305)</a:t>
                      </a:r>
                    </a:p>
                  </a:txBody>
                  <a:tcPr marL="54864" marR="54864" marT="27432" marB="27432" anchor="ctr">
                    <a:solidFill>
                      <a:srgbClr val="FFFFFF"/>
                    </a:solidFill>
                  </a:tcPr>
                </a:tc>
              </a:tr>
              <a:tr h="381762">
                <a:tc>
                  <a:txBody>
                    <a:bodyPr wrap="square"/>
                    <a:lstStyle/>
                    <a:p>
                      <a:r>
                        <a:rPr sz="1439" b="0">
                          <a:solidFill>
                            <a:srgbClr val="1F2D3A"/>
                          </a:solidFill>
                        </a:rPr>
                        <a:t>Custom HMAC derivation</a:t>
                      </a:r>
                    </a:p>
                  </a:txBody>
                  <a:tcPr marL="54864" marR="54864" marT="27432" marB="27432" anchor="ctr">
                    <a:solidFill>
                      <a:srgbClr val="EEF7F8"/>
                    </a:solidFill>
                  </a:tcPr>
                </a:tc>
                <a:tc>
                  <a:txBody>
                    <a:bodyPr wrap="square"/>
                    <a:lstStyle/>
                    <a:p>
                      <a:r>
                        <a:rPr sz="1439" b="0">
                          <a:solidFill>
                            <a:srgbClr val="1F2D3A"/>
                          </a:solidFill>
                        </a:rPr>
                        <a:t>HKDF + separate </a:t>
                      </a:r>
                      <a:r>
                        <a:rPr sz="1439" b="0">
                          <a:solidFill>
                            <a:srgbClr val="A1123F"/>
                          </a:solidFill>
                          <a:latin typeface="Consolas"/>
                        </a:rPr>
                        <a:t>info</a:t>
                      </a:r>
                    </a:p>
                  </a:txBody>
                  <a:tcPr marL="54864" marR="54864" marT="27432" marB="27432" anchor="ctr">
                    <a:solidFill>
                      <a:srgbClr val="EEF7F8"/>
                    </a:solidFill>
                  </a:tcPr>
                </a:tc>
              </a:tr>
              <a:tr h="381762">
                <a:tc>
                  <a:txBody>
                    <a:bodyPr wrap="square"/>
                    <a:lstStyle/>
                    <a:p>
                      <a:r>
                        <a:rPr sz="1439" b="0">
                          <a:solidFill>
                            <a:srgbClr val="1F2D3A"/>
                          </a:solidFill>
                        </a:rPr>
                        <a:t>SHA-1</a:t>
                      </a:r>
                    </a:p>
                  </a:txBody>
                  <a:tcPr marL="54864" marR="54864" marT="27432" marB="27432" anchor="ctr">
                    <a:solidFill>
                      <a:srgbClr val="FFFFFF"/>
                    </a:solidFill>
                  </a:tcPr>
                </a:tc>
                <a:tc>
                  <a:txBody>
                    <a:bodyPr wrap="square"/>
                    <a:lstStyle/>
                    <a:p>
                      <a:r>
                        <a:rPr sz="1439" b="0">
                          <a:solidFill>
                            <a:srgbClr val="1F2D3A"/>
                          </a:solidFill>
                        </a:rPr>
                        <a:t>SHA-256 · ephemeral (EC)DH for forward secrecy</a:t>
                      </a:r>
                    </a:p>
                  </a:txBody>
                  <a:tcPr marL="54864" marR="54864" marT="27432" marB="27432" anchor="ctr">
                    <a:solidFill>
                      <a:srgbClr val="FFFFFF"/>
                    </a:solidFill>
                  </a:tcPr>
                </a:tc>
              </a:tr>
            </a:tbl>
          </a:graphicData>
        </a:graphic>
      </p:graphicFrame>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Organise keys within a </a:t>
            </a:r>
            <a:r>
              <a:rPr sz="2000" b="1">
                <a:solidFill>
                  <a:srgbClr val="1F2D3A"/>
                </a:solidFill>
              </a:rPr>
              <a:t>hierarchy</a:t>
            </a:r>
            <a:r>
              <a:rPr sz="2000" b="0">
                <a:solidFill>
                  <a:srgbClr val="1F2D3A"/>
                </a:solidFill>
              </a:rPr>
              <a:t>; give every key a </a:t>
            </a:r>
            <a:r>
              <a:rPr sz="2000" b="1">
                <a:solidFill>
                  <a:srgbClr val="1F2D3A"/>
                </a:solidFill>
              </a:rPr>
              <a:t>single purpose</a:t>
            </a:r>
            <a:r>
              <a:rPr sz="2000" b="0">
                <a:solidFill>
                  <a:srgbClr val="1F2D3A"/>
                </a:solidFill>
              </a:rPr>
              <a:t> and a crypto-period.</a:t>
            </a:r>
          </a:p>
          <a:p>
            <a:pPr>
              <a:spcAft>
                <a:spcPts val="300"/>
              </a:spcAft>
            </a:pPr>
            <a:r>
              <a:rPr sz="2000" b="1">
                <a:solidFill>
                  <a:srgbClr val="006D77"/>
                </a:solidFill>
              </a:rPr>
              <a:t>• </a:t>
            </a:r>
            <a:r>
              <a:rPr sz="2000" b="1">
                <a:solidFill>
                  <a:srgbClr val="1F2D3A"/>
                </a:solidFill>
              </a:rPr>
              <a:t>Envelope-encrypt</a:t>
            </a:r>
            <a:r>
              <a:rPr sz="2000" b="0">
                <a:solidFill>
                  <a:srgbClr val="1F2D3A"/>
                </a:solidFill>
              </a:rPr>
              <a:t> the data; protect the key version with AAD.</a:t>
            </a:r>
          </a:p>
          <a:p>
            <a:pPr>
              <a:spcAft>
                <a:spcPts val="300"/>
              </a:spcAft>
            </a:pPr>
            <a:r>
              <a:rPr sz="2000" b="1">
                <a:solidFill>
                  <a:srgbClr val="006D77"/>
                </a:solidFill>
              </a:rPr>
              <a:t>• </a:t>
            </a:r>
            <a:r>
              <a:rPr sz="2000" b="0">
                <a:solidFill>
                  <a:srgbClr val="1F2D3A"/>
                </a:solidFill>
              </a:rPr>
              <a:t>Only download keys with </a:t>
            </a:r>
            <a:r>
              <a:rPr sz="2000" b="1">
                <a:solidFill>
                  <a:srgbClr val="1F2D3A"/>
                </a:solidFill>
              </a:rPr>
              <a:t>limited damage, short lifetime</a:t>
            </a:r>
            <a:r>
              <a:rPr sz="2000" b="0">
                <a:solidFill>
                  <a:srgbClr val="1F2D3A"/>
                </a:solidFill>
              </a:rPr>
              <a:t> to the client device.</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127</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8. Data in Transit: TLS 1.3</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TLS 1.3 Handshake</a:t>
            </a:r>
          </a:p>
        </p:txBody>
      </p:sp>
      <p:pic>
        <p:nvPicPr>
          <p:cNvPr id="7" name="Picture 6" descr="h03-06-tls13.png"/>
          <p:cNvPicPr>
            <a:picLocks noChangeAspect="1"/>
          </p:cNvPicPr>
          <p:nvPr/>
        </p:nvPicPr>
        <p:blipFill>
          <a:blip r:embed="rId3"/>
          <a:stretch>
            <a:fillRect/>
          </a:stretch>
        </p:blipFill>
        <p:spPr>
          <a:xfrm>
            <a:off x="2259761" y="1325880"/>
            <a:ext cx="7672173" cy="4405364"/>
          </a:xfrm>
          <a:prstGeom prst="rect">
            <a:avLst/>
          </a:prstGeom>
        </p:spPr>
      </p:pic>
      <p:sp>
        <p:nvSpPr>
          <p:cNvPr id="8" name="TextBox 7"/>
          <p:cNvSpPr txBox="1"/>
          <p:nvPr/>
        </p:nvSpPr>
        <p:spPr>
          <a:xfrm>
            <a:off x="640080" y="5840972"/>
            <a:ext cx="10911535" cy="307848"/>
          </a:xfrm>
          <a:prstGeom prst="rect">
            <a:avLst/>
          </a:prstGeom>
          <a:noFill/>
        </p:spPr>
        <p:txBody>
          <a:bodyPr wrap="square" lIns="45720" rIns="45720">
            <a:spAutoFit/>
          </a:bodyPr>
          <a:lstStyle/>
          <a:p>
            <a:pPr algn="l"/>
            <a:r>
              <a:rPr sz="1200" b="0">
                <a:solidFill>
                  <a:srgbClr val="1F2D3A"/>
                </a:solidFill>
              </a:rPr>
              <a:t>A single round trip · always ephemeral ECDHE → </a:t>
            </a:r>
            <a:r>
              <a:rPr sz="1200" b="1">
                <a:solidFill>
                  <a:srgbClr val="1F2D3A"/>
                </a:solidFill>
              </a:rPr>
              <a:t>forward secrecy by default</a:t>
            </a:r>
            <a:r>
              <a:rPr sz="1200" b="0">
                <a:solidFill>
                  <a:srgbClr val="1F2D3A"/>
                </a:solidFill>
              </a:rPr>
              <a:t>.</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129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Three Layers of Validation</a:t>
            </a:r>
          </a:p>
        </p:txBody>
      </p:sp>
      <p:graphicFrame>
        <p:nvGraphicFramePr>
          <p:cNvPr id="7" name="Table 6"/>
          <p:cNvGraphicFramePr>
            <a:graphicFrameLocks noGrp="1"/>
          </p:cNvGraphicFramePr>
          <p:nvPr/>
        </p:nvGraphicFramePr>
        <p:xfrm>
          <a:off x="640080" y="1325880"/>
          <a:ext cx="10911535" cy="1527048"/>
        </p:xfrm>
        <a:graphic>
          <a:graphicData uri="http://schemas.openxmlformats.org/drawingml/2006/table">
            <a:tbl>
              <a:tblPr firstRow="1" bandRow="1">
                <a:tableStyleId>{5C22544A-7EE6-4342-B048-85BDC9FD1C3A}</a:tableStyleId>
              </a:tblPr>
              <a:tblGrid>
                <a:gridCol w="2567420"/>
                <a:gridCol w="8344115"/>
              </a:tblGrid>
              <a:tr h="381762">
                <a:tc>
                  <a:txBody>
                    <a:bodyPr wrap="square"/>
                    <a:lstStyle/>
                    <a:p>
                      <a:r>
                        <a:rPr sz="1439" b="1">
                          <a:solidFill>
                            <a:srgbClr val="FFFFFF"/>
                          </a:solidFill>
                        </a:rPr>
                        <a:t>Layer</a:t>
                      </a:r>
                    </a:p>
                  </a:txBody>
                  <a:tcPr marL="54864" marR="54864" marT="27432" marB="27432" anchor="ctr">
                    <a:solidFill>
                      <a:srgbClr val="006D77"/>
                    </a:solidFill>
                  </a:tcPr>
                </a:tc>
                <a:tc>
                  <a:txBody>
                    <a:bodyPr wrap="square"/>
                    <a:lstStyle/>
                    <a:p>
                      <a:r>
                        <a:rPr sz="1439" b="1">
                          <a:solidFill>
                            <a:srgbClr val="FFFFFF"/>
                          </a:solidFill>
                        </a:rPr>
                        <a:t>Question</a:t>
                      </a:r>
                    </a:p>
                  </a:txBody>
                  <a:tcPr marL="54864" marR="54864" marT="27432" marB="27432" anchor="ctr">
                    <a:solidFill>
                      <a:srgbClr val="006D77"/>
                    </a:solidFill>
                  </a:tcPr>
                </a:tc>
              </a:tr>
              <a:tr h="381762">
                <a:tc>
                  <a:txBody>
                    <a:bodyPr wrap="square"/>
                    <a:lstStyle/>
                    <a:p>
                      <a:r>
                        <a:rPr sz="1439" b="1">
                          <a:solidFill>
                            <a:srgbClr val="1F2D3A"/>
                          </a:solidFill>
                        </a:rPr>
                        <a:t>Chain</a:t>
                      </a:r>
                    </a:p>
                  </a:txBody>
                  <a:tcPr marL="54864" marR="54864" marT="27432" marB="27432" anchor="ctr">
                    <a:solidFill>
                      <a:srgbClr val="FFFFFF"/>
                    </a:solidFill>
                  </a:tcPr>
                </a:tc>
                <a:tc>
                  <a:txBody>
                    <a:bodyPr wrap="square"/>
                    <a:lstStyle/>
                    <a:p>
                      <a:r>
                        <a:rPr sz="1439" b="0">
                          <a:solidFill>
                            <a:srgbClr val="1F2D3A"/>
                          </a:solidFill>
                        </a:rPr>
                        <a:t>Did a trusted CA sign it, is it expired/revoked?</a:t>
                      </a:r>
                    </a:p>
                  </a:txBody>
                  <a:tcPr marL="54864" marR="54864" marT="27432" marB="27432" anchor="ctr">
                    <a:solidFill>
                      <a:srgbClr val="FFFFFF"/>
                    </a:solidFill>
                  </a:tcPr>
                </a:tc>
              </a:tr>
              <a:tr h="381762">
                <a:tc>
                  <a:txBody>
                    <a:bodyPr wrap="square"/>
                    <a:lstStyle/>
                    <a:p>
                      <a:r>
                        <a:rPr sz="1439" b="1">
                          <a:solidFill>
                            <a:srgbClr val="1F2D3A"/>
                          </a:solidFill>
                        </a:rPr>
                        <a:t>Hostname</a:t>
                      </a:r>
                    </a:p>
                  </a:txBody>
                  <a:tcPr marL="54864" marR="54864" marT="27432" marB="27432" anchor="ctr">
                    <a:solidFill>
                      <a:srgbClr val="EEF7F8"/>
                    </a:solidFill>
                  </a:tcPr>
                </a:tc>
                <a:tc>
                  <a:txBody>
                    <a:bodyPr wrap="square"/>
                    <a:lstStyle/>
                    <a:p>
                      <a:r>
                        <a:rPr sz="1439" b="0">
                          <a:solidFill>
                            <a:srgbClr val="1F2D3A"/>
                          </a:solidFill>
                        </a:rPr>
                        <a:t>Is the certificate really for </a:t>
                      </a:r>
                      <a:r>
                        <a:rPr sz="1439" b="1">
                          <a:solidFill>
                            <a:srgbClr val="1F2D3A"/>
                          </a:solidFill>
                        </a:rPr>
                        <a:t>this</a:t>
                      </a:r>
                      <a:r>
                        <a:rPr sz="1439" b="0">
                          <a:solidFill>
                            <a:srgbClr val="1F2D3A"/>
                          </a:solidFill>
                        </a:rPr>
                        <a:t> server?</a:t>
                      </a:r>
                    </a:p>
                  </a:txBody>
                  <a:tcPr marL="54864" marR="54864" marT="27432" marB="27432" anchor="ctr">
                    <a:solidFill>
                      <a:srgbClr val="EEF7F8"/>
                    </a:solidFill>
                  </a:tcPr>
                </a:tc>
              </a:tr>
              <a:tr h="381762">
                <a:tc>
                  <a:txBody>
                    <a:bodyPr wrap="square"/>
                    <a:lstStyle/>
                    <a:p>
                      <a:r>
                        <a:rPr sz="1439" b="1">
                          <a:solidFill>
                            <a:srgbClr val="1F2D3A"/>
                          </a:solidFill>
                        </a:rPr>
                        <a:t>Pinning</a:t>
                      </a:r>
                    </a:p>
                  </a:txBody>
                  <a:tcPr marL="54864" marR="54864" marT="27432" marB="27432" anchor="ctr">
                    <a:solidFill>
                      <a:srgbClr val="FFFFFF"/>
                    </a:solidFill>
                  </a:tcPr>
                </a:tc>
                <a:tc>
                  <a:txBody>
                    <a:bodyPr wrap="square"/>
                    <a:lstStyle/>
                    <a:p>
                      <a:r>
                        <a:rPr sz="1439" b="0">
                          <a:solidFill>
                            <a:srgbClr val="1F2D3A"/>
                          </a:solidFill>
                        </a:rPr>
                        <a:t>Is it the </a:t>
                      </a:r>
                      <a:r>
                        <a:rPr sz="1439" b="1">
                          <a:solidFill>
                            <a:srgbClr val="1F2D3A"/>
                          </a:solidFill>
                        </a:rPr>
                        <a:t>specific</a:t>
                      </a:r>
                      <a:r>
                        <a:rPr sz="1439" b="0">
                          <a:solidFill>
                            <a:srgbClr val="1F2D3A"/>
                          </a:solidFill>
                        </a:rPr>
                        <a:t> key I expect?</a:t>
                      </a:r>
                    </a:p>
                  </a:txBody>
                  <a:tcPr marL="54864" marR="54864" marT="27432" marB="27432" anchor="ctr">
                    <a:solidFill>
                      <a:srgbClr val="FFFFFF"/>
                    </a:solidFill>
                  </a:tcPr>
                </a:tc>
              </a:tr>
            </a:tbl>
          </a:graphicData>
        </a:graphic>
      </p:graphicFrame>
      <p:sp>
        <p:nvSpPr>
          <p:cNvPr id="8" name="TextBox 7"/>
          <p:cNvSpPr txBox="1"/>
          <p:nvPr/>
        </p:nvSpPr>
        <p:spPr>
          <a:xfrm>
            <a:off x="640080" y="2962656"/>
            <a:ext cx="10911535" cy="770128"/>
          </a:xfrm>
          <a:prstGeom prst="rect">
            <a:avLst/>
          </a:prstGeom>
          <a:noFill/>
        </p:spPr>
        <p:txBody>
          <a:bodyPr wrap="square" lIns="45720" rIns="45720">
            <a:spAutoFit/>
          </a:bodyPr>
          <a:lstStyle/>
          <a:p>
            <a:pPr algn="l"/>
            <a:r>
              <a:rPr sz="2000" b="0">
                <a:solidFill>
                  <a:srgbClr val="1F2D3A"/>
                </a:solidFill>
              </a:rPr>
              <a:t>⚠️ </a:t>
            </a:r>
            <a:r>
              <a:rPr sz="2000" b="1">
                <a:solidFill>
                  <a:srgbClr val="1F2D3A"/>
                </a:solidFill>
              </a:rPr>
              <a:t>OpenSSL's default: doesn't validate!</a:t>
            </a:r>
            <a:r>
              <a:rPr sz="2000" b="0">
                <a:solidFill>
                  <a:srgbClr val="1F2D3A"/>
                </a:solidFill>
              </a:rPr>
              <a:t> </a:t>
            </a:r>
            <a:r>
              <a:rPr sz="2000" b="0">
                <a:solidFill>
                  <a:srgbClr val="A1123F"/>
                </a:solidFill>
                <a:latin typeface="Consolas"/>
              </a:rPr>
              <a:t>SSL_VERIFY_PEER</a:t>
            </a:r>
            <a:r>
              <a:rPr sz="2000" b="0">
                <a:solidFill>
                  <a:srgbClr val="1F2D3A"/>
                </a:solidFill>
              </a:rPr>
              <a:t> + </a:t>
            </a:r>
            <a:r>
              <a:rPr sz="2000" b="0">
                <a:solidFill>
                  <a:srgbClr val="A1123F"/>
                </a:solidFill>
                <a:latin typeface="Consolas"/>
              </a:rPr>
              <a:t>SSL_set1_host</a:t>
            </a:r>
            <a:r>
              <a:rPr sz="2000" b="0">
                <a:solidFill>
                  <a:srgbClr val="1F2D3A"/>
                </a:solidFill>
              </a:rPr>
              <a:t> are required.</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Pinning and TOFU</a:t>
            </a:r>
          </a:p>
        </p:txBody>
      </p:sp>
      <p:sp>
        <p:nvSpPr>
          <p:cNvPr id="7" name="TextBox 6"/>
          <p:cNvSpPr txBox="1"/>
          <p:nvPr/>
        </p:nvSpPr>
        <p:spPr>
          <a:xfrm>
            <a:off x="640080" y="1325880"/>
            <a:ext cx="10911535" cy="467359"/>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Pinning:</a:t>
            </a:r>
            <a:r>
              <a:rPr sz="2000" b="0">
                <a:solidFill>
                  <a:srgbClr val="1F2D3A"/>
                </a:solidFill>
              </a:rPr>
              <a:t> embed the SHA-256 of the server's </a:t>
            </a:r>
            <a:r>
              <a:rPr sz="2000" b="1">
                <a:solidFill>
                  <a:srgbClr val="1F2D3A"/>
                </a:solidFill>
              </a:rPr>
              <a:t>public key (SPKI)</a:t>
            </a:r>
            <a:r>
              <a:rPr sz="2000" b="0">
                <a:solidFill>
                  <a:srgbClr val="1F2D3A"/>
                </a:solidFill>
              </a:rPr>
              <a:t>. Even if the chain</a:t>
            </a:r>
          </a:p>
        </p:txBody>
      </p:sp>
      <p:sp>
        <p:nvSpPr>
          <p:cNvPr id="8" name="TextBox 7"/>
          <p:cNvSpPr txBox="1"/>
          <p:nvPr/>
        </p:nvSpPr>
        <p:spPr>
          <a:xfrm>
            <a:off x="640080" y="1902968"/>
            <a:ext cx="10911535" cy="439928"/>
          </a:xfrm>
          <a:prstGeom prst="rect">
            <a:avLst/>
          </a:prstGeom>
          <a:noFill/>
        </p:spPr>
        <p:txBody>
          <a:bodyPr wrap="square" lIns="45720" rIns="45720">
            <a:spAutoFit/>
          </a:bodyPr>
          <a:lstStyle/>
          <a:p>
            <a:pPr algn="l"/>
            <a:r>
              <a:rPr sz="2000" b="0">
                <a:solidFill>
                  <a:srgbClr val="1F2D3A"/>
                </a:solidFill>
              </a:rPr>
              <a:t>is valid, </a:t>
            </a:r>
            <a:r>
              <a:rPr sz="2000" b="1">
                <a:solidFill>
                  <a:srgbClr val="1F2D3A"/>
                </a:solidFill>
              </a:rPr>
              <a:t>REJECT</a:t>
            </a:r>
            <a:r>
              <a:rPr sz="2000" b="0">
                <a:solidFill>
                  <a:srgbClr val="1F2D3A"/>
                </a:solidFill>
              </a:rPr>
              <a:t> if the key doesn't match. (Common on mobile.)</a:t>
            </a:r>
          </a:p>
        </p:txBody>
      </p:sp>
      <p:sp>
        <p:nvSpPr>
          <p:cNvPr id="9" name="TextBox 8"/>
          <p:cNvSpPr txBox="1"/>
          <p:nvPr/>
        </p:nvSpPr>
        <p:spPr>
          <a:xfrm>
            <a:off x="640080" y="2452624"/>
            <a:ext cx="10911535" cy="79756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TOFU:</a:t>
            </a:r>
            <a:r>
              <a:rPr sz="2000" b="0">
                <a:solidFill>
                  <a:srgbClr val="1F2D3A"/>
                </a:solidFill>
              </a:rPr>
              <a:t> without a PKI, remember the first key, warn if it changes (the SSH model).</a:t>
            </a:r>
          </a:p>
        </p:txBody>
      </p:sp>
      <p:sp>
        <p:nvSpPr>
          <p:cNvPr id="10" name="TextBox 9"/>
          <p:cNvSpPr txBox="1"/>
          <p:nvPr/>
        </p:nvSpPr>
        <p:spPr>
          <a:xfrm>
            <a:off x="640080" y="3359912"/>
            <a:ext cx="10911535" cy="770128"/>
          </a:xfrm>
          <a:prstGeom prst="rect">
            <a:avLst/>
          </a:prstGeom>
          <a:noFill/>
        </p:spPr>
        <p:txBody>
          <a:bodyPr wrap="square" lIns="45720" rIns="45720">
            <a:spAutoFit/>
          </a:bodyPr>
          <a:lstStyle/>
          <a:p>
            <a:pPr algn="l"/>
            <a:r>
              <a:rPr sz="2000" b="1">
                <a:solidFill>
                  <a:srgbClr val="1F2D3A"/>
                </a:solidFill>
              </a:rPr>
              <a:t>TLS 1.2 → 1.3:</a:t>
            </a:r>
            <a:r>
              <a:rPr sz="2000" b="0">
                <a:solidFill>
                  <a:srgbClr val="1F2D3A"/>
                </a:solidFill>
              </a:rPr>
              <a:t> a single RTT · only strong AEAD suites · weak features removed · enforce a minimum version against downgrade.</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6 — MITM → Hostname + Pinning</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1 Guvensiz  -&gt; SALDIRGAN: KABUL (TEHLIKELI, MITM olurdu)</a:t>
            </a:r>
          </a:p>
          <a:p>
            <a:pPr algn="l"/>
            <a:r>
              <a:rPr sz="1240">
                <a:solidFill>
                  <a:srgbClr val="1F2D3A"/>
                </a:solidFill>
                <a:latin typeface="Consolas"/>
              </a:rPr>
              <a:t>2 Dogrula   -&gt; GERCEK   : DOGRULANDI, KABUL</a:t>
            </a:r>
          </a:p>
          <a:p>
            <a:pPr algn="l"/>
            <a:r>
              <a:rPr sz="1240">
                <a:solidFill>
                  <a:srgbClr val="1F2D3A"/>
                </a:solidFill>
                <a:latin typeface="Consolas"/>
              </a:rPr>
              <a:t>3 Dogrula   -&gt; SALDIRGAN: REDDEDILDI (kendi imzali)</a:t>
            </a:r>
          </a:p>
          <a:p>
            <a:pPr algn="l"/>
            <a:r>
              <a:rPr sz="1240">
                <a:solidFill>
                  <a:srgbClr val="1F2D3A"/>
                </a:solidFill>
                <a:latin typeface="Consolas"/>
              </a:rPr>
              <a:t>4 Pin       -&gt; GERCEK   : pin TUTTU, KABUL</a:t>
            </a:r>
          </a:p>
          <a:p>
            <a:pPr algn="l"/>
            <a:r>
              <a:rPr sz="1240">
                <a:solidFill>
                  <a:srgbClr val="1F2D3A"/>
                </a:solidFill>
                <a:latin typeface="Consolas"/>
              </a:rPr>
              <a:t>5 Pin       -&gt; SALDIRGAN: pin TUTMADI, REDDEDILDI</a:t>
            </a:r>
          </a:p>
        </p:txBody>
      </p:sp>
      <p:sp>
        <p:nvSpPr>
          <p:cNvPr id="8" name="TextBox 7"/>
          <p:cNvSpPr txBox="1"/>
          <p:nvPr/>
        </p:nvSpPr>
        <p:spPr>
          <a:xfrm>
            <a:off x="640080" y="2654807"/>
            <a:ext cx="10911535" cy="439928"/>
          </a:xfrm>
          <a:prstGeom prst="rect">
            <a:avLst/>
          </a:prstGeom>
          <a:noFill/>
        </p:spPr>
        <p:txBody>
          <a:bodyPr wrap="square" lIns="45720" rIns="45720">
            <a:spAutoFit/>
          </a:bodyPr>
          <a:lstStyle/>
          <a:p>
            <a:pPr algn="l"/>
            <a:r>
              <a:rPr sz="2000" b="0">
                <a:solidFill>
                  <a:srgbClr val="1F2D3A"/>
                </a:solidFill>
              </a:rPr>
              <a:t>Only 127.0.0.1, certificates we generated ourselves. (Windows: run it under WSL.)</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"Don't Rely on TLS Alone"</a:t>
            </a:r>
          </a:p>
        </p:txBody>
      </p:sp>
      <p:sp>
        <p:nvSpPr>
          <p:cNvPr id="7" name="TextBox 6"/>
          <p:cNvSpPr txBox="1"/>
          <p:nvPr/>
        </p:nvSpPr>
        <p:spPr>
          <a:xfrm>
            <a:off x="640080" y="1325880"/>
            <a:ext cx="10911535" cy="79756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The TLS channel protects the connection, but the </a:t>
            </a:r>
            <a:r>
              <a:rPr sz="2000" b="1">
                <a:solidFill>
                  <a:srgbClr val="1F2D3A"/>
                </a:solidFill>
              </a:rPr>
              <a:t>endpoints</a:t>
            </a:r>
            <a:r>
              <a:rPr sz="2000" b="0">
                <a:solidFill>
                  <a:srgbClr val="1F2D3A"/>
                </a:solidFill>
              </a:rPr>
              <a:t> can be untrusted (a rooted</a:t>
            </a:r>
          </a:p>
        </p:txBody>
      </p:sp>
      <p:sp>
        <p:nvSpPr>
          <p:cNvPr id="8" name="TextBox 7"/>
          <p:cNvSpPr txBox="1"/>
          <p:nvPr/>
        </p:nvSpPr>
        <p:spPr>
          <a:xfrm>
            <a:off x="640080" y="2233168"/>
            <a:ext cx="10911535" cy="439928"/>
          </a:xfrm>
          <a:prstGeom prst="rect">
            <a:avLst/>
          </a:prstGeom>
          <a:noFill/>
        </p:spPr>
        <p:txBody>
          <a:bodyPr wrap="square" lIns="45720" rIns="45720">
            <a:spAutoFit/>
          </a:bodyPr>
          <a:lstStyle/>
          <a:p>
            <a:pPr algn="l"/>
            <a:r>
              <a:rPr sz="2000" b="0">
                <a:solidFill>
                  <a:srgbClr val="1F2D3A"/>
                </a:solidFill>
              </a:rPr>
              <a:t>phone, faulty pinning)</a:t>
            </a:r>
          </a:p>
        </p:txBody>
      </p:sp>
      <p:sp>
        <p:nvSpPr>
          <p:cNvPr id="9" name="TextBox 8"/>
          <p:cNvSpPr txBox="1"/>
          <p:nvPr/>
        </p:nvSpPr>
        <p:spPr>
          <a:xfrm>
            <a:off x="640080" y="2782824"/>
            <a:ext cx="10911535" cy="15036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In high-security settings, add one more layer </a:t>
            </a:r>
            <a:r>
              <a:rPr sz="2000" b="1">
                <a:solidFill>
                  <a:srgbClr val="1F2D3A"/>
                </a:solidFill>
              </a:rPr>
              <a:t>inside</a:t>
            </a:r>
            <a:r>
              <a:rPr sz="2000" b="0">
                <a:solidFill>
                  <a:srgbClr val="1F2D3A"/>
                </a:solidFill>
              </a:rPr>
              <a:t> TLS: message-level AEAD + MAC</a:t>
            </a:r>
          </a:p>
          <a:p>
            <a:pPr>
              <a:spcAft>
                <a:spcPts val="300"/>
              </a:spcAft>
            </a:pPr>
            <a:r>
              <a:rPr sz="2000" b="1">
                <a:solidFill>
                  <a:srgbClr val="006D77"/>
                </a:solidFill>
              </a:rPr>
              <a:t>• </a:t>
            </a:r>
            <a:r>
              <a:rPr sz="2000" b="0">
                <a:solidFill>
                  <a:srgbClr val="1F2D3A"/>
                </a:solidFill>
              </a:rPr>
              <a:t>This way, even if TLS is bypassed, the body is still encrypted → the outermost 2 layers of the security shell</a:t>
            </a:r>
          </a:p>
        </p:txBody>
      </p:sp>
      <p:sp>
        <p:nvSpPr>
          <p:cNvPr id="10" name="TextBox 9"/>
          <p:cNvSpPr txBox="1"/>
          <p:nvPr/>
        </p:nvSpPr>
        <p:spPr>
          <a:xfrm>
            <a:off x="640080" y="4396232"/>
            <a:ext cx="10911535" cy="770128"/>
          </a:xfrm>
          <a:prstGeom prst="rect">
            <a:avLst/>
          </a:prstGeom>
          <a:noFill/>
        </p:spPr>
        <p:txBody>
          <a:bodyPr wrap="square" lIns="45720" rIns="45720">
            <a:spAutoFit/>
          </a:bodyPr>
          <a:lstStyle/>
          <a:p>
            <a:pPr algn="l"/>
            <a:r>
              <a:rPr sz="2000" b="0">
                <a:solidFill>
                  <a:srgbClr val="1F2D3A"/>
                </a:solidFill>
              </a:rPr>
              <a:t>✅ Don't </a:t>
            </a:r>
            <a:r>
              <a:rPr sz="2000" b="1">
                <a:solidFill>
                  <a:srgbClr val="1F2D3A"/>
                </a:solidFill>
              </a:rPr>
              <a:t>swallow</a:t>
            </a:r>
            <a:r>
              <a:rPr sz="2000" b="0">
                <a:solidFill>
                  <a:srgbClr val="1F2D3A"/>
                </a:solidFill>
              </a:rPr>
              <a:t> a certificate error, don't fall back to the trust store (fail-closed).</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TLS Client: Steps 1–4 (Recipes 9.1, 10.7, 10.8)</a:t>
            </a:r>
          </a:p>
        </p:txBody>
      </p:sp>
      <p:sp>
        <p:nvSpPr>
          <p:cNvPr id="7" name="Rectangle 6"/>
          <p:cNvSpPr/>
          <p:nvPr/>
        </p:nvSpPr>
        <p:spPr>
          <a:xfrm>
            <a:off x="640080" y="1325880"/>
            <a:ext cx="10911535" cy="95463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SSL_CTX *ctx = SSL_CTX_new(TLS_client_method());          /* 1 */</a:t>
            </a:r>
          </a:p>
          <a:p>
            <a:pPr algn="l"/>
            <a:r>
              <a:rPr sz="1116">
                <a:solidFill>
                  <a:srgbClr val="1F2D3A"/>
                </a:solidFill>
                <a:latin typeface="Consolas"/>
              </a:rPr>
              <a:t>SSL_CTX_set_min_proto_version(ctx, TLS1_2_VERSION);      /* 2 sürüm düşürmeye karşı */</a:t>
            </a:r>
          </a:p>
          <a:p>
            <a:pPr algn="l"/>
            <a:r>
              <a:rPr sz="1116">
                <a:solidFill>
                  <a:srgbClr val="1F2D3A"/>
                </a:solidFill>
                <a:latin typeface="Consolas"/>
              </a:rPr>
              <a:t>SSL_CTX_set_verify(ctx, SSL_VERIFY_PEER, NULL);           /* 3 DOĞRULA */</a:t>
            </a:r>
          </a:p>
          <a:p>
            <a:pPr algn="l"/>
            <a:r>
              <a:rPr sz="1116">
                <a:solidFill>
                  <a:srgbClr val="1F2D3A"/>
                </a:solidFill>
                <a:latin typeface="Consolas"/>
              </a:rPr>
              <a:t>SSL_CTX_set_default_verify_paths(ctx);                    /* 4 kök deposu */</a:t>
            </a:r>
          </a:p>
        </p:txBody>
      </p:sp>
      <p:sp>
        <p:nvSpPr>
          <p:cNvPr id="8" name="TextBox 7"/>
          <p:cNvSpPr txBox="1"/>
          <p:nvPr/>
        </p:nvSpPr>
        <p:spPr>
          <a:xfrm>
            <a:off x="640080" y="2390241"/>
            <a:ext cx="10911535" cy="1463040"/>
          </a:xfrm>
          <a:prstGeom prst="rect">
            <a:avLst/>
          </a:prstGeom>
          <a:noFill/>
        </p:spPr>
        <p:txBody>
          <a:bodyPr wrap="square" lIns="45720" rIns="45720">
            <a:spAutoFit/>
          </a:bodyPr>
          <a:lstStyle/>
          <a:p>
            <a:pPr>
              <a:spcAft>
                <a:spcPts val="300"/>
              </a:spcAft>
            </a:pPr>
            <a:r>
              <a:rPr sz="1800" b="1">
                <a:solidFill>
                  <a:srgbClr val="006D77"/>
                </a:solidFill>
              </a:rPr>
              <a:t>1. </a:t>
            </a:r>
            <a:r>
              <a:rPr sz="1800" b="0">
                <a:solidFill>
                  <a:srgbClr val="1F2D3A"/>
                </a:solidFill>
              </a:rPr>
              <a:t>A version-agnostic client context.</a:t>
            </a:r>
          </a:p>
          <a:p>
            <a:pPr>
              <a:spcAft>
                <a:spcPts val="300"/>
              </a:spcAft>
            </a:pPr>
            <a:r>
              <a:rPr sz="1800" b="1">
                <a:solidFill>
                  <a:srgbClr val="006D77"/>
                </a:solidFill>
              </a:rPr>
              <a:t>2. </a:t>
            </a:r>
            <a:r>
              <a:rPr sz="1800" b="0">
                <a:solidFill>
                  <a:srgbClr val="1F2D3A"/>
                </a:solidFill>
              </a:rPr>
              <a:t>Sets the minimum version to </a:t>
            </a:r>
            <a:r>
              <a:rPr sz="1800" b="1">
                <a:solidFill>
                  <a:srgbClr val="1F2D3A"/>
                </a:solidFill>
              </a:rPr>
              <a:t>TLS 1.2</a:t>
            </a:r>
            <a:r>
              <a:rPr sz="1800" b="0">
                <a:solidFill>
                  <a:srgbClr val="1F2D3A"/>
                </a:solidFill>
              </a:rPr>
              <a:t> — skip it and you're exposed to a downgrade attack.</a:t>
            </a:r>
          </a:p>
          <a:p>
            <a:pPr>
              <a:spcAft>
                <a:spcPts val="300"/>
              </a:spcAft>
            </a:pPr>
            <a:r>
              <a:rPr sz="1800" b="1">
                <a:solidFill>
                  <a:srgbClr val="006D77"/>
                </a:solidFill>
              </a:rPr>
              <a:t>3. </a:t>
            </a:r>
            <a:r>
              <a:rPr sz="1800" b="1">
                <a:solidFill>
                  <a:srgbClr val="1F2D3A"/>
                </a:solidFill>
              </a:rPr>
              <a:t>Validate</a:t>
            </a:r>
            <a:r>
              <a:rPr sz="1800" b="0">
                <a:solidFill>
                  <a:srgbClr val="1F2D3A"/>
                </a:solidFill>
              </a:rPr>
              <a:t> the peer's certificate — skip it and OpenSSL accepts any certificate.</a:t>
            </a:r>
          </a:p>
          <a:p>
            <a:pPr>
              <a:spcAft>
                <a:spcPts val="300"/>
              </a:spcAft>
            </a:pPr>
            <a:r>
              <a:rPr sz="1800" b="1">
                <a:solidFill>
                  <a:srgbClr val="006D77"/>
                </a:solidFill>
              </a:rPr>
              <a:t>4. </a:t>
            </a:r>
            <a:r>
              <a:rPr sz="1800" b="0">
                <a:solidFill>
                  <a:srgbClr val="1F2D3A"/>
                </a:solidFill>
              </a:rPr>
              <a:t>Loads the operating system's trusted root store.</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TLS Client's Steps — Diagram</a:t>
            </a:r>
          </a:p>
        </p:txBody>
      </p:sp>
      <p:pic>
        <p:nvPicPr>
          <p:cNvPr id="7" name="Picture 6" descr="h03-16-tls-istemci-adimlari.png"/>
          <p:cNvPicPr>
            <a:picLocks noChangeAspect="1"/>
          </p:cNvPicPr>
          <p:nvPr/>
        </p:nvPicPr>
        <p:blipFill>
          <a:blip r:embed="rId3"/>
          <a:stretch>
            <a:fillRect/>
          </a:stretch>
        </p:blipFill>
        <p:spPr>
          <a:xfrm>
            <a:off x="2259761" y="1325880"/>
            <a:ext cx="7672173" cy="3685158"/>
          </a:xfrm>
          <a:prstGeom prst="rect">
            <a:avLst/>
          </a:prstGeom>
        </p:spPr>
      </p:pic>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TLS Client: Steps 5–7</a:t>
            </a:r>
          </a:p>
        </p:txBody>
      </p:sp>
      <p:sp>
        <p:nvSpPr>
          <p:cNvPr id="7" name="Rectangle 6"/>
          <p:cNvSpPr/>
          <p:nvPr/>
        </p:nvSpPr>
        <p:spPr>
          <a:xfrm>
            <a:off x="640080" y="1325880"/>
            <a:ext cx="10911535" cy="95463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SSL_set_tlsext_host_name(ssl, ana_makine);                /* 5 SNI */</a:t>
            </a:r>
          </a:p>
          <a:p>
            <a:pPr algn="l"/>
            <a:r>
              <a:rPr sz="1116">
                <a:solidFill>
                  <a:srgbClr val="1F2D3A"/>
                </a:solidFill>
                <a:latin typeface="Consolas"/>
              </a:rPr>
              <a:t>SSL_set1_host(ssl, ana_makine);                           /* 6 AD denetimi */</a:t>
            </a:r>
          </a:p>
          <a:p>
            <a:pPr algn="l"/>
            <a:r>
              <a:rPr sz="1116">
                <a:solidFill>
                  <a:srgbClr val="1F2D3A"/>
                </a:solidFill>
                <a:latin typeface="Consolas"/>
              </a:rPr>
              <a:t>/* bağlan + el sıkış */</a:t>
            </a:r>
          </a:p>
          <a:p>
            <a:pPr algn="l"/>
            <a:r>
              <a:rPr sz="1116">
                <a:solidFill>
                  <a:srgbClr val="1F2D3A"/>
                </a:solidFill>
                <a:latin typeface="Consolas"/>
              </a:rPr>
              <a:t>SSL_get_verify_result(ssl) == X509_V_OK;                  /* 7 kemer + askı */</a:t>
            </a:r>
          </a:p>
        </p:txBody>
      </p:sp>
      <p:sp>
        <p:nvSpPr>
          <p:cNvPr id="8" name="TextBox 7"/>
          <p:cNvSpPr txBox="1"/>
          <p:nvPr/>
        </p:nvSpPr>
        <p:spPr>
          <a:xfrm>
            <a:off x="640080" y="2390241"/>
            <a:ext cx="10911535" cy="1714500"/>
          </a:xfrm>
          <a:prstGeom prst="rect">
            <a:avLst/>
          </a:prstGeom>
          <a:noFill/>
        </p:spPr>
        <p:txBody>
          <a:bodyPr wrap="square" lIns="45720" rIns="45720">
            <a:spAutoFit/>
          </a:bodyPr>
          <a:lstStyle/>
          <a:p>
            <a:pPr>
              <a:spcAft>
                <a:spcPts val="300"/>
              </a:spcAft>
            </a:pPr>
            <a:r>
              <a:rPr sz="1800" b="1">
                <a:solidFill>
                  <a:srgbClr val="006D77"/>
                </a:solidFill>
              </a:rPr>
              <a:t>1. </a:t>
            </a:r>
            <a:r>
              <a:rPr sz="1800" b="0">
                <a:solidFill>
                  <a:srgbClr val="1F2D3A"/>
                </a:solidFill>
              </a:rPr>
              <a:t>Tells the server which name it wants (SNI) — skip it and the wrong certificate can come back on a shared IP.</a:t>
            </a:r>
          </a:p>
          <a:p>
            <a:pPr>
              <a:spcAft>
                <a:spcPts val="300"/>
              </a:spcAft>
            </a:pPr>
            <a:r>
              <a:rPr sz="1800" b="1">
                <a:solidFill>
                  <a:srgbClr val="006D77"/>
                </a:solidFill>
              </a:rPr>
              <a:t>2. </a:t>
            </a:r>
            <a:r>
              <a:rPr sz="1800" b="0">
                <a:solidFill>
                  <a:srgbClr val="1F2D3A"/>
                </a:solidFill>
              </a:rPr>
              <a:t>Checks that the name on the certificate is </a:t>
            </a:r>
            <a:r>
              <a:rPr sz="1800" b="1">
                <a:solidFill>
                  <a:srgbClr val="1F2D3A"/>
                </a:solidFill>
              </a:rPr>
              <a:t>this</a:t>
            </a:r>
            <a:r>
              <a:rPr sz="1800" b="0">
                <a:solidFill>
                  <a:srgbClr val="1F2D3A"/>
                </a:solidFill>
              </a:rPr>
              <a:t> server.</a:t>
            </a:r>
          </a:p>
          <a:p>
            <a:pPr>
              <a:spcAft>
                <a:spcPts val="300"/>
              </a:spcAft>
            </a:pPr>
            <a:r>
              <a:rPr sz="1800" b="1">
                <a:solidFill>
                  <a:srgbClr val="006D77"/>
                </a:solidFill>
              </a:rPr>
              <a:t>3. </a:t>
            </a:r>
            <a:r>
              <a:rPr sz="1800" b="0">
                <a:solidFill>
                  <a:srgbClr val="1F2D3A"/>
                </a:solidFill>
              </a:rPr>
              <a:t>Explicitly asks for the validation result — so a configuration mistake doesn't pass silently (belt and suspenders).</a:t>
            </a:r>
          </a:p>
        </p:txBody>
      </p:sp>
      <p:sp>
        <p:nvSpPr>
          <p:cNvPr id="9" name="TextBox 8"/>
          <p:cNvSpPr txBox="1"/>
          <p:nvPr/>
        </p:nvSpPr>
        <p:spPr>
          <a:xfrm>
            <a:off x="640080" y="4214469"/>
            <a:ext cx="10911535" cy="406908"/>
          </a:xfrm>
          <a:prstGeom prst="rect">
            <a:avLst/>
          </a:prstGeom>
          <a:noFill/>
        </p:spPr>
        <p:txBody>
          <a:bodyPr wrap="square" lIns="45720" rIns="45720">
            <a:spAutoFit/>
          </a:bodyPr>
          <a:lstStyle/>
          <a:p>
            <a:pPr algn="l"/>
            <a:r>
              <a:rPr sz="1800" b="0">
                <a:solidFill>
                  <a:srgbClr val="1F2D3A"/>
                </a:solidFill>
              </a:rPr>
              <a:t>Textbook: OpenSSL's non-validating default is "</a:t>
            </a:r>
            <a:r>
              <a:rPr sz="1800" b="1">
                <a:solidFill>
                  <a:srgbClr val="1F2D3A"/>
                </a:solidFill>
              </a:rPr>
              <a:t>possibly the worst default there is</a:t>
            </a:r>
            <a:r>
              <a:rPr sz="1800" b="0">
                <a:solidFill>
                  <a:srgbClr val="1F2D3A"/>
                </a:solidFill>
              </a:rPr>
              <a:t>"</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Is Step 6 Critical?</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Chain validation only asks, "did a trusted CA sign it?"</a:t>
            </a:r>
          </a:p>
          <a:p>
            <a:pPr>
              <a:spcAft>
                <a:spcPts val="300"/>
              </a:spcAft>
            </a:pPr>
            <a:r>
              <a:rPr sz="2000" b="1">
                <a:solidFill>
                  <a:srgbClr val="006D77"/>
                </a:solidFill>
              </a:rPr>
              <a:t>• </a:t>
            </a:r>
            <a:r>
              <a:rPr sz="2000" b="0">
                <a:solidFill>
                  <a:srgbClr val="1F2D3A"/>
                </a:solidFill>
              </a:rPr>
              <a:t>An attacker can get a completely </a:t>
            </a:r>
            <a:r>
              <a:rPr sz="2000" b="1">
                <a:solidFill>
                  <a:srgbClr val="1F2D3A"/>
                </a:solidFill>
              </a:rPr>
              <a:t>valid</a:t>
            </a:r>
            <a:r>
              <a:rPr sz="2000" b="0">
                <a:solidFill>
                  <a:srgbClr val="1F2D3A"/>
                </a:solidFill>
              </a:rPr>
              <a:t> certificate for </a:t>
            </a:r>
            <a:r>
              <a:rPr sz="2000" b="1">
                <a:solidFill>
                  <a:srgbClr val="1F2D3A"/>
                </a:solidFill>
              </a:rPr>
              <a:t>their own</a:t>
            </a:r>
            <a:r>
              <a:rPr sz="2000" b="0">
                <a:solidFill>
                  <a:srgbClr val="1F2D3A"/>
                </a:solidFill>
              </a:rPr>
              <a:t> domain</a:t>
            </a:r>
          </a:p>
          <a:p>
            <a:pPr>
              <a:spcAft>
                <a:spcPts val="300"/>
              </a:spcAft>
            </a:pPr>
            <a:r>
              <a:rPr sz="2000" b="1">
                <a:solidFill>
                  <a:srgbClr val="006D77"/>
                </a:solidFill>
              </a:rPr>
              <a:t>• </a:t>
            </a:r>
            <a:r>
              <a:rPr sz="2000" b="0">
                <a:solidFill>
                  <a:srgbClr val="1F2D3A"/>
                </a:solidFill>
              </a:rPr>
              <a:t>Without a name check, a certificate for </a:t>
            </a:r>
            <a:r>
              <a:rPr sz="2000" b="0">
                <a:solidFill>
                  <a:srgbClr val="A1123F"/>
                </a:solidFill>
                <a:latin typeface="Consolas"/>
              </a:rPr>
              <a:t>attacker.example</a:t>
            </a:r>
            <a:r>
              <a:rPr sz="2000" b="0">
                <a:solidFill>
                  <a:srgbClr val="1F2D3A"/>
                </a:solidFill>
              </a:rPr>
              <a:t> gets accepted in place of </a:t>
            </a:r>
            <a:r>
              <a:rPr sz="2000" b="0">
                <a:solidFill>
                  <a:srgbClr val="A1123F"/>
                </a:solidFill>
                <a:latin typeface="Consolas"/>
              </a:rPr>
              <a:t>bank.example</a:t>
            </a:r>
          </a:p>
        </p:txBody>
      </p:sp>
      <p:sp>
        <p:nvSpPr>
          <p:cNvPr id="8" name="TextBox 7"/>
          <p:cNvSpPr txBox="1"/>
          <p:nvPr/>
        </p:nvSpPr>
        <p:spPr>
          <a:xfrm>
            <a:off x="640080" y="2985008"/>
            <a:ext cx="10911535" cy="770128"/>
          </a:xfrm>
          <a:prstGeom prst="rect">
            <a:avLst/>
          </a:prstGeom>
          <a:noFill/>
        </p:spPr>
        <p:txBody>
          <a:bodyPr wrap="square" lIns="45720" rIns="45720">
            <a:spAutoFit/>
          </a:bodyPr>
          <a:lstStyle/>
          <a:p>
            <a:pPr algn="l"/>
            <a:r>
              <a:rPr sz="2000" b="0">
                <a:solidFill>
                  <a:srgbClr val="1F2D3A"/>
                </a:solidFill>
              </a:rPr>
              <a:t>➡️ The 2012 "world's most dangerous code" study: a large number of applications and libraries skipped this step</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SPKI Pinning</a:t>
            </a:r>
          </a:p>
        </p:txBody>
      </p:sp>
      <p:sp>
        <p:nvSpPr>
          <p:cNvPr id="7" name="Rectangle 6"/>
          <p:cNvSpPr/>
          <p:nvPr/>
        </p:nvSpPr>
        <p:spPr>
          <a:xfrm>
            <a:off x="640080" y="1325880"/>
            <a:ext cx="10911535" cy="129479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X509 *sert = SSL_get_peer_certificate(ssl);         /* 3.x: SSL_get1_... */</a:t>
            </a:r>
          </a:p>
          <a:p>
            <a:pPr algn="l"/>
            <a:r>
              <a:rPr sz="1116">
                <a:solidFill>
                  <a:srgbClr val="1F2D3A"/>
                </a:solidFill>
                <a:latin typeface="Consolas"/>
              </a:rPr>
              <a:t>int n = i2d_X509_PUBKEY(X509_get_X509_PUBKEY(sert), NULL);</a:t>
            </a:r>
          </a:p>
          <a:p>
            <a:pPr algn="l"/>
            <a:r>
              <a:rPr sz="1116">
                <a:solidFill>
                  <a:srgbClr val="1F2D3A"/>
                </a:solidFill>
                <a:latin typeface="Consolas"/>
              </a:rPr>
              <a:t>/* DER'e çevir → SHA256 → pin listesiyle CRYPTO_memcmp */</a:t>
            </a:r>
          </a:p>
          <a:p>
            <a:pPr algn="l"/>
            <a:r>
              <a:rPr sz="1116">
                <a:solidFill>
                  <a:srgbClr val="1F2D3A"/>
                </a:solidFill>
                <a:latin typeface="Consolas"/>
              </a:rPr>
              <a:t>for (i = 0; i &lt; PIN_SAYISI; i++)</a:t>
            </a:r>
          </a:p>
          <a:p>
            <a:pPr algn="l"/>
            <a:r>
              <a:rPr sz="1116">
                <a:solidFill>
                  <a:srgbClr val="1F2D3A"/>
                </a:solidFill>
                <a:latin typeface="Consolas"/>
              </a:rPr>
              <a:t>    if (CRYPTO_memcmp(ozet, PINLER[i], 32) == 0) return 1;</a:t>
            </a:r>
          </a:p>
          <a:p>
            <a:pPr algn="l"/>
            <a:r>
              <a:rPr sz="1116">
                <a:solidFill>
                  <a:srgbClr val="1F2D3A"/>
                </a:solidFill>
                <a:latin typeface="Consolas"/>
              </a:rPr>
              <a:t>return 0;                                            /* tutmadı: KES */</a:t>
            </a:r>
          </a:p>
        </p:txBody>
      </p:sp>
      <p:sp>
        <p:nvSpPr>
          <p:cNvPr id="8" name="Rectangle 7"/>
          <p:cNvSpPr/>
          <p:nvPr/>
        </p:nvSpPr>
        <p:spPr>
          <a:xfrm>
            <a:off x="640080" y="2730398"/>
            <a:ext cx="10911535" cy="78455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openssl s_client -connect s.ornek:443 -servername s.ornek &lt;/dev/null \</a:t>
            </a:r>
          </a:p>
          <a:p>
            <a:pPr algn="l"/>
            <a:r>
              <a:rPr sz="1116">
                <a:solidFill>
                  <a:srgbClr val="1F2D3A"/>
                </a:solidFill>
                <a:latin typeface="Consolas"/>
              </a:rPr>
              <a:t> | openssl x509 -pubkey -noout | openssl pkey -pubin -outform der \</a:t>
            </a:r>
          </a:p>
          <a:p>
            <a:pPr algn="l"/>
            <a:r>
              <a:rPr sz="1116">
                <a:solidFill>
                  <a:srgbClr val="1F2D3A"/>
                </a:solidFill>
                <a:latin typeface="Consolas"/>
              </a:rPr>
              <a:t> | openssl dgst -sha256 -binary | base64</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Keeping Pinning Sustainable</a:t>
            </a:r>
          </a:p>
        </p:txBody>
      </p:sp>
      <p:graphicFrame>
        <p:nvGraphicFramePr>
          <p:cNvPr id="7" name="Table 6"/>
          <p:cNvGraphicFramePr>
            <a:graphicFrameLocks noGrp="1"/>
          </p:cNvGraphicFramePr>
          <p:nvPr/>
        </p:nvGraphicFramePr>
        <p:xfrm>
          <a:off x="640080" y="1325880"/>
          <a:ext cx="10911534" cy="2403043"/>
        </p:xfrm>
        <a:graphic>
          <a:graphicData uri="http://schemas.openxmlformats.org/drawingml/2006/table">
            <a:tbl>
              <a:tblPr firstRow="1" bandRow="1">
                <a:tableStyleId>{5C22544A-7EE6-4342-B048-85BDC9FD1C3A}</a:tableStyleId>
              </a:tblPr>
              <a:tblGrid>
                <a:gridCol w="5308314"/>
                <a:gridCol w="5603220"/>
              </a:tblGrid>
              <a:tr h="343291">
                <a:tc>
                  <a:txBody>
                    <a:bodyPr wrap="square"/>
                    <a:lstStyle/>
                    <a:p>
                      <a:r>
                        <a:rPr sz="1296" b="1">
                          <a:solidFill>
                            <a:srgbClr val="FFFFFF"/>
                          </a:solidFill>
                        </a:rPr>
                        <a:t>Rule</a:t>
                      </a:r>
                    </a:p>
                  </a:txBody>
                  <a:tcPr marL="54864" marR="54864" marT="27432" marB="27432" anchor="ctr">
                    <a:solidFill>
                      <a:srgbClr val="006D77"/>
                    </a:solidFill>
                  </a:tcPr>
                </a:tc>
                <a:tc>
                  <a:txBody>
                    <a:bodyPr wrap="square"/>
                    <a:lstStyle/>
                    <a:p>
                      <a:r>
                        <a:rPr sz="1296" b="1">
                          <a:solidFill>
                            <a:srgbClr val="FFFFFF"/>
                          </a:solidFill>
                        </a:rPr>
                        <a:t>Why?</a:t>
                      </a:r>
                    </a:p>
                  </a:txBody>
                  <a:tcPr marL="54864" marR="54864" marT="27432" marB="27432" anchor="ctr">
                    <a:solidFill>
                      <a:srgbClr val="006D77"/>
                    </a:solidFill>
                  </a:tcPr>
                </a:tc>
              </a:tr>
              <a:tr h="343291">
                <a:tc>
                  <a:txBody>
                    <a:bodyPr wrap="square"/>
                    <a:lstStyle/>
                    <a:p>
                      <a:r>
                        <a:rPr sz="1296" b="0">
                          <a:solidFill>
                            <a:srgbClr val="1F2D3A"/>
                          </a:solidFill>
                        </a:rPr>
                        <a:t>Pin the </a:t>
                      </a:r>
                      <a:r>
                        <a:rPr sz="1296" b="1">
                          <a:solidFill>
                            <a:srgbClr val="1F2D3A"/>
                          </a:solidFill>
                        </a:rPr>
                        <a:t>SPKI</a:t>
                      </a:r>
                      <a:r>
                        <a:rPr sz="1296" b="0">
                          <a:solidFill>
                            <a:srgbClr val="1F2D3A"/>
                          </a:solidFill>
                        </a:rPr>
                        <a:t>, not the certificate</a:t>
                      </a:r>
                    </a:p>
                  </a:txBody>
                  <a:tcPr marL="54864" marR="54864" marT="27432" marB="27432" anchor="ctr">
                    <a:solidFill>
                      <a:srgbClr val="FFFFFF"/>
                    </a:solidFill>
                  </a:tcPr>
                </a:tc>
                <a:tc>
                  <a:txBody>
                    <a:bodyPr wrap="square"/>
                    <a:lstStyle/>
                    <a:p>
                      <a:r>
                        <a:rPr sz="1296" b="0">
                          <a:solidFill>
                            <a:srgbClr val="1F2D3A"/>
                          </a:solidFill>
                        </a:rPr>
                        <a:t>A certificate renewed with the same key keeps working</a:t>
                      </a:r>
                    </a:p>
                  </a:txBody>
                  <a:tcPr marL="54864" marR="54864" marT="27432" marB="27432" anchor="ctr">
                    <a:solidFill>
                      <a:srgbClr val="FFFFFF"/>
                    </a:solidFill>
                  </a:tcPr>
                </a:tc>
              </a:tr>
              <a:tr h="343291">
                <a:tc>
                  <a:txBody>
                    <a:bodyPr wrap="square"/>
                    <a:lstStyle/>
                    <a:p>
                      <a:r>
                        <a:rPr sz="1296" b="0">
                          <a:solidFill>
                            <a:srgbClr val="1F2D3A"/>
                          </a:solidFill>
                        </a:rPr>
                        <a:t>Always have a </a:t>
                      </a:r>
                      <a:r>
                        <a:rPr sz="1296" b="1">
                          <a:solidFill>
                            <a:srgbClr val="1F2D3A"/>
                          </a:solidFill>
                        </a:rPr>
                        <a:t>backup pin</a:t>
                      </a:r>
                    </a:p>
                  </a:txBody>
                  <a:tcPr marL="54864" marR="54864" marT="27432" marB="27432" anchor="ctr">
                    <a:solidFill>
                      <a:srgbClr val="EEF7F8"/>
                    </a:solidFill>
                  </a:tcPr>
                </a:tc>
                <a:tc>
                  <a:txBody>
                    <a:bodyPr wrap="square"/>
                    <a:lstStyle/>
                    <a:p>
                      <a:r>
                        <a:rPr sz="1296" b="0">
                          <a:solidFill>
                            <a:srgbClr val="1F2D3A"/>
                          </a:solidFill>
                        </a:rPr>
                        <a:t>The app doesn't "brick" if the primary is lost</a:t>
                      </a:r>
                    </a:p>
                  </a:txBody>
                  <a:tcPr marL="54864" marR="54864" marT="27432" marB="27432" anchor="ctr">
                    <a:solidFill>
                      <a:srgbClr val="EEF7F8"/>
                    </a:solidFill>
                  </a:tcPr>
                </a:tc>
              </a:tr>
              <a:tr h="343291">
                <a:tc>
                  <a:txBody>
                    <a:bodyPr wrap="square"/>
                    <a:lstStyle/>
                    <a:p>
                      <a:r>
                        <a:rPr sz="1296" b="0">
                          <a:solidFill>
                            <a:srgbClr val="1F2D3A"/>
                          </a:solidFill>
                        </a:rPr>
                        <a:t>Keep the backup key </a:t>
                      </a:r>
                      <a:r>
                        <a:rPr sz="1296" b="1">
                          <a:solidFill>
                            <a:srgbClr val="1F2D3A"/>
                          </a:solidFill>
                        </a:rPr>
                        <a:t>offline</a:t>
                      </a:r>
                    </a:p>
                  </a:txBody>
                  <a:tcPr marL="54864" marR="54864" marT="27432" marB="27432" anchor="ctr">
                    <a:solidFill>
                      <a:srgbClr val="FFFFFF"/>
                    </a:solidFill>
                  </a:tcPr>
                </a:tc>
                <a:tc>
                  <a:txBody>
                    <a:bodyPr wrap="square"/>
                    <a:lstStyle/>
                    <a:p>
                      <a:r>
                        <a:rPr sz="1296" b="0">
                          <a:solidFill>
                            <a:srgbClr val="1F2D3A"/>
                          </a:solidFill>
                        </a:rPr>
                        <a:t>So they aren't compromised together</a:t>
                      </a:r>
                    </a:p>
                  </a:txBody>
                  <a:tcPr marL="54864" marR="54864" marT="27432" marB="27432" anchor="ctr">
                    <a:solidFill>
                      <a:srgbClr val="FFFFFF"/>
                    </a:solidFill>
                  </a:tcPr>
                </a:tc>
              </a:tr>
              <a:tr h="343291">
                <a:tc>
                  <a:txBody>
                    <a:bodyPr wrap="square"/>
                    <a:lstStyle/>
                    <a:p>
                      <a:r>
                        <a:rPr sz="1296" b="0">
                          <a:solidFill>
                            <a:srgbClr val="1F2D3A"/>
                          </a:solidFill>
                        </a:rPr>
                        <a:t>Roll out a new pin </a:t>
                      </a:r>
                      <a:r>
                        <a:rPr sz="1296" b="1">
                          <a:solidFill>
                            <a:srgbClr val="1F2D3A"/>
                          </a:solidFill>
                        </a:rPr>
                        <a:t>before</a:t>
                      </a:r>
                      <a:r>
                        <a:rPr sz="1296" b="0">
                          <a:solidFill>
                            <a:srgbClr val="1F2D3A"/>
                          </a:solidFill>
                        </a:rPr>
                        <a:t> removing the old one</a:t>
                      </a:r>
                    </a:p>
                  </a:txBody>
                  <a:tcPr marL="54864" marR="54864" marT="27432" marB="27432" anchor="ctr">
                    <a:solidFill>
                      <a:srgbClr val="EEF7F8"/>
                    </a:solidFill>
                  </a:tcPr>
                </a:tc>
                <a:tc>
                  <a:txBody>
                    <a:bodyPr wrap="square"/>
                    <a:lstStyle/>
                    <a:p>
                      <a:r>
                        <a:rPr sz="1296" b="0">
                          <a:solidFill>
                            <a:srgbClr val="1F2D3A"/>
                          </a:solidFill>
                        </a:rPr>
                        <a:t>An upgrade window</a:t>
                      </a:r>
                    </a:p>
                  </a:txBody>
                  <a:tcPr marL="54864" marR="54864" marT="27432" marB="27432" anchor="ctr">
                    <a:solidFill>
                      <a:srgbClr val="EEF7F8"/>
                    </a:solidFill>
                  </a:tcPr>
                </a:tc>
              </a:tr>
              <a:tr h="343291">
                <a:tc>
                  <a:txBody>
                    <a:bodyPr wrap="square"/>
                    <a:lstStyle/>
                    <a:p>
                      <a:r>
                        <a:rPr sz="1296" b="1">
                          <a:solidFill>
                            <a:srgbClr val="1F2D3A"/>
                          </a:solidFill>
                        </a:rPr>
                        <a:t>Report</a:t>
                      </a:r>
                      <a:r>
                        <a:rPr sz="1296" b="0">
                          <a:solidFill>
                            <a:srgbClr val="1F2D3A"/>
                          </a:solidFill>
                        </a:rPr>
                        <a:t> pin failures</a:t>
                      </a:r>
                    </a:p>
                  </a:txBody>
                  <a:tcPr marL="54864" marR="54864" marT="27432" marB="27432" anchor="ctr">
                    <a:solidFill>
                      <a:srgbClr val="FFFFFF"/>
                    </a:solidFill>
                  </a:tcPr>
                </a:tc>
                <a:tc>
                  <a:txBody>
                    <a:bodyPr wrap="square"/>
                    <a:lstStyle/>
                    <a:p>
                      <a:r>
                        <a:rPr sz="1296" b="0">
                          <a:solidFill>
                            <a:srgbClr val="1F2D3A"/>
                          </a:solidFill>
                        </a:rPr>
                        <a:t>Attack, or misconfiguration?</a:t>
                      </a:r>
                    </a:p>
                  </a:txBody>
                  <a:tcPr marL="54864" marR="54864" marT="27432" marB="27432" anchor="ctr">
                    <a:solidFill>
                      <a:srgbClr val="FFFFFF"/>
                    </a:solidFill>
                  </a:tcPr>
                </a:tc>
              </a:tr>
              <a:tr h="343297">
                <a:tc>
                  <a:txBody>
                    <a:bodyPr wrap="square"/>
                    <a:lstStyle/>
                    <a:p>
                      <a:r>
                        <a:rPr sz="1296" b="0">
                          <a:solidFill>
                            <a:srgbClr val="1F2D3A"/>
                          </a:solidFill>
                        </a:rPr>
                        <a:t>Can't be disabled with a flag</a:t>
                      </a:r>
                    </a:p>
                  </a:txBody>
                  <a:tcPr marL="54864" marR="54864" marT="27432" marB="27432" anchor="ctr">
                    <a:solidFill>
                      <a:srgbClr val="EEF7F8"/>
                    </a:solidFill>
                  </a:tcPr>
                </a:tc>
                <a:tc>
                  <a:txBody>
                    <a:bodyPr wrap="square"/>
                    <a:lstStyle/>
                    <a:p>
                      <a:r>
                        <a:rPr sz="1296" b="0">
                          <a:solidFill>
                            <a:srgbClr val="1F2D3A"/>
                          </a:solidFill>
                        </a:rPr>
                        <a:t>The attacker would flip the flag first</a:t>
                      </a:r>
                    </a:p>
                  </a:txBody>
                  <a:tcPr marL="54864" marR="54864" marT="27432" marB="27432" anchor="ctr">
                    <a:solidFill>
                      <a:srgbClr val="EEF7F8"/>
                    </a:solidFill>
                  </a:tcPr>
                </a:tc>
              </a:tr>
            </a:tbl>
          </a:graphicData>
        </a:graphic>
      </p:graphicFrame>
      <p:sp>
        <p:nvSpPr>
          <p:cNvPr id="8" name="TextBox 7"/>
          <p:cNvSpPr txBox="1"/>
          <p:nvPr/>
        </p:nvSpPr>
        <p:spPr>
          <a:xfrm>
            <a:off x="640080" y="3838651"/>
            <a:ext cx="10911535" cy="406908"/>
          </a:xfrm>
          <a:prstGeom prst="rect">
            <a:avLst/>
          </a:prstGeom>
          <a:noFill/>
        </p:spPr>
        <p:txBody>
          <a:bodyPr wrap="square" lIns="45720" rIns="45720">
            <a:spAutoFit/>
          </a:bodyPr>
          <a:lstStyle/>
          <a:p>
            <a:pPr algn="l"/>
            <a:r>
              <a:rPr sz="1800" b="0">
                <a:solidFill>
                  <a:srgbClr val="1F2D3A"/>
                </a:solidFill>
              </a:rPr>
              <a:t>Browsers dropped HPKP in 2018; pinning continues on mobile/desktop (MASVS-NETWORK)</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139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Windows: WinHTTP / Schannel</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WinHTTP validates the certificate and name </a:t>
            </a:r>
            <a:r>
              <a:rPr sz="2000" b="1">
                <a:solidFill>
                  <a:srgbClr val="1F2D3A"/>
                </a:solidFill>
              </a:rPr>
              <a:t>by default</a:t>
            </a:r>
          </a:p>
          <a:p>
            <a:pPr>
              <a:spcAft>
                <a:spcPts val="300"/>
              </a:spcAft>
            </a:pPr>
            <a:r>
              <a:rPr sz="2000" b="1">
                <a:solidFill>
                  <a:srgbClr val="006D77"/>
                </a:solidFill>
              </a:rPr>
              <a:t>• </a:t>
            </a:r>
            <a:r>
              <a:rPr sz="2000" b="0">
                <a:solidFill>
                  <a:srgbClr val="1F2D3A"/>
                </a:solidFill>
              </a:rPr>
              <a:t>Danger: flags that turn validation off</a:t>
            </a:r>
          </a:p>
        </p:txBody>
      </p:sp>
      <p:sp>
        <p:nvSpPr>
          <p:cNvPr id="8" name="Rectangle 7"/>
          <p:cNvSpPr/>
          <p:nvPr/>
        </p:nvSpPr>
        <p:spPr>
          <a:xfrm>
            <a:off x="640080" y="2278888"/>
            <a:ext cx="10911535" cy="1030224"/>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DWORD b = SECURITY_FLAG_IGNORE_UNKNOWN_CA |</a:t>
            </a:r>
          </a:p>
          <a:p>
            <a:pPr algn="l"/>
            <a:r>
              <a:rPr sz="1240">
                <a:solidFill>
                  <a:srgbClr val="1F2D3A"/>
                </a:solidFill>
                <a:latin typeface="Consolas"/>
              </a:rPr>
              <a:t>          SECURITY_FLAG_IGNORE_CERT_CN_INVALID |</a:t>
            </a:r>
          </a:p>
          <a:p>
            <a:pPr algn="l"/>
            <a:r>
              <a:rPr sz="1240">
                <a:solidFill>
                  <a:srgbClr val="1F2D3A"/>
                </a:solidFill>
                <a:latin typeface="Consolas"/>
              </a:rPr>
              <a:t>          SECURITY_FLAG_IGNORE_CERT_DATE_INVALID;   /* ASLA sürümde */</a:t>
            </a:r>
          </a:p>
          <a:p>
            <a:pPr algn="l"/>
            <a:r>
              <a:rPr sz="1240">
                <a:solidFill>
                  <a:srgbClr val="1F2D3A"/>
                </a:solidFill>
                <a:latin typeface="Consolas"/>
              </a:rPr>
              <a:t>WinHttpSetOption(istek, WINHTTP_OPTION_SECURITY_FLAGS, &amp;b, sizeof b);</a:t>
            </a:r>
          </a:p>
        </p:txBody>
      </p:sp>
      <p:sp>
        <p:nvSpPr>
          <p:cNvPr id="9" name="TextBox 8"/>
          <p:cNvSpPr txBox="1"/>
          <p:nvPr/>
        </p:nvSpPr>
        <p:spPr>
          <a:xfrm>
            <a:off x="640080" y="3418840"/>
            <a:ext cx="10911535" cy="770128"/>
          </a:xfrm>
          <a:prstGeom prst="rect">
            <a:avLst/>
          </a:prstGeom>
          <a:noFill/>
        </p:spPr>
        <p:txBody>
          <a:bodyPr wrap="square" lIns="45720" rIns="45720">
            <a:spAutoFit/>
          </a:bodyPr>
          <a:lstStyle/>
          <a:p>
            <a:pPr algn="l"/>
            <a:r>
              <a:rPr sz="2000" b="0">
                <a:solidFill>
                  <a:srgbClr val="1F2D3A"/>
                </a:solidFill>
              </a:rPr>
              <a:t>✅ Add the test server's CA to the development machine's trust store; keep the code the same</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Critical Reading: A Door Left Silently Open</a:t>
            </a:r>
          </a:p>
        </p:txBody>
      </p:sp>
      <p:sp>
        <p:nvSpPr>
          <p:cNvPr id="7" name="Rectangle 6"/>
          <p:cNvSpPr/>
          <p:nvPr/>
        </p:nvSpPr>
        <p:spPr>
          <a:xfrm>
            <a:off x="640080" y="1325880"/>
            <a:ext cx="10911535" cy="1634947"/>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varsayilanDogrulayici.checkServerTrusted(zincir, tur);         // 1 zincir</a:t>
            </a:r>
          </a:p>
          <a:p>
            <a:pPr algn="l"/>
            <a:r>
              <a:rPr sz="1116">
                <a:solidFill>
                  <a:srgbClr val="1F2D3A"/>
                </a:solidFill>
                <a:latin typeface="Consolas"/>
              </a:rPr>
              <a:t>try {</a:t>
            </a:r>
          </a:p>
          <a:p>
            <a:pPr algn="l"/>
            <a:r>
              <a:rPr sz="1116">
                <a:solidFill>
                  <a:srgbClr val="1F2D3A"/>
                </a:solidFill>
                <a:latin typeface="Consolas"/>
              </a:rPr>
              <a:t>    PublicKey beklenen = depo.getCertificate("ca").getPublicKey();</a:t>
            </a:r>
          </a:p>
          <a:p>
            <a:pPr algn="l"/>
            <a:r>
              <a:rPr sz="1116">
                <a:solidFill>
                  <a:srgbClr val="1F2D3A"/>
                </a:solidFill>
                <a:latin typeface="Consolas"/>
              </a:rPr>
              <a:t>    if (!Arrays.equals(beklenen.getEncoded(), zincir[0].getPublicKey().getEncoded()))</a:t>
            </a:r>
          </a:p>
          <a:p>
            <a:pPr algn="l"/>
            <a:r>
              <a:rPr sz="1116">
                <a:solidFill>
                  <a:srgbClr val="1F2D3A"/>
                </a:solidFill>
                <a:latin typeface="Consolas"/>
              </a:rPr>
              <a:t>        throw new CertificateException("pin tutmadi");          // 2 pin</a:t>
            </a:r>
          </a:p>
          <a:p>
            <a:pPr algn="l"/>
            <a:r>
              <a:rPr sz="1116">
                <a:solidFill>
                  <a:srgbClr val="1F2D3A"/>
                </a:solidFill>
                <a:latin typeface="Consolas"/>
              </a:rPr>
              <a:t>} catch (KeyStoreException e) {</a:t>
            </a:r>
          </a:p>
          <a:p>
            <a:pPr algn="l"/>
            <a:r>
              <a:rPr sz="1116">
                <a:solidFill>
                  <a:srgbClr val="1F2D3A"/>
                </a:solidFill>
                <a:latin typeface="Consolas"/>
              </a:rPr>
              <a:t>    e.printStackTrace();                                        // 3 ??? → bağlantı KABUL</a:t>
            </a:r>
          </a:p>
          <a:p>
            <a:pPr algn="l"/>
            <a:r>
              <a:rPr sz="1116">
                <a:solidFill>
                  <a:srgbClr val="1F2D3A"/>
                </a:solidFill>
                <a:latin typeface="Consolas"/>
              </a:rPr>
              <a:t>}</a:t>
            </a:r>
          </a:p>
        </p:txBody>
      </p:sp>
      <p:sp>
        <p:nvSpPr>
          <p:cNvPr id="8" name="TextBox 7"/>
          <p:cNvSpPr txBox="1"/>
          <p:nvPr/>
        </p:nvSpPr>
        <p:spPr>
          <a:xfrm>
            <a:off x="640080" y="3070555"/>
            <a:ext cx="10911535" cy="141732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The error is swallowed → pinning was </a:t>
            </a:r>
            <a:r>
              <a:rPr sz="1800" b="1">
                <a:solidFill>
                  <a:srgbClr val="1F2D3A"/>
                </a:solidFill>
              </a:rPr>
              <a:t>skipped</a:t>
            </a:r>
            <a:r>
              <a:rPr sz="1800" b="0">
                <a:solidFill>
                  <a:srgbClr val="1F2D3A"/>
                </a:solidFill>
              </a:rPr>
              <a:t> = </a:t>
            </a:r>
            <a:r>
              <a:rPr sz="1800" b="1">
                <a:solidFill>
                  <a:srgbClr val="1F2D3A"/>
                </a:solidFill>
              </a:rPr>
              <a:t>fail-open</a:t>
            </a:r>
          </a:p>
          <a:p>
            <a:pPr>
              <a:spcAft>
                <a:spcPts val="300"/>
              </a:spcAft>
            </a:pPr>
            <a:r>
              <a:rPr sz="1800" b="1">
                <a:solidFill>
                  <a:srgbClr val="006D77"/>
                </a:solidFill>
              </a:rPr>
              <a:t>• </a:t>
            </a:r>
            <a:r>
              <a:rPr sz="1800" b="0">
                <a:solidFill>
                  <a:srgbClr val="1F2D3A"/>
                </a:solidFill>
              </a:rPr>
              <a:t>Also: revocation checking off in the fallback validator · "file not found, continue" · a single pin</a:t>
            </a:r>
          </a:p>
          <a:p>
            <a:pPr>
              <a:spcAft>
                <a:spcPts val="300"/>
              </a:spcAft>
            </a:pPr>
            <a:r>
              <a:rPr sz="1800" b="1">
                <a:solidFill>
                  <a:srgbClr val="006D77"/>
                </a:solidFill>
              </a:rPr>
              <a:t>• </a:t>
            </a:r>
            <a:r>
              <a:rPr sz="1800" b="0">
                <a:solidFill>
                  <a:srgbClr val="1F2D3A"/>
                </a:solidFill>
              </a:rPr>
              <a:t>✅ </a:t>
            </a:r>
            <a:r>
              <a:rPr sz="1800" b="1">
                <a:solidFill>
                  <a:srgbClr val="1F2D3A"/>
                </a:solidFill>
              </a:rPr>
              <a:t>Fail-closed:</a:t>
            </a:r>
            <a:r>
              <a:rPr sz="1800" b="0">
                <a:solidFill>
                  <a:srgbClr val="1F2D3A"/>
                </a:solidFill>
              </a:rPr>
              <a:t> if you can't determine the result → </a:t>
            </a:r>
            <a:r>
              <a:rPr sz="1800" b="1">
                <a:solidFill>
                  <a:srgbClr val="1F2D3A"/>
                </a:solidFill>
              </a:rPr>
              <a:t>reject</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Most Common TLS Mistakes</a:t>
            </a:r>
          </a:p>
        </p:txBody>
      </p:sp>
      <p:graphicFrame>
        <p:nvGraphicFramePr>
          <p:cNvPr id="7" name="Table 6"/>
          <p:cNvGraphicFramePr>
            <a:graphicFrameLocks noGrp="1"/>
          </p:cNvGraphicFramePr>
          <p:nvPr/>
        </p:nvGraphicFramePr>
        <p:xfrm>
          <a:off x="640080" y="1325880"/>
          <a:ext cx="10911534" cy="2617012"/>
        </p:xfrm>
        <a:graphic>
          <a:graphicData uri="http://schemas.openxmlformats.org/drawingml/2006/table">
            <a:tbl>
              <a:tblPr firstRow="1" bandRow="1">
                <a:tableStyleId>{5C22544A-7EE6-4342-B048-85BDC9FD1C3A}</a:tableStyleId>
              </a:tblPr>
              <a:tblGrid>
                <a:gridCol w="6606303"/>
                <a:gridCol w="4305231"/>
              </a:tblGrid>
              <a:tr h="373858">
                <a:tc>
                  <a:txBody>
                    <a:bodyPr wrap="square"/>
                    <a:lstStyle/>
                    <a:p>
                      <a:r>
                        <a:rPr sz="1296" b="1">
                          <a:solidFill>
                            <a:srgbClr val="FFFFFF"/>
                          </a:solidFill>
                        </a:rPr>
                        <a:t>Mistake</a:t>
                      </a:r>
                    </a:p>
                  </a:txBody>
                  <a:tcPr marL="54864" marR="54864" marT="27432" marB="27432" anchor="ctr">
                    <a:solidFill>
                      <a:srgbClr val="006D77"/>
                    </a:solidFill>
                  </a:tcPr>
                </a:tc>
                <a:tc>
                  <a:txBody>
                    <a:bodyPr wrap="square"/>
                    <a:lstStyle/>
                    <a:p>
                      <a:r>
                        <a:rPr sz="1296" b="1">
                          <a:solidFill>
                            <a:srgbClr val="FFFFFF"/>
                          </a:solidFill>
                        </a:rPr>
                        <a:t>Result</a:t>
                      </a:r>
                    </a:p>
                  </a:txBody>
                  <a:tcPr marL="54864" marR="54864" marT="27432" marB="27432" anchor="ctr">
                    <a:solidFill>
                      <a:srgbClr val="006D77"/>
                    </a:solidFill>
                  </a:tcPr>
                </a:tc>
              </a:tr>
              <a:tr h="373858">
                <a:tc>
                  <a:txBody>
                    <a:bodyPr wrap="square"/>
                    <a:lstStyle/>
                    <a:p>
                      <a:r>
                        <a:rPr sz="1296" b="0">
                          <a:solidFill>
                            <a:srgbClr val="1F2D3A"/>
                          </a:solidFill>
                        </a:rPr>
                        <a:t>A validation callback that's always "valid" / a </a:t>
                      </a:r>
                      <a:r>
                        <a:rPr sz="1296" b="0">
                          <a:solidFill>
                            <a:srgbClr val="A1123F"/>
                          </a:solidFill>
                          <a:latin typeface="Consolas"/>
                        </a:rPr>
                        <a:t>TrustManager</a:t>
                      </a:r>
                      <a:r>
                        <a:rPr sz="1296" b="0">
                          <a:solidFill>
                            <a:srgbClr val="1F2D3A"/>
                          </a:solidFill>
                        </a:rPr>
                        <a:t> that trusts everything</a:t>
                      </a:r>
                    </a:p>
                  </a:txBody>
                  <a:tcPr marL="54864" marR="54864" marT="27432" marB="27432" anchor="ctr">
                    <a:solidFill>
                      <a:srgbClr val="FFFFFF"/>
                    </a:solidFill>
                  </a:tcPr>
                </a:tc>
                <a:tc>
                  <a:txBody>
                    <a:bodyPr wrap="square"/>
                    <a:lstStyle/>
                    <a:p>
                      <a:r>
                        <a:rPr sz="1296" b="0">
                          <a:solidFill>
                            <a:srgbClr val="1F2D3A"/>
                          </a:solidFill>
                        </a:rPr>
                        <a:t>Every certificate accepted</a:t>
                      </a:r>
                    </a:p>
                  </a:txBody>
                  <a:tcPr marL="54864" marR="54864" marT="27432" marB="27432" anchor="ctr">
                    <a:solidFill>
                      <a:srgbClr val="FFFFFF"/>
                    </a:solidFill>
                  </a:tcPr>
                </a:tc>
              </a:tr>
              <a:tr h="373858">
                <a:tc>
                  <a:txBody>
                    <a:bodyPr wrap="square"/>
                    <a:lstStyle/>
                    <a:p>
                      <a:r>
                        <a:rPr sz="1296" b="0">
                          <a:solidFill>
                            <a:srgbClr val="1F2D3A"/>
                          </a:solidFill>
                        </a:rPr>
                        <a:t>Name check disabled (</a:t>
                      </a:r>
                      <a:r>
                        <a:rPr sz="1296" b="0">
                          <a:solidFill>
                            <a:srgbClr val="A1123F"/>
                          </a:solidFill>
                          <a:latin typeface="Consolas"/>
                        </a:rPr>
                        <a:t>HostnameVerifier</a:t>
                      </a:r>
                      <a:r>
                        <a:rPr sz="1296" b="0">
                          <a:solidFill>
                            <a:srgbClr val="1F2D3A"/>
                          </a:solidFill>
                        </a:rPr>
                        <a:t> always </a:t>
                      </a:r>
                      <a:r>
                        <a:rPr sz="1296" b="0">
                          <a:solidFill>
                            <a:srgbClr val="A1123F"/>
                          </a:solidFill>
                          <a:latin typeface="Consolas"/>
                        </a:rPr>
                        <a:t>true</a:t>
                      </a:r>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Another site's certificate accepted</a:t>
                      </a:r>
                    </a:p>
                  </a:txBody>
                  <a:tcPr marL="54864" marR="54864" marT="27432" marB="27432" anchor="ctr">
                    <a:solidFill>
                      <a:srgbClr val="EEF7F8"/>
                    </a:solidFill>
                  </a:tcPr>
                </a:tc>
              </a:tr>
              <a:tr h="373858">
                <a:tc>
                  <a:txBody>
                    <a:bodyPr wrap="square"/>
                    <a:lstStyle/>
                    <a:p>
                      <a:r>
                        <a:rPr sz="1296" b="0">
                          <a:solidFill>
                            <a:srgbClr val="1F2D3A"/>
                          </a:solidFill>
                        </a:rPr>
                        <a:t>"Continue anyway" on a certificate error (webview)</a:t>
                      </a:r>
                    </a:p>
                  </a:txBody>
                  <a:tcPr marL="54864" marR="54864" marT="27432" marB="27432" anchor="ctr">
                    <a:solidFill>
                      <a:srgbClr val="FFFFFF"/>
                    </a:solidFill>
                  </a:tcPr>
                </a:tc>
                <a:tc>
                  <a:txBody>
                    <a:bodyPr wrap="square"/>
                    <a:lstStyle/>
                    <a:p>
                      <a:r>
                        <a:rPr sz="1296" b="0">
                          <a:solidFill>
                            <a:srgbClr val="1F2D3A"/>
                          </a:solidFill>
                        </a:rPr>
                        <a:t>An interceptor goes unnoticed</a:t>
                      </a:r>
                    </a:p>
                  </a:txBody>
                  <a:tcPr marL="54864" marR="54864" marT="27432" marB="27432" anchor="ctr">
                    <a:solidFill>
                      <a:srgbClr val="FFFFFF"/>
                    </a:solidFill>
                  </a:tcPr>
                </a:tc>
              </a:tr>
              <a:tr h="373858">
                <a:tc>
                  <a:txBody>
                    <a:bodyPr wrap="square"/>
                    <a:lstStyle/>
                    <a:p>
                      <a:r>
                        <a:rPr sz="1296" b="0">
                          <a:solidFill>
                            <a:srgbClr val="1F2D3A"/>
                          </a:solidFill>
                        </a:rPr>
                        <a:t>A debug flag left in the release build</a:t>
                      </a:r>
                    </a:p>
                  </a:txBody>
                  <a:tcPr marL="54864" marR="54864" marT="27432" marB="27432" anchor="ctr">
                    <a:solidFill>
                      <a:srgbClr val="EEF7F8"/>
                    </a:solidFill>
                  </a:tcPr>
                </a:tc>
                <a:tc>
                  <a:txBody>
                    <a:bodyPr wrap="square"/>
                    <a:lstStyle/>
                    <a:p>
                      <a:r>
                        <a:rPr sz="1296" b="0">
                          <a:solidFill>
                            <a:srgbClr val="1F2D3A"/>
                          </a:solidFill>
                        </a:rPr>
                        <a:t>The attacker turns it on</a:t>
                      </a:r>
                    </a:p>
                  </a:txBody>
                  <a:tcPr marL="54864" marR="54864" marT="27432" marB="27432" anchor="ctr">
                    <a:solidFill>
                      <a:srgbClr val="EEF7F8"/>
                    </a:solidFill>
                  </a:tcPr>
                </a:tc>
              </a:tr>
              <a:tr h="373858">
                <a:tc>
                  <a:txBody>
                    <a:bodyPr wrap="square"/>
                    <a:lstStyle/>
                    <a:p>
                      <a:r>
                        <a:rPr sz="1296" b="0">
                          <a:solidFill>
                            <a:srgbClr val="1F2D3A"/>
                          </a:solidFill>
                        </a:rPr>
                        <a:t>A leaf-certificate pin with no backup</a:t>
                      </a:r>
                    </a:p>
                  </a:txBody>
                  <a:tcPr marL="54864" marR="54864" marT="27432" marB="27432" anchor="ctr">
                    <a:solidFill>
                      <a:srgbClr val="FFFFFF"/>
                    </a:solidFill>
                  </a:tcPr>
                </a:tc>
                <a:tc>
                  <a:txBody>
                    <a:bodyPr wrap="square"/>
                    <a:lstStyle/>
                    <a:p>
                      <a:r>
                        <a:rPr sz="1296" b="0">
                          <a:solidFill>
                            <a:srgbClr val="1F2D3A"/>
                          </a:solidFill>
                        </a:rPr>
                        <a:t>App crashes on renewal → pinning gets removed</a:t>
                      </a:r>
                    </a:p>
                  </a:txBody>
                  <a:tcPr marL="54864" marR="54864" marT="27432" marB="27432" anchor="ctr">
                    <a:solidFill>
                      <a:srgbClr val="FFFFFF"/>
                    </a:solidFill>
                  </a:tcPr>
                </a:tc>
              </a:tr>
              <a:tr h="373864">
                <a:tc>
                  <a:txBody>
                    <a:bodyPr wrap="square"/>
                    <a:lstStyle/>
                    <a:p>
                      <a:r>
                        <a:rPr sz="1296" b="0">
                          <a:solidFill>
                            <a:srgbClr val="1F2D3A"/>
                          </a:solidFill>
                        </a:rPr>
                        <a:t>"We already have TLS"</a:t>
                      </a:r>
                    </a:p>
                  </a:txBody>
                  <a:tcPr marL="54864" marR="54864" marT="27432" marB="27432" anchor="ctr">
                    <a:solidFill>
                      <a:srgbClr val="EEF7F8"/>
                    </a:solidFill>
                  </a:tcPr>
                </a:tc>
                <a:tc>
                  <a:txBody>
                    <a:bodyPr wrap="square"/>
                    <a:lstStyle/>
                    <a:p>
                      <a:r>
                        <a:rPr sz="1296" b="0">
                          <a:solidFill>
                            <a:srgbClr val="1F2D3A"/>
                          </a:solidFill>
                        </a:rPr>
                        <a:t>Data isn't protected in the clear on the server/client</a:t>
                      </a:r>
                    </a:p>
                  </a:txBody>
                  <a:tcPr marL="54864" marR="54864" marT="27432" marB="27432" anchor="ctr">
                    <a:solidFill>
                      <a:srgbClr val="EEF7F8"/>
                    </a:solidFill>
                  </a:tcPr>
                </a:tc>
              </a:tr>
            </a:tbl>
          </a:graphicData>
        </a:graphic>
      </p:graphicFrame>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Test Your Own Connection</a:t>
            </a:r>
          </a:p>
        </p:txBody>
      </p:sp>
      <p:sp>
        <p:nvSpPr>
          <p:cNvPr id="7" name="Rectangle 6"/>
          <p:cNvSpPr/>
          <p:nvPr/>
        </p:nvSpPr>
        <p:spPr>
          <a:xfrm>
            <a:off x="640080" y="1325880"/>
            <a:ext cx="10911535" cy="65227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openssl s_client -connect s.ornek:443 -servername s.ornek -verify_return_error -brief</a:t>
            </a:r>
          </a:p>
          <a:p>
            <a:pPr algn="l"/>
            <a:r>
              <a:rPr sz="1240">
                <a:solidFill>
                  <a:srgbClr val="1F2D3A"/>
                </a:solidFill>
                <a:latin typeface="Consolas"/>
              </a:rPr>
              <a:t>openssl s_client -connect s.ornek:443 -tls1_1      # reddedilmeli</a:t>
            </a:r>
          </a:p>
        </p:txBody>
      </p:sp>
      <p:sp>
        <p:nvSpPr>
          <p:cNvPr id="8" name="TextBox 7"/>
          <p:cNvSpPr txBox="1"/>
          <p:nvPr/>
        </p:nvSpPr>
        <p:spPr>
          <a:xfrm>
            <a:off x="640080" y="2087880"/>
            <a:ext cx="10911535" cy="159512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A self-signed certificate → </a:t>
            </a:r>
            <a:r>
              <a:rPr sz="2000" b="1">
                <a:solidFill>
                  <a:srgbClr val="1F2D3A"/>
                </a:solidFill>
              </a:rPr>
              <a:t>reject</a:t>
            </a:r>
            <a:r>
              <a:rPr sz="2000" b="0">
                <a:solidFill>
                  <a:srgbClr val="1F2D3A"/>
                </a:solidFill>
              </a:rPr>
              <a:t> (Demo 6)</a:t>
            </a:r>
          </a:p>
          <a:p>
            <a:pPr>
              <a:spcAft>
                <a:spcPts val="300"/>
              </a:spcAft>
            </a:pPr>
            <a:r>
              <a:rPr sz="2000" b="1">
                <a:solidFill>
                  <a:srgbClr val="006D77"/>
                </a:solidFill>
              </a:rPr>
              <a:t>2. </a:t>
            </a:r>
            <a:r>
              <a:rPr sz="2000" b="0">
                <a:solidFill>
                  <a:srgbClr val="1F2D3A"/>
                </a:solidFill>
              </a:rPr>
              <a:t>A valid certificate for another name → </a:t>
            </a:r>
            <a:r>
              <a:rPr sz="2000" b="1">
                <a:solidFill>
                  <a:srgbClr val="1F2D3A"/>
                </a:solidFill>
              </a:rPr>
              <a:t>reject</a:t>
            </a:r>
          </a:p>
          <a:p>
            <a:pPr>
              <a:spcAft>
                <a:spcPts val="300"/>
              </a:spcAft>
            </a:pPr>
            <a:r>
              <a:rPr sz="2000" b="1">
                <a:solidFill>
                  <a:srgbClr val="006D77"/>
                </a:solidFill>
              </a:rPr>
              <a:t>3. </a:t>
            </a:r>
            <a:r>
              <a:rPr sz="2000" b="0">
                <a:solidFill>
                  <a:srgbClr val="1F2D3A"/>
                </a:solidFill>
              </a:rPr>
              <a:t>Install your own CA on the device + a proxy → a pinning app </a:t>
            </a:r>
            <a:r>
              <a:rPr sz="2000" b="1">
                <a:solidFill>
                  <a:srgbClr val="1F2D3A"/>
                </a:solidFill>
              </a:rPr>
              <a:t>should reject</a:t>
            </a:r>
          </a:p>
          <a:p>
            <a:pPr>
              <a:spcAft>
                <a:spcPts val="300"/>
              </a:spcAft>
            </a:pPr>
            <a:r>
              <a:rPr sz="2000" b="1">
                <a:solidFill>
                  <a:srgbClr val="006D77"/>
                </a:solidFill>
              </a:rPr>
              <a:t>4. </a:t>
            </a:r>
            <a:r>
              <a:rPr sz="2000" b="0">
                <a:solidFill>
                  <a:srgbClr val="1F2D3A"/>
                </a:solidFill>
              </a:rPr>
              <a:t>Is a pin failure reported?</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Manually turn on</a:t>
            </a:r>
            <a:r>
              <a:rPr sz="2000" b="0">
                <a:solidFill>
                  <a:srgbClr val="1F2D3A"/>
                </a:solidFill>
              </a:rPr>
              <a:t> validation on the client: CA store + </a:t>
            </a:r>
            <a:r>
              <a:rPr sz="2000" b="0">
                <a:solidFill>
                  <a:srgbClr val="A1123F"/>
                </a:solidFill>
                <a:latin typeface="Consolas"/>
              </a:rPr>
              <a:t>SSL_VERIFY_PEER</a:t>
            </a:r>
            <a:r>
              <a:rPr sz="2000" b="0">
                <a:solidFill>
                  <a:srgbClr val="1F2D3A"/>
                </a:solidFill>
              </a:rPr>
              <a:t> + </a:t>
            </a:r>
            <a:r>
              <a:rPr sz="2000" b="0">
                <a:solidFill>
                  <a:srgbClr val="A1123F"/>
                </a:solidFill>
                <a:latin typeface="Consolas"/>
              </a:rPr>
              <a:t>SSL_set1_host</a:t>
            </a:r>
            <a:r>
              <a:rPr sz="2000" b="0">
                <a:solidFill>
                  <a:srgbClr val="1F2D3A"/>
                </a:solidFill>
              </a:rPr>
              <a:t> + min. TLS 1.2.</a:t>
            </a:r>
          </a:p>
          <a:p>
            <a:pPr>
              <a:spcAft>
                <a:spcPts val="300"/>
              </a:spcAft>
            </a:pPr>
            <a:r>
              <a:rPr sz="2000" b="1">
                <a:solidFill>
                  <a:srgbClr val="006D77"/>
                </a:solidFill>
              </a:rPr>
              <a:t>• </a:t>
            </a:r>
            <a:r>
              <a:rPr sz="2000" b="0">
                <a:solidFill>
                  <a:srgbClr val="1F2D3A"/>
                </a:solidFill>
              </a:rPr>
              <a:t>Add </a:t>
            </a:r>
            <a:r>
              <a:rPr sz="2000" b="1">
                <a:solidFill>
                  <a:srgbClr val="1F2D3A"/>
                </a:solidFill>
              </a:rPr>
              <a:t>SPKI pinning</a:t>
            </a:r>
            <a:r>
              <a:rPr sz="2000" b="0">
                <a:solidFill>
                  <a:srgbClr val="1F2D3A"/>
                </a:solidFill>
              </a:rPr>
              <a:t> for high risk, always keep a </a:t>
            </a:r>
            <a:r>
              <a:rPr sz="2000" b="1">
                <a:solidFill>
                  <a:srgbClr val="1F2D3A"/>
                </a:solidFill>
              </a:rPr>
              <a:t>backup pin</a:t>
            </a:r>
            <a:r>
              <a:rPr sz="2000" b="0">
                <a:solidFill>
                  <a:srgbClr val="1F2D3A"/>
                </a:solidFill>
              </a:rPr>
              <a:t>.</a:t>
            </a:r>
          </a:p>
          <a:p>
            <a:pPr>
              <a:spcAft>
                <a:spcPts val="300"/>
              </a:spcAft>
            </a:pPr>
            <a:r>
              <a:rPr sz="2000" b="1">
                <a:solidFill>
                  <a:srgbClr val="006D77"/>
                </a:solidFill>
              </a:rPr>
              <a:t>• </a:t>
            </a:r>
            <a:r>
              <a:rPr sz="2000" b="1">
                <a:solidFill>
                  <a:srgbClr val="1F2D3A"/>
                </a:solidFill>
              </a:rPr>
              <a:t>Stay closed</a:t>
            </a:r>
            <a:r>
              <a:rPr sz="2000" b="0">
                <a:solidFill>
                  <a:srgbClr val="1F2D3A"/>
                </a:solidFill>
              </a:rPr>
              <a:t> on error (fail-closed): don't swallow the exception and fall back to the trust store.</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144</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9. Data at Rest and in Use</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Layers of Data in Use — Diagram</a:t>
            </a:r>
          </a:p>
        </p:txBody>
      </p:sp>
      <p:pic>
        <p:nvPicPr>
          <p:cNvPr id="7" name="Picture 6" descr="h03-18-kullanimda-veri-katmanlari.png"/>
          <p:cNvPicPr>
            <a:picLocks noChangeAspect="1"/>
          </p:cNvPicPr>
          <p:nvPr/>
        </p:nvPicPr>
        <p:blipFill>
          <a:blip r:embed="rId3"/>
          <a:stretch>
            <a:fillRect/>
          </a:stretch>
        </p:blipFill>
        <p:spPr>
          <a:xfrm>
            <a:off x="2259761" y="1325880"/>
            <a:ext cx="7672173" cy="3685158"/>
          </a:xfrm>
          <a:prstGeom prst="rect">
            <a:avLst/>
          </a:prstGeom>
        </p:spPr>
      </p:pic>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Data at Rest: Two Levels — Diagram</a:t>
            </a:r>
          </a:p>
        </p:txBody>
      </p:sp>
      <p:pic>
        <p:nvPicPr>
          <p:cNvPr id="7" name="Picture 6" descr="h03-17-beklemede-iki-duzey.png"/>
          <p:cNvPicPr>
            <a:picLocks noChangeAspect="1"/>
          </p:cNvPicPr>
          <p:nvPr/>
        </p:nvPicPr>
        <p:blipFill>
          <a:blip r:embed="rId3"/>
          <a:stretch>
            <a:fillRect/>
          </a:stretch>
        </p:blipFill>
        <p:spPr>
          <a:xfrm>
            <a:off x="2259761" y="1325880"/>
            <a:ext cx="7672173" cy="3429419"/>
          </a:xfrm>
          <a:prstGeom prst="rect">
            <a:avLst/>
          </a:prstGeom>
        </p:spPr>
      </p:pic>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Data at Rest: File/Field Encryption</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Full disk/file:</a:t>
            </a:r>
            <a:r>
              <a:rPr sz="2000" b="0">
                <a:solidFill>
                  <a:srgbClr val="1F2D3A"/>
                </a:solidFill>
              </a:rPr>
              <a:t> LUKS, BitLocker, XTS-AES, or application-level AEAD</a:t>
            </a:r>
          </a:p>
          <a:p>
            <a:pPr>
              <a:spcAft>
                <a:spcPts val="300"/>
              </a:spcAft>
            </a:pPr>
            <a:r>
              <a:rPr sz="2000" b="1">
                <a:solidFill>
                  <a:srgbClr val="006D77"/>
                </a:solidFill>
              </a:rPr>
              <a:t>• </a:t>
            </a:r>
            <a:r>
              <a:rPr sz="2000" b="1">
                <a:solidFill>
                  <a:srgbClr val="1F2D3A"/>
                </a:solidFill>
              </a:rPr>
              <a:t>Field/column:</a:t>
            </a:r>
            <a:r>
              <a:rPr sz="2000" b="0">
                <a:solidFill>
                  <a:srgbClr val="1F2D3A"/>
                </a:solidFill>
              </a:rPr>
              <a:t> encrypt only sensitive fields at the application layer with AEAD</a:t>
            </a:r>
          </a:p>
          <a:p>
            <a:pPr>
              <a:spcAft>
                <a:spcPts val="300"/>
              </a:spcAft>
            </a:pPr>
            <a:r>
              <a:rPr sz="2000" b="1">
                <a:solidFill>
                  <a:srgbClr val="006D77"/>
                </a:solidFill>
              </a:rPr>
              <a:t>• </a:t>
            </a:r>
            <a:r>
              <a:rPr sz="2000" b="1">
                <a:solidFill>
                  <a:srgbClr val="1F2D3A"/>
                </a:solidFill>
              </a:rPr>
              <a:t>Masking:</a:t>
            </a:r>
            <a:r>
              <a:rPr sz="2000" b="0">
                <a:solidFill>
                  <a:srgbClr val="1F2D3A"/>
                </a:solidFill>
              </a:rPr>
              <a:t> </a:t>
            </a:r>
            <a:r>
              <a:rPr sz="2000" b="0">
                <a:solidFill>
                  <a:srgbClr val="A1123F"/>
                </a:solidFill>
                <a:latin typeface="Consolas"/>
              </a:rPr>
              <a:t>**** **** **** 4242</a:t>
            </a:r>
            <a:r>
              <a:rPr sz="2000" b="0">
                <a:solidFill>
                  <a:srgbClr val="1F2D3A"/>
                </a:solidFill>
              </a:rPr>
              <a:t> — this is </a:t>
            </a:r>
            <a:r>
              <a:rPr sz="2000" b="1">
                <a:solidFill>
                  <a:srgbClr val="1F2D3A"/>
                </a:solidFill>
              </a:rPr>
              <a:t>not</a:t>
            </a:r>
            <a:r>
              <a:rPr sz="2000" b="0">
                <a:solidFill>
                  <a:srgbClr val="1F2D3A"/>
                </a:solidFill>
              </a:rPr>
              <a:t> encryption, it reduces exposure</a:t>
            </a:r>
          </a:p>
        </p:txBody>
      </p:sp>
      <p:sp>
        <p:nvSpPr>
          <p:cNvPr id="8" name="TextBox 7"/>
          <p:cNvSpPr txBox="1"/>
          <p:nvPr/>
        </p:nvSpPr>
        <p:spPr>
          <a:xfrm>
            <a:off x="640080" y="2654808"/>
            <a:ext cx="10911535" cy="439928"/>
          </a:xfrm>
          <a:prstGeom prst="rect">
            <a:avLst/>
          </a:prstGeom>
          <a:noFill/>
        </p:spPr>
        <p:txBody>
          <a:bodyPr wrap="square" lIns="45720" rIns="45720">
            <a:spAutoFit/>
          </a:bodyPr>
          <a:lstStyle/>
          <a:p>
            <a:pPr algn="l"/>
            <a:r>
              <a:rPr sz="2000" b="0">
                <a:solidFill>
                  <a:srgbClr val="1F2D3A"/>
                </a:solidFill>
              </a:rPr>
              <a:t>(logs, screen, testing, tokenization)</a:t>
            </a:r>
          </a:p>
        </p:txBody>
      </p:sp>
      <p:sp>
        <p:nvSpPr>
          <p:cNvPr id="9" name="Rectangle 8"/>
          <p:cNvSpPr/>
          <p:nvPr/>
        </p:nvSpPr>
        <p:spPr>
          <a:xfrm>
            <a:off x="640080" y="3204464"/>
            <a:ext cx="10911535" cy="6045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Masking doesn't replace encryption, it complements it (different threats).</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7 — Encrypt a Field in SQLite with AES-GCM</a:t>
            </a:r>
          </a:p>
        </p:txBody>
      </p:sp>
      <p:sp>
        <p:nvSpPr>
          <p:cNvPr id="7" name="Rectangle 6"/>
          <p:cNvSpPr/>
          <p:nvPr/>
        </p:nvSpPr>
        <p:spPr>
          <a:xfrm>
            <a:off x="640080" y="1325880"/>
            <a:ext cx="10911535" cy="1408176"/>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Saldirgan DB'yi acti:</a:t>
            </a:r>
          </a:p>
          <a:p>
            <a:pPr algn="l"/>
            <a:r>
              <a:rPr sz="1240">
                <a:solidFill>
                  <a:srgbClr val="1F2D3A"/>
                </a:solidFill>
                <a:latin typeface="Consolas"/>
              </a:rPr>
              <a:t>  1|Ayse Yilmaz|D1ED7A36...   &lt;- kart alani SIFRELI</a:t>
            </a:r>
          </a:p>
          <a:p>
            <a:pPr algn="l"/>
            <a:r>
              <a:rPr sz="1240">
                <a:solidFill>
                  <a:srgbClr val="1F2D3A"/>
                </a:solidFill>
                <a:latin typeface="Consolas"/>
              </a:rPr>
              <a:t>Dogru anahtarla uygulama:</a:t>
            </a:r>
          </a:p>
          <a:p>
            <a:pPr algn="l"/>
            <a:r>
              <a:rPr sz="1240">
                <a:solidFill>
                  <a:srgbClr val="1F2D3A"/>
                </a:solidFill>
                <a:latin typeface="Consolas"/>
              </a:rPr>
              <a:t>  1|Ayse Yilmaz|4242-4242-4242-4242</a:t>
            </a:r>
          </a:p>
          <a:p>
            <a:pPr algn="l"/>
            <a:r>
              <a:rPr sz="1240">
                <a:solidFill>
                  <a:srgbClr val="1F2D3A"/>
                </a:solidFill>
                <a:latin typeface="Consolas"/>
              </a:rPr>
              <a:t>Yanlis anahtar:</a:t>
            </a:r>
          </a:p>
          <a:p>
            <a:pPr algn="l"/>
            <a:r>
              <a:rPr sz="1240">
                <a:solidFill>
                  <a:srgbClr val="1F2D3A"/>
                </a:solidFill>
                <a:latin typeface="Consolas"/>
              </a:rPr>
              <a:t>  1|Ayse Yilmaz|(COZULEMEDI - etiket tutmadi)</a:t>
            </a:r>
          </a:p>
        </p:txBody>
      </p:sp>
      <p:sp>
        <p:nvSpPr>
          <p:cNvPr id="8" name="TextBox 7"/>
          <p:cNvSpPr txBox="1"/>
          <p:nvPr/>
        </p:nvSpPr>
        <p:spPr>
          <a:xfrm>
            <a:off x="640080" y="2843784"/>
            <a:ext cx="10911535" cy="770128"/>
          </a:xfrm>
          <a:prstGeom prst="rect">
            <a:avLst/>
          </a:prstGeom>
          <a:noFill/>
        </p:spPr>
        <p:txBody>
          <a:bodyPr wrap="square" lIns="45720" rIns="45720">
            <a:spAutoFit/>
          </a:bodyPr>
          <a:lstStyle/>
          <a:p>
            <a:pPr algn="l"/>
            <a:r>
              <a:rPr sz="2000" b="0">
                <a:solidFill>
                  <a:srgbClr val="A1123F"/>
                </a:solidFill>
                <a:latin typeface="Consolas"/>
              </a:rPr>
              <a:t>ad</a:t>
            </a:r>
            <a:r>
              <a:rPr sz="2000" b="0">
                <a:solidFill>
                  <a:srgbClr val="1F2D3A"/>
                </a:solidFill>
              </a:rPr>
              <a:t> is in the clear, </a:t>
            </a:r>
            <a:r>
              <a:rPr sz="2000" b="0">
                <a:solidFill>
                  <a:srgbClr val="A1123F"/>
                </a:solidFill>
                <a:latin typeface="Consolas"/>
              </a:rPr>
              <a:t>kart</a:t>
            </a:r>
            <a:r>
              <a:rPr sz="2000" b="0">
                <a:solidFill>
                  <a:srgbClr val="1F2D3A"/>
                </a:solidFill>
              </a:rPr>
              <a:t> is encrypted. The key isn't embedded in the code (device-bound KDF). Linux </a:t>
            </a:r>
            <a:r>
              <a:rPr sz="2000" b="0">
                <a:solidFill>
                  <a:srgbClr val="A1123F"/>
                </a:solidFill>
                <a:latin typeface="Consolas"/>
              </a:rPr>
              <a:t>sqlite3</a:t>
            </a:r>
            <a:r>
              <a:rPr sz="2000" b="0">
                <a:solidFill>
                  <a:srgbClr val="1F2D3A"/>
                </a:solidFill>
              </a:rPr>
              <a:t>, Windows built-in </a:t>
            </a:r>
            <a:r>
              <a:rPr sz="2000" b="0">
                <a:solidFill>
                  <a:srgbClr val="A1123F"/>
                </a:solidFill>
                <a:latin typeface="Consolas"/>
              </a:rPr>
              <a:t>winsqlite3</a:t>
            </a:r>
            <a:r>
              <a:rPr sz="2000" b="0">
                <a:solidFill>
                  <a:srgbClr val="1F2D3A"/>
                </a:solidFill>
              </a:rPr>
              <a:t>.</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149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Data Masking: Four Techniques</a:t>
            </a:r>
          </a:p>
        </p:txBody>
      </p:sp>
      <p:graphicFrame>
        <p:nvGraphicFramePr>
          <p:cNvPr id="7" name="Table 6"/>
          <p:cNvGraphicFramePr>
            <a:graphicFrameLocks noGrp="1"/>
          </p:cNvGraphicFramePr>
          <p:nvPr/>
        </p:nvGraphicFramePr>
        <p:xfrm>
          <a:off x="640080" y="1325880"/>
          <a:ext cx="10911534" cy="1755648"/>
        </p:xfrm>
        <a:graphic>
          <a:graphicData uri="http://schemas.openxmlformats.org/drawingml/2006/table">
            <a:tbl>
              <a:tblPr firstRow="1" bandRow="1">
                <a:tableStyleId>{5C22544A-7EE6-4342-B048-85BDC9FD1C3A}</a:tableStyleId>
              </a:tblPr>
              <a:tblGrid>
                <a:gridCol w="3083694"/>
                <a:gridCol w="4862749"/>
                <a:gridCol w="2965091"/>
              </a:tblGrid>
              <a:tr h="351129">
                <a:tc>
                  <a:txBody>
                    <a:bodyPr wrap="square"/>
                    <a:lstStyle/>
                    <a:p>
                      <a:r>
                        <a:rPr sz="1296" b="1">
                          <a:solidFill>
                            <a:srgbClr val="FFFFFF"/>
                          </a:solidFill>
                        </a:rPr>
                        <a:t>Technique</a:t>
                      </a:r>
                    </a:p>
                  </a:txBody>
                  <a:tcPr marL="54864" marR="54864" marT="27432" marB="27432" anchor="ctr">
                    <a:solidFill>
                      <a:srgbClr val="006D77"/>
                    </a:solidFill>
                  </a:tcPr>
                </a:tc>
                <a:tc>
                  <a:txBody>
                    <a:bodyPr wrap="square"/>
                    <a:lstStyle/>
                    <a:p>
                      <a:r>
                        <a:rPr sz="1296" b="1">
                          <a:solidFill>
                            <a:srgbClr val="FFFFFF"/>
                          </a:solidFill>
                        </a:rPr>
                        <a:t>Reversible?</a:t>
                      </a:r>
                    </a:p>
                  </a:txBody>
                  <a:tcPr marL="54864" marR="54864" marT="27432" marB="27432" anchor="ctr">
                    <a:solidFill>
                      <a:srgbClr val="006D77"/>
                    </a:solidFill>
                  </a:tcPr>
                </a:tc>
                <a:tc>
                  <a:txBody>
                    <a:bodyPr wrap="square"/>
                    <a:lstStyle/>
                    <a:p>
                      <a:r>
                        <a:rPr sz="1296" b="1">
                          <a:solidFill>
                            <a:srgbClr val="FFFFFF"/>
                          </a:solidFill>
                        </a:rPr>
                        <a:t>Use</a:t>
                      </a:r>
                    </a:p>
                  </a:txBody>
                  <a:tcPr marL="54864" marR="54864" marT="27432" marB="27432" anchor="ctr">
                    <a:solidFill>
                      <a:srgbClr val="006D77"/>
                    </a:solidFill>
                  </a:tcPr>
                </a:tc>
              </a:tr>
              <a:tr h="351129">
                <a:tc>
                  <a:txBody>
                    <a:bodyPr wrap="square"/>
                    <a:lstStyle/>
                    <a:p>
                      <a:r>
                        <a:rPr sz="1296" b="1">
                          <a:solidFill>
                            <a:srgbClr val="1F2D3A"/>
                          </a:solidFill>
                        </a:rPr>
                        <a:t>Masking at display</a:t>
                      </a:r>
                    </a:p>
                  </a:txBody>
                  <a:tcPr marL="54864" marR="54864" marT="27432" marB="27432" anchor="ctr">
                    <a:solidFill>
                      <a:srgbClr val="FFFFFF"/>
                    </a:solidFill>
                  </a:tcPr>
                </a:tc>
                <a:tc>
                  <a:txBody>
                    <a:bodyPr wrap="square"/>
                    <a:lstStyle/>
                    <a:p>
                      <a:r>
                        <a:rPr sz="1296" b="0">
                          <a:solidFill>
                            <a:srgbClr val="1F2D3A"/>
                          </a:solidFill>
                        </a:rPr>
                        <a:t>No</a:t>
                      </a:r>
                    </a:p>
                  </a:txBody>
                  <a:tcPr marL="54864" marR="54864" marT="27432" marB="27432" anchor="ctr">
                    <a:solidFill>
                      <a:srgbClr val="FFFFFF"/>
                    </a:solidFill>
                  </a:tcPr>
                </a:tc>
                <a:tc>
                  <a:txBody>
                    <a:bodyPr wrap="square"/>
                    <a:lstStyle/>
                    <a:p>
                      <a:r>
                        <a:rPr sz="1296" b="0">
                          <a:solidFill>
                            <a:srgbClr val="1F2D3A"/>
                          </a:solidFill>
                        </a:rPr>
                        <a:t>Screen, receipt, log</a:t>
                      </a:r>
                    </a:p>
                  </a:txBody>
                  <a:tcPr marL="54864" marR="54864" marT="27432" marB="27432" anchor="ctr">
                    <a:solidFill>
                      <a:srgbClr val="FFFFFF"/>
                    </a:solidFill>
                  </a:tcPr>
                </a:tc>
              </a:tr>
              <a:tr h="351129">
                <a:tc>
                  <a:txBody>
                    <a:bodyPr wrap="square"/>
                    <a:lstStyle/>
                    <a:p>
                      <a:r>
                        <a:rPr sz="1296" b="1">
                          <a:solidFill>
                            <a:srgbClr val="1F2D3A"/>
                          </a:solidFill>
                        </a:rPr>
                        <a:t>Tokenization</a:t>
                      </a:r>
                    </a:p>
                  </a:txBody>
                  <a:tcPr marL="54864" marR="54864" marT="27432" marB="27432" anchor="ctr">
                    <a:solidFill>
                      <a:srgbClr val="EEF7F8"/>
                    </a:solidFill>
                  </a:tcPr>
                </a:tc>
                <a:tc>
                  <a:txBody>
                    <a:bodyPr wrap="square"/>
                    <a:lstStyle/>
                    <a:p>
                      <a:r>
                        <a:rPr sz="1296" b="0">
                          <a:solidFill>
                            <a:srgbClr val="1F2D3A"/>
                          </a:solidFill>
                        </a:rPr>
                        <a:t>Only for those with vault access</a:t>
                      </a:r>
                    </a:p>
                  </a:txBody>
                  <a:tcPr marL="54864" marR="54864" marT="27432" marB="27432" anchor="ctr">
                    <a:solidFill>
                      <a:srgbClr val="EEF7F8"/>
                    </a:solidFill>
                  </a:tcPr>
                </a:tc>
                <a:tc>
                  <a:txBody>
                    <a:bodyPr wrap="square"/>
                    <a:lstStyle/>
                    <a:p>
                      <a:r>
                        <a:rPr sz="1296" b="0">
                          <a:solidFill>
                            <a:srgbClr val="1F2D3A"/>
                          </a:solidFill>
                        </a:rPr>
                        <a:t>Card storage, payment</a:t>
                      </a:r>
                    </a:p>
                  </a:txBody>
                  <a:tcPr marL="54864" marR="54864" marT="27432" marB="27432" anchor="ctr">
                    <a:solidFill>
                      <a:srgbClr val="EEF7F8"/>
                    </a:solidFill>
                  </a:tcPr>
                </a:tc>
              </a:tr>
              <a:tr h="351129">
                <a:tc>
                  <a:txBody>
                    <a:bodyPr wrap="square"/>
                    <a:lstStyle/>
                    <a:p>
                      <a:r>
                        <a:rPr sz="1296" b="1">
                          <a:solidFill>
                            <a:srgbClr val="1F2D3A"/>
                          </a:solidFill>
                        </a:rPr>
                        <a:t>Pseudonymization</a:t>
                      </a:r>
                    </a:p>
                  </a:txBody>
                  <a:tcPr marL="54864" marR="54864" marT="27432" marB="27432" anchor="ctr">
                    <a:solidFill>
                      <a:srgbClr val="FFFFFF"/>
                    </a:solidFill>
                  </a:tcPr>
                </a:tc>
                <a:tc>
                  <a:txBody>
                    <a:bodyPr wrap="square"/>
                    <a:lstStyle/>
                    <a:p>
                      <a:r>
                        <a:rPr sz="1296" b="0">
                          <a:solidFill>
                            <a:srgbClr val="1F2D3A"/>
                          </a:solidFill>
                        </a:rPr>
                        <a:t>Matched back by whoever holds the key</a:t>
                      </a:r>
                    </a:p>
                  </a:txBody>
                  <a:tcPr marL="54864" marR="54864" marT="27432" marB="27432" anchor="ctr">
                    <a:solidFill>
                      <a:srgbClr val="FFFFFF"/>
                    </a:solidFill>
                  </a:tcPr>
                </a:tc>
                <a:tc>
                  <a:txBody>
                    <a:bodyPr wrap="square"/>
                    <a:lstStyle/>
                    <a:p>
                      <a:r>
                        <a:rPr sz="1296" b="0">
                          <a:solidFill>
                            <a:srgbClr val="1F2D3A"/>
                          </a:solidFill>
                        </a:rPr>
                        <a:t>Analytics, testing</a:t>
                      </a:r>
                    </a:p>
                  </a:txBody>
                  <a:tcPr marL="54864" marR="54864" marT="27432" marB="27432" anchor="ctr">
                    <a:solidFill>
                      <a:srgbClr val="FFFFFF"/>
                    </a:solidFill>
                  </a:tcPr>
                </a:tc>
              </a:tr>
              <a:tr h="351132">
                <a:tc>
                  <a:txBody>
                    <a:bodyPr wrap="square"/>
                    <a:lstStyle/>
                    <a:p>
                      <a:r>
                        <a:rPr sz="1296" b="1">
                          <a:solidFill>
                            <a:srgbClr val="1F2D3A"/>
                          </a:solidFill>
                        </a:rPr>
                        <a:t>Anonymization</a:t>
                      </a:r>
                    </a:p>
                  </a:txBody>
                  <a:tcPr marL="54864" marR="54864" marT="27432" marB="27432" anchor="ctr">
                    <a:solidFill>
                      <a:srgbClr val="EEF7F8"/>
                    </a:solidFill>
                  </a:tcPr>
                </a:tc>
                <a:tc>
                  <a:txBody>
                    <a:bodyPr wrap="square"/>
                    <a:lstStyle/>
                    <a:p>
                      <a:r>
                        <a:rPr sz="1296" b="0">
                          <a:solidFill>
                            <a:srgbClr val="1F2D3A"/>
                          </a:solidFill>
                        </a:rPr>
                        <a:t>No</a:t>
                      </a:r>
                    </a:p>
                  </a:txBody>
                  <a:tcPr marL="54864" marR="54864" marT="27432" marB="27432" anchor="ctr">
                    <a:solidFill>
                      <a:srgbClr val="EEF7F8"/>
                    </a:solidFill>
                  </a:tcPr>
                </a:tc>
                <a:tc>
                  <a:txBody>
                    <a:bodyPr wrap="square"/>
                    <a:lstStyle/>
                    <a:p>
                      <a:r>
                        <a:rPr sz="1296" b="0">
                          <a:solidFill>
                            <a:srgbClr val="1F2D3A"/>
                          </a:solidFill>
                        </a:rPr>
                        <a:t>Open data</a:t>
                      </a:r>
                    </a:p>
                  </a:txBody>
                  <a:tcPr marL="54864" marR="54864" marT="27432" marB="27432" anchor="ctr">
                    <a:solidFill>
                      <a:srgbClr val="EEF7F8"/>
                    </a:solidFill>
                  </a:tcPr>
                </a:tc>
              </a:tr>
            </a:tbl>
          </a:graphicData>
        </a:graphic>
      </p:graphicFrame>
      <p:sp>
        <p:nvSpPr>
          <p:cNvPr id="8" name="TextBox 7"/>
          <p:cNvSpPr txBox="1"/>
          <p:nvPr/>
        </p:nvSpPr>
        <p:spPr>
          <a:xfrm>
            <a:off x="640080" y="3191256"/>
            <a:ext cx="10911535" cy="704088"/>
          </a:xfrm>
          <a:prstGeom prst="rect">
            <a:avLst/>
          </a:prstGeom>
          <a:noFill/>
        </p:spPr>
        <p:txBody>
          <a:bodyPr wrap="square" lIns="45720" rIns="45720">
            <a:spAutoFit/>
          </a:bodyPr>
          <a:lstStyle/>
          <a:p>
            <a:pPr algn="l"/>
            <a:r>
              <a:rPr sz="1800" b="0">
                <a:solidFill>
                  <a:srgbClr val="1F2D3A"/>
                </a:solidFill>
              </a:rPr>
              <a:t>Pseudonymized data is still </a:t>
            </a:r>
            <a:r>
              <a:rPr sz="1800" b="1">
                <a:solidFill>
                  <a:srgbClr val="1F2D3A"/>
                </a:solidFill>
              </a:rPr>
              <a:t>personal data</a:t>
            </a:r>
            <a:r>
              <a:rPr sz="1800" b="0">
                <a:solidFill>
                  <a:srgbClr val="1F2D3A"/>
                </a:solidFill>
              </a:rPr>
              <a:t> (KVKK, GDPR) · "anonymous" is a much stronger claim</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Masking at Display</a:t>
            </a:r>
          </a:p>
        </p:txBody>
      </p:sp>
      <p:sp>
        <p:nvSpPr>
          <p:cNvPr id="7" name="Rectangle 6"/>
          <p:cNvSpPr/>
          <p:nvPr/>
        </p:nvSpPr>
        <p:spPr>
          <a:xfrm>
            <a:off x="640080" y="1325880"/>
            <a:ext cx="10911535" cy="1634947"/>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 "1234567812345678" -&gt; "************5678" */</a:t>
            </a:r>
          </a:p>
          <a:p>
            <a:pPr algn="l"/>
            <a:r>
              <a:rPr sz="1116">
                <a:solidFill>
                  <a:srgbClr val="1F2D3A"/>
                </a:solidFill>
                <a:latin typeface="Consolas"/>
              </a:rPr>
              <a:t>void pan_maskele(const char *pan, char *cikti, size_t boyut) {</a:t>
            </a:r>
          </a:p>
          <a:p>
            <a:pPr algn="l"/>
            <a:r>
              <a:rPr sz="1116">
                <a:solidFill>
                  <a:srgbClr val="1F2D3A"/>
                </a:solidFill>
                <a:latin typeface="Consolas"/>
              </a:rPr>
              <a:t>    size_t n = strnlen(pan, 19);</a:t>
            </a:r>
          </a:p>
          <a:p>
            <a:pPr algn="l"/>
            <a:r>
              <a:rPr sz="1116">
                <a:solidFill>
                  <a:srgbClr val="1F2D3A"/>
                </a:solidFill>
                <a:latin typeface="Consolas"/>
              </a:rPr>
              <a:t>    if (boyut &lt; n + 1) { if (boyut) cikti[0] = '\0'; return; }</a:t>
            </a:r>
          </a:p>
          <a:p>
            <a:pPr algn="l"/>
            <a:r>
              <a:rPr sz="1116">
                <a:solidFill>
                  <a:srgbClr val="1F2D3A"/>
                </a:solidFill>
                <a:latin typeface="Consolas"/>
              </a:rPr>
              <a:t>    for (size_t i = 0; i &lt; n; i++)</a:t>
            </a:r>
          </a:p>
          <a:p>
            <a:pPr algn="l"/>
            <a:r>
              <a:rPr sz="1116">
                <a:solidFill>
                  <a:srgbClr val="1F2D3A"/>
                </a:solidFill>
                <a:latin typeface="Consolas"/>
              </a:rPr>
              <a:t>        cikti[i] = (i + 4 &lt; n) ? '*' : pan[i];</a:t>
            </a:r>
          </a:p>
          <a:p>
            <a:pPr algn="l"/>
            <a:r>
              <a:rPr sz="1116">
                <a:solidFill>
                  <a:srgbClr val="1F2D3A"/>
                </a:solidFill>
                <a:latin typeface="Consolas"/>
              </a:rPr>
              <a:t>    cikti[n] = '\0';</a:t>
            </a:r>
          </a:p>
          <a:p>
            <a:pPr algn="l"/>
            <a:r>
              <a:rPr sz="1116">
                <a:solidFill>
                  <a:srgbClr val="1F2D3A"/>
                </a:solidFill>
                <a:latin typeface="Consolas"/>
              </a:rPr>
              <a:t>}</a:t>
            </a:r>
          </a:p>
        </p:txBody>
      </p:sp>
      <p:sp>
        <p:nvSpPr>
          <p:cNvPr id="8" name="TextBox 7"/>
          <p:cNvSpPr txBox="1"/>
          <p:nvPr/>
        </p:nvSpPr>
        <p:spPr>
          <a:xfrm>
            <a:off x="640080" y="3070555"/>
            <a:ext cx="10911535" cy="7772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PCI DSS: at most the first 6 (8 in newer versions) + last 4</a:t>
            </a:r>
          </a:p>
          <a:p>
            <a:pPr>
              <a:spcAft>
                <a:spcPts val="300"/>
              </a:spcAft>
            </a:pPr>
            <a:r>
              <a:rPr sz="1800" b="1">
                <a:solidFill>
                  <a:srgbClr val="006D77"/>
                </a:solidFill>
              </a:rPr>
              <a:t>• </a:t>
            </a:r>
            <a:r>
              <a:rPr sz="1800" b="0">
                <a:solidFill>
                  <a:srgbClr val="1F2D3A"/>
                </a:solidFill>
              </a:rPr>
              <a:t>Mask </a:t>
            </a:r>
            <a:r>
              <a:rPr sz="1800" b="1">
                <a:solidFill>
                  <a:srgbClr val="1F2D3A"/>
                </a:solidFill>
              </a:rPr>
              <a:t>close to the source:</a:t>
            </a:r>
            <a:r>
              <a:rPr sz="1800" b="0">
                <a:solidFill>
                  <a:srgbClr val="1F2D3A"/>
                </a:solidFill>
              </a:rPr>
              <a:t> send it already masked to the client</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Tokenization</a:t>
            </a:r>
          </a:p>
        </p:txBody>
      </p:sp>
      <p:pic>
        <p:nvPicPr>
          <p:cNvPr id="7" name="Picture 6" descr="h03-07-tokenizasyon.png"/>
          <p:cNvPicPr>
            <a:picLocks noChangeAspect="1"/>
          </p:cNvPicPr>
          <p:nvPr/>
        </p:nvPicPr>
        <p:blipFill>
          <a:blip r:embed="rId3"/>
          <a:stretch>
            <a:fillRect/>
          </a:stretch>
        </p:blipFill>
        <p:spPr>
          <a:xfrm>
            <a:off x="2259761" y="1325880"/>
            <a:ext cx="7672173" cy="3910515"/>
          </a:xfrm>
          <a:prstGeom prst="rect">
            <a:avLst/>
          </a:prstGeom>
        </p:spPr>
      </p:pic>
      <p:sp>
        <p:nvSpPr>
          <p:cNvPr id="8" name="TextBox 7"/>
          <p:cNvSpPr txBox="1"/>
          <p:nvPr/>
        </p:nvSpPr>
        <p:spPr>
          <a:xfrm>
            <a:off x="640080" y="5346123"/>
            <a:ext cx="10911535" cy="1000760"/>
          </a:xfrm>
          <a:prstGeom prst="rect">
            <a:avLst/>
          </a:prstGeom>
          <a:noFill/>
        </p:spPr>
        <p:txBody>
          <a:bodyPr wrap="square" lIns="45720" rIns="45720">
            <a:spAutoFit/>
          </a:bodyPr>
          <a:lstStyle/>
          <a:p>
            <a:pPr>
              <a:spcAft>
                <a:spcPts val="300"/>
              </a:spcAft>
            </a:pPr>
            <a:r>
              <a:rPr sz="1100" b="1">
                <a:solidFill>
                  <a:srgbClr val="006D77"/>
                </a:solidFill>
              </a:rPr>
              <a:t>• </a:t>
            </a:r>
            <a:r>
              <a:rPr sz="1100" b="0">
                <a:solidFill>
                  <a:srgbClr val="1F2D3A"/>
                </a:solidFill>
              </a:rPr>
              <a:t>Even if the database, reports, or logs are stolen, </a:t>
            </a:r>
            <a:r>
              <a:rPr sz="1100" b="1">
                <a:solidFill>
                  <a:srgbClr val="1F2D3A"/>
                </a:solidFill>
              </a:rPr>
              <a:t>there's no card number</a:t>
            </a:r>
          </a:p>
          <a:p>
            <a:pPr>
              <a:spcAft>
                <a:spcPts val="300"/>
              </a:spcAft>
            </a:pPr>
            <a:r>
              <a:rPr sz="1100" b="1">
                <a:solidFill>
                  <a:srgbClr val="006D77"/>
                </a:solidFill>
              </a:rPr>
              <a:t>• </a:t>
            </a:r>
            <a:r>
              <a:rPr sz="1100" b="0">
                <a:solidFill>
                  <a:srgbClr val="1F2D3A"/>
                </a:solidFill>
              </a:rPr>
              <a:t>PCI DSS scope shrinks = Week 1's "</a:t>
            </a:r>
            <a:r>
              <a:rPr sz="1100" b="1">
                <a:solidFill>
                  <a:srgbClr val="1F2D3A"/>
                </a:solidFill>
              </a:rPr>
              <a:t>transfer</a:t>
            </a:r>
            <a:r>
              <a:rPr sz="1100" b="0">
                <a:solidFill>
                  <a:srgbClr val="1F2D3A"/>
                </a:solidFill>
              </a:rPr>
              <a:t>" answer</a:t>
            </a:r>
          </a:p>
          <a:p>
            <a:pPr>
              <a:spcAft>
                <a:spcPts val="300"/>
              </a:spcAft>
            </a:pPr>
            <a:r>
              <a:rPr sz="1100" b="1">
                <a:solidFill>
                  <a:srgbClr val="006D77"/>
                </a:solidFill>
              </a:rPr>
              <a:t>• </a:t>
            </a:r>
            <a:r>
              <a:rPr sz="1100" b="0">
                <a:solidFill>
                  <a:srgbClr val="1F2D3A"/>
                </a:solidFill>
              </a:rPr>
              <a:t>What reaches the phone in mobile payment = a device-specific </a:t>
            </a:r>
            <a:r>
              <a:rPr sz="1100" b="1">
                <a:solidFill>
                  <a:srgbClr val="1F2D3A"/>
                </a:solidFill>
              </a:rPr>
              <a:t>token number</a:t>
            </a:r>
          </a:p>
          <a:p>
            <a:pPr>
              <a:spcAft>
                <a:spcPts val="300"/>
              </a:spcAft>
            </a:pPr>
            <a:r>
              <a:rPr sz="1100" b="1">
                <a:solidFill>
                  <a:srgbClr val="006D77"/>
                </a:solidFill>
              </a:rPr>
              <a:t>• </a:t>
            </a:r>
            <a:r>
              <a:rPr sz="1100" b="0">
                <a:solidFill>
                  <a:srgbClr val="1F2D3A"/>
                </a:solidFill>
              </a:rPr>
              <a:t>Format can be preserved: FF1 (NIST SP 800-38G)</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Pseudonym and Test Data</a:t>
            </a:r>
          </a:p>
        </p:txBody>
      </p:sp>
      <p:sp>
        <p:nvSpPr>
          <p:cNvPr id="7" name="Rectangle 6"/>
          <p:cNvSpPr/>
          <p:nvPr/>
        </p:nvSpPr>
        <p:spPr>
          <a:xfrm>
            <a:off x="640080" y="1325880"/>
            <a:ext cx="10911535" cy="463295"/>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kripto_hmac_sha256(takma_anahtari, 32, kimlik_no, strlen(kimlik_no), takma_ad);</a:t>
            </a:r>
          </a:p>
        </p:txBody>
      </p:sp>
      <p:sp>
        <p:nvSpPr>
          <p:cNvPr id="8" name="TextBox 7"/>
          <p:cNvSpPr txBox="1"/>
          <p:nvPr/>
        </p:nvSpPr>
        <p:spPr>
          <a:xfrm>
            <a:off x="640080" y="1898903"/>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 Plain SHA-256: an 11-digit ID number → all of them can be tried</a:t>
            </a:r>
          </a:p>
          <a:p>
            <a:pPr>
              <a:spcAft>
                <a:spcPts val="300"/>
              </a:spcAft>
            </a:pPr>
            <a:r>
              <a:rPr sz="2000" b="1">
                <a:solidFill>
                  <a:srgbClr val="006D77"/>
                </a:solidFill>
              </a:rPr>
              <a:t>• </a:t>
            </a:r>
            <a:r>
              <a:rPr sz="2000" b="0">
                <a:solidFill>
                  <a:srgbClr val="1F2D3A"/>
                </a:solidFill>
              </a:rPr>
              <a:t>✅ </a:t>
            </a:r>
            <a:r>
              <a:rPr sz="2000" b="1">
                <a:solidFill>
                  <a:srgbClr val="1F2D3A"/>
                </a:solidFill>
              </a:rPr>
              <a:t>Keyed</a:t>
            </a:r>
            <a:r>
              <a:rPr sz="2000" b="0">
                <a:solidFill>
                  <a:srgbClr val="1F2D3A"/>
                </a:solidFill>
              </a:rPr>
              <a:t> HMAC; key separate from the dataset · destroying the key = effectively anonymous</a:t>
            </a:r>
          </a:p>
        </p:txBody>
      </p:sp>
      <p:sp>
        <p:nvSpPr>
          <p:cNvPr id="9" name="TextBox 8"/>
          <p:cNvSpPr txBox="1"/>
          <p:nvPr/>
        </p:nvSpPr>
        <p:spPr>
          <a:xfrm>
            <a:off x="640080" y="3182111"/>
            <a:ext cx="10911535" cy="439928"/>
          </a:xfrm>
          <a:prstGeom prst="rect">
            <a:avLst/>
          </a:prstGeom>
          <a:noFill/>
        </p:spPr>
        <p:txBody>
          <a:bodyPr wrap="square" lIns="45720" rIns="45720">
            <a:spAutoFit/>
          </a:bodyPr>
          <a:lstStyle/>
          <a:p>
            <a:pPr algn="l"/>
            <a:r>
              <a:rPr sz="2000" b="0">
                <a:solidFill>
                  <a:srgbClr val="1F2D3A"/>
                </a:solidFill>
              </a:rPr>
              <a:t>Preferred test data: </a:t>
            </a:r>
            <a:r>
              <a:rPr sz="2000" b="1">
                <a:solidFill>
                  <a:srgbClr val="1F2D3A"/>
                </a:solidFill>
              </a:rPr>
              <a:t>1. synthetic</a:t>
            </a:r>
            <a:r>
              <a:rPr sz="2000" b="0">
                <a:solidFill>
                  <a:srgbClr val="1F2D3A"/>
                </a:solidFill>
              </a:rPr>
              <a:t> → 2. static masking → 3. dynamic masking</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Masking in Logs</a:t>
            </a:r>
          </a:p>
        </p:txBody>
      </p:sp>
      <p:sp>
        <p:nvSpPr>
          <p:cNvPr id="7" name="TextBox 6"/>
          <p:cNvSpPr txBox="1"/>
          <p:nvPr/>
        </p:nvSpPr>
        <p:spPr>
          <a:xfrm>
            <a:off x="640080" y="1325880"/>
            <a:ext cx="10911535" cy="777240"/>
          </a:xfrm>
          <a:prstGeom prst="rect">
            <a:avLst/>
          </a:prstGeom>
          <a:noFill/>
        </p:spPr>
        <p:txBody>
          <a:bodyPr wrap="square" lIns="45720" rIns="45720">
            <a:spAutoFit/>
          </a:bodyPr>
          <a:lstStyle/>
          <a:p>
            <a:pPr>
              <a:spcAft>
                <a:spcPts val="300"/>
              </a:spcAft>
            </a:pPr>
            <a:r>
              <a:rPr sz="1800" b="1">
                <a:solidFill>
                  <a:srgbClr val="006D77"/>
                </a:solidFill>
              </a:rPr>
              <a:t>• </a:t>
            </a:r>
            <a:r>
              <a:rPr sz="1800" b="1">
                <a:solidFill>
                  <a:srgbClr val="1F2D3A"/>
                </a:solidFill>
              </a:rPr>
              <a:t>Prevent at the source:</a:t>
            </a:r>
            <a:r>
              <a:rPr sz="1800" b="0">
                <a:solidFill>
                  <a:srgbClr val="1F2D3A"/>
                </a:solidFill>
              </a:rPr>
              <a:t> a sensitive type always prints masked</a:t>
            </a:r>
          </a:p>
          <a:p>
            <a:pPr>
              <a:spcAft>
                <a:spcPts val="300"/>
              </a:spcAft>
            </a:pPr>
            <a:r>
              <a:rPr sz="1800" b="1">
                <a:solidFill>
                  <a:srgbClr val="006D77"/>
                </a:solidFill>
              </a:rPr>
              <a:t>• </a:t>
            </a:r>
            <a:r>
              <a:rPr sz="1800" b="1">
                <a:solidFill>
                  <a:srgbClr val="1F2D3A"/>
                </a:solidFill>
              </a:rPr>
              <a:t>Filter at the output:</a:t>
            </a:r>
            <a:r>
              <a:rPr sz="1800" b="0">
                <a:solidFill>
                  <a:srgbClr val="1F2D3A"/>
                </a:solidFill>
              </a:rPr>
              <a:t> 13–19 digits + Luhn, </a:t>
            </a:r>
            <a:r>
              <a:rPr sz="1800" b="0">
                <a:solidFill>
                  <a:srgbClr val="A1123F"/>
                </a:solidFill>
                <a:latin typeface="Consolas"/>
              </a:rPr>
              <a:t>parola=</a:t>
            </a:r>
            <a:r>
              <a:rPr sz="1800" b="0">
                <a:solidFill>
                  <a:srgbClr val="1F2D3A"/>
                </a:solidFill>
              </a:rPr>
              <a:t>, </a:t>
            </a:r>
            <a:r>
              <a:rPr sz="1800" b="0">
                <a:solidFill>
                  <a:srgbClr val="A1123F"/>
                </a:solidFill>
                <a:latin typeface="Consolas"/>
              </a:rPr>
              <a:t>token=</a:t>
            </a:r>
            <a:r>
              <a:rPr sz="1800" b="0">
                <a:solidFill>
                  <a:srgbClr val="1F2D3A"/>
                </a:solidFill>
              </a:rPr>
              <a:t> → </a:t>
            </a:r>
            <a:r>
              <a:rPr sz="1800" b="0">
                <a:solidFill>
                  <a:srgbClr val="A1123F"/>
                </a:solidFill>
                <a:latin typeface="Consolas"/>
              </a:rPr>
              <a:t>****</a:t>
            </a:r>
          </a:p>
        </p:txBody>
      </p:sp>
      <p:sp>
        <p:nvSpPr>
          <p:cNvPr id="8" name="Rectangle 7"/>
          <p:cNvSpPr/>
          <p:nvPr/>
        </p:nvSpPr>
        <p:spPr>
          <a:xfrm>
            <a:off x="640080" y="2212848"/>
            <a:ext cx="10911535" cy="954633"/>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116">
                <a:solidFill>
                  <a:srgbClr val="1F2D3A"/>
                </a:solidFill>
                <a:latin typeface="Consolas"/>
              </a:rPr>
              <a:t>while ((p = strstr(p, "parola=")) != NULL) {</a:t>
            </a:r>
          </a:p>
          <a:p>
            <a:pPr algn="l"/>
            <a:r>
              <a:rPr sz="1116">
                <a:solidFill>
                  <a:srgbClr val="1F2D3A"/>
                </a:solidFill>
                <a:latin typeface="Consolas"/>
              </a:rPr>
              <a:t>    p += strlen("parola=");</a:t>
            </a:r>
          </a:p>
          <a:p>
            <a:pPr algn="l"/>
            <a:r>
              <a:rPr sz="1116">
                <a:solidFill>
                  <a:srgbClr val="1F2D3A"/>
                </a:solidFill>
                <a:latin typeface="Consolas"/>
              </a:rPr>
              <a:t>    while (*p &amp;&amp; !isspace((unsigned char)*p)) *p++ = '*';</a:t>
            </a:r>
          </a:p>
          <a:p>
            <a:pPr algn="l"/>
            <a:r>
              <a:rPr sz="1116">
                <a:solidFill>
                  <a:srgbClr val="1F2D3A"/>
                </a:solidFill>
                <a:latin typeface="Consolas"/>
              </a:rPr>
              <a:t>}</a:t>
            </a:r>
          </a:p>
        </p:txBody>
      </p:sp>
      <p:sp>
        <p:nvSpPr>
          <p:cNvPr id="9" name="TextBox 8"/>
          <p:cNvSpPr txBox="1"/>
          <p:nvPr/>
        </p:nvSpPr>
        <p:spPr>
          <a:xfrm>
            <a:off x="640080" y="3277209"/>
            <a:ext cx="10911535" cy="704088"/>
          </a:xfrm>
          <a:prstGeom prst="rect">
            <a:avLst/>
          </a:prstGeom>
          <a:noFill/>
        </p:spPr>
        <p:txBody>
          <a:bodyPr wrap="square" lIns="45720" rIns="45720">
            <a:spAutoFit/>
          </a:bodyPr>
          <a:lstStyle/>
          <a:p>
            <a:pPr algn="l"/>
            <a:r>
              <a:rPr sz="1800" b="0">
                <a:solidFill>
                  <a:srgbClr val="1F2D3A"/>
                </a:solidFill>
              </a:rPr>
              <a:t>⚠️ The filter is a </a:t>
            </a:r>
            <a:r>
              <a:rPr sz="1800" b="1">
                <a:solidFill>
                  <a:srgbClr val="1F2D3A"/>
                </a:solidFill>
              </a:rPr>
              <a:t>second</a:t>
            </a:r>
            <a:r>
              <a:rPr sz="1800" b="0">
                <a:solidFill>
                  <a:srgbClr val="1F2D3A"/>
                </a:solidFill>
              </a:rPr>
              <a:t> line of defence: it doesn't understand JSON, the data is already in memory · in the field, logging is </a:t>
            </a:r>
            <a:r>
              <a:rPr sz="1800" b="1">
                <a:solidFill>
                  <a:srgbClr val="1F2D3A"/>
                </a:solidFill>
              </a:rPr>
              <a:t>removed entirely</a:t>
            </a:r>
            <a:r>
              <a:rPr sz="1800" b="0">
                <a:solidFill>
                  <a:srgbClr val="1F2D3A"/>
                </a:solidFill>
              </a:rPr>
              <a:t> in the release build</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Data in Use: 3 Layers</a:t>
            </a:r>
          </a:p>
        </p:txBody>
      </p:sp>
      <p:graphicFrame>
        <p:nvGraphicFramePr>
          <p:cNvPr id="7" name="Table 6"/>
          <p:cNvGraphicFramePr>
            <a:graphicFrameLocks noGrp="1"/>
          </p:cNvGraphicFramePr>
          <p:nvPr/>
        </p:nvGraphicFramePr>
        <p:xfrm>
          <a:off x="640080" y="1325880"/>
          <a:ext cx="10729675" cy="1527048"/>
        </p:xfrm>
        <a:graphic>
          <a:graphicData uri="http://schemas.openxmlformats.org/drawingml/2006/table">
            <a:tbl>
              <a:tblPr firstRow="1" bandRow="1">
                <a:tableStyleId>{5C22544A-7EE6-4342-B048-85BDC9FD1C3A}</a:tableStyleId>
              </a:tblPr>
              <a:tblGrid>
                <a:gridCol w="2909742"/>
                <a:gridCol w="3819037"/>
                <a:gridCol w="4000896"/>
              </a:tblGrid>
              <a:tr h="381762">
                <a:tc>
                  <a:txBody>
                    <a:bodyPr wrap="square"/>
                    <a:lstStyle/>
                    <a:p>
                      <a:r>
                        <a:rPr sz="1439" b="1">
                          <a:solidFill>
                            <a:srgbClr val="FFFFFF"/>
                          </a:solidFill>
                        </a:rPr>
                        <a:t>Layer</a:t>
                      </a:r>
                    </a:p>
                  </a:txBody>
                  <a:tcPr marL="54864" marR="54864" marT="27432" marB="27432" anchor="ctr">
                    <a:solidFill>
                      <a:srgbClr val="006D77"/>
                    </a:solidFill>
                  </a:tcPr>
                </a:tc>
                <a:tc>
                  <a:txBody>
                    <a:bodyPr wrap="square"/>
                    <a:lstStyle/>
                    <a:p>
                      <a:r>
                        <a:rPr sz="1439" b="1">
                          <a:solidFill>
                            <a:srgbClr val="FFFFFF"/>
                          </a:solidFill>
                        </a:rPr>
                        <a:t>Linux</a:t>
                      </a:r>
                    </a:p>
                  </a:txBody>
                  <a:tcPr marL="54864" marR="54864" marT="27432" marB="27432" anchor="ctr">
                    <a:solidFill>
                      <a:srgbClr val="006D77"/>
                    </a:solidFill>
                  </a:tcPr>
                </a:tc>
                <a:tc>
                  <a:txBody>
                    <a:bodyPr wrap="square"/>
                    <a:lstStyle/>
                    <a:p>
                      <a:r>
                        <a:rPr sz="1439" b="1">
                          <a:solidFill>
                            <a:srgbClr val="FFFFFF"/>
                          </a:solidFill>
                        </a:rPr>
                        <a:t>Windows</a:t>
                      </a:r>
                    </a:p>
                  </a:txBody>
                  <a:tcPr marL="54864" marR="54864" marT="27432" marB="27432" anchor="ctr">
                    <a:solidFill>
                      <a:srgbClr val="006D77"/>
                    </a:solidFill>
                  </a:tcPr>
                </a:tc>
              </a:tr>
              <a:tr h="381762">
                <a:tc>
                  <a:txBody>
                    <a:bodyPr wrap="square"/>
                    <a:lstStyle/>
                    <a:p>
                      <a:r>
                        <a:rPr sz="1439" b="0">
                          <a:solidFill>
                            <a:srgbClr val="1F2D3A"/>
                          </a:solidFill>
                        </a:rPr>
                        <a:t>Block dumps</a:t>
                      </a:r>
                    </a:p>
                  </a:txBody>
                  <a:tcPr marL="54864" marR="54864" marT="27432" marB="27432" anchor="ctr">
                    <a:solidFill>
                      <a:srgbClr val="FFFFFF"/>
                    </a:solidFill>
                  </a:tcPr>
                </a:tc>
                <a:tc>
                  <a:txBody>
                    <a:bodyPr wrap="square"/>
                    <a:lstStyle/>
                    <a:p>
                      <a:r>
                        <a:rPr sz="1439" b="0">
                          <a:solidFill>
                            <a:srgbClr val="A1123F"/>
                          </a:solidFill>
                          <a:latin typeface="Consolas"/>
                        </a:rPr>
                        <a:t>RLIMIT_CORE=0</a:t>
                      </a:r>
                    </a:p>
                  </a:txBody>
                  <a:tcPr marL="54864" marR="54864" marT="27432" marB="27432" anchor="ctr">
                    <a:solidFill>
                      <a:srgbClr val="FFFFFF"/>
                    </a:solidFill>
                  </a:tcPr>
                </a:tc>
                <a:tc>
                  <a:txBody>
                    <a:bodyPr wrap="square"/>
                    <a:lstStyle/>
                    <a:p>
                      <a:r>
                        <a:rPr sz="1439" b="0">
                          <a:solidFill>
                            <a:srgbClr val="A1123F"/>
                          </a:solidFill>
                          <a:latin typeface="Consolas"/>
                        </a:rPr>
                        <a:t>SetErrorMode</a:t>
                      </a:r>
                    </a:p>
                  </a:txBody>
                  <a:tcPr marL="54864" marR="54864" marT="27432" marB="27432" anchor="ctr">
                    <a:solidFill>
                      <a:srgbClr val="FFFFFF"/>
                    </a:solidFill>
                  </a:tcPr>
                </a:tc>
              </a:tr>
              <a:tr h="381762">
                <a:tc>
                  <a:txBody>
                    <a:bodyPr wrap="square"/>
                    <a:lstStyle/>
                    <a:p>
                      <a:r>
                        <a:rPr sz="1439" b="0">
                          <a:solidFill>
                            <a:srgbClr val="1F2D3A"/>
                          </a:solidFill>
                        </a:rPr>
                        <a:t>Lock memory</a:t>
                      </a:r>
                    </a:p>
                  </a:txBody>
                  <a:tcPr marL="54864" marR="54864" marT="27432" marB="27432" anchor="ctr">
                    <a:solidFill>
                      <a:srgbClr val="EEF7F8"/>
                    </a:solidFill>
                  </a:tcPr>
                </a:tc>
                <a:tc>
                  <a:txBody>
                    <a:bodyPr wrap="square"/>
                    <a:lstStyle/>
                    <a:p>
                      <a:r>
                        <a:rPr sz="1439" b="0">
                          <a:solidFill>
                            <a:srgbClr val="A1123F"/>
                          </a:solidFill>
                          <a:latin typeface="Consolas"/>
                        </a:rPr>
                        <a:t>mlock</a:t>
                      </a:r>
                    </a:p>
                  </a:txBody>
                  <a:tcPr marL="54864" marR="54864" marT="27432" marB="27432" anchor="ctr">
                    <a:solidFill>
                      <a:srgbClr val="EEF7F8"/>
                    </a:solidFill>
                  </a:tcPr>
                </a:tc>
                <a:tc>
                  <a:txBody>
                    <a:bodyPr wrap="square"/>
                    <a:lstStyle/>
                    <a:p>
                      <a:r>
                        <a:rPr sz="1439" b="0">
                          <a:solidFill>
                            <a:srgbClr val="A1123F"/>
                          </a:solidFill>
                          <a:latin typeface="Consolas"/>
                        </a:rPr>
                        <a:t>VirtualLock</a:t>
                      </a:r>
                    </a:p>
                  </a:txBody>
                  <a:tcPr marL="54864" marR="54864" marT="27432" marB="27432" anchor="ctr">
                    <a:solidFill>
                      <a:srgbClr val="EEF7F8"/>
                    </a:solidFill>
                  </a:tcPr>
                </a:tc>
              </a:tr>
              <a:tr h="381762">
                <a:tc>
                  <a:txBody>
                    <a:bodyPr wrap="square"/>
                    <a:lstStyle/>
                    <a:p>
                      <a:r>
                        <a:rPr sz="1439" b="0">
                          <a:solidFill>
                            <a:srgbClr val="1F2D3A"/>
                          </a:solidFill>
                        </a:rPr>
                        <a:t>Secure erase</a:t>
                      </a:r>
                    </a:p>
                  </a:txBody>
                  <a:tcPr marL="54864" marR="54864" marT="27432" marB="27432" anchor="ctr">
                    <a:solidFill>
                      <a:srgbClr val="FFFFFF"/>
                    </a:solidFill>
                  </a:tcPr>
                </a:tc>
                <a:tc>
                  <a:txBody>
                    <a:bodyPr wrap="square"/>
                    <a:lstStyle/>
                    <a:p>
                      <a:r>
                        <a:rPr sz="1439" b="0">
                          <a:solidFill>
                            <a:srgbClr val="A1123F"/>
                          </a:solidFill>
                          <a:latin typeface="Consolas"/>
                        </a:rPr>
                        <a:t>OPENSSL_cleanse</a:t>
                      </a:r>
                    </a:p>
                  </a:txBody>
                  <a:tcPr marL="54864" marR="54864" marT="27432" marB="27432" anchor="ctr">
                    <a:solidFill>
                      <a:srgbClr val="FFFFFF"/>
                    </a:solidFill>
                  </a:tcPr>
                </a:tc>
                <a:tc>
                  <a:txBody>
                    <a:bodyPr wrap="square"/>
                    <a:lstStyle/>
                    <a:p>
                      <a:r>
                        <a:rPr sz="1439" b="0">
                          <a:solidFill>
                            <a:srgbClr val="A1123F"/>
                          </a:solidFill>
                          <a:latin typeface="Consolas"/>
                        </a:rPr>
                        <a:t>SecureZeroMemory</a:t>
                      </a:r>
                    </a:p>
                  </a:txBody>
                  <a:tcPr marL="54864" marR="54864" marT="27432" marB="27432" anchor="ctr">
                    <a:solidFill>
                      <a:srgbClr val="FFFFFF"/>
                    </a:solidFill>
                  </a:tcPr>
                </a:tc>
              </a:tr>
            </a:tbl>
          </a:graphicData>
        </a:graphic>
      </p:graphicFrame>
      <p:sp>
        <p:nvSpPr>
          <p:cNvPr id="8" name="TextBox 7"/>
          <p:cNvSpPr txBox="1"/>
          <p:nvPr/>
        </p:nvSpPr>
        <p:spPr>
          <a:xfrm>
            <a:off x="640080" y="2962656"/>
            <a:ext cx="10911535" cy="770128"/>
          </a:xfrm>
          <a:prstGeom prst="rect">
            <a:avLst/>
          </a:prstGeom>
          <a:noFill/>
        </p:spPr>
        <p:txBody>
          <a:bodyPr wrap="square" lIns="45720" rIns="45720">
            <a:spAutoFit/>
          </a:bodyPr>
          <a:lstStyle/>
          <a:p>
            <a:pPr algn="l"/>
            <a:r>
              <a:rPr sz="2000" b="0">
                <a:solidFill>
                  <a:srgbClr val="1F2D3A"/>
                </a:solidFill>
              </a:rPr>
              <a:t>+ </a:t>
            </a:r>
            <a:r>
              <a:rPr sz="2000" b="1">
                <a:solidFill>
                  <a:srgbClr val="1F2D3A"/>
                </a:solidFill>
              </a:rPr>
              <a:t>short lifetime</a:t>
            </a:r>
            <a:r>
              <a:rPr sz="2000" b="0">
                <a:solidFill>
                  <a:srgbClr val="1F2D3A"/>
                </a:solidFill>
              </a:rPr>
              <a:t>, no copying. </a:t>
            </a:r>
            <a:r>
              <a:rPr sz="2000" b="0">
                <a:solidFill>
                  <a:srgbClr val="A1123F"/>
                </a:solidFill>
                <a:latin typeface="Consolas"/>
              </a:rPr>
              <a:t>memset</a:t>
            </a:r>
            <a:r>
              <a:rPr sz="2000" b="0">
                <a:solidFill>
                  <a:srgbClr val="1F2D3A"/>
                </a:solidFill>
              </a:rPr>
              <a:t> can be optimised away at </a:t>
            </a:r>
            <a:r>
              <a:rPr sz="2000" b="0">
                <a:solidFill>
                  <a:srgbClr val="A1123F"/>
                </a:solidFill>
                <a:latin typeface="Consolas"/>
              </a:rPr>
              <a:t>-O2</a:t>
            </a:r>
            <a:r>
              <a:rPr sz="2000" b="0">
                <a:solidFill>
                  <a:srgbClr val="1F2D3A"/>
                </a:solidFill>
              </a:rPr>
              <a:t>; cleanse </a:t>
            </a:r>
            <a:r>
              <a:rPr sz="2000" b="1">
                <a:solidFill>
                  <a:srgbClr val="1F2D3A"/>
                </a:solidFill>
              </a:rPr>
              <a:t>cannot</a:t>
            </a:r>
            <a:r>
              <a:rPr sz="2000" b="0">
                <a:solidFill>
                  <a:srgbClr val="1F2D3A"/>
                </a:solidFill>
              </a:rPr>
              <a:t> be removed.</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8 — mlock + Secure Erasure</a:t>
            </a:r>
          </a:p>
        </p:txBody>
      </p:sp>
      <p:sp>
        <p:nvSpPr>
          <p:cNvPr id="7" name="Rectangle 6"/>
          <p:cNvSpPr/>
          <p:nvPr/>
        </p:nvSpPr>
        <p:spPr>
          <a:xfrm>
            <a:off x="640080" y="1325880"/>
            <a:ext cx="10911535" cy="1219200"/>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Katman 1 - cokme dokumu kapatildi: TAMAM</a:t>
            </a:r>
          </a:p>
          <a:p>
            <a:pPr algn="l"/>
            <a:r>
              <a:rPr sz="1240">
                <a:solidFill>
                  <a:srgbClr val="1F2D3A"/>
                </a:solidFill>
                <a:latin typeface="Consolas"/>
              </a:rPr>
              <a:t>Katman 2 - mlock ile takasa yazma engellendi: TAMAM</a:t>
            </a:r>
          </a:p>
          <a:p>
            <a:pPr algn="l"/>
            <a:r>
              <a:rPr sz="1240">
                <a:solidFill>
                  <a:srgbClr val="1F2D3A"/>
                </a:solidFill>
                <a:latin typeface="Consolas"/>
              </a:rPr>
              <a:t>Sir kullaniliyor: dolu bayt = 20</a:t>
            </a:r>
          </a:p>
          <a:p>
            <a:pPr algn="l"/>
            <a:r>
              <a:rPr sz="1240">
                <a:solidFill>
                  <a:srgbClr val="1F2D3A"/>
                </a:solidFill>
                <a:latin typeface="Consolas"/>
              </a:rPr>
              <a:t>Katman 3 - guvenli silme sonrasi dolu bayt = 0</a:t>
            </a:r>
          </a:p>
          <a:p>
            <a:pPr algn="l"/>
            <a:r>
              <a:rPr sz="1240">
                <a:solidFill>
                  <a:srgbClr val="1F2D3A"/>
                </a:solidFill>
                <a:latin typeface="Consolas"/>
              </a:rPr>
              <a:t>OPENSSL_cleanse cagrisi makine kodunda kaldi (memset gibi silinmez)</a:t>
            </a:r>
          </a:p>
        </p:txBody>
      </p:sp>
      <p:sp>
        <p:nvSpPr>
          <p:cNvPr id="8" name="TextBox 7"/>
          <p:cNvSpPr txBox="1"/>
          <p:nvPr/>
        </p:nvSpPr>
        <p:spPr>
          <a:xfrm>
            <a:off x="640080" y="2654807"/>
            <a:ext cx="10911535" cy="770128"/>
          </a:xfrm>
          <a:prstGeom prst="rect">
            <a:avLst/>
          </a:prstGeom>
          <a:noFill/>
        </p:spPr>
        <p:txBody>
          <a:bodyPr wrap="square" lIns="45720" rIns="45720">
            <a:spAutoFit/>
          </a:bodyPr>
          <a:lstStyle/>
          <a:p>
            <a:pPr algn="l"/>
            <a:r>
              <a:rPr sz="2000" b="1">
                <a:solidFill>
                  <a:srgbClr val="1F2D3A"/>
                </a:solidFill>
              </a:rPr>
              <a:t>Device binding:</a:t>
            </a:r>
            <a:r>
              <a:rPr sz="2000" b="0">
                <a:solidFill>
                  <a:srgbClr val="1F2D3A"/>
                </a:solidFill>
              </a:rPr>
              <a:t> wrap the key from the device fingerprint with </a:t>
            </a:r>
            <a:r>
              <a:rPr sz="2000" b="1">
                <a:solidFill>
                  <a:srgbClr val="1F2D3A"/>
                </a:solidFill>
              </a:rPr>
              <a:t>HKDF + AEAD</a:t>
            </a:r>
            <a:r>
              <a:rPr sz="2000" b="0">
                <a:solidFill>
                  <a:srgbClr val="1F2D3A"/>
                </a:solidFill>
              </a:rPr>
              <a:t> → can't be opened on another device (Demo 9).</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5494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At rest: encrypt sensitive fields with </a:t>
            </a:r>
            <a:r>
              <a:rPr sz="2000" b="1">
                <a:solidFill>
                  <a:srgbClr val="1F2D3A"/>
                </a:solidFill>
              </a:rPr>
              <a:t>AEAD</a:t>
            </a:r>
            <a:r>
              <a:rPr sz="2000" b="0">
                <a:solidFill>
                  <a:srgbClr val="1F2D3A"/>
                </a:solidFill>
              </a:rPr>
              <a:t>, don't embed the key in code.</a:t>
            </a:r>
          </a:p>
          <a:p>
            <a:pPr>
              <a:spcAft>
                <a:spcPts val="300"/>
              </a:spcAft>
            </a:pPr>
            <a:r>
              <a:rPr sz="2000" b="1">
                <a:solidFill>
                  <a:srgbClr val="006D77"/>
                </a:solidFill>
              </a:rPr>
              <a:t>• </a:t>
            </a:r>
            <a:r>
              <a:rPr sz="2000" b="0">
                <a:solidFill>
                  <a:srgbClr val="1F2D3A"/>
                </a:solidFill>
              </a:rPr>
              <a:t>Masking doesn't </a:t>
            </a:r>
            <a:r>
              <a:rPr sz="2000" b="1">
                <a:solidFill>
                  <a:srgbClr val="1F2D3A"/>
                </a:solidFill>
              </a:rPr>
              <a:t>replace</a:t>
            </a:r>
            <a:r>
              <a:rPr sz="2000" b="0">
                <a:solidFill>
                  <a:srgbClr val="1F2D3A"/>
                </a:solidFill>
              </a:rPr>
              <a:t> encryption, it complements it (log, screen, testing).</a:t>
            </a:r>
          </a:p>
          <a:p>
            <a:pPr>
              <a:spcAft>
                <a:spcPts val="300"/>
              </a:spcAft>
            </a:pPr>
            <a:r>
              <a:rPr sz="2000" b="1">
                <a:solidFill>
                  <a:srgbClr val="006D77"/>
                </a:solidFill>
              </a:rPr>
              <a:t>• </a:t>
            </a:r>
            <a:r>
              <a:rPr sz="2000" b="0">
                <a:solidFill>
                  <a:srgbClr val="1F2D3A"/>
                </a:solidFill>
              </a:rPr>
              <a:t>In use: open the secret </a:t>
            </a:r>
            <a:r>
              <a:rPr sz="2000" b="1">
                <a:solidFill>
                  <a:srgbClr val="1F2D3A"/>
                </a:solidFill>
              </a:rPr>
              <a:t>at the last moment</a:t>
            </a:r>
            <a:r>
              <a:rPr sz="2000" b="0">
                <a:solidFill>
                  <a:srgbClr val="1F2D3A"/>
                </a:solidFill>
              </a:rPr>
              <a:t>, keep it </a:t>
            </a:r>
            <a:r>
              <a:rPr sz="2000" b="1">
                <a:solidFill>
                  <a:srgbClr val="1F2D3A"/>
                </a:solidFill>
              </a:rPr>
              <a:t>as briefly as possible</a:t>
            </a:r>
            <a:r>
              <a:rPr sz="2000" b="0">
                <a:solidFill>
                  <a:srgbClr val="1F2D3A"/>
                </a:solidFill>
              </a:rPr>
              <a:t>, and </a:t>
            </a:r>
            <a:r>
              <a:rPr sz="2000" b="1">
                <a:solidFill>
                  <a:srgbClr val="1F2D3A"/>
                </a:solidFill>
              </a:rPr>
              <a:t>erase</a:t>
            </a:r>
            <a:r>
              <a:rPr sz="2000" b="0">
                <a:solidFill>
                  <a:srgbClr val="1F2D3A"/>
                </a:solidFill>
              </a:rPr>
              <a:t> it irrecoverably.</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157</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10. Security Shells</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Demo 9 — Wrap with 4 Shells, Open in Reverse Order</a:t>
            </a:r>
          </a:p>
        </p:txBody>
      </p:sp>
      <p:sp>
        <p:nvSpPr>
          <p:cNvPr id="7" name="Rectangle 6"/>
          <p:cNvSpPr/>
          <p:nvPr/>
        </p:nvSpPr>
        <p:spPr>
          <a:xfrm>
            <a:off x="640080" y="1325880"/>
            <a:ext cx="10911535" cy="1597152"/>
          </a:xfrm>
          <a:prstGeom prst="rect">
            <a:avLst/>
          </a:prstGeom>
          <a:solidFill>
            <a:srgbClr val="F3F4F6"/>
          </a:solidFill>
          <a:ln>
            <a:solidFill>
              <a:srgbClr val="D9DEE3"/>
            </a:solidFill>
          </a:ln>
        </p:spPr>
        <p:style>
          <a:lnRef idx="1">
            <a:schemeClr val="accent1"/>
          </a:lnRef>
          <a:fillRef idx="3">
            <a:schemeClr val="accent1"/>
          </a:fillRef>
          <a:effectRef idx="2">
            <a:schemeClr val="accent1"/>
          </a:effectRef>
          <a:fontRef idx="minor">
            <a:schemeClr val="lt1"/>
          </a:fontRef>
        </p:style>
        <p:txBody>
          <a:bodyPr rtlCol="0" anchor="t" wrap="none" lIns="137160" rIns="137160" tIns="91440" bIns="91440"/>
          <a:lstStyle/>
          <a:p>
            <a:pPr algn="l"/>
            <a:r>
              <a:rPr sz="1240">
                <a:solidFill>
                  <a:srgbClr val="1F2D3A"/>
                </a:solidFill>
                <a:latin typeface="Consolas"/>
              </a:rPr>
              <a:t>SARMA: sir -&gt; K1(cihaz) -&gt; K2(depo) -&gt; K3(oturum) -&gt; K4(kanal)</a:t>
            </a:r>
          </a:p>
          <a:p>
            <a:pPr algn="l"/>
            <a:r>
              <a:rPr sz="1240">
                <a:solidFill>
                  <a:srgbClr val="1F2D3A"/>
                </a:solidFill>
                <a:latin typeface="Consolas"/>
              </a:rPr>
              <a:t>   Kabuk 4 = 128 bayt  &lt;- aktarilan paket</a:t>
            </a:r>
          </a:p>
          <a:p>
            <a:pPr algn="l"/>
            <a:r>
              <a:rPr sz="1240">
                <a:solidFill>
                  <a:srgbClr val="1F2D3A"/>
                </a:solidFill>
                <a:latin typeface="Consolas"/>
              </a:rPr>
              <a:t>ACMA : K4 -&gt; K3 -&gt; K2 -&gt; K1 -&gt; sir   (hepsi TAMAM, sir DOGRU)</a:t>
            </a:r>
          </a:p>
          <a:p>
            <a:pPr algn="l"/>
            <a:r>
              <a:rPr sz="1240">
                <a:solidFill>
                  <a:srgbClr val="1F2D3A"/>
                </a:solidFill>
                <a:latin typeface="Consolas"/>
              </a:rPr>
              <a:t> </a:t>
            </a:r>
          </a:p>
          <a:p>
            <a:pPr algn="l"/>
            <a:r>
              <a:rPr sz="1240">
                <a:solidFill>
                  <a:srgbClr val="1F2D3A"/>
                </a:solidFill>
                <a:latin typeface="Consolas"/>
              </a:rPr>
              <a:t>Saldiri 1: 1 bit kurcala -&gt; Kabuk 4 RED (etiket tutmadi)</a:t>
            </a:r>
          </a:p>
          <a:p>
            <a:pPr algn="l"/>
            <a:r>
              <a:rPr sz="1240">
                <a:solidFill>
                  <a:srgbClr val="1F2D3A"/>
                </a:solidFill>
                <a:latin typeface="Consolas"/>
              </a:rPr>
              <a:t>Saldiri 2: baska cihaza kopyala -&gt; dis 3 kabuk acilir,</a:t>
            </a:r>
          </a:p>
          <a:p>
            <a:pPr algn="l"/>
            <a:r>
              <a:rPr sz="1240">
                <a:solidFill>
                  <a:srgbClr val="1F2D3A"/>
                </a:solidFill>
                <a:latin typeface="Consolas"/>
              </a:rPr>
              <a:t>           Kabuk 1 (cihaz) RED -&gt; sir ACILAMAZ</a:t>
            </a:r>
          </a:p>
        </p:txBody>
      </p:sp>
      <p:sp>
        <p:nvSpPr>
          <p:cNvPr id="8" name="TextBox 7"/>
          <p:cNvSpPr txBox="1"/>
          <p:nvPr/>
        </p:nvSpPr>
        <p:spPr>
          <a:xfrm>
            <a:off x="640080" y="3032760"/>
            <a:ext cx="10911535" cy="439928"/>
          </a:xfrm>
          <a:prstGeom prst="rect">
            <a:avLst/>
          </a:prstGeom>
          <a:noFill/>
        </p:spPr>
        <p:txBody>
          <a:bodyPr wrap="square" lIns="45720" rIns="45720">
            <a:spAutoFit/>
          </a:bodyPr>
          <a:lstStyle/>
          <a:p>
            <a:pPr algn="l"/>
            <a:r>
              <a:rPr sz="2000" b="0">
                <a:solidFill>
                  <a:srgbClr val="1F2D3A"/>
                </a:solidFill>
              </a:rPr>
              <a:t>✅ Not "which single measure?" but "which </a:t>
            </a:r>
            <a:r>
              <a:rPr sz="2000" b="1">
                <a:solidFill>
                  <a:srgbClr val="1F2D3A"/>
                </a:solidFill>
              </a:rPr>
              <a:t>layers</a:t>
            </a:r>
            <a:r>
              <a:rPr sz="2000" b="0">
                <a:solidFill>
                  <a:srgbClr val="1F2D3A"/>
                </a:solidFill>
              </a:rPr>
              <a:t>?" · independent keys.</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159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The Shell Matrix in the Field</a:t>
            </a:r>
          </a:p>
        </p:txBody>
      </p:sp>
      <p:graphicFrame>
        <p:nvGraphicFramePr>
          <p:cNvPr id="7" name="Table 6"/>
          <p:cNvGraphicFramePr>
            <a:graphicFrameLocks noGrp="1"/>
          </p:cNvGraphicFramePr>
          <p:nvPr/>
        </p:nvGraphicFramePr>
        <p:xfrm>
          <a:off x="640080" y="1325880"/>
          <a:ext cx="10911534" cy="2293315"/>
        </p:xfrm>
        <a:graphic>
          <a:graphicData uri="http://schemas.openxmlformats.org/drawingml/2006/table">
            <a:tbl>
              <a:tblPr firstRow="1" bandRow="1">
                <a:tableStyleId>{5C22544A-7EE6-4342-B048-85BDC9FD1C3A}</a:tableStyleId>
              </a:tblPr>
              <a:tblGrid>
                <a:gridCol w="953435"/>
                <a:gridCol w="9958099"/>
              </a:tblGrid>
              <a:tr h="382219">
                <a:tc>
                  <a:txBody>
                    <a:bodyPr wrap="square"/>
                    <a:lstStyle/>
                    <a:p>
                      <a:r>
                        <a:rPr sz="1296" b="1">
                          <a:solidFill>
                            <a:srgbClr val="FFFFFF"/>
                          </a:solidFill>
                        </a:rPr>
                        <a:t>Shell</a:t>
                      </a:r>
                    </a:p>
                  </a:txBody>
                  <a:tcPr marL="54864" marR="54864" marT="27432" marB="27432" anchor="ctr">
                    <a:solidFill>
                      <a:srgbClr val="006D77"/>
                    </a:solidFill>
                  </a:tcPr>
                </a:tc>
                <a:tc>
                  <a:txBody>
                    <a:bodyPr wrap="square"/>
                    <a:lstStyle/>
                    <a:p>
                      <a:r>
                        <a:rPr sz="1296" b="1">
                          <a:solidFill>
                            <a:srgbClr val="FFFFFF"/>
                          </a:solidFill>
                        </a:rPr>
                        <a:t>Content</a:t>
                      </a:r>
                    </a:p>
                  </a:txBody>
                  <a:tcPr marL="54864" marR="54864" marT="27432" marB="27432" anchor="ctr">
                    <a:solidFill>
                      <a:srgbClr val="006D77"/>
                    </a:solidFill>
                  </a:tcPr>
                </a:tc>
              </a:tr>
              <a:tr h="382219">
                <a:tc>
                  <a:txBody>
                    <a:bodyPr wrap="square"/>
                    <a:lstStyle/>
                    <a:p>
                      <a:r>
                        <a:rPr sz="1296" b="0">
                          <a:solidFill>
                            <a:srgbClr val="1F2D3A"/>
                          </a:solidFill>
                        </a:rPr>
                        <a:t>1</a:t>
                      </a:r>
                    </a:p>
                  </a:txBody>
                  <a:tcPr marL="54864" marR="54864" marT="27432" marB="27432" anchor="ctr">
                    <a:solidFill>
                      <a:srgbClr val="FFFFFF"/>
                    </a:solidFill>
                  </a:tcPr>
                </a:tc>
                <a:tc>
                  <a:txBody>
                    <a:bodyPr wrap="square"/>
                    <a:lstStyle/>
                    <a:p>
                      <a:r>
                        <a:rPr sz="1296" b="0">
                          <a:solidFill>
                            <a:srgbClr val="1F2D3A"/>
                          </a:solidFill>
                        </a:rPr>
                        <a:t>Payment key in </a:t>
                      </a:r>
                      <a:r>
                        <a:rPr sz="1296" b="1">
                          <a:solidFill>
                            <a:srgbClr val="1F2D3A"/>
                          </a:solidFill>
                        </a:rPr>
                        <a:t>whitebox DES form</a:t>
                      </a:r>
                      <a:r>
                        <a:rPr sz="1296" b="0">
                          <a:solidFill>
                            <a:srgbClr val="1F2D3A"/>
                          </a:solidFill>
                        </a:rPr>
                        <a:t> — never in the clear</a:t>
                      </a:r>
                    </a:p>
                  </a:txBody>
                  <a:tcPr marL="54864" marR="54864" marT="27432" marB="27432" anchor="ctr">
                    <a:solidFill>
                      <a:srgbClr val="FFFFFF"/>
                    </a:solidFill>
                  </a:tcPr>
                </a:tc>
              </a:tr>
              <a:tr h="382219">
                <a:tc>
                  <a:txBody>
                    <a:bodyPr wrap="square"/>
                    <a:lstStyle/>
                    <a:p>
                      <a:r>
                        <a:rPr sz="1296" b="0">
                          <a:solidFill>
                            <a:srgbClr val="1F2D3A"/>
                          </a:solidFill>
                        </a:rPr>
                        <a:t>2</a:t>
                      </a:r>
                    </a:p>
                  </a:txBody>
                  <a:tcPr marL="54864" marR="54864" marT="27432" marB="27432" anchor="ctr">
                    <a:solidFill>
                      <a:srgbClr val="EEF7F8"/>
                    </a:solidFill>
                  </a:tcPr>
                </a:tc>
                <a:tc>
                  <a:txBody>
                    <a:bodyPr wrap="square"/>
                    <a:lstStyle/>
                    <a:p>
                      <a:r>
                        <a:rPr sz="1296" b="0">
                          <a:solidFill>
                            <a:srgbClr val="1F2D3A"/>
                          </a:solidFill>
                        </a:rPr>
                        <a:t>WB-AES-CBC with the wallet key + device + app binding</a:t>
                      </a:r>
                    </a:p>
                  </a:txBody>
                  <a:tcPr marL="54864" marR="54864" marT="27432" marB="27432" anchor="ctr">
                    <a:solidFill>
                      <a:srgbClr val="EEF7F8"/>
                    </a:solidFill>
                  </a:tcPr>
                </a:tc>
              </a:tr>
              <a:tr h="382219">
                <a:tc>
                  <a:txBody>
                    <a:bodyPr wrap="square"/>
                    <a:lstStyle/>
                    <a:p>
                      <a:r>
                        <a:rPr sz="1296" b="0">
                          <a:solidFill>
                            <a:srgbClr val="1F2D3A"/>
                          </a:solidFill>
                        </a:rPr>
                        <a:t>3</a:t>
                      </a:r>
                    </a:p>
                  </a:txBody>
                  <a:tcPr marL="54864" marR="54864" marT="27432" marB="27432" anchor="ctr">
                    <a:solidFill>
                      <a:srgbClr val="FFFFFF"/>
                    </a:solidFill>
                  </a:tcPr>
                </a:tc>
                <a:tc>
                  <a:txBody>
                    <a:bodyPr wrap="square"/>
                    <a:lstStyle/>
                    <a:p>
                      <a:r>
                        <a:rPr sz="1296" b="0">
                          <a:solidFill>
                            <a:srgbClr val="1F2D3A"/>
                          </a:solidFill>
                        </a:rPr>
                        <a:t>At rest: WB-AES-CBC + SHA-256 MAC + device + version · In transit: session-keyed AES + MAC</a:t>
                      </a:r>
                    </a:p>
                  </a:txBody>
                  <a:tcPr marL="54864" marR="54864" marT="27432" marB="27432" anchor="ctr">
                    <a:solidFill>
                      <a:srgbClr val="FFFFFF"/>
                    </a:solidFill>
                  </a:tcPr>
                </a:tc>
              </a:tr>
              <a:tr h="382219">
                <a:tc>
                  <a:txBody>
                    <a:bodyPr wrap="square"/>
                    <a:lstStyle/>
                    <a:p>
                      <a:r>
                        <a:rPr sz="1296" b="0">
                          <a:solidFill>
                            <a:srgbClr val="1F2D3A"/>
                          </a:solidFill>
                        </a:rPr>
                        <a:t>4</a:t>
                      </a:r>
                    </a:p>
                  </a:txBody>
                  <a:tcPr marL="54864" marR="54864" marT="27432" marB="27432" anchor="ctr">
                    <a:solidFill>
                      <a:srgbClr val="EEF7F8"/>
                    </a:solidFill>
                  </a:tcPr>
                </a:tc>
                <a:tc>
                  <a:txBody>
                    <a:bodyPr wrap="square"/>
                    <a:lstStyle/>
                    <a:p>
                      <a:r>
                        <a:rPr sz="1296" b="0">
                          <a:solidFill>
                            <a:srgbClr val="1F2D3A"/>
                          </a:solidFill>
                        </a:rPr>
                        <a:t>TLS + public-key pinning + server certificate check</a:t>
                      </a:r>
                    </a:p>
                  </a:txBody>
                  <a:tcPr marL="54864" marR="54864" marT="27432" marB="27432" anchor="ctr">
                    <a:solidFill>
                      <a:srgbClr val="EEF7F8"/>
                    </a:solidFill>
                  </a:tcPr>
                </a:tc>
              </a:tr>
              <a:tr h="382220">
                <a:tc>
                  <a:txBody>
                    <a:bodyPr wrap="square"/>
                    <a:lstStyle/>
                    <a:p>
                      <a:r>
                        <a:rPr sz="1296" b="0">
                          <a:solidFill>
                            <a:srgbClr val="1F2D3A"/>
                          </a:solidFill>
                        </a:rPr>
                        <a:t>Outer</a:t>
                      </a:r>
                    </a:p>
                  </a:txBody>
                  <a:tcPr marL="54864" marR="54864" marT="27432" marB="27432" anchor="ctr">
                    <a:solidFill>
                      <a:srgbClr val="FFFFFF"/>
                    </a:solidFill>
                  </a:tcPr>
                </a:tc>
                <a:tc>
                  <a:txBody>
                    <a:bodyPr wrap="square"/>
                    <a:lstStyle/>
                    <a:p>
                      <a:r>
                        <a:rPr sz="1296" b="0">
                          <a:solidFill>
                            <a:srgbClr val="1F2D3A"/>
                          </a:solidFill>
                        </a:rPr>
                        <a:t>Authentication code (session key + binding)</a:t>
                      </a:r>
                    </a:p>
                  </a:txBody>
                  <a:tcPr marL="54864" marR="54864" marT="27432" marB="27432" anchor="ctr">
                    <a:solidFill>
                      <a:srgbClr val="FFFFFF"/>
                    </a:solidFill>
                  </a:tcPr>
                </a:tc>
              </a:tr>
            </a:tbl>
          </a:graphicData>
        </a:graphic>
      </p:graphicFrame>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One Asset, Five Stages</a:t>
            </a:r>
          </a:p>
        </p:txBody>
      </p:sp>
      <p:graphicFrame>
        <p:nvGraphicFramePr>
          <p:cNvPr id="7" name="Table 6"/>
          <p:cNvGraphicFramePr>
            <a:graphicFrameLocks noGrp="1"/>
          </p:cNvGraphicFramePr>
          <p:nvPr/>
        </p:nvGraphicFramePr>
        <p:xfrm>
          <a:off x="640080" y="1325880"/>
          <a:ext cx="10911533" cy="2617012"/>
        </p:xfrm>
        <a:graphic>
          <a:graphicData uri="http://schemas.openxmlformats.org/drawingml/2006/table">
            <a:tbl>
              <a:tblPr firstRow="1" bandRow="1">
                <a:tableStyleId>{5C22544A-7EE6-4342-B048-85BDC9FD1C3A}</a:tableStyleId>
              </a:tblPr>
              <a:tblGrid>
                <a:gridCol w="6211181"/>
                <a:gridCol w="1175088"/>
                <a:gridCol w="1175088"/>
                <a:gridCol w="1175088"/>
                <a:gridCol w="1175088"/>
              </a:tblGrid>
              <a:tr h="373858">
                <a:tc>
                  <a:txBody>
                    <a:bodyPr wrap="square"/>
                    <a:lstStyle/>
                    <a:p>
                      <a:r>
                        <a:rPr sz="1296" b="1">
                          <a:solidFill>
                            <a:srgbClr val="FFFFFF"/>
                          </a:solidFill>
                        </a:rPr>
                        <a:t>Stage</a:t>
                      </a:r>
                    </a:p>
                  </a:txBody>
                  <a:tcPr marL="54864" marR="54864" marT="27432" marB="27432" anchor="ctr">
                    <a:solidFill>
                      <a:srgbClr val="006D77"/>
                    </a:solidFill>
                  </a:tcPr>
                </a:tc>
                <a:tc>
                  <a:txBody>
                    <a:bodyPr wrap="square"/>
                    <a:lstStyle/>
                    <a:p>
                      <a:r>
                        <a:rPr sz="1296" b="1">
                          <a:solidFill>
                            <a:srgbClr val="FFFFFF"/>
                          </a:solidFill>
                        </a:rPr>
                        <a:t>K1</a:t>
                      </a:r>
                    </a:p>
                  </a:txBody>
                  <a:tcPr marL="54864" marR="54864" marT="27432" marB="27432" anchor="ctr">
                    <a:solidFill>
                      <a:srgbClr val="006D77"/>
                    </a:solidFill>
                  </a:tcPr>
                </a:tc>
                <a:tc>
                  <a:txBody>
                    <a:bodyPr wrap="square"/>
                    <a:lstStyle/>
                    <a:p>
                      <a:r>
                        <a:rPr sz="1296" b="1">
                          <a:solidFill>
                            <a:srgbClr val="FFFFFF"/>
                          </a:solidFill>
                        </a:rPr>
                        <a:t>K2</a:t>
                      </a:r>
                    </a:p>
                  </a:txBody>
                  <a:tcPr marL="54864" marR="54864" marT="27432" marB="27432" anchor="ctr">
                    <a:solidFill>
                      <a:srgbClr val="006D77"/>
                    </a:solidFill>
                  </a:tcPr>
                </a:tc>
                <a:tc>
                  <a:txBody>
                    <a:bodyPr wrap="square"/>
                    <a:lstStyle/>
                    <a:p>
                      <a:r>
                        <a:rPr sz="1296" b="1">
                          <a:solidFill>
                            <a:srgbClr val="FFFFFF"/>
                          </a:solidFill>
                        </a:rPr>
                        <a:t>K3</a:t>
                      </a:r>
                    </a:p>
                  </a:txBody>
                  <a:tcPr marL="54864" marR="54864" marT="27432" marB="27432" anchor="ctr">
                    <a:solidFill>
                      <a:srgbClr val="006D77"/>
                    </a:solidFill>
                  </a:tcPr>
                </a:tc>
                <a:tc>
                  <a:txBody>
                    <a:bodyPr wrap="square"/>
                    <a:lstStyle/>
                    <a:p>
                      <a:r>
                        <a:rPr sz="1296" b="1">
                          <a:solidFill>
                            <a:srgbClr val="FFFFFF"/>
                          </a:solidFill>
                        </a:rPr>
                        <a:t>K4</a:t>
                      </a:r>
                    </a:p>
                  </a:txBody>
                  <a:tcPr marL="54864" marR="54864" marT="27432" marB="27432" anchor="ctr">
                    <a:solidFill>
                      <a:srgbClr val="006D77"/>
                    </a:solidFill>
                  </a:tcPr>
                </a:tc>
              </a:tr>
              <a:tr h="373858">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r>
              <a:tr h="373858">
                <a:tc>
                  <a:txBody>
                    <a:bodyPr wrap="square"/>
                    <a:lstStyle/>
                    <a:p>
                      <a:r>
                        <a:rPr sz="1296" b="0">
                          <a:solidFill>
                            <a:srgbClr val="1F2D3A"/>
                          </a:solidFill>
                        </a:rPr>
                        <a:t>Transfer from server</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r>
              <a:tr h="373858">
                <a:tc>
                  <a:txBody>
                    <a:bodyPr wrap="square"/>
                    <a:lstStyle/>
                    <a:p>
                      <a:r>
                        <a:rPr sz="1296" b="0">
                          <a:solidFill>
                            <a:srgbClr val="1F2D3A"/>
                          </a:solidFill>
                        </a:rPr>
                        <a:t>Storage in database</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r>
              <a:tr h="373858">
                <a:tc>
                  <a:txBody>
                    <a:bodyPr wrap="square"/>
                    <a:lstStyle/>
                    <a:p>
                      <a:r>
                        <a:rPr sz="1296" b="0">
                          <a:solidFill>
                            <a:srgbClr val="1F2D3A"/>
                          </a:solidFill>
                        </a:rPr>
                        <a:t>Decryption / API on the Java side</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r>
              <a:tr h="373858">
                <a:tc>
                  <a:txBody>
                    <a:bodyPr wrap="square"/>
                    <a:lstStyle/>
                    <a:p>
                      <a:r>
                        <a:rPr sz="1296" b="0">
                          <a:solidFill>
                            <a:srgbClr val="1F2D3A"/>
                          </a:solidFill>
                        </a:rPr>
                        <a:t>Java side in payment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c>
                  <a:txBody>
                    <a:bodyPr wrap="square"/>
                    <a:lstStyle/>
                    <a:p>
                      <a:r>
                        <a:rPr sz="1296" b="0">
                          <a:solidFill>
                            <a:srgbClr val="1F2D3A"/>
                          </a:solidFill>
                        </a:rPr>
                        <a:t>—</a:t>
                      </a:r>
                    </a:p>
                  </a:txBody>
                  <a:tcPr marL="54864" marR="54864" marT="27432" marB="27432" anchor="ctr">
                    <a:solidFill>
                      <a:srgbClr val="FFFFFF"/>
                    </a:solidFill>
                  </a:tcPr>
                </a:tc>
              </a:tr>
              <a:tr h="373864">
                <a:tc>
                  <a:txBody>
                    <a:bodyPr wrap="square"/>
                    <a:lstStyle/>
                    <a:p>
                      <a:r>
                        <a:rPr sz="1296" b="1">
                          <a:solidFill>
                            <a:srgbClr val="1F2D3A"/>
                          </a:solidFill>
                        </a:rPr>
                        <a:t>Native</a:t>
                      </a:r>
                      <a:r>
                        <a:rPr sz="1296" b="0">
                          <a:solidFill>
                            <a:srgbClr val="1F2D3A"/>
                          </a:solidFill>
                        </a:rPr>
                        <a:t> side in payment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c>
                  <a:txBody>
                    <a:bodyPr wrap="square"/>
                    <a:lstStyle/>
                    <a:p>
                      <a:r>
                        <a:rPr sz="1296" b="0">
                          <a:solidFill>
                            <a:srgbClr val="1F2D3A"/>
                          </a:solidFill>
                        </a:rPr>
                        <a:t>—</a:t>
                      </a:r>
                    </a:p>
                  </a:txBody>
                  <a:tcPr marL="54864" marR="54864" marT="27432" marB="27432" anchor="ctr">
                    <a:solidFill>
                      <a:srgbClr val="EEF7F8"/>
                    </a:solidFill>
                  </a:tcPr>
                </a:tc>
              </a:tr>
            </a:tbl>
          </a:graphicData>
        </a:graphic>
      </p:graphicFrame>
      <p:sp>
        <p:nvSpPr>
          <p:cNvPr id="8" name="TextBox 7"/>
          <p:cNvSpPr txBox="1"/>
          <p:nvPr/>
        </p:nvSpPr>
        <p:spPr>
          <a:xfrm>
            <a:off x="640080" y="4052620"/>
            <a:ext cx="10911535" cy="112014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Even at the innermost point, </a:t>
            </a:r>
            <a:r>
              <a:rPr sz="1800" b="1">
                <a:solidFill>
                  <a:srgbClr val="1F2D3A"/>
                </a:solidFill>
              </a:rPr>
              <a:t>one shell remains</a:t>
            </a:r>
            <a:r>
              <a:rPr sz="1800" b="0">
                <a:solidFill>
                  <a:srgbClr val="1F2D3A"/>
                </a:solidFill>
              </a:rPr>
              <a:t> · </a:t>
            </a:r>
            <a:r>
              <a:rPr sz="1800" b="1">
                <a:solidFill>
                  <a:srgbClr val="1F2D3A"/>
                </a:solidFill>
              </a:rPr>
              <a:t>RASP</a:t>
            </a:r>
            <a:r>
              <a:rPr sz="1800" b="0">
                <a:solidFill>
                  <a:srgbClr val="1F2D3A"/>
                </a:solidFill>
              </a:rPr>
              <a:t> protects that moment's exposure</a:t>
            </a:r>
          </a:p>
          <a:p>
            <a:pPr>
              <a:spcAft>
                <a:spcPts val="300"/>
              </a:spcAft>
            </a:pPr>
            <a:r>
              <a:rPr sz="1800" b="1">
                <a:solidFill>
                  <a:srgbClr val="006D77"/>
                </a:solidFill>
              </a:rPr>
              <a:t>• </a:t>
            </a:r>
            <a:r>
              <a:rPr sz="1800" b="0">
                <a:solidFill>
                  <a:srgbClr val="1F2D3A"/>
                </a:solidFill>
              </a:rPr>
              <a:t>A "normal" asset: 1 shell at rest, 2 in transit → cost balance</a:t>
            </a:r>
          </a:p>
          <a:p>
            <a:pPr>
              <a:spcAft>
                <a:spcPts val="300"/>
              </a:spcAft>
            </a:pPr>
            <a:r>
              <a:rPr sz="1800" b="1">
                <a:solidFill>
                  <a:srgbClr val="006D77"/>
                </a:solidFill>
              </a:rPr>
              <a:t>• </a:t>
            </a:r>
            <a:r>
              <a:rPr sz="1800" b="0">
                <a:solidFill>
                  <a:srgbClr val="1F2D3A"/>
                </a:solidFill>
              </a:rPr>
              <a:t>Once an attack is detected, the local database is </a:t>
            </a:r>
            <a:r>
              <a:rPr sz="1800" b="1">
                <a:solidFill>
                  <a:srgbClr val="1F2D3A"/>
                </a:solidFill>
              </a:rPr>
              <a:t>wiped entirely</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This Section's Rule</a:t>
            </a:r>
          </a:p>
        </p:txBody>
      </p:sp>
      <p:sp>
        <p:nvSpPr>
          <p:cNvPr id="7" name="TextBox 6"/>
          <p:cNvSpPr txBox="1"/>
          <p:nvPr/>
        </p:nvSpPr>
        <p:spPr>
          <a:xfrm>
            <a:off x="640080" y="1325880"/>
            <a:ext cx="10911535" cy="18796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When protecting a critical asset, don't ask "which single measure?" — ask "which </a:t>
            </a:r>
            <a:r>
              <a:rPr sz="2000" b="1">
                <a:solidFill>
                  <a:srgbClr val="1F2D3A"/>
                </a:solidFill>
              </a:rPr>
              <a:t>layers</a:t>
            </a:r>
            <a:r>
              <a:rPr sz="2000" b="0">
                <a:solidFill>
                  <a:srgbClr val="1F2D3A"/>
                </a:solidFill>
              </a:rPr>
              <a:t>?"</a:t>
            </a:r>
          </a:p>
          <a:p>
            <a:pPr>
              <a:spcAft>
                <a:spcPts val="300"/>
              </a:spcAft>
            </a:pPr>
            <a:r>
              <a:rPr sz="2000" b="1">
                <a:solidFill>
                  <a:srgbClr val="006D77"/>
                </a:solidFill>
              </a:rPr>
              <a:t>• </a:t>
            </a:r>
            <a:r>
              <a:rPr sz="2000" b="0">
                <a:solidFill>
                  <a:srgbClr val="1F2D3A"/>
                </a:solidFill>
              </a:rPr>
              <a:t>Put a shell on every stage (transport, storage, use).</a:t>
            </a:r>
          </a:p>
          <a:p>
            <a:pPr>
              <a:spcAft>
                <a:spcPts val="300"/>
              </a:spcAft>
            </a:pPr>
            <a:r>
              <a:rPr sz="2000" b="1">
                <a:solidFill>
                  <a:srgbClr val="006D77"/>
                </a:solidFill>
              </a:rPr>
              <a:t>• </a:t>
            </a:r>
            <a:r>
              <a:rPr sz="2000" b="0">
                <a:solidFill>
                  <a:srgbClr val="1F2D3A"/>
                </a:solidFill>
              </a:rPr>
              <a:t>Build the shells with </a:t>
            </a:r>
            <a:r>
              <a:rPr sz="2000" b="1">
                <a:solidFill>
                  <a:srgbClr val="1F2D3A"/>
                </a:solidFill>
              </a:rPr>
              <a:t>independent keys</a:t>
            </a:r>
            <a:r>
              <a:rPr sz="2000" b="0">
                <a:solidFill>
                  <a:srgbClr val="1F2D3A"/>
                </a:solidFill>
              </a:rPr>
              <a:t> from one another; breaking one shouldn't give up another.</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162</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11. Introduction to Whitebox Cryptography</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The Road to Whitebox — Diagram</a:t>
            </a:r>
          </a:p>
        </p:txBody>
      </p:sp>
      <p:pic>
        <p:nvPicPr>
          <p:cNvPr id="7" name="Picture 6" descr="h03-19-whitebox-motivasyon.png"/>
          <p:cNvPicPr>
            <a:picLocks noChangeAspect="1"/>
          </p:cNvPicPr>
          <p:nvPr/>
        </p:nvPicPr>
        <p:blipFill>
          <a:blip r:embed="rId3"/>
          <a:stretch>
            <a:fillRect/>
          </a:stretch>
        </p:blipFill>
        <p:spPr>
          <a:xfrm>
            <a:off x="2259761" y="1325880"/>
            <a:ext cx="7672173" cy="3041511"/>
          </a:xfrm>
          <a:prstGeom prst="rect">
            <a:avLst/>
          </a:prstGeom>
        </p:spPr>
      </p:pic>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Why Whitebox?</a:t>
            </a:r>
          </a:p>
        </p:txBody>
      </p:sp>
      <p:sp>
        <p:nvSpPr>
          <p:cNvPr id="7" name="TextBox 6"/>
          <p:cNvSpPr txBox="1"/>
          <p:nvPr/>
        </p:nvSpPr>
        <p:spPr>
          <a:xfrm>
            <a:off x="640080" y="1325880"/>
            <a:ext cx="10911535" cy="192532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This week's hidden assumption: the key sits </a:t>
            </a:r>
            <a:r>
              <a:rPr sz="2000" b="1">
                <a:solidFill>
                  <a:srgbClr val="1F2D3A"/>
                </a:solidFill>
              </a:rPr>
              <a:t>in the clear in memory</a:t>
            </a:r>
            <a:r>
              <a:rPr sz="2000" b="0">
                <a:solidFill>
                  <a:srgbClr val="1F2D3A"/>
                </a:solidFill>
              </a:rPr>
              <a:t> while it's in use</a:t>
            </a:r>
          </a:p>
          <a:p>
            <a:pPr>
              <a:spcAft>
                <a:spcPts val="300"/>
              </a:spcAft>
            </a:pPr>
            <a:r>
              <a:rPr sz="2000" b="1">
                <a:solidFill>
                  <a:srgbClr val="006D77"/>
                </a:solidFill>
              </a:rPr>
              <a:t>• </a:t>
            </a:r>
            <a:r>
              <a:rPr sz="2000" b="0">
                <a:solidFill>
                  <a:srgbClr val="1F2D3A"/>
                </a:solidFill>
              </a:rPr>
              <a:t>"The device owner is the attacker" can read memory → catches that moment</a:t>
            </a:r>
          </a:p>
          <a:p>
            <a:pPr>
              <a:spcAft>
                <a:spcPts val="300"/>
              </a:spcAft>
            </a:pPr>
            <a:r>
              <a:rPr sz="2000" b="1">
                <a:solidFill>
                  <a:srgbClr val="006D77"/>
                </a:solidFill>
              </a:rPr>
              <a:t>• </a:t>
            </a:r>
            <a:r>
              <a:rPr sz="2000" b="0">
                <a:solidFill>
                  <a:srgbClr val="1F2D3A"/>
                </a:solidFill>
              </a:rPr>
              <a:t>Secure erasure </a:t>
            </a:r>
            <a:r>
              <a:rPr sz="2000" b="1">
                <a:solidFill>
                  <a:srgbClr val="1F2D3A"/>
                </a:solidFill>
              </a:rPr>
              <a:t>narrows</a:t>
            </a:r>
            <a:r>
              <a:rPr sz="2000" b="0">
                <a:solidFill>
                  <a:srgbClr val="1F2D3A"/>
                </a:solidFill>
              </a:rPr>
              <a:t> the window, it doesn't close it</a:t>
            </a:r>
          </a:p>
          <a:p>
            <a:pPr>
              <a:spcAft>
                <a:spcPts val="300"/>
              </a:spcAft>
            </a:pPr>
            <a:r>
              <a:rPr sz="2000" b="1">
                <a:solidFill>
                  <a:srgbClr val="006D77"/>
                </a:solidFill>
              </a:rPr>
              <a:t>• </a:t>
            </a:r>
            <a:r>
              <a:rPr sz="2000" b="1">
                <a:solidFill>
                  <a:srgbClr val="1F2D3A"/>
                </a:solidFill>
              </a:rPr>
              <a:t>Whitebox:</a:t>
            </a:r>
            <a:r>
              <a:rPr sz="2000" b="0">
                <a:solidFill>
                  <a:srgbClr val="1F2D3A"/>
                </a:solidFill>
              </a:rPr>
              <a:t> embeds the key into tables, its raw form </a:t>
            </a:r>
            <a:r>
              <a:rPr sz="2000" b="1">
                <a:solidFill>
                  <a:srgbClr val="1F2D3A"/>
                </a:solidFill>
              </a:rPr>
              <a:t>never</a:t>
            </a:r>
            <a:r>
              <a:rPr sz="2000" b="0">
                <a:solidFill>
                  <a:srgbClr val="1F2D3A"/>
                </a:solidFill>
              </a:rPr>
              <a:t> appears in memory</a:t>
            </a:r>
          </a:p>
        </p:txBody>
      </p:sp>
      <p:sp>
        <p:nvSpPr>
          <p:cNvPr id="8" name="TextBox 7"/>
          <p:cNvSpPr txBox="1"/>
          <p:nvPr/>
        </p:nvSpPr>
        <p:spPr>
          <a:xfrm>
            <a:off x="640080" y="3360928"/>
            <a:ext cx="10911535" cy="770128"/>
          </a:xfrm>
          <a:prstGeom prst="rect">
            <a:avLst/>
          </a:prstGeom>
          <a:noFill/>
        </p:spPr>
        <p:txBody>
          <a:bodyPr wrap="square" lIns="45720" rIns="45720">
            <a:spAutoFit/>
          </a:bodyPr>
          <a:lstStyle/>
          <a:p>
            <a:pPr algn="l"/>
            <a:r>
              <a:rPr sz="2000" b="0">
                <a:solidFill>
                  <a:srgbClr val="1F2D3A"/>
                </a:solidFill>
              </a:rPr>
              <a:t>⚠️ Not a magic wand: still open to oracle/code-lifting attacks → needs the other shells too. </a:t>
            </a:r>
            <a:r>
              <a:rPr sz="2000" b="1">
                <a:solidFill>
                  <a:srgbClr val="1F2D3A"/>
                </a:solidFill>
              </a:rPr>
              <a:t>Details: Week 11.</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Common Misconceptions</a:t>
            </a:r>
          </a:p>
        </p:txBody>
      </p:sp>
      <p:sp>
        <p:nvSpPr>
          <p:cNvPr id="7" name="TextBox 6"/>
          <p:cNvSpPr txBox="1"/>
          <p:nvPr/>
        </p:nvSpPr>
        <p:spPr>
          <a:xfrm>
            <a:off x="640080" y="1325880"/>
            <a:ext cx="10911535" cy="2103120"/>
          </a:xfrm>
          <a:prstGeom prst="rect">
            <a:avLst/>
          </a:prstGeom>
          <a:noFill/>
        </p:spPr>
        <p:txBody>
          <a:bodyPr wrap="square" lIns="45720" rIns="45720">
            <a:spAutoFit/>
          </a:bodyPr>
          <a:lstStyle/>
          <a:p>
            <a:pPr>
              <a:spcAft>
                <a:spcPts val="300"/>
              </a:spcAft>
            </a:pPr>
            <a:r>
              <a:rPr sz="1800" b="1">
                <a:solidFill>
                  <a:srgbClr val="006D77"/>
                </a:solidFill>
              </a:rPr>
              <a:t>• </a:t>
            </a:r>
            <a:r>
              <a:rPr sz="1800" b="0">
                <a:solidFill>
                  <a:srgbClr val="1F2D3A"/>
                </a:solidFill>
              </a:rPr>
              <a:t>❌ "I encrypted it, I'm safe" → encryption only gives confidentiality; use AEAD for integrity</a:t>
            </a:r>
          </a:p>
          <a:p>
            <a:pPr>
              <a:spcAft>
                <a:spcPts val="300"/>
              </a:spcAft>
            </a:pPr>
            <a:r>
              <a:rPr sz="1800" b="1">
                <a:solidFill>
                  <a:srgbClr val="006D77"/>
                </a:solidFill>
              </a:rPr>
              <a:t>• </a:t>
            </a:r>
            <a:r>
              <a:rPr sz="1800" b="0">
                <a:solidFill>
                  <a:srgbClr val="1F2D3A"/>
                </a:solidFill>
              </a:rPr>
              <a:t>❌ "TLS is on, MITM is impossible" → possible without validation (Demo 6)</a:t>
            </a:r>
          </a:p>
          <a:p>
            <a:pPr>
              <a:spcAft>
                <a:spcPts val="300"/>
              </a:spcAft>
            </a:pPr>
            <a:r>
              <a:rPr sz="1800" b="1">
                <a:solidFill>
                  <a:srgbClr val="006D77"/>
                </a:solidFill>
              </a:rPr>
              <a:t>• </a:t>
            </a:r>
            <a:r>
              <a:rPr sz="1800" b="0">
                <a:solidFill>
                  <a:srgbClr val="1F2D3A"/>
                </a:solidFill>
              </a:rPr>
              <a:t>❌ "I stored the password with SHA-256" → unsalted/fast; needs Argon2id + salt</a:t>
            </a:r>
          </a:p>
          <a:p>
            <a:pPr>
              <a:spcAft>
                <a:spcPts val="300"/>
              </a:spcAft>
            </a:pPr>
            <a:r>
              <a:rPr sz="1800" b="1">
                <a:solidFill>
                  <a:srgbClr val="006D77"/>
                </a:solidFill>
              </a:rPr>
              <a:t>• </a:t>
            </a:r>
            <a:r>
              <a:rPr sz="1800" b="0">
                <a:solidFill>
                  <a:srgbClr val="1F2D3A"/>
                </a:solidFill>
              </a:rPr>
              <a:t>❌ "The nonce must be secret" → no, it must be </a:t>
            </a:r>
            <a:r>
              <a:rPr sz="1800" b="1">
                <a:solidFill>
                  <a:srgbClr val="1F2D3A"/>
                </a:solidFill>
              </a:rPr>
              <a:t>unique</a:t>
            </a:r>
            <a:r>
              <a:rPr sz="1800" b="0">
                <a:solidFill>
                  <a:srgbClr val="1F2D3A"/>
                </a:solidFill>
              </a:rPr>
              <a:t>; the key is what's secret</a:t>
            </a:r>
          </a:p>
          <a:p>
            <a:pPr>
              <a:spcAft>
                <a:spcPts val="300"/>
              </a:spcAft>
            </a:pPr>
            <a:r>
              <a:rPr sz="1800" b="1">
                <a:solidFill>
                  <a:srgbClr val="006D77"/>
                </a:solidFill>
              </a:rPr>
              <a:t>• </a:t>
            </a:r>
            <a:r>
              <a:rPr sz="1800" b="0">
                <a:solidFill>
                  <a:srgbClr val="1F2D3A"/>
                </a:solidFill>
              </a:rPr>
              <a:t>❌ "I'll write my own cipher" → Kerckhoffs: security is in the key, not the algorithm</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Project: This Week (S5, S7)</a:t>
            </a:r>
          </a:p>
        </p:txBody>
      </p:sp>
      <p:sp>
        <p:nvSpPr>
          <p:cNvPr id="7" name="TextBox 6"/>
          <p:cNvSpPr txBox="1"/>
          <p:nvPr/>
        </p:nvSpPr>
        <p:spPr>
          <a:xfrm>
            <a:off x="640080" y="1325880"/>
            <a:ext cx="10911535" cy="1173480"/>
          </a:xfrm>
          <a:prstGeom prst="rect">
            <a:avLst/>
          </a:prstGeom>
          <a:noFill/>
        </p:spPr>
        <p:txBody>
          <a:bodyPr wrap="square" lIns="45720" rIns="45720">
            <a:spAutoFit/>
          </a:bodyPr>
          <a:lstStyle/>
          <a:p>
            <a:pPr>
              <a:spcAft>
                <a:spcPts val="300"/>
              </a:spcAft>
            </a:pPr>
            <a:r>
              <a:rPr sz="2000" b="1">
                <a:solidFill>
                  <a:srgbClr val="006D77"/>
                </a:solidFill>
              </a:rPr>
              <a:t>• </a:t>
            </a:r>
            <a:r>
              <a:rPr sz="2000" b="1">
                <a:solidFill>
                  <a:srgbClr val="1F2D3A"/>
                </a:solidFill>
              </a:rPr>
              <a:t>S5 — Asset list (draft):</a:t>
            </a:r>
            <a:r>
              <a:rPr sz="2000" b="0">
                <a:solidFill>
                  <a:srgbClr val="1F2D3A"/>
                </a:solidFill>
              </a:rPr>
              <a:t> every sensitive asset; location, lifetime, C/I/I+, protection</a:t>
            </a:r>
          </a:p>
          <a:p>
            <a:pPr>
              <a:spcAft>
                <a:spcPts val="300"/>
              </a:spcAft>
            </a:pPr>
            <a:r>
              <a:rPr sz="2000" b="1">
                <a:solidFill>
                  <a:srgbClr val="006D77"/>
                </a:solidFill>
              </a:rPr>
              <a:t>• </a:t>
            </a:r>
            <a:r>
              <a:rPr sz="2000" b="1">
                <a:solidFill>
                  <a:srgbClr val="1F2D3A"/>
                </a:solidFill>
              </a:rPr>
              <a:t>S7 — Data security + shell matrix:</a:t>
            </a:r>
            <a:r>
              <a:rPr sz="2000" b="0">
                <a:solidFill>
                  <a:srgbClr val="1F2D3A"/>
                </a:solidFill>
              </a:rPr>
              <a:t> every asset × three states × shells; secure</a:t>
            </a:r>
          </a:p>
        </p:txBody>
      </p:sp>
      <p:sp>
        <p:nvSpPr>
          <p:cNvPr id="8" name="TextBox 7"/>
          <p:cNvSpPr txBox="1"/>
          <p:nvPr/>
        </p:nvSpPr>
        <p:spPr>
          <a:xfrm>
            <a:off x="640080" y="2609088"/>
            <a:ext cx="10911535" cy="439928"/>
          </a:xfrm>
          <a:prstGeom prst="rect">
            <a:avLst/>
          </a:prstGeom>
          <a:noFill/>
        </p:spPr>
        <p:txBody>
          <a:bodyPr wrap="square" lIns="45720" rIns="45720">
            <a:spAutoFit/>
          </a:bodyPr>
          <a:lstStyle/>
          <a:p>
            <a:pPr algn="l"/>
            <a:r>
              <a:rPr sz="2000" b="0">
                <a:solidFill>
                  <a:srgbClr val="1F2D3A"/>
                </a:solidFill>
              </a:rPr>
              <a:t>erasure policy</a:t>
            </a:r>
          </a:p>
        </p:txBody>
      </p:sp>
      <p:sp>
        <p:nvSpPr>
          <p:cNvPr id="9" name="TextBox 8"/>
          <p:cNvSpPr txBox="1"/>
          <p:nvPr/>
        </p:nvSpPr>
        <p:spPr>
          <a:xfrm>
            <a:off x="640080" y="3158744"/>
            <a:ext cx="10911535" cy="439928"/>
          </a:xfrm>
          <a:prstGeom prst="rect">
            <a:avLst/>
          </a:prstGeom>
          <a:noFill/>
        </p:spPr>
        <p:txBody>
          <a:bodyPr wrap="square" lIns="45720" rIns="45720">
            <a:spAutoFit/>
          </a:bodyPr>
          <a:lstStyle/>
          <a:p>
            <a:pPr algn="l"/>
            <a:r>
              <a:rPr sz="2000" b="0">
                <a:solidFill>
                  <a:srgbClr val="1F2D3A"/>
                </a:solidFill>
              </a:rPr>
              <a:t>Requirement families: </a:t>
            </a:r>
            <a:r>
              <a:rPr sz="2000" b="0">
                <a:solidFill>
                  <a:srgbClr val="A1123F"/>
                </a:solidFill>
                <a:latin typeface="Consolas"/>
              </a:rPr>
              <a:t>CEN429-DT/DR/DU</a:t>
            </a:r>
            <a:r>
              <a:rPr sz="2000" b="0">
                <a:solidFill>
                  <a:srgbClr val="1F2D3A"/>
                </a:solidFill>
              </a:rPr>
              <a:t> (in transit/at rest/in use), </a:t>
            </a:r>
            <a:r>
              <a:rPr sz="2000" b="0">
                <a:solidFill>
                  <a:srgbClr val="A1123F"/>
                </a:solidFill>
                <a:latin typeface="Consolas"/>
              </a:rPr>
              <a:t>AS</a:t>
            </a:r>
            <a:r>
              <a:rPr sz="2000" b="0">
                <a:solidFill>
                  <a:srgbClr val="1F2D3A"/>
                </a:solidFill>
              </a:rPr>
              <a:t>, </a:t>
            </a:r>
            <a:r>
              <a:rPr sz="2000" b="0">
                <a:solidFill>
                  <a:srgbClr val="A1123F"/>
                </a:solidFill>
                <a:latin typeface="Consolas"/>
              </a:rPr>
              <a:t>CR</a:t>
            </a:r>
          </a:p>
        </p:txBody>
      </p:sp>
      <p:sp>
        <p:nvSpPr>
          <p:cNvPr id="10" name="Rectangle 9"/>
          <p:cNvSpPr/>
          <p:nvPr/>
        </p:nvSpPr>
        <p:spPr>
          <a:xfrm>
            <a:off x="640080" y="3708400"/>
            <a:ext cx="10911535" cy="604520"/>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Add a row to the S17 compliance matrix for every requirement.</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Class Activities</a:t>
            </a:r>
          </a:p>
        </p:txBody>
      </p:sp>
      <p:sp>
        <p:nvSpPr>
          <p:cNvPr id="7" name="TextBox 6"/>
          <p:cNvSpPr txBox="1"/>
          <p:nvPr/>
        </p:nvSpPr>
        <p:spPr>
          <a:xfrm>
            <a:off x="640080" y="1325880"/>
            <a:ext cx="10911535" cy="159512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Stop the MITM:</a:t>
            </a:r>
            <a:r>
              <a:rPr sz="2000" b="0">
                <a:solidFill>
                  <a:srgbClr val="1F2D3A"/>
                </a:solidFill>
              </a:rPr>
              <a:t> disable </a:t>
            </a:r>
            <a:r>
              <a:rPr sz="2000" b="0">
                <a:solidFill>
                  <a:srgbClr val="A1123F"/>
                </a:solidFill>
                <a:latin typeface="Consolas"/>
              </a:rPr>
              <a:t>SSL_set1_host</a:t>
            </a:r>
            <a:r>
              <a:rPr sz="2000" b="0">
                <a:solidFill>
                  <a:srgbClr val="1F2D3A"/>
                </a:solidFill>
              </a:rPr>
              <a:t> in Demo 6 → which attacker slips through?</a:t>
            </a:r>
          </a:p>
          <a:p>
            <a:pPr>
              <a:spcAft>
                <a:spcPts val="300"/>
              </a:spcAft>
            </a:pPr>
            <a:r>
              <a:rPr sz="2000" b="1">
                <a:solidFill>
                  <a:srgbClr val="006D77"/>
                </a:solidFill>
              </a:rPr>
              <a:t>2. </a:t>
            </a:r>
            <a:r>
              <a:rPr sz="2000" b="1">
                <a:solidFill>
                  <a:srgbClr val="1F2D3A"/>
                </a:solidFill>
              </a:rPr>
              <a:t>Repeat a nonce:</a:t>
            </a:r>
            <a:r>
              <a:rPr sz="2000" b="0">
                <a:solidFill>
                  <a:srgbClr val="1F2D3A"/>
                </a:solidFill>
              </a:rPr>
              <a:t> a fixed nonce in Demo 1 → XOR two ciphertexts</a:t>
            </a:r>
          </a:p>
          <a:p>
            <a:pPr>
              <a:spcAft>
                <a:spcPts val="300"/>
              </a:spcAft>
            </a:pPr>
            <a:r>
              <a:rPr sz="2000" b="1">
                <a:solidFill>
                  <a:srgbClr val="006D77"/>
                </a:solidFill>
              </a:rPr>
              <a:t>3. </a:t>
            </a:r>
            <a:r>
              <a:rPr sz="2000" b="1">
                <a:solidFill>
                  <a:srgbClr val="1F2D3A"/>
                </a:solidFill>
              </a:rPr>
              <a:t>Map the three data states:</a:t>
            </a:r>
            <a:r>
              <a:rPr sz="2000" b="0">
                <a:solidFill>
                  <a:srgbClr val="1F2D3A"/>
                </a:solidFill>
              </a:rPr>
              <a:t> a threat/countermeasure table for a health app</a:t>
            </a:r>
          </a:p>
          <a:p>
            <a:pPr>
              <a:spcAft>
                <a:spcPts val="300"/>
              </a:spcAft>
            </a:pPr>
            <a:r>
              <a:rPr sz="2000" b="1">
                <a:solidFill>
                  <a:srgbClr val="006D77"/>
                </a:solidFill>
              </a:rPr>
              <a:t>4. </a:t>
            </a:r>
            <a:r>
              <a:rPr sz="2000" b="1">
                <a:solidFill>
                  <a:srgbClr val="1F2D3A"/>
                </a:solidFill>
              </a:rPr>
              <a:t>KDF cost:</a:t>
            </a:r>
            <a:r>
              <a:rPr sz="2000" b="0">
                <a:solidFill>
                  <a:srgbClr val="1F2D3A"/>
                </a:solidFill>
              </a:rPr>
              <a:t> find the round count that gives 100 ms</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(Sample)</a:t>
            </a:r>
          </a:p>
        </p:txBody>
      </p:sp>
      <p:sp>
        <p:nvSpPr>
          <p:cNvPr id="7" name="TextBox 6"/>
          <p:cNvSpPr txBox="1"/>
          <p:nvPr/>
        </p:nvSpPr>
        <p:spPr>
          <a:xfrm>
            <a:off x="640080" y="1325880"/>
            <a:ext cx="10911535" cy="234696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The difference between AEAD and AES-CTR?</a:t>
            </a:r>
          </a:p>
          <a:p>
            <a:pPr>
              <a:spcAft>
                <a:spcPts val="300"/>
              </a:spcAft>
            </a:pPr>
            <a:r>
              <a:rPr sz="2000" b="1">
                <a:solidFill>
                  <a:srgbClr val="006D77"/>
                </a:solidFill>
              </a:rPr>
              <a:t>2. </a:t>
            </a:r>
            <a:r>
              <a:rPr sz="2000" b="0">
                <a:solidFill>
                  <a:srgbClr val="1F2D3A"/>
                </a:solidFill>
              </a:rPr>
              <a:t>Why is nonce reuse a disaster?</a:t>
            </a:r>
          </a:p>
          <a:p>
            <a:pPr>
              <a:spcAft>
                <a:spcPts val="300"/>
              </a:spcAft>
            </a:pPr>
            <a:r>
              <a:rPr sz="2000" b="1">
                <a:solidFill>
                  <a:srgbClr val="006D77"/>
                </a:solidFill>
              </a:rPr>
              <a:t>3. </a:t>
            </a:r>
            <a:r>
              <a:rPr sz="2000" b="0">
                <a:solidFill>
                  <a:srgbClr val="1F2D3A"/>
                </a:solidFill>
              </a:rPr>
              <a:t>Why isn't ECB used?</a:t>
            </a:r>
          </a:p>
          <a:p>
            <a:pPr>
              <a:spcAft>
                <a:spcPts val="300"/>
              </a:spcAft>
            </a:pPr>
            <a:r>
              <a:rPr sz="2000" b="1">
                <a:solidFill>
                  <a:srgbClr val="006D77"/>
                </a:solidFill>
              </a:rPr>
              <a:t>4. </a:t>
            </a:r>
            <a:r>
              <a:rPr sz="2000" b="0">
                <a:solidFill>
                  <a:srgbClr val="1F2D3A"/>
                </a:solidFill>
              </a:rPr>
              <a:t>The OpenSSL client's most dangerous default?</a:t>
            </a:r>
          </a:p>
          <a:p>
            <a:pPr>
              <a:spcAft>
                <a:spcPts val="300"/>
              </a:spcAft>
            </a:pPr>
            <a:r>
              <a:rPr sz="2000" b="1">
                <a:solidFill>
                  <a:srgbClr val="006D77"/>
                </a:solidFill>
              </a:rPr>
              <a:t>5. </a:t>
            </a:r>
            <a:r>
              <a:rPr sz="2000" b="0">
                <a:solidFill>
                  <a:srgbClr val="1F2D3A"/>
                </a:solidFill>
              </a:rPr>
              <a:t>What does pinning catch, what does hostname validation catch?</a:t>
            </a:r>
          </a:p>
          <a:p>
            <a:pPr>
              <a:spcAft>
                <a:spcPts val="300"/>
              </a:spcAft>
            </a:pPr>
            <a:r>
              <a:rPr sz="2000" b="1">
                <a:solidFill>
                  <a:srgbClr val="006D77"/>
                </a:solidFill>
              </a:rPr>
              <a:t>6. </a:t>
            </a:r>
            <a:r>
              <a:rPr sz="2000" b="0">
                <a:solidFill>
                  <a:srgbClr val="1F2D3A"/>
                </a:solidFill>
              </a:rPr>
              <a:t>What is a security shell, give an example?</a:t>
            </a:r>
          </a:p>
        </p:txBody>
      </p:sp>
      <p:sp>
        <p:nvSpPr>
          <p:cNvPr id="8" name="Rectangle 7"/>
          <p:cNvSpPr/>
          <p:nvPr/>
        </p:nvSpPr>
        <p:spPr>
          <a:xfrm>
            <a:off x="640080" y="3782568"/>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Full list (20 questions) and answers on the course site. Quiz-1 is in this style + code reading.</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169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 Answers (Sample 1–6)</a:t>
            </a:r>
          </a:p>
        </p:txBody>
      </p:sp>
      <p:sp>
        <p:nvSpPr>
          <p:cNvPr id="7" name="TextBox 6"/>
          <p:cNvSpPr txBox="1"/>
          <p:nvPr/>
        </p:nvSpPr>
        <p:spPr>
          <a:xfrm>
            <a:off x="640080" y="1325880"/>
            <a:ext cx="10911535" cy="4658360"/>
          </a:xfrm>
          <a:prstGeom prst="rect">
            <a:avLst/>
          </a:prstGeom>
          <a:noFill/>
        </p:spPr>
        <p:txBody>
          <a:bodyPr wrap="square" lIns="45720" rIns="45720">
            <a:spAutoFit/>
          </a:bodyPr>
          <a:lstStyle/>
          <a:p>
            <a:pPr>
              <a:spcAft>
                <a:spcPts val="300"/>
              </a:spcAft>
            </a:pPr>
            <a:r>
              <a:rPr sz="2000" b="1">
                <a:solidFill>
                  <a:srgbClr val="006D77"/>
                </a:solidFill>
              </a:rPr>
              <a:t>1. </a:t>
            </a:r>
            <a:r>
              <a:rPr sz="2000" b="1">
                <a:solidFill>
                  <a:srgbClr val="1F2D3A"/>
                </a:solidFill>
              </a:rPr>
              <a:t>AES-CTR</a:t>
            </a:r>
            <a:r>
              <a:rPr sz="2000" b="0">
                <a:solidFill>
                  <a:srgbClr val="1F2D3A"/>
                </a:solidFill>
              </a:rPr>
              <a:t> provides confidentiality only; </a:t>
            </a:r>
            <a:r>
              <a:rPr sz="2000" b="1">
                <a:solidFill>
                  <a:srgbClr val="1F2D3A"/>
                </a:solidFill>
              </a:rPr>
              <a:t>AEAD (AES-GCM)</a:t>
            </a:r>
            <a:r>
              <a:rPr sz="2000" b="0">
                <a:solidFill>
                  <a:srgbClr val="1F2D3A"/>
                </a:solidFill>
              </a:rPr>
              <a:t> provides confidentiality </a:t>
            </a:r>
            <a:r>
              <a:rPr sz="2000" b="1">
                <a:solidFill>
                  <a:srgbClr val="1F2D3A"/>
                </a:solidFill>
              </a:rPr>
              <a:t>+ integrity/identity</a:t>
            </a:r>
            <a:r>
              <a:rPr sz="2000" b="0">
                <a:solidFill>
                  <a:srgbClr val="1F2D3A"/>
                </a:solidFill>
              </a:rPr>
              <a:t> together with a </a:t>
            </a:r>
            <a:r>
              <a:rPr sz="2000" b="1">
                <a:solidFill>
                  <a:srgbClr val="1F2D3A"/>
                </a:solidFill>
              </a:rPr>
              <a:t>tag</a:t>
            </a:r>
            <a:r>
              <a:rPr sz="2000" b="0">
                <a:solidFill>
                  <a:srgbClr val="1F2D3A"/>
                </a:solidFill>
              </a:rPr>
              <a:t>. Changes go unnoticed in CTR.</a:t>
            </a:r>
          </a:p>
          <a:p>
            <a:pPr>
              <a:spcAft>
                <a:spcPts val="300"/>
              </a:spcAft>
            </a:pPr>
            <a:r>
              <a:rPr sz="2000" b="1">
                <a:solidFill>
                  <a:srgbClr val="006D77"/>
                </a:solidFill>
              </a:rPr>
              <a:t>2. </a:t>
            </a:r>
            <a:r>
              <a:rPr sz="2000" b="0">
                <a:solidFill>
                  <a:srgbClr val="1F2D3A"/>
                </a:solidFill>
              </a:rPr>
              <a:t>The same key+nonce </a:t>
            </a:r>
            <a:r>
              <a:rPr sz="2000" b="1">
                <a:solidFill>
                  <a:srgbClr val="1F2D3A"/>
                </a:solidFill>
              </a:rPr>
              <a:t>repeats the keystream</a:t>
            </a:r>
            <a:r>
              <a:rPr sz="2000" b="0">
                <a:solidFill>
                  <a:srgbClr val="1F2D3A"/>
                </a:solidFill>
              </a:rPr>
              <a:t>; the XOR of two ciphertexts leaks the plaintext, and in GCM the </a:t>
            </a:r>
            <a:r>
              <a:rPr sz="2000" b="1">
                <a:solidFill>
                  <a:srgbClr val="1F2D3A"/>
                </a:solidFill>
              </a:rPr>
              <a:t>authentication key</a:t>
            </a:r>
            <a:r>
              <a:rPr sz="2000" b="0">
                <a:solidFill>
                  <a:srgbClr val="1F2D3A"/>
                </a:solidFill>
              </a:rPr>
              <a:t> is at risk.</a:t>
            </a:r>
          </a:p>
          <a:p>
            <a:pPr>
              <a:spcAft>
                <a:spcPts val="300"/>
              </a:spcAft>
            </a:pPr>
            <a:r>
              <a:rPr sz="2000" b="1">
                <a:solidFill>
                  <a:srgbClr val="006D77"/>
                </a:solidFill>
              </a:rPr>
              <a:t>3. </a:t>
            </a:r>
            <a:r>
              <a:rPr sz="2000" b="1">
                <a:solidFill>
                  <a:srgbClr val="1F2D3A"/>
                </a:solidFill>
              </a:rPr>
              <a:t>ECB</a:t>
            </a:r>
            <a:r>
              <a:rPr sz="2000" b="0">
                <a:solidFill>
                  <a:srgbClr val="1F2D3A"/>
                </a:solidFill>
              </a:rPr>
              <a:t> turns the same block into the same ciphertext block → </a:t>
            </a:r>
            <a:r>
              <a:rPr sz="2000" b="1">
                <a:solidFill>
                  <a:srgbClr val="1F2D3A"/>
                </a:solidFill>
              </a:rPr>
              <a:t>patterns are visible</a:t>
            </a:r>
            <a:r>
              <a:rPr sz="2000" b="0">
                <a:solidFill>
                  <a:srgbClr val="1F2D3A"/>
                </a:solidFill>
              </a:rPr>
              <a:t>; no semantic security.</a:t>
            </a:r>
          </a:p>
          <a:p>
            <a:pPr>
              <a:spcAft>
                <a:spcPts val="300"/>
              </a:spcAft>
            </a:pPr>
            <a:r>
              <a:rPr sz="2000" b="1">
                <a:solidFill>
                  <a:srgbClr val="006D77"/>
                </a:solidFill>
              </a:rPr>
              <a:t>4. </a:t>
            </a:r>
            <a:r>
              <a:rPr sz="2000" b="0">
                <a:solidFill>
                  <a:srgbClr val="1F2D3A"/>
                </a:solidFill>
              </a:rPr>
              <a:t>The client doesn't validate the certificate/hostname </a:t>
            </a:r>
            <a:r>
              <a:rPr sz="2000" b="1">
                <a:solidFill>
                  <a:srgbClr val="1F2D3A"/>
                </a:solidFill>
              </a:rPr>
              <a:t>on its own</a:t>
            </a:r>
            <a:r>
              <a:rPr sz="2000" b="0">
                <a:solidFill>
                  <a:srgbClr val="1F2D3A"/>
                </a:solidFill>
              </a:rPr>
              <a:t>; without turning it on manually, </a:t>
            </a:r>
            <a:r>
              <a:rPr sz="2000" b="1">
                <a:solidFill>
                  <a:srgbClr val="1F2D3A"/>
                </a:solidFill>
              </a:rPr>
              <a:t>MITM</a:t>
            </a:r>
            <a:r>
              <a:rPr sz="2000" b="0">
                <a:solidFill>
                  <a:srgbClr val="1F2D3A"/>
                </a:solidFill>
              </a:rPr>
              <a:t> is possible.</a:t>
            </a:r>
          </a:p>
          <a:p>
            <a:pPr>
              <a:spcAft>
                <a:spcPts val="300"/>
              </a:spcAft>
            </a:pPr>
            <a:r>
              <a:rPr sz="2000" b="1">
                <a:solidFill>
                  <a:srgbClr val="006D77"/>
                </a:solidFill>
              </a:rPr>
              <a:t>5. </a:t>
            </a:r>
            <a:r>
              <a:rPr sz="2000" b="1">
                <a:solidFill>
                  <a:srgbClr val="1F2D3A"/>
                </a:solidFill>
              </a:rPr>
              <a:t>Pinning:</a:t>
            </a:r>
            <a:r>
              <a:rPr sz="2000" b="0">
                <a:solidFill>
                  <a:srgbClr val="1F2D3A"/>
                </a:solidFill>
              </a:rPr>
              <a:t> pins the expected server key (SPKI) → catches a fake-but-"valid" certificate. </a:t>
            </a:r>
            <a:r>
              <a:rPr sz="2000" b="1">
                <a:solidFill>
                  <a:srgbClr val="1F2D3A"/>
                </a:solidFill>
              </a:rPr>
              <a:t>Hostname validation:</a:t>
            </a:r>
            <a:r>
              <a:rPr sz="2000" b="0">
                <a:solidFill>
                  <a:srgbClr val="1F2D3A"/>
                </a:solidFill>
              </a:rPr>
              <a:t> catches whether the certificate belongs to the correct </a:t>
            </a:r>
            <a:r>
              <a:rPr sz="2000" b="1">
                <a:solidFill>
                  <a:srgbClr val="1F2D3A"/>
                </a:solidFill>
              </a:rPr>
              <a:t>domain</a:t>
            </a:r>
            <a:r>
              <a:rPr sz="2000" b="0">
                <a:solidFill>
                  <a:srgbClr val="1F2D3A"/>
                </a:solidFill>
              </a:rPr>
              <a:t>.</a:t>
            </a:r>
          </a:p>
          <a:p>
            <a:pPr>
              <a:spcAft>
                <a:spcPts val="300"/>
              </a:spcAft>
            </a:pPr>
            <a:r>
              <a:rPr sz="2000" b="1">
                <a:solidFill>
                  <a:srgbClr val="006D77"/>
                </a:solidFill>
              </a:rPr>
              <a:t>6. </a:t>
            </a:r>
            <a:r>
              <a:rPr sz="2000" b="1">
                <a:solidFill>
                  <a:srgbClr val="1F2D3A"/>
                </a:solidFill>
              </a:rPr>
              <a:t>Security shell:</a:t>
            </a:r>
            <a:r>
              <a:rPr sz="2000" b="0">
                <a:solidFill>
                  <a:srgbClr val="1F2D3A"/>
                </a:solidFill>
              </a:rPr>
              <a:t> protection wrapped around an asset (C=confidentiality, I=integrity). E.g., a key file = AES-GCM (C) + tag/HMAC (I).</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(Continued)</a:t>
            </a:r>
          </a:p>
        </p:txBody>
      </p:sp>
      <p:sp>
        <p:nvSpPr>
          <p:cNvPr id="7" name="TextBox 6"/>
          <p:cNvSpPr txBox="1"/>
          <p:nvPr/>
        </p:nvSpPr>
        <p:spPr>
          <a:xfrm>
            <a:off x="640080" y="1325880"/>
            <a:ext cx="10911535" cy="230124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Why can't </a:t>
            </a:r>
            <a:r>
              <a:rPr sz="2000" b="0">
                <a:solidFill>
                  <a:srgbClr val="A1123F"/>
                </a:solidFill>
                <a:latin typeface="Consolas"/>
              </a:rPr>
              <a:t>rand()</a:t>
            </a:r>
            <a:r>
              <a:rPr sz="2000" b="0">
                <a:solidFill>
                  <a:srgbClr val="1F2D3A"/>
                </a:solidFill>
              </a:rPr>
              <a:t> be used for security? What instead?</a:t>
            </a:r>
          </a:p>
          <a:p>
            <a:pPr>
              <a:spcAft>
                <a:spcPts val="300"/>
              </a:spcAft>
            </a:pPr>
            <a:r>
              <a:rPr sz="2000" b="1">
                <a:solidFill>
                  <a:srgbClr val="006D77"/>
                </a:solidFill>
              </a:rPr>
              <a:t>2. </a:t>
            </a:r>
            <a:r>
              <a:rPr sz="2000" b="0">
                <a:solidFill>
                  <a:srgbClr val="A1123F"/>
                </a:solidFill>
                <a:latin typeface="Consolas"/>
              </a:rPr>
              <a:t>EVP_DecryptFinal_ex</a:t>
            </a:r>
            <a:r>
              <a:rPr sz="2000" b="0">
                <a:solidFill>
                  <a:srgbClr val="1F2D3A"/>
                </a:solidFill>
              </a:rPr>
              <a:t> returned failure; what do you do with the plaintext in the buffer?</a:t>
            </a:r>
          </a:p>
          <a:p>
            <a:pPr>
              <a:spcAft>
                <a:spcPts val="300"/>
              </a:spcAft>
            </a:pPr>
            <a:r>
              <a:rPr sz="2000" b="1">
                <a:solidFill>
                  <a:srgbClr val="006D77"/>
                </a:solidFill>
              </a:rPr>
              <a:t>3. </a:t>
            </a:r>
            <a:r>
              <a:rPr sz="2000" b="0">
                <a:solidFill>
                  <a:srgbClr val="1F2D3A"/>
                </a:solidFill>
              </a:rPr>
              <a:t>Why is </a:t>
            </a:r>
            <a:r>
              <a:rPr sz="2000" b="0">
                <a:solidFill>
                  <a:srgbClr val="A1123F"/>
                </a:solidFill>
                <a:latin typeface="Consolas"/>
              </a:rPr>
              <a:t>memcmp</a:t>
            </a:r>
            <a:r>
              <a:rPr sz="2000" b="0">
                <a:solidFill>
                  <a:srgbClr val="1F2D3A"/>
                </a:solidFill>
              </a:rPr>
              <a:t> risky for MAC comparison?</a:t>
            </a:r>
          </a:p>
          <a:p>
            <a:pPr>
              <a:spcAft>
                <a:spcPts val="300"/>
              </a:spcAft>
            </a:pPr>
            <a:r>
              <a:rPr sz="2000" b="1">
                <a:solidFill>
                  <a:srgbClr val="006D77"/>
                </a:solidFill>
              </a:rPr>
              <a:t>4. </a:t>
            </a:r>
            <a:r>
              <a:rPr sz="2000" b="0">
                <a:solidFill>
                  <a:srgbClr val="1F2D3A"/>
                </a:solidFill>
              </a:rPr>
              <a:t>Is a key whose crypto-period has expired deleted immediately?</a:t>
            </a:r>
          </a:p>
          <a:p>
            <a:pPr>
              <a:spcAft>
                <a:spcPts val="300"/>
              </a:spcAft>
            </a:pPr>
            <a:r>
              <a:rPr sz="2000" b="1">
                <a:solidFill>
                  <a:srgbClr val="006D77"/>
                </a:solidFill>
              </a:rPr>
              <a:t>5. </a:t>
            </a:r>
            <a:r>
              <a:rPr sz="2000" b="0">
                <a:solidFill>
                  <a:srgbClr val="1F2D3A"/>
                </a:solidFill>
              </a:rPr>
              <a:t>Why isn't the data re-encrypted when the KEK is renewed in envelope encryption?</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 Answers (1–5)</a:t>
            </a:r>
          </a:p>
        </p:txBody>
      </p:sp>
      <p:sp>
        <p:nvSpPr>
          <p:cNvPr id="7" name="TextBox 6"/>
          <p:cNvSpPr txBox="1"/>
          <p:nvPr/>
        </p:nvSpPr>
        <p:spPr>
          <a:xfrm>
            <a:off x="640080" y="1325880"/>
            <a:ext cx="10911535" cy="329184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A1123F"/>
                </a:solidFill>
                <a:latin typeface="Consolas"/>
              </a:rPr>
              <a:t>rand()</a:t>
            </a:r>
            <a:r>
              <a:rPr sz="2000" b="0">
                <a:solidFill>
                  <a:srgbClr val="1F2D3A"/>
                </a:solidFill>
              </a:rPr>
              <a:t> is </a:t>
            </a:r>
            <a:r>
              <a:rPr sz="2000" b="1">
                <a:solidFill>
                  <a:srgbClr val="1F2D3A"/>
                </a:solidFill>
              </a:rPr>
              <a:t>statistical and predictable</a:t>
            </a:r>
            <a:r>
              <a:rPr sz="2000" b="0">
                <a:solidFill>
                  <a:srgbClr val="1F2D3A"/>
                </a:solidFill>
              </a:rPr>
              <a:t> → use a CSPRNG (</a:t>
            </a:r>
            <a:r>
              <a:rPr sz="2000" b="0">
                <a:solidFill>
                  <a:srgbClr val="A1123F"/>
                </a:solidFill>
                <a:latin typeface="Consolas"/>
              </a:rPr>
              <a:t>RAND_bytes</a:t>
            </a:r>
            <a:r>
              <a:rPr sz="2000" b="0">
                <a:solidFill>
                  <a:srgbClr val="1F2D3A"/>
                </a:solidFill>
              </a:rPr>
              <a:t> / </a:t>
            </a:r>
            <a:r>
              <a:rPr sz="2000" b="0">
                <a:solidFill>
                  <a:srgbClr val="A1123F"/>
                </a:solidFill>
                <a:latin typeface="Consolas"/>
              </a:rPr>
              <a:t>getrandom</a:t>
            </a:r>
            <a:r>
              <a:rPr sz="2000" b="0">
                <a:solidFill>
                  <a:srgbClr val="1F2D3A"/>
                </a:solidFill>
              </a:rPr>
              <a:t>).</a:t>
            </a:r>
          </a:p>
          <a:p>
            <a:pPr>
              <a:spcAft>
                <a:spcPts val="300"/>
              </a:spcAft>
            </a:pPr>
            <a:r>
              <a:rPr sz="2000" b="1">
                <a:solidFill>
                  <a:srgbClr val="006D77"/>
                </a:solidFill>
              </a:rPr>
              <a:t>2. </a:t>
            </a:r>
            <a:r>
              <a:rPr sz="2000" b="0">
                <a:solidFill>
                  <a:srgbClr val="1F2D3A"/>
                </a:solidFill>
              </a:rPr>
              <a:t>If decryption fails, </a:t>
            </a:r>
            <a:r>
              <a:rPr sz="2000" b="1">
                <a:solidFill>
                  <a:srgbClr val="1F2D3A"/>
                </a:solidFill>
              </a:rPr>
              <a:t>securely erase</a:t>
            </a:r>
            <a:r>
              <a:rPr sz="2000" b="0">
                <a:solidFill>
                  <a:srgbClr val="1F2D3A"/>
                </a:solidFill>
              </a:rPr>
              <a:t> the plaintext in the buffer (</a:t>
            </a:r>
            <a:r>
              <a:rPr sz="2000" b="0">
                <a:solidFill>
                  <a:srgbClr val="A1123F"/>
                </a:solidFill>
                <a:latin typeface="Consolas"/>
              </a:rPr>
              <a:t>memset_s</a:t>
            </a:r>
            <a:r>
              <a:rPr sz="2000" b="0">
                <a:solidFill>
                  <a:srgbClr val="1F2D3A"/>
                </a:solidFill>
              </a:rPr>
              <a:t>) and </a:t>
            </a:r>
            <a:r>
              <a:rPr sz="2000" b="1">
                <a:solidFill>
                  <a:srgbClr val="1F2D3A"/>
                </a:solidFill>
              </a:rPr>
              <a:t>reject it</a:t>
            </a:r>
            <a:r>
              <a:rPr sz="2000" b="0">
                <a:solidFill>
                  <a:srgbClr val="1F2D3A"/>
                </a:solidFill>
              </a:rPr>
              <a:t> — integrity wasn't verified, don't use it.</a:t>
            </a:r>
          </a:p>
          <a:p>
            <a:pPr>
              <a:spcAft>
                <a:spcPts val="300"/>
              </a:spcAft>
            </a:pPr>
            <a:r>
              <a:rPr sz="2000" b="1">
                <a:solidFill>
                  <a:srgbClr val="006D77"/>
                </a:solidFill>
              </a:rPr>
              <a:t>3. </a:t>
            </a:r>
            <a:r>
              <a:rPr sz="2000" b="0">
                <a:solidFill>
                  <a:srgbClr val="A1123F"/>
                </a:solidFill>
                <a:latin typeface="Consolas"/>
              </a:rPr>
              <a:t>memcmp</a:t>
            </a:r>
            <a:r>
              <a:rPr sz="2000" b="0">
                <a:solidFill>
                  <a:srgbClr val="1F2D3A"/>
                </a:solidFill>
              </a:rPr>
              <a:t> </a:t>
            </a:r>
            <a:r>
              <a:rPr sz="2000" b="1">
                <a:solidFill>
                  <a:srgbClr val="1F2D3A"/>
                </a:solidFill>
              </a:rPr>
              <a:t>exits early</a:t>
            </a:r>
            <a:r>
              <a:rPr sz="2000" b="0">
                <a:solidFill>
                  <a:srgbClr val="1F2D3A"/>
                </a:solidFill>
              </a:rPr>
              <a:t> → a </a:t>
            </a:r>
            <a:r>
              <a:rPr sz="2000" b="1">
                <a:solidFill>
                  <a:srgbClr val="1F2D3A"/>
                </a:solidFill>
              </a:rPr>
              <a:t>timing leak</a:t>
            </a:r>
            <a:r>
              <a:rPr sz="2000" b="0">
                <a:solidFill>
                  <a:srgbClr val="1F2D3A"/>
                </a:solidFill>
              </a:rPr>
              <a:t>; use </a:t>
            </a:r>
            <a:r>
              <a:rPr sz="2000" b="0">
                <a:solidFill>
                  <a:srgbClr val="A1123F"/>
                </a:solidFill>
                <a:latin typeface="Consolas"/>
              </a:rPr>
              <a:t>CRYPTO_memcmp</a:t>
            </a:r>
            <a:r>
              <a:rPr sz="2000" b="0">
                <a:solidFill>
                  <a:srgbClr val="1F2D3A"/>
                </a:solidFill>
              </a:rPr>
              <a:t> / a constant-time comparison.</a:t>
            </a:r>
          </a:p>
          <a:p>
            <a:pPr>
              <a:spcAft>
                <a:spcPts val="300"/>
              </a:spcAft>
            </a:pPr>
            <a:r>
              <a:rPr sz="2000" b="1">
                <a:solidFill>
                  <a:srgbClr val="006D77"/>
                </a:solidFill>
              </a:rPr>
              <a:t>4. </a:t>
            </a:r>
            <a:r>
              <a:rPr sz="2000" b="1">
                <a:solidFill>
                  <a:srgbClr val="1F2D3A"/>
                </a:solidFill>
              </a:rPr>
              <a:t>No.</a:t>
            </a:r>
            <a:r>
              <a:rPr sz="2000" b="0">
                <a:solidFill>
                  <a:srgbClr val="1F2D3A"/>
                </a:solidFill>
              </a:rPr>
              <a:t> It's not used for new encryption, but it's kept </a:t>
            </a:r>
            <a:r>
              <a:rPr sz="2000" b="1">
                <a:solidFill>
                  <a:srgbClr val="1F2D3A"/>
                </a:solidFill>
              </a:rPr>
              <a:t>for decryption only</a:t>
            </a:r>
            <a:r>
              <a:rPr sz="2000" b="0">
                <a:solidFill>
                  <a:srgbClr val="1F2D3A"/>
                </a:solidFill>
              </a:rPr>
              <a:t> until the old data is re-encrypted.</a:t>
            </a:r>
          </a:p>
          <a:p>
            <a:pPr>
              <a:spcAft>
                <a:spcPts val="300"/>
              </a:spcAft>
            </a:pPr>
            <a:r>
              <a:rPr sz="2000" b="1">
                <a:solidFill>
                  <a:srgbClr val="006D77"/>
                </a:solidFill>
              </a:rPr>
              <a:t>5. </a:t>
            </a:r>
            <a:r>
              <a:rPr sz="2000" b="0">
                <a:solidFill>
                  <a:srgbClr val="1F2D3A"/>
                </a:solidFill>
              </a:rPr>
              <a:t>The data is encrypted with the </a:t>
            </a:r>
            <a:r>
              <a:rPr sz="2000" b="1">
                <a:solidFill>
                  <a:srgbClr val="1F2D3A"/>
                </a:solidFill>
              </a:rPr>
              <a:t>DEK</a:t>
            </a:r>
            <a:r>
              <a:rPr sz="2000" b="0">
                <a:solidFill>
                  <a:srgbClr val="1F2D3A"/>
                </a:solidFill>
              </a:rPr>
              <a:t>; when the KEK is renewed, only the </a:t>
            </a:r>
            <a:r>
              <a:rPr sz="2000" b="1">
                <a:solidFill>
                  <a:srgbClr val="1F2D3A"/>
                </a:solidFill>
              </a:rPr>
              <a:t>DEKs are rewrapped</a:t>
            </a:r>
            <a:r>
              <a:rPr sz="2000" b="0">
                <a:solidFill>
                  <a:srgbClr val="1F2D3A"/>
                </a:solidFill>
              </a:rPr>
              <a:t>, not the data.</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(Continued)</a:t>
            </a:r>
          </a:p>
        </p:txBody>
      </p:sp>
      <p:sp>
        <p:nvSpPr>
          <p:cNvPr id="7" name="TextBox 6"/>
          <p:cNvSpPr txBox="1"/>
          <p:nvPr/>
        </p:nvSpPr>
        <p:spPr>
          <a:xfrm>
            <a:off x="640080" y="1325880"/>
            <a:ext cx="10911535" cy="1971040"/>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What happens if </a:t>
            </a:r>
            <a:r>
              <a:rPr sz="2000" b="0">
                <a:solidFill>
                  <a:srgbClr val="A1123F"/>
                </a:solidFill>
                <a:latin typeface="Consolas"/>
              </a:rPr>
              <a:t>SSL_set1_host</a:t>
            </a:r>
            <a:r>
              <a:rPr sz="2000" b="0">
                <a:solidFill>
                  <a:srgbClr val="1F2D3A"/>
                </a:solidFill>
              </a:rPr>
              <a:t> isn't called?</a:t>
            </a:r>
          </a:p>
          <a:p>
            <a:pPr>
              <a:spcAft>
                <a:spcPts val="300"/>
              </a:spcAft>
            </a:pPr>
            <a:r>
              <a:rPr sz="2000" b="1">
                <a:solidFill>
                  <a:srgbClr val="006D77"/>
                </a:solidFill>
              </a:rPr>
              <a:t>2. </a:t>
            </a:r>
            <a:r>
              <a:rPr sz="2000" b="0">
                <a:solidFill>
                  <a:srgbClr val="1F2D3A"/>
                </a:solidFill>
              </a:rPr>
              <a:t>Why SPKI for pinning, and why a backup pin?</a:t>
            </a:r>
          </a:p>
          <a:p>
            <a:pPr>
              <a:spcAft>
                <a:spcPts val="300"/>
              </a:spcAft>
            </a:pPr>
            <a:r>
              <a:rPr sz="2000" b="1">
                <a:solidFill>
                  <a:srgbClr val="006D77"/>
                </a:solidFill>
              </a:rPr>
              <a:t>3. </a:t>
            </a:r>
            <a:r>
              <a:rPr sz="2000" b="0">
                <a:solidFill>
                  <a:srgbClr val="1F2D3A"/>
                </a:solidFill>
              </a:rPr>
              <a:t>What is "fail-open"? An example</a:t>
            </a:r>
          </a:p>
          <a:p>
            <a:pPr>
              <a:spcAft>
                <a:spcPts val="300"/>
              </a:spcAft>
            </a:pPr>
            <a:r>
              <a:rPr sz="2000" b="1">
                <a:solidFill>
                  <a:srgbClr val="006D77"/>
                </a:solidFill>
              </a:rPr>
              <a:t>4. </a:t>
            </a:r>
            <a:r>
              <a:rPr sz="2000" b="0">
                <a:solidFill>
                  <a:srgbClr val="1F2D3A"/>
                </a:solidFill>
              </a:rPr>
              <a:t>Why can't a plain SHA-256 of an ID number be a pseudonym?</a:t>
            </a:r>
          </a:p>
          <a:p>
            <a:pPr>
              <a:spcAft>
                <a:spcPts val="300"/>
              </a:spcAft>
            </a:pPr>
            <a:r>
              <a:rPr sz="2000" b="1">
                <a:solidFill>
                  <a:srgbClr val="006D77"/>
                </a:solidFill>
              </a:rPr>
              <a:t>5. </a:t>
            </a:r>
            <a:r>
              <a:rPr sz="2000" b="0">
                <a:solidFill>
                  <a:srgbClr val="1F2D3A"/>
                </a:solidFill>
              </a:rPr>
              <a:t>Why does tokenization shrink PCI DSS scope?</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Self-Check — Answers (6–10)</a:t>
            </a:r>
          </a:p>
        </p:txBody>
      </p:sp>
      <p:sp>
        <p:nvSpPr>
          <p:cNvPr id="7" name="TextBox 6"/>
          <p:cNvSpPr txBox="1"/>
          <p:nvPr/>
        </p:nvSpPr>
        <p:spPr>
          <a:xfrm>
            <a:off x="640080" y="1325880"/>
            <a:ext cx="10911535" cy="3952239"/>
          </a:xfrm>
          <a:prstGeom prst="rect">
            <a:avLst/>
          </a:prstGeom>
          <a:noFill/>
        </p:spPr>
        <p:txBody>
          <a:bodyPr wrap="square" lIns="45720" rIns="45720">
            <a:spAutoFit/>
          </a:bodyPr>
          <a:lstStyle/>
          <a:p>
            <a:pPr>
              <a:spcAft>
                <a:spcPts val="300"/>
              </a:spcAft>
            </a:pPr>
            <a:r>
              <a:rPr sz="2000" b="1">
                <a:solidFill>
                  <a:srgbClr val="006D77"/>
                </a:solidFill>
              </a:rPr>
              <a:t>1. </a:t>
            </a:r>
            <a:r>
              <a:rPr sz="2000" b="0">
                <a:solidFill>
                  <a:srgbClr val="1F2D3A"/>
                </a:solidFill>
              </a:rPr>
              <a:t>Without </a:t>
            </a:r>
            <a:r>
              <a:rPr sz="2000" b="0">
                <a:solidFill>
                  <a:srgbClr val="A1123F"/>
                </a:solidFill>
                <a:latin typeface="Consolas"/>
              </a:rPr>
              <a:t>SSL_set1_host</a:t>
            </a:r>
            <a:r>
              <a:rPr sz="2000" b="0">
                <a:solidFill>
                  <a:srgbClr val="1F2D3A"/>
                </a:solidFill>
              </a:rPr>
              <a:t>, </a:t>
            </a:r>
            <a:r>
              <a:rPr sz="2000" b="1">
                <a:solidFill>
                  <a:srgbClr val="1F2D3A"/>
                </a:solidFill>
              </a:rPr>
              <a:t>the hostname isn't validated</a:t>
            </a:r>
            <a:r>
              <a:rPr sz="2000" b="0">
                <a:solidFill>
                  <a:srgbClr val="1F2D3A"/>
                </a:solidFill>
              </a:rPr>
              <a:t>; a </a:t>
            </a:r>
            <a:r>
              <a:rPr sz="2000" b="1">
                <a:solidFill>
                  <a:srgbClr val="1F2D3A"/>
                </a:solidFill>
              </a:rPr>
              <a:t>valid</a:t>
            </a:r>
            <a:r>
              <a:rPr sz="2000" b="0">
                <a:solidFill>
                  <a:srgbClr val="1F2D3A"/>
                </a:solidFill>
              </a:rPr>
              <a:t> certificate for another name gets accepted → MITM.</a:t>
            </a:r>
          </a:p>
          <a:p>
            <a:pPr>
              <a:spcAft>
                <a:spcPts val="300"/>
              </a:spcAft>
            </a:pPr>
            <a:r>
              <a:rPr sz="2000" b="1">
                <a:solidFill>
                  <a:srgbClr val="006D77"/>
                </a:solidFill>
              </a:rPr>
              <a:t>2. </a:t>
            </a:r>
            <a:r>
              <a:rPr sz="2000" b="0">
                <a:solidFill>
                  <a:srgbClr val="1F2D3A"/>
                </a:solidFill>
              </a:rPr>
              <a:t>The </a:t>
            </a:r>
            <a:r>
              <a:rPr sz="2000" b="1">
                <a:solidFill>
                  <a:srgbClr val="1F2D3A"/>
                </a:solidFill>
              </a:rPr>
              <a:t>SPKI</a:t>
            </a:r>
            <a:r>
              <a:rPr sz="2000" b="0">
                <a:solidFill>
                  <a:srgbClr val="1F2D3A"/>
                </a:solidFill>
              </a:rPr>
              <a:t> stays the same even if the certificate is renewed (as long as the key is the same); a </a:t>
            </a:r>
            <a:r>
              <a:rPr sz="2000" b="1">
                <a:solidFill>
                  <a:srgbClr val="1F2D3A"/>
                </a:solidFill>
              </a:rPr>
              <a:t>backup pin</a:t>
            </a:r>
            <a:r>
              <a:rPr sz="2000" b="0">
                <a:solidFill>
                  <a:srgbClr val="1F2D3A"/>
                </a:solidFill>
              </a:rPr>
              <a:t> prevents the app from </a:t>
            </a:r>
            <a:r>
              <a:rPr sz="2000" b="1">
                <a:solidFill>
                  <a:srgbClr val="1F2D3A"/>
                </a:solidFill>
              </a:rPr>
              <a:t>"bricking"</a:t>
            </a:r>
            <a:r>
              <a:rPr sz="2000" b="0">
                <a:solidFill>
                  <a:srgbClr val="1F2D3A"/>
                </a:solidFill>
              </a:rPr>
              <a:t> when the key changes.</a:t>
            </a:r>
          </a:p>
          <a:p>
            <a:pPr>
              <a:spcAft>
                <a:spcPts val="300"/>
              </a:spcAft>
            </a:pPr>
            <a:r>
              <a:rPr sz="2000" b="1">
                <a:solidFill>
                  <a:srgbClr val="006D77"/>
                </a:solidFill>
              </a:rPr>
              <a:t>3. </a:t>
            </a:r>
            <a:r>
              <a:rPr sz="2000" b="1">
                <a:solidFill>
                  <a:srgbClr val="1F2D3A"/>
                </a:solidFill>
              </a:rPr>
              <a:t>Fail-open:</a:t>
            </a:r>
            <a:r>
              <a:rPr sz="2000" b="0">
                <a:solidFill>
                  <a:srgbClr val="1F2D3A"/>
                </a:solidFill>
              </a:rPr>
              <a:t> treating an error as "passed/allow"; e.g., a </a:t>
            </a:r>
            <a:r>
              <a:rPr sz="2000" b="1">
                <a:solidFill>
                  <a:srgbClr val="1F2D3A"/>
                </a:solidFill>
              </a:rPr>
              <a:t>swallowed `KeyStoreException`</a:t>
            </a:r>
            <a:r>
              <a:rPr sz="2000" b="0">
                <a:solidFill>
                  <a:srgbClr val="1F2D3A"/>
                </a:solidFill>
              </a:rPr>
              <a:t> skipping validation.</a:t>
            </a:r>
          </a:p>
          <a:p>
            <a:pPr>
              <a:spcAft>
                <a:spcPts val="300"/>
              </a:spcAft>
            </a:pPr>
            <a:r>
              <a:rPr sz="2000" b="1">
                <a:solidFill>
                  <a:srgbClr val="006D77"/>
                </a:solidFill>
              </a:rPr>
              <a:t>4. </a:t>
            </a:r>
            <a:r>
              <a:rPr sz="2000" b="0">
                <a:solidFill>
                  <a:srgbClr val="1F2D3A"/>
                </a:solidFill>
              </a:rPr>
              <a:t>An ID number's value space is </a:t>
            </a:r>
            <a:r>
              <a:rPr sz="2000" b="1">
                <a:solidFill>
                  <a:srgbClr val="1F2D3A"/>
                </a:solidFill>
              </a:rPr>
              <a:t>small/predictable</a:t>
            </a:r>
            <a:r>
              <a:rPr sz="2000" b="0">
                <a:solidFill>
                  <a:srgbClr val="1F2D3A"/>
                </a:solidFill>
              </a:rPr>
              <a:t> → plain SHA-256 can be </a:t>
            </a:r>
            <a:r>
              <a:rPr sz="2000" b="1">
                <a:solidFill>
                  <a:srgbClr val="1F2D3A"/>
                </a:solidFill>
              </a:rPr>
              <a:t>brute-forced back</a:t>
            </a:r>
            <a:r>
              <a:rPr sz="2000" b="0">
                <a:solidFill>
                  <a:srgbClr val="1F2D3A"/>
                </a:solidFill>
              </a:rPr>
              <a:t>; a </a:t>
            </a:r>
            <a:r>
              <a:rPr sz="2000" b="1">
                <a:solidFill>
                  <a:srgbClr val="1F2D3A"/>
                </a:solidFill>
              </a:rPr>
              <a:t>keyed HMAC</a:t>
            </a:r>
            <a:r>
              <a:rPr sz="2000" b="0">
                <a:solidFill>
                  <a:srgbClr val="1F2D3A"/>
                </a:solidFill>
              </a:rPr>
              <a:t> is needed.</a:t>
            </a:r>
          </a:p>
          <a:p>
            <a:pPr>
              <a:spcAft>
                <a:spcPts val="300"/>
              </a:spcAft>
            </a:pPr>
            <a:r>
              <a:rPr sz="2000" b="1">
                <a:solidFill>
                  <a:srgbClr val="006D77"/>
                </a:solidFill>
              </a:rPr>
              <a:t>5. </a:t>
            </a:r>
            <a:r>
              <a:rPr sz="2000" b="1">
                <a:solidFill>
                  <a:srgbClr val="1F2D3A"/>
                </a:solidFill>
              </a:rPr>
              <a:t>Tokenization:</a:t>
            </a:r>
            <a:r>
              <a:rPr sz="2000" b="0">
                <a:solidFill>
                  <a:srgbClr val="1F2D3A"/>
                </a:solidFill>
              </a:rPr>
              <a:t> the real PAN stays only </a:t>
            </a:r>
            <a:r>
              <a:rPr sz="2000" b="1">
                <a:solidFill>
                  <a:srgbClr val="1F2D3A"/>
                </a:solidFill>
              </a:rPr>
              <a:t>in the vault</a:t>
            </a:r>
            <a:r>
              <a:rPr sz="2000" b="0">
                <a:solidFill>
                  <a:srgbClr val="1F2D3A"/>
                </a:solidFill>
              </a:rPr>
              <a:t>; the rest of the system holds tokens → the </a:t>
            </a:r>
            <a:r>
              <a:rPr sz="2000" b="1">
                <a:solidFill>
                  <a:srgbClr val="1F2D3A"/>
                </a:solidFill>
              </a:rPr>
              <a:t>PCI DSS audit scope</a:t>
            </a:r>
            <a:r>
              <a:rPr sz="2000" b="0">
                <a:solidFill>
                  <a:srgbClr val="1F2D3A"/>
                </a:solidFill>
              </a:rPr>
              <a:t> shrinks.</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174</a:t>
            </a:r>
          </a:p>
        </p:txBody>
      </p:sp>
      <p:sp>
        <p:nvSpPr>
          <p:cNvPr id="6" name="TextBox 5"/>
          <p:cNvSpPr txBox="1"/>
          <p:nvPr/>
        </p:nvSpPr>
        <p:spPr>
          <a:xfrm>
            <a:off x="640080" y="2194560"/>
            <a:ext cx="10911535" cy="1280160"/>
          </a:xfrm>
          <a:prstGeom prst="rect">
            <a:avLst/>
          </a:prstGeom>
          <a:noFill/>
        </p:spPr>
        <p:txBody>
          <a:bodyPr wrap="square" lIns="45720" rIns="45720">
            <a:spAutoFit/>
          </a:bodyPr>
          <a:lstStyle/>
          <a:p>
            <a:pPr algn="ctr"/>
            <a:r>
              <a:rPr sz="4000" b="1">
                <a:solidFill>
                  <a:srgbClr val="006D77"/>
                </a:solidFill>
              </a:rPr>
              <a:t>Next Week</a:t>
            </a:r>
          </a:p>
        </p:txBody>
      </p:sp>
      <p:sp>
        <p:nvSpPr>
          <p:cNvPr id="7" name="TextBox 6"/>
          <p:cNvSpPr txBox="1"/>
          <p:nvPr/>
        </p:nvSpPr>
        <p:spPr>
          <a:xfrm>
            <a:off x="640080" y="3566160"/>
            <a:ext cx="10911535" cy="439928"/>
          </a:xfrm>
          <a:prstGeom prst="rect">
            <a:avLst/>
          </a:prstGeom>
          <a:noFill/>
        </p:spPr>
        <p:txBody>
          <a:bodyPr wrap="square" lIns="45720" rIns="45720">
            <a:spAutoFit/>
          </a:bodyPr>
          <a:lstStyle/>
          <a:p>
            <a:pPr algn="ctr"/>
            <a:r>
              <a:rPr sz="2000" b="1">
                <a:solidFill>
                  <a:srgbClr val="1F2D3A"/>
                </a:solidFill>
              </a:rPr>
              <a:t>Week 4 — Code Hardening: C/C++</a:t>
            </a:r>
          </a:p>
        </p:txBody>
      </p:sp>
      <p:sp>
        <p:nvSpPr>
          <p:cNvPr id="8" name="TextBox 7"/>
          <p:cNvSpPr txBox="1"/>
          <p:nvPr/>
        </p:nvSpPr>
        <p:spPr>
          <a:xfrm>
            <a:off x="640080" y="4051808"/>
            <a:ext cx="10911535" cy="770128"/>
          </a:xfrm>
          <a:prstGeom prst="rect">
            <a:avLst/>
          </a:prstGeom>
          <a:noFill/>
        </p:spPr>
        <p:txBody>
          <a:bodyPr wrap="square" lIns="45720" rIns="45720">
            <a:spAutoFit/>
          </a:bodyPr>
          <a:lstStyle/>
          <a:p>
            <a:pPr algn="ctr"/>
            <a:r>
              <a:rPr sz="2000" b="0">
                <a:solidFill>
                  <a:srgbClr val="1F2D3A"/>
                </a:solidFill>
              </a:rPr>
              <a:t>Secure memory management · sanitizers · compiler/OS protections (stack canary, ASLR, DEP/NX, CFI) · control-flow flattening</a:t>
            </a:r>
          </a:p>
        </p:txBody>
      </p:sp>
      <p:sp>
        <p:nvSpPr>
          <p:cNvPr id="9" name="TextBox 8"/>
          <p:cNvSpPr txBox="1"/>
          <p:nvPr/>
        </p:nvSpPr>
        <p:spPr>
          <a:xfrm>
            <a:off x="640080" y="4867656"/>
            <a:ext cx="10911535" cy="439928"/>
          </a:xfrm>
          <a:prstGeom prst="rect">
            <a:avLst/>
          </a:prstGeom>
          <a:noFill/>
        </p:spPr>
        <p:txBody>
          <a:bodyPr wrap="square" lIns="45720" rIns="45720">
            <a:spAutoFit/>
          </a:bodyPr>
          <a:lstStyle/>
          <a:p>
            <a:pPr algn="ctr"/>
            <a:r>
              <a:rPr sz="2000" b="0">
                <a:solidFill>
                  <a:srgbClr val="1F2D3A"/>
                </a:solidFill>
              </a:rPr>
              <a:t>Source: Viega &amp; Messier, Recipes 3.1–3.5, 13.1</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175</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 Protecting a Piece of Data End to End</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Scenario</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0">
                <a:solidFill>
                  <a:srgbClr val="1F2D3A"/>
                </a:solidFill>
              </a:rPr>
              <a:t>An application must protect a user's "note":</a:t>
            </a:r>
          </a:p>
        </p:txBody>
      </p:sp>
      <p:sp>
        <p:nvSpPr>
          <p:cNvPr id="8" name="TextBox 7"/>
          <p:cNvSpPr txBox="1"/>
          <p:nvPr/>
        </p:nvSpPr>
        <p:spPr>
          <a:xfrm>
            <a:off x="640080" y="1875536"/>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it comes from the server (in transit)</a:t>
            </a:r>
          </a:p>
          <a:p>
            <a:pPr>
              <a:spcAft>
                <a:spcPts val="300"/>
              </a:spcAft>
            </a:pPr>
            <a:r>
              <a:rPr sz="2000" b="1">
                <a:solidFill>
                  <a:srgbClr val="006D77"/>
                </a:solidFill>
              </a:rPr>
              <a:t>• </a:t>
            </a:r>
            <a:r>
              <a:rPr sz="2000" b="0">
                <a:solidFill>
                  <a:srgbClr val="1F2D3A"/>
                </a:solidFill>
              </a:rPr>
              <a:t>it sits on disk (at rest)</a:t>
            </a:r>
          </a:p>
          <a:p>
            <a:pPr>
              <a:spcAft>
                <a:spcPts val="300"/>
              </a:spcAft>
            </a:pPr>
            <a:r>
              <a:rPr sz="2000" b="1">
                <a:solidFill>
                  <a:srgbClr val="006D77"/>
                </a:solidFill>
              </a:rPr>
              <a:t>• </a:t>
            </a:r>
            <a:r>
              <a:rPr sz="2000" b="0">
                <a:solidFill>
                  <a:srgbClr val="1F2D3A"/>
                </a:solidFill>
              </a:rPr>
              <a:t>it's shown on screen (in use)</a:t>
            </a:r>
          </a:p>
        </p:txBody>
      </p:sp>
      <p:sp>
        <p:nvSpPr>
          <p:cNvPr id="9" name="TextBox 8"/>
          <p:cNvSpPr txBox="1"/>
          <p:nvPr/>
        </p:nvSpPr>
        <p:spPr>
          <a:xfrm>
            <a:off x="640080" y="3204464"/>
            <a:ext cx="10911535" cy="439928"/>
          </a:xfrm>
          <a:prstGeom prst="rect">
            <a:avLst/>
          </a:prstGeom>
          <a:noFill/>
        </p:spPr>
        <p:txBody>
          <a:bodyPr wrap="square" lIns="45720" rIns="45720">
            <a:spAutoFit/>
          </a:bodyPr>
          <a:lstStyle/>
          <a:p>
            <a:pPr algn="l"/>
            <a:r>
              <a:rPr sz="2000" b="0">
                <a:solidFill>
                  <a:srgbClr val="1F2D3A"/>
                </a:solidFill>
              </a:rPr>
              <a:t>Let's protect all three states.</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In Transit · Step</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Transport with </a:t>
            </a:r>
            <a:r>
              <a:rPr sz="2000" b="1">
                <a:solidFill>
                  <a:srgbClr val="1F2D3A"/>
                </a:solidFill>
              </a:rPr>
              <a:t>TLS 1.3</a:t>
            </a:r>
            <a:r>
              <a:rPr sz="2000" b="0">
                <a:solidFill>
                  <a:srgbClr val="1F2D3A"/>
                </a:solidFill>
              </a:rPr>
              <a:t>.</a:t>
            </a:r>
          </a:p>
          <a:p>
            <a:pPr>
              <a:spcAft>
                <a:spcPts val="300"/>
              </a:spcAft>
            </a:pPr>
            <a:r>
              <a:rPr sz="2000" b="1">
                <a:solidFill>
                  <a:srgbClr val="006D77"/>
                </a:solidFill>
              </a:rPr>
              <a:t>• </a:t>
            </a:r>
            <a:r>
              <a:rPr sz="2000" b="0">
                <a:solidFill>
                  <a:srgbClr val="1F2D3A"/>
                </a:solidFill>
              </a:rPr>
              <a:t>Certificate chain + SAN validation.</a:t>
            </a:r>
          </a:p>
          <a:p>
            <a:pPr>
              <a:spcAft>
                <a:spcPts val="300"/>
              </a:spcAft>
            </a:pPr>
            <a:r>
              <a:rPr sz="2000" b="1">
                <a:solidFill>
                  <a:srgbClr val="006D77"/>
                </a:solidFill>
              </a:rPr>
              <a:t>• </a:t>
            </a:r>
            <a:r>
              <a:rPr sz="2000" b="0">
                <a:solidFill>
                  <a:srgbClr val="1F2D3A"/>
                </a:solidFill>
              </a:rPr>
              <a:t>SPKI pin + backup pin, where applicable.</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At Rest · Step</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Encrypt with </a:t>
            </a:r>
            <a:r>
              <a:rPr sz="2000" b="1">
                <a:solidFill>
                  <a:srgbClr val="1F2D3A"/>
                </a:solidFill>
              </a:rPr>
              <a:t>AES-256-GCM</a:t>
            </a:r>
            <a:r>
              <a:rPr sz="2000" b="0">
                <a:solidFill>
                  <a:srgbClr val="1F2D3A"/>
                </a:solidFill>
              </a:rPr>
              <a:t> (AEAD).</a:t>
            </a:r>
          </a:p>
          <a:p>
            <a:pPr>
              <a:spcAft>
                <a:spcPts val="300"/>
              </a:spcAft>
            </a:pPr>
            <a:r>
              <a:rPr sz="2000" b="1">
                <a:solidFill>
                  <a:srgbClr val="006D77"/>
                </a:solidFill>
              </a:rPr>
              <a:t>• </a:t>
            </a:r>
            <a:r>
              <a:rPr sz="2000" b="0">
                <a:solidFill>
                  <a:srgbClr val="1F2D3A"/>
                </a:solidFill>
              </a:rPr>
              <a:t>A unique nonce.</a:t>
            </a:r>
          </a:p>
          <a:p>
            <a:pPr>
              <a:spcAft>
                <a:spcPts val="300"/>
              </a:spcAft>
            </a:pPr>
            <a:r>
              <a:rPr sz="2000" b="1">
                <a:solidFill>
                  <a:srgbClr val="006D77"/>
                </a:solidFill>
              </a:rPr>
              <a:t>• </a:t>
            </a:r>
            <a:r>
              <a:rPr sz="2000" b="0">
                <a:solidFill>
                  <a:srgbClr val="1F2D3A"/>
                </a:solidFill>
              </a:rPr>
              <a:t>Key from a TEE/HSM or a KDF from a password.</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179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In Use · Step</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Keep it in memory for as short a time as possible.</a:t>
            </a:r>
          </a:p>
          <a:p>
            <a:pPr>
              <a:spcAft>
                <a:spcPts val="300"/>
              </a:spcAft>
            </a:pPr>
            <a:r>
              <a:rPr sz="2000" b="1">
                <a:solidFill>
                  <a:srgbClr val="006D77"/>
                </a:solidFill>
              </a:rPr>
              <a:t>• </a:t>
            </a:r>
            <a:r>
              <a:rPr sz="2000" b="1">
                <a:solidFill>
                  <a:srgbClr val="1F2D3A"/>
                </a:solidFill>
              </a:rPr>
              <a:t>Erase</a:t>
            </a:r>
            <a:r>
              <a:rPr sz="2000" b="0">
                <a:solidFill>
                  <a:srgbClr val="1F2D3A"/>
                </a:solidFill>
              </a:rPr>
              <a:t> it when done (</a:t>
            </a:r>
            <a:r>
              <a:rPr sz="2000" b="0">
                <a:solidFill>
                  <a:srgbClr val="A1123F"/>
                </a:solidFill>
                <a:latin typeface="Consolas"/>
              </a:rPr>
              <a:t>memset</a:t>
            </a:r>
            <a:r>
              <a:rPr sz="2000" b="0">
                <a:solidFill>
                  <a:srgbClr val="1F2D3A"/>
                </a:solidFill>
              </a:rPr>
              <a:t>-like).</a:t>
            </a:r>
          </a:p>
          <a:p>
            <a:pPr>
              <a:spcAft>
                <a:spcPts val="300"/>
              </a:spcAft>
            </a:pPr>
            <a:r>
              <a:rPr sz="2000" b="1">
                <a:solidFill>
                  <a:srgbClr val="006D77"/>
                </a:solidFill>
              </a:rPr>
              <a:t>• </a:t>
            </a:r>
            <a:r>
              <a:rPr sz="2000" b="0">
                <a:solidFill>
                  <a:srgbClr val="1F2D3A"/>
                </a:solidFill>
              </a:rPr>
              <a:t>RASP + short lifetime.</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Where Does the Key Come From?</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Master password → </a:t>
            </a:r>
            <a:r>
              <a:rPr sz="2000" b="1">
                <a:solidFill>
                  <a:srgbClr val="1F2D3A"/>
                </a:solidFill>
              </a:rPr>
              <a:t>PBKDF2/Argon2</a:t>
            </a:r>
            <a:r>
              <a:rPr sz="2000" b="0">
                <a:solidFill>
                  <a:srgbClr val="1F2D3A"/>
                </a:solidFill>
              </a:rPr>
              <a:t> (salted, slow) → master key.</a:t>
            </a:r>
          </a:p>
          <a:p>
            <a:pPr>
              <a:spcAft>
                <a:spcPts val="300"/>
              </a:spcAft>
            </a:pPr>
            <a:r>
              <a:rPr sz="2000" b="1">
                <a:solidFill>
                  <a:srgbClr val="006D77"/>
                </a:solidFill>
              </a:rPr>
              <a:t>• </a:t>
            </a:r>
            <a:r>
              <a:rPr sz="2000" b="0">
                <a:solidFill>
                  <a:srgbClr val="1F2D3A"/>
                </a:solidFill>
              </a:rPr>
              <a:t>Master key → </a:t>
            </a:r>
            <a:r>
              <a:rPr sz="2000" b="1">
                <a:solidFill>
                  <a:srgbClr val="1F2D3A"/>
                </a:solidFill>
              </a:rPr>
              <a:t>HKDF</a:t>
            </a:r>
            <a:r>
              <a:rPr sz="2000" b="0">
                <a:solidFill>
                  <a:srgbClr val="1F2D3A"/>
                </a:solidFill>
              </a:rPr>
              <a:t> → data key, session key.</a:t>
            </a:r>
          </a:p>
          <a:p>
            <a:pPr>
              <a:spcAft>
                <a:spcPts val="300"/>
              </a:spcAft>
            </a:pPr>
            <a:r>
              <a:rPr sz="2000" b="1">
                <a:solidFill>
                  <a:srgbClr val="006D77"/>
                </a:solidFill>
              </a:rPr>
              <a:t>• </a:t>
            </a:r>
            <a:r>
              <a:rPr sz="2000" b="0">
                <a:solidFill>
                  <a:srgbClr val="1F2D3A"/>
                </a:solidFill>
              </a:rPr>
              <a:t>Each key has a </a:t>
            </a:r>
            <a:r>
              <a:rPr sz="2000" b="1">
                <a:solidFill>
                  <a:srgbClr val="1F2D3A"/>
                </a:solidFill>
              </a:rPr>
              <a:t>separate</a:t>
            </a:r>
            <a:r>
              <a:rPr sz="2000" b="0">
                <a:solidFill>
                  <a:srgbClr val="1F2D3A"/>
                </a:solidFill>
              </a:rPr>
              <a:t> job.</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Integrity</a:t>
            </a:r>
          </a:p>
        </p:txBody>
      </p:sp>
      <p:sp>
        <p:nvSpPr>
          <p:cNvPr id="7" name="TextBox 6"/>
          <p:cNvSpPr txBox="1"/>
          <p:nvPr/>
        </p:nvSpPr>
        <p:spPr>
          <a:xfrm>
            <a:off x="640080" y="1325880"/>
            <a:ext cx="10911535" cy="121920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AEAD already provides integrity.</a:t>
            </a:r>
          </a:p>
          <a:p>
            <a:pPr>
              <a:spcAft>
                <a:spcPts val="300"/>
              </a:spcAft>
            </a:pPr>
            <a:r>
              <a:rPr sz="2000" b="1">
                <a:solidFill>
                  <a:srgbClr val="006D77"/>
                </a:solidFill>
              </a:rPr>
              <a:t>• </a:t>
            </a:r>
            <a:r>
              <a:rPr sz="2000" b="0">
                <a:solidFill>
                  <a:srgbClr val="1F2D3A"/>
                </a:solidFill>
              </a:rPr>
              <a:t>TLS in transit, the GCM tag at rest.</a:t>
            </a:r>
          </a:p>
          <a:p>
            <a:pPr>
              <a:spcAft>
                <a:spcPts val="300"/>
              </a:spcAft>
            </a:pPr>
            <a:r>
              <a:rPr sz="2000" b="1">
                <a:solidFill>
                  <a:srgbClr val="006D77"/>
                </a:solidFill>
              </a:rPr>
              <a:t>• </a:t>
            </a:r>
            <a:r>
              <a:rPr sz="2000" b="0">
                <a:solidFill>
                  <a:srgbClr val="1F2D3A"/>
                </a:solidFill>
              </a:rPr>
              <a:t>Tampering → decryption is </a:t>
            </a:r>
            <a:r>
              <a:rPr sz="2000" b="1">
                <a:solidFill>
                  <a:srgbClr val="1F2D3A"/>
                </a:solidFill>
              </a:rPr>
              <a:t>rejected</a:t>
            </a:r>
            <a:r>
              <a:rPr sz="2000" b="0">
                <a:solidFill>
                  <a:srgbClr val="1F2D3A"/>
                </a:solidFill>
              </a:rPr>
              <a:t>.</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Scenario · Summary</a:t>
            </a:r>
          </a:p>
        </p:txBody>
      </p:sp>
      <p:graphicFrame>
        <p:nvGraphicFramePr>
          <p:cNvPr id="7" name="Table 6"/>
          <p:cNvGraphicFramePr>
            <a:graphicFrameLocks noGrp="1"/>
          </p:cNvGraphicFramePr>
          <p:nvPr/>
        </p:nvGraphicFramePr>
        <p:xfrm>
          <a:off x="640080" y="1325880"/>
          <a:ext cx="7638073" cy="1527048"/>
        </p:xfrm>
        <a:graphic>
          <a:graphicData uri="http://schemas.openxmlformats.org/drawingml/2006/table">
            <a:tbl>
              <a:tblPr firstRow="1" bandRow="1">
                <a:tableStyleId>{5C22544A-7EE6-4342-B048-85BDC9FD1C3A}</a:tableStyleId>
              </a:tblPr>
              <a:tblGrid>
                <a:gridCol w="2546024"/>
                <a:gridCol w="5092049"/>
              </a:tblGrid>
              <a:tr h="381762">
                <a:tc>
                  <a:txBody>
                    <a:bodyPr wrap="square"/>
                    <a:lstStyle/>
                    <a:p>
                      <a:r>
                        <a:rPr sz="1439" b="1">
                          <a:solidFill>
                            <a:srgbClr val="FFFFFF"/>
                          </a:solidFill>
                        </a:rPr>
                        <a:t>State</a:t>
                      </a:r>
                    </a:p>
                  </a:txBody>
                  <a:tcPr marL="54864" marR="54864" marT="27432" marB="27432" anchor="ctr">
                    <a:solidFill>
                      <a:srgbClr val="006D77"/>
                    </a:solidFill>
                  </a:tcPr>
                </a:tc>
                <a:tc>
                  <a:txBody>
                    <a:bodyPr wrap="square"/>
                    <a:lstStyle/>
                    <a:p>
                      <a:r>
                        <a:rPr sz="1439" b="1">
                          <a:solidFill>
                            <a:srgbClr val="FFFFFF"/>
                          </a:solidFill>
                        </a:rPr>
                        <a:t>Protection</a:t>
                      </a:r>
                    </a:p>
                  </a:txBody>
                  <a:tcPr marL="54864" marR="54864" marT="27432" marB="27432" anchor="ctr">
                    <a:solidFill>
                      <a:srgbClr val="006D77"/>
                    </a:solidFill>
                  </a:tcPr>
                </a:tc>
              </a:tr>
              <a:tr h="381762">
                <a:tc>
                  <a:txBody>
                    <a:bodyPr wrap="square"/>
                    <a:lstStyle/>
                    <a:p>
                      <a:r>
                        <a:rPr sz="1439" b="0">
                          <a:solidFill>
                            <a:srgbClr val="1F2D3A"/>
                          </a:solidFill>
                        </a:rPr>
                        <a:t>In transit</a:t>
                      </a:r>
                    </a:p>
                  </a:txBody>
                  <a:tcPr marL="54864" marR="54864" marT="27432" marB="27432" anchor="ctr">
                    <a:solidFill>
                      <a:srgbClr val="FFFFFF"/>
                    </a:solidFill>
                  </a:tcPr>
                </a:tc>
                <a:tc>
                  <a:txBody>
                    <a:bodyPr wrap="square"/>
                    <a:lstStyle/>
                    <a:p>
                      <a:r>
                        <a:rPr sz="1439" b="0">
                          <a:solidFill>
                            <a:srgbClr val="1F2D3A"/>
                          </a:solidFill>
                        </a:rPr>
                        <a:t>TLS 1.3 + chain</a:t>
                      </a:r>
                    </a:p>
                  </a:txBody>
                  <a:tcPr marL="54864" marR="54864" marT="27432" marB="27432" anchor="ctr">
                    <a:solidFill>
                      <a:srgbClr val="FFFFFF"/>
                    </a:solidFill>
                  </a:tcPr>
                </a:tc>
              </a:tr>
              <a:tr h="381762">
                <a:tc>
                  <a:txBody>
                    <a:bodyPr wrap="square"/>
                    <a:lstStyle/>
                    <a:p>
                      <a:r>
                        <a:rPr sz="1439" b="0">
                          <a:solidFill>
                            <a:srgbClr val="1F2D3A"/>
                          </a:solidFill>
                        </a:rPr>
                        <a:t>At rest</a:t>
                      </a:r>
                    </a:p>
                  </a:txBody>
                  <a:tcPr marL="54864" marR="54864" marT="27432" marB="27432" anchor="ctr">
                    <a:solidFill>
                      <a:srgbClr val="EEF7F8"/>
                    </a:solidFill>
                  </a:tcPr>
                </a:tc>
                <a:tc>
                  <a:txBody>
                    <a:bodyPr wrap="square"/>
                    <a:lstStyle/>
                    <a:p>
                      <a:r>
                        <a:rPr sz="1439" b="0">
                          <a:solidFill>
                            <a:srgbClr val="1F2D3A"/>
                          </a:solidFill>
                        </a:rPr>
                        <a:t>AES-GCM + KDF</a:t>
                      </a:r>
                    </a:p>
                  </a:txBody>
                  <a:tcPr marL="54864" marR="54864" marT="27432" marB="27432" anchor="ctr">
                    <a:solidFill>
                      <a:srgbClr val="EEF7F8"/>
                    </a:solidFill>
                  </a:tcPr>
                </a:tc>
              </a:tr>
              <a:tr h="381762">
                <a:tc>
                  <a:txBody>
                    <a:bodyPr wrap="square"/>
                    <a:lstStyle/>
                    <a:p>
                      <a:r>
                        <a:rPr sz="1439" b="0">
                          <a:solidFill>
                            <a:srgbClr val="1F2D3A"/>
                          </a:solidFill>
                        </a:rPr>
                        <a:t>In use</a:t>
                      </a:r>
                    </a:p>
                  </a:txBody>
                  <a:tcPr marL="54864" marR="54864" marT="27432" marB="27432" anchor="ctr">
                    <a:solidFill>
                      <a:srgbClr val="FFFFFF"/>
                    </a:solidFill>
                  </a:tcPr>
                </a:tc>
                <a:tc>
                  <a:txBody>
                    <a:bodyPr wrap="square"/>
                    <a:lstStyle/>
                    <a:p>
                      <a:r>
                        <a:rPr sz="1439" b="0">
                          <a:solidFill>
                            <a:srgbClr val="1F2D3A"/>
                          </a:solidFill>
                        </a:rPr>
                        <a:t>short lifetime + erasure</a:t>
                      </a:r>
                    </a:p>
                  </a:txBody>
                  <a:tcPr marL="54864" marR="54864" marT="27432" marB="27432" anchor="ctr">
                    <a:solidFill>
                      <a:srgbClr val="FFFFFF"/>
                    </a:solidFill>
                  </a:tcPr>
                </a:tc>
              </a:tr>
            </a:tbl>
          </a:graphicData>
        </a:graphic>
      </p:graphicFrame>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183</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 Classic Crypto Mistakes</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Nonce Reuse</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Same nonce twice in GCM → </a:t>
            </a:r>
            <a:r>
              <a:rPr sz="2000" b="1">
                <a:solidFill>
                  <a:srgbClr val="1F2D3A"/>
                </a:solidFill>
              </a:rPr>
              <a:t>disaster</a:t>
            </a:r>
            <a:r>
              <a:rPr sz="2000" b="0">
                <a:solidFill>
                  <a:srgbClr val="1F2D3A"/>
                </a:solidFill>
              </a:rPr>
              <a:t> (key/data can leak).</a:t>
            </a:r>
          </a:p>
          <a:p>
            <a:pPr>
              <a:spcAft>
                <a:spcPts val="300"/>
              </a:spcAft>
            </a:pPr>
            <a:r>
              <a:rPr sz="2000" b="1">
                <a:solidFill>
                  <a:srgbClr val="006D77"/>
                </a:solidFill>
              </a:rPr>
              <a:t>• </a:t>
            </a:r>
            <a:r>
              <a:rPr sz="2000" b="0">
                <a:solidFill>
                  <a:srgbClr val="1F2D3A"/>
                </a:solidFill>
              </a:rPr>
              <a:t>Use a counter or a sufficiently random nonce.</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Weak Randomness</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Key/nonce with </a:t>
            </a:r>
            <a:r>
              <a:rPr sz="2000" b="0">
                <a:solidFill>
                  <a:srgbClr val="A1123F"/>
                </a:solidFill>
                <a:latin typeface="Consolas"/>
              </a:rPr>
              <a:t>rand()</a:t>
            </a:r>
            <a:r>
              <a:rPr sz="2000" b="0">
                <a:solidFill>
                  <a:srgbClr val="1F2D3A"/>
                </a:solidFill>
              </a:rPr>
              <a:t> → predictable.</a:t>
            </a:r>
          </a:p>
          <a:p>
            <a:pPr>
              <a:spcAft>
                <a:spcPts val="300"/>
              </a:spcAft>
            </a:pPr>
            <a:r>
              <a:rPr sz="2000" b="1">
                <a:solidFill>
                  <a:srgbClr val="006D77"/>
                </a:solidFill>
              </a:rPr>
              <a:t>• </a:t>
            </a:r>
            <a:r>
              <a:rPr sz="2000" b="0">
                <a:solidFill>
                  <a:srgbClr val="1F2D3A"/>
                </a:solidFill>
              </a:rPr>
              <a:t>Use a </a:t>
            </a:r>
            <a:r>
              <a:rPr sz="2000" b="1">
                <a:solidFill>
                  <a:srgbClr val="1F2D3A"/>
                </a:solidFill>
              </a:rPr>
              <a:t>CSPRNG</a:t>
            </a:r>
            <a:r>
              <a:rPr sz="2000" b="0">
                <a:solidFill>
                  <a:srgbClr val="1F2D3A"/>
                </a:solidFill>
              </a:rPr>
              <a:t> (</a:t>
            </a:r>
            <a:r>
              <a:rPr sz="2000" b="0">
                <a:solidFill>
                  <a:srgbClr val="A1123F"/>
                </a:solidFill>
                <a:latin typeface="Consolas"/>
              </a:rPr>
              <a:t>getrandom</a:t>
            </a:r>
            <a:r>
              <a:rPr sz="2000" b="0">
                <a:solidFill>
                  <a:srgbClr val="1F2D3A"/>
                </a:solidFill>
              </a:rPr>
              <a:t>, </a:t>
            </a:r>
            <a:r>
              <a:rPr sz="2000" b="0">
                <a:solidFill>
                  <a:srgbClr val="A1123F"/>
                </a:solidFill>
                <a:latin typeface="Consolas"/>
              </a:rPr>
              <a:t>BCryptGenRandom</a:t>
            </a:r>
            <a:r>
              <a:rPr sz="2000" b="0">
                <a:solidFill>
                  <a:srgbClr val="1F2D3A"/>
                </a:solidFill>
              </a:rPr>
              <a:t>).</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Making the Password the Key Directly</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A password has low entropy; a direct key is </a:t>
            </a:r>
            <a:r>
              <a:rPr sz="2000" b="1">
                <a:solidFill>
                  <a:srgbClr val="1F2D3A"/>
                </a:solidFill>
              </a:rPr>
              <a:t>weak</a:t>
            </a:r>
            <a:r>
              <a:rPr sz="2000" b="0">
                <a:solidFill>
                  <a:srgbClr val="1F2D3A"/>
                </a:solidFill>
              </a:rPr>
              <a:t>.</a:t>
            </a:r>
          </a:p>
          <a:p>
            <a:pPr>
              <a:spcAft>
                <a:spcPts val="300"/>
              </a:spcAft>
            </a:pPr>
            <a:r>
              <a:rPr sz="2000" b="1">
                <a:solidFill>
                  <a:srgbClr val="006D77"/>
                </a:solidFill>
              </a:rPr>
              <a:t>• </a:t>
            </a:r>
            <a:r>
              <a:rPr sz="2000" b="0">
                <a:solidFill>
                  <a:srgbClr val="1F2D3A"/>
                </a:solidFill>
              </a:rPr>
              <a:t>Derive it with a </a:t>
            </a:r>
            <a:r>
              <a:rPr sz="2000" b="1">
                <a:solidFill>
                  <a:srgbClr val="1F2D3A"/>
                </a:solidFill>
              </a:rPr>
              <a:t>KDF</a:t>
            </a:r>
            <a:r>
              <a:rPr sz="2000" b="0">
                <a:solidFill>
                  <a:srgbClr val="1F2D3A"/>
                </a:solidFill>
              </a:rPr>
              <a:t> (salted, slow).</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ECB Mode</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Leaks patterns (the "penguin").</a:t>
            </a:r>
          </a:p>
          <a:p>
            <a:pPr>
              <a:spcAft>
                <a:spcPts val="300"/>
              </a:spcAft>
            </a:pPr>
            <a:r>
              <a:rPr sz="2000" b="1">
                <a:solidFill>
                  <a:srgbClr val="006D77"/>
                </a:solidFill>
              </a:rPr>
              <a:t>• </a:t>
            </a:r>
            <a:r>
              <a:rPr sz="2000" b="0">
                <a:solidFill>
                  <a:srgbClr val="1F2D3A"/>
                </a:solidFill>
              </a:rPr>
              <a:t>Use AEAD.</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Encryption Without Integrity</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Confidentiality alone isn't enough; it can be tampered with.</a:t>
            </a:r>
          </a:p>
          <a:p>
            <a:pPr>
              <a:spcAft>
                <a:spcPts val="300"/>
              </a:spcAft>
            </a:pPr>
            <a:r>
              <a:rPr sz="2000" b="1">
                <a:solidFill>
                  <a:srgbClr val="006D77"/>
                </a:solidFill>
              </a:rPr>
              <a:t>• </a:t>
            </a:r>
            <a:r>
              <a:rPr sz="2000" b="0">
                <a:solidFill>
                  <a:srgbClr val="1F2D3A"/>
                </a:solidFill>
              </a:rPr>
              <a:t>AEAD or encrypt-then-MAC.</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189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Mistake · A Non-Constant-Time Comparison</a:t>
            </a:r>
          </a:p>
        </p:txBody>
      </p:sp>
      <p:sp>
        <p:nvSpPr>
          <p:cNvPr id="7" name="TextBox 6"/>
          <p:cNvSpPr txBox="1"/>
          <p:nvPr/>
        </p:nvSpPr>
        <p:spPr>
          <a:xfrm>
            <a:off x="640080" y="1325880"/>
            <a:ext cx="10911535" cy="843280"/>
          </a:xfrm>
          <a:prstGeom prst="rect">
            <a:avLst/>
          </a:prstGeom>
          <a:noFill/>
        </p:spPr>
        <p:txBody>
          <a:bodyPr wrap="square" lIns="45720" rIns="45720">
            <a:spAutoFit/>
          </a:bodyPr>
          <a:lstStyle/>
          <a:p>
            <a:pPr>
              <a:spcAft>
                <a:spcPts val="300"/>
              </a:spcAft>
            </a:pPr>
            <a:r>
              <a:rPr sz="2000" b="1">
                <a:solidFill>
                  <a:srgbClr val="006D77"/>
                </a:solidFill>
              </a:rPr>
              <a:t>• </a:t>
            </a:r>
            <a:r>
              <a:rPr sz="2000" b="0">
                <a:solidFill>
                  <a:srgbClr val="1F2D3A"/>
                </a:solidFill>
              </a:rPr>
              <a:t>If MAC/password comparison exits early, it leaks </a:t>
            </a:r>
            <a:r>
              <a:rPr sz="2000" b="1">
                <a:solidFill>
                  <a:srgbClr val="1F2D3A"/>
                </a:solidFill>
              </a:rPr>
              <a:t>timing</a:t>
            </a:r>
            <a:r>
              <a:rPr sz="2000" b="0">
                <a:solidFill>
                  <a:srgbClr val="1F2D3A"/>
                </a:solidFill>
              </a:rPr>
              <a:t>.</a:t>
            </a:r>
          </a:p>
          <a:p>
            <a:pPr>
              <a:spcAft>
                <a:spcPts val="300"/>
              </a:spcAft>
            </a:pPr>
            <a:r>
              <a:rPr sz="2000" b="1">
                <a:solidFill>
                  <a:srgbClr val="006D77"/>
                </a:solidFill>
              </a:rPr>
              <a:t>• </a:t>
            </a:r>
            <a:r>
              <a:rPr sz="2000" b="0">
                <a:solidFill>
                  <a:srgbClr val="1F2D3A"/>
                </a:solidFill>
              </a:rPr>
              <a:t>Compare in constant time.</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bg>
      <p:bgPr>
        <a:solidFill>
          <a:srgbClr val="006D77"/>
        </a:solidFill>
        <a:effectLst/>
      </p:bgPr>
    </p:bg>
    <p:spTree>
      <p:nvGrpSpPr>
        <p:cNvPr id="1" name=""/>
        <p:cNvGrpSpPr/>
        <p:nvPr/>
      </p:nvGrpSpPr>
      <p:grpSpPr/>
      <p:sp>
        <p:nvSpPr>
          <p:cNvPr id="2" name="TextBox 1"/>
          <p:cNvSpPr txBox="1"/>
          <p:nvPr/>
        </p:nvSpPr>
        <p:spPr>
          <a:xfrm>
            <a:off x="1051560" y="182880"/>
            <a:ext cx="7315200" cy="320040"/>
          </a:xfrm>
          <a:prstGeom prst="rect">
            <a:avLst/>
          </a:prstGeom>
          <a:noFill/>
        </p:spPr>
        <p:txBody>
          <a:bodyPr wrap="square" lIns="45720" rIns="45720">
            <a:spAutoFit/>
          </a:bodyPr>
          <a:lstStyle/>
          <a:p>
            <a:r>
              <a:rPr sz="1100" b="0">
                <a:solidFill>
                  <a:srgbClr val="D8F0F2"/>
                </a:solidFill>
              </a:rPr>
              <a:t>CEN429 Secure Programming · Week 3</a:t>
            </a:r>
          </a:p>
        </p:txBody>
      </p:sp>
      <p:sp>
        <p:nvSpPr>
          <p:cNvPr id="3" name="TextBox 2"/>
          <p:cNvSpPr txBox="1"/>
          <p:nvPr/>
        </p:nvSpPr>
        <p:spPr>
          <a:xfrm>
            <a:off x="640080" y="6446520"/>
            <a:ext cx="7315200" cy="274320"/>
          </a:xfrm>
          <a:prstGeom prst="rect">
            <a:avLst/>
          </a:prstGeom>
          <a:noFill/>
        </p:spPr>
        <p:txBody>
          <a:bodyPr wrap="square" lIns="45720" rIns="45720">
            <a:spAutoFit/>
          </a:bodyPr>
          <a:lstStyle/>
          <a:p>
            <a:r>
              <a:rPr sz="1000" b="0">
                <a:solidFill>
                  <a:srgbClr val="D8F0F2"/>
                </a:solidFill>
              </a:rPr>
              <a:t>RTEU Computer Engineering · 2026-2027 Fall</a:t>
            </a:r>
          </a:p>
        </p:txBody>
      </p:sp>
      <p:sp>
        <p:nvSpPr>
          <p:cNvPr id="4" name="TextBox 3"/>
          <p:cNvSpPr txBox="1"/>
          <p:nvPr/>
        </p:nvSpPr>
        <p:spPr>
          <a:xfrm>
            <a:off x="10637215" y="6446520"/>
            <a:ext cx="914400" cy="274320"/>
          </a:xfrm>
          <a:prstGeom prst="rect">
            <a:avLst/>
          </a:prstGeom>
          <a:noFill/>
        </p:spPr>
        <p:txBody>
          <a:bodyPr wrap="square" lIns="45720" rIns="45720">
            <a:spAutoFit/>
          </a:bodyPr>
          <a:lstStyle/>
          <a:p>
            <a:pPr algn="r"/>
            <a:r>
              <a:rPr sz="1000" b="0">
                <a:solidFill>
                  <a:srgbClr val="D8F0F2"/>
                </a:solidFill>
              </a:rPr>
              <a:t>190</a:t>
            </a:r>
          </a:p>
        </p:txBody>
      </p:sp>
      <p:sp>
        <p:nvSpPr>
          <p:cNvPr id="5" name="TextBox 4"/>
          <p:cNvSpPr txBox="1"/>
          <p:nvPr/>
        </p:nvSpPr>
        <p:spPr>
          <a:xfrm>
            <a:off x="640080" y="2743200"/>
            <a:ext cx="10911535" cy="1280160"/>
          </a:xfrm>
          <a:prstGeom prst="rect">
            <a:avLst/>
          </a:prstGeom>
          <a:noFill/>
        </p:spPr>
        <p:txBody>
          <a:bodyPr wrap="square" lIns="45720" rIns="45720">
            <a:spAutoFit/>
          </a:bodyPr>
          <a:lstStyle/>
          <a:p>
            <a:pPr algn="l"/>
            <a:r>
              <a:rPr sz="4000" b="1">
                <a:solidFill>
                  <a:srgbClr val="FFFFFF"/>
                </a:solidFill>
              </a:rPr>
              <a:t>Appendix · Solved Self-Check</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191</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1</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The three states of data and each one's protection?</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In transit (TLS), at rest (AEAD encryption), in use (short lifetime + erasure).</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192</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2</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Why is nonce reuse a disaster in GCM?</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Under the same key+nonce, confidentiality and integrity both collapse; the keystream and data can leak. The nonce must be unique.</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193</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3</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Why can't a password be a key directly?</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It has low entropy and is predictable. It's derived, salted and slow, with a KDF (PBKDF2/Argon2).</a:t>
            </a:r>
          </a:p>
        </p:txBody>
      </p:sp>
    </p:spTree>
  </p:cSld>
  <p:clrMapOvr>
    <a:masterClrMapping/>
  </p:clrMapOvr>
</p:sld>
</file>

<file path=ppt/slides/slide1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194</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4</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does AEAD provide, which separate steps does it replace?</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Confidentiality + integrity together; it replaces separate encryption + MAC steps.</a:t>
            </a:r>
          </a:p>
        </p:txBody>
      </p:sp>
    </p:spTree>
  </p:cSld>
  <p:clrMapOvr>
    <a:masterClrMapping/>
  </p:clrMapOvr>
</p:sld>
</file>

<file path=ppt/slides/slide1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195</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5</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What does forward secrecy mean?</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A new key every session; even if the long-term key leaks, old sessions can't be decrypted.</a:t>
            </a:r>
          </a:p>
        </p:txBody>
      </p:sp>
    </p:spTree>
  </p:cSld>
  <p:clrMapOvr>
    <a:masterClrMapping/>
  </p:clrMapOvr>
</p:sld>
</file>

<file path=ppt/slides/slide1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196</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6</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Is IV/nonce/salt secret? What's the rule?</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Not secret, but must be </a:t>
            </a:r>
            <a:r>
              <a:rPr sz="2000" b="1">
                <a:solidFill>
                  <a:srgbClr val="1F2D3A"/>
                </a:solidFill>
              </a:rPr>
              <a:t>unique/non-repeating</a:t>
            </a:r>
            <a:r>
              <a:rPr sz="2000" b="0">
                <a:solidFill>
                  <a:srgbClr val="1F2D3A"/>
                </a:solidFill>
              </a:rPr>
              <a:t>; nonce reuse and a fixed salt are dangerous.</a:t>
            </a:r>
          </a:p>
        </p:txBody>
      </p:sp>
    </p:spTree>
  </p:cSld>
  <p:clrMapOvr>
    <a:masterClrMapping/>
  </p:clrMapOvr>
</p:sld>
</file>

<file path=ppt/slides/slide1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197</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7</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Why is a CSPRNG needed?</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a:t>
            </a:r>
            <a:r>
              <a:rPr sz="2000" b="0">
                <a:solidFill>
                  <a:srgbClr val="A1123F"/>
                </a:solidFill>
                <a:latin typeface="Consolas"/>
              </a:rPr>
              <a:t>rand()</a:t>
            </a:r>
            <a:r>
              <a:rPr sz="2000" b="0">
                <a:solidFill>
                  <a:srgbClr val="1F2D3A"/>
                </a:solidFill>
              </a:rPr>
              <a:t> is predictable; a cryptographically secure generator (the OS) is needed for keys/nonces/salts.</a:t>
            </a:r>
          </a:p>
        </p:txBody>
      </p:sp>
    </p:spTree>
  </p:cSld>
  <p:clrMapOvr>
    <a:masterClrMapping/>
  </p:clrMapOvr>
</p:sld>
</file>

<file path=ppt/slides/slide1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198</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Question 8</a:t>
            </a:r>
          </a:p>
        </p:txBody>
      </p:sp>
      <p:sp>
        <p:nvSpPr>
          <p:cNvPr id="7" name="TextBox 6"/>
          <p:cNvSpPr txBox="1"/>
          <p:nvPr/>
        </p:nvSpPr>
        <p:spPr>
          <a:xfrm>
            <a:off x="640080" y="1325880"/>
            <a:ext cx="10911535" cy="439928"/>
          </a:xfrm>
          <a:prstGeom prst="rect">
            <a:avLst/>
          </a:prstGeom>
          <a:noFill/>
        </p:spPr>
        <p:txBody>
          <a:bodyPr wrap="square" lIns="45720" rIns="45720">
            <a:spAutoFit/>
          </a:bodyPr>
          <a:lstStyle/>
          <a:p>
            <a:pPr algn="l"/>
            <a:r>
              <a:rPr sz="2000" b="1">
                <a:solidFill>
                  <a:srgbClr val="1F2D3A"/>
                </a:solidFill>
              </a:rPr>
              <a:t>Why does a key hierarchy exist?</a:t>
            </a:r>
          </a:p>
        </p:txBody>
      </p:sp>
      <p:sp>
        <p:nvSpPr>
          <p:cNvPr id="8" name="TextBox 7"/>
          <p:cNvSpPr txBox="1"/>
          <p:nvPr/>
        </p:nvSpPr>
        <p:spPr>
          <a:xfrm>
            <a:off x="640080" y="1875536"/>
            <a:ext cx="10911535" cy="770128"/>
          </a:xfrm>
          <a:prstGeom prst="rect">
            <a:avLst/>
          </a:prstGeom>
          <a:noFill/>
        </p:spPr>
        <p:txBody>
          <a:bodyPr wrap="square" lIns="45720" rIns="45720">
            <a:spAutoFit/>
          </a:bodyPr>
          <a:lstStyle/>
          <a:p>
            <a:pPr algn="l"/>
            <a:r>
              <a:rPr sz="2000" b="1">
                <a:solidFill>
                  <a:srgbClr val="1F2D3A"/>
                </a:solidFill>
              </a:rPr>
              <a:t>Answer:</a:t>
            </a:r>
            <a:r>
              <a:rPr sz="2000" b="0">
                <a:solidFill>
                  <a:srgbClr val="1F2D3A"/>
                </a:solidFill>
              </a:rPr>
              <a:t> A single key isn't used for every job; derived keys come from a master key, each with its own job and lifetime.</a:t>
            </a:r>
          </a:p>
        </p:txBody>
      </p:sp>
    </p:spTree>
  </p:cSld>
  <p:clrMapOvr>
    <a:masterClrMapping/>
  </p:clrMapOvr>
</p:sld>
</file>

<file path=ppt/slides/slide1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199</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2600" b="1">
                <a:solidFill>
                  <a:srgbClr val="006D77"/>
                </a:solidFill>
              </a:rPr>
              <a:t>Glossary</a:t>
            </a:r>
          </a:p>
        </p:txBody>
      </p:sp>
      <p:graphicFrame>
        <p:nvGraphicFramePr>
          <p:cNvPr id="7" name="Table 6"/>
          <p:cNvGraphicFramePr>
            <a:graphicFrameLocks noGrp="1"/>
          </p:cNvGraphicFramePr>
          <p:nvPr/>
        </p:nvGraphicFramePr>
        <p:xfrm>
          <a:off x="640080" y="1325880"/>
          <a:ext cx="10911534" cy="2403043"/>
        </p:xfrm>
        <a:graphic>
          <a:graphicData uri="http://schemas.openxmlformats.org/drawingml/2006/table">
            <a:tbl>
              <a:tblPr firstRow="1" bandRow="1">
                <a:tableStyleId>{5C22544A-7EE6-4342-B048-85BDC9FD1C3A}</a:tableStyleId>
              </a:tblPr>
              <a:tblGrid>
                <a:gridCol w="3455319"/>
                <a:gridCol w="7456215"/>
              </a:tblGrid>
              <a:tr h="343291">
                <a:tc>
                  <a:txBody>
                    <a:bodyPr wrap="square"/>
                    <a:lstStyle/>
                    <a:p>
                      <a:r>
                        <a:rPr sz="1296" b="1">
                          <a:solidFill>
                            <a:srgbClr val="FFFFFF"/>
                          </a:solidFill>
                        </a:rPr>
                        <a:t>Term</a:t>
                      </a:r>
                    </a:p>
                  </a:txBody>
                  <a:tcPr marL="54864" marR="54864" marT="27432" marB="27432" anchor="ctr">
                    <a:solidFill>
                      <a:srgbClr val="006D77"/>
                    </a:solidFill>
                  </a:tcPr>
                </a:tc>
                <a:tc>
                  <a:txBody>
                    <a:bodyPr wrap="square"/>
                    <a:lstStyle/>
                    <a:p>
                      <a:r>
                        <a:rPr sz="1296" b="1">
                          <a:solidFill>
                            <a:srgbClr val="FFFFFF"/>
                          </a:solidFill>
                        </a:rPr>
                        <a:t>Meaning</a:t>
                      </a:r>
                    </a:p>
                  </a:txBody>
                  <a:tcPr marL="54864" marR="54864" marT="27432" marB="27432" anchor="ctr">
                    <a:solidFill>
                      <a:srgbClr val="006D77"/>
                    </a:solidFill>
                  </a:tcPr>
                </a:tc>
              </a:tr>
              <a:tr h="343291">
                <a:tc>
                  <a:txBody>
                    <a:bodyPr wrap="square"/>
                    <a:lstStyle/>
                    <a:p>
                      <a:r>
                        <a:rPr sz="1296" b="0">
                          <a:solidFill>
                            <a:srgbClr val="1F2D3A"/>
                          </a:solidFill>
                        </a:rPr>
                        <a:t>Three states</a:t>
                      </a:r>
                    </a:p>
                  </a:txBody>
                  <a:tcPr marL="54864" marR="54864" marT="27432" marB="27432" anchor="ctr">
                    <a:solidFill>
                      <a:srgbClr val="FFFFFF"/>
                    </a:solidFill>
                  </a:tcPr>
                </a:tc>
                <a:tc>
                  <a:txBody>
                    <a:bodyPr wrap="square"/>
                    <a:lstStyle/>
                    <a:p>
                      <a:r>
                        <a:rPr sz="1296" b="0">
                          <a:solidFill>
                            <a:srgbClr val="1F2D3A"/>
                          </a:solidFill>
                        </a:rPr>
                        <a:t>In transit/at rest/in use</a:t>
                      </a:r>
                    </a:p>
                  </a:txBody>
                  <a:tcPr marL="54864" marR="54864" marT="27432" marB="27432" anchor="ctr">
                    <a:solidFill>
                      <a:srgbClr val="FFFFFF"/>
                    </a:solidFill>
                  </a:tcPr>
                </a:tc>
              </a:tr>
              <a:tr h="343291">
                <a:tc>
                  <a:txBody>
                    <a:bodyPr wrap="square"/>
                    <a:lstStyle/>
                    <a:p>
                      <a:r>
                        <a:rPr sz="1296" b="0">
                          <a:solidFill>
                            <a:srgbClr val="1F2D3A"/>
                          </a:solidFill>
                        </a:rPr>
                        <a:t>AEAD</a:t>
                      </a:r>
                    </a:p>
                  </a:txBody>
                  <a:tcPr marL="54864" marR="54864" marT="27432" marB="27432" anchor="ctr">
                    <a:solidFill>
                      <a:srgbClr val="EEF7F8"/>
                    </a:solidFill>
                  </a:tcPr>
                </a:tc>
                <a:tc>
                  <a:txBody>
                    <a:bodyPr wrap="square"/>
                    <a:lstStyle/>
                    <a:p>
                      <a:r>
                        <a:rPr sz="1296" b="0">
                          <a:solidFill>
                            <a:srgbClr val="1F2D3A"/>
                          </a:solidFill>
                        </a:rPr>
                        <a:t>Encryption + integrity</a:t>
                      </a:r>
                    </a:p>
                  </a:txBody>
                  <a:tcPr marL="54864" marR="54864" marT="27432" marB="27432" anchor="ctr">
                    <a:solidFill>
                      <a:srgbClr val="EEF7F8"/>
                    </a:solidFill>
                  </a:tcPr>
                </a:tc>
              </a:tr>
              <a:tr h="343291">
                <a:tc>
                  <a:txBody>
                    <a:bodyPr wrap="square"/>
                    <a:lstStyle/>
                    <a:p>
                      <a:r>
                        <a:rPr sz="1296" b="0">
                          <a:solidFill>
                            <a:srgbClr val="1F2D3A"/>
                          </a:solidFill>
                        </a:rPr>
                        <a:t>CSPRNG</a:t>
                      </a:r>
                    </a:p>
                  </a:txBody>
                  <a:tcPr marL="54864" marR="54864" marT="27432" marB="27432" anchor="ctr">
                    <a:solidFill>
                      <a:srgbClr val="FFFFFF"/>
                    </a:solidFill>
                  </a:tcPr>
                </a:tc>
                <a:tc>
                  <a:txBody>
                    <a:bodyPr wrap="square"/>
                    <a:lstStyle/>
                    <a:p>
                      <a:r>
                        <a:rPr sz="1296" b="0">
                          <a:solidFill>
                            <a:srgbClr val="1F2D3A"/>
                          </a:solidFill>
                        </a:rPr>
                        <a:t>Secure random generator</a:t>
                      </a:r>
                    </a:p>
                  </a:txBody>
                  <a:tcPr marL="54864" marR="54864" marT="27432" marB="27432" anchor="ctr">
                    <a:solidFill>
                      <a:srgbClr val="FFFFFF"/>
                    </a:solidFill>
                  </a:tcPr>
                </a:tc>
              </a:tr>
              <a:tr h="343291">
                <a:tc>
                  <a:txBody>
                    <a:bodyPr wrap="square"/>
                    <a:lstStyle/>
                    <a:p>
                      <a:r>
                        <a:rPr sz="1296" b="0">
                          <a:solidFill>
                            <a:srgbClr val="1F2D3A"/>
                          </a:solidFill>
                        </a:rPr>
                        <a:t>KDF/HKDF</a:t>
                      </a:r>
                    </a:p>
                  </a:txBody>
                  <a:tcPr marL="54864" marR="54864" marT="27432" marB="27432" anchor="ctr">
                    <a:solidFill>
                      <a:srgbClr val="EEF7F8"/>
                    </a:solidFill>
                  </a:tcPr>
                </a:tc>
                <a:tc>
                  <a:txBody>
                    <a:bodyPr wrap="square"/>
                    <a:lstStyle/>
                    <a:p>
                      <a:r>
                        <a:rPr sz="1296" b="0">
                          <a:solidFill>
                            <a:srgbClr val="1F2D3A"/>
                          </a:solidFill>
                        </a:rPr>
                        <a:t>Key derivation</a:t>
                      </a:r>
                    </a:p>
                  </a:txBody>
                  <a:tcPr marL="54864" marR="54864" marT="27432" marB="27432" anchor="ctr">
                    <a:solidFill>
                      <a:srgbClr val="EEF7F8"/>
                    </a:solidFill>
                  </a:tcPr>
                </a:tc>
              </a:tr>
              <a:tr h="343291">
                <a:tc>
                  <a:txBody>
                    <a:bodyPr wrap="square"/>
                    <a:lstStyle/>
                    <a:p>
                      <a:r>
                        <a:rPr sz="1296" b="0">
                          <a:solidFill>
                            <a:srgbClr val="1F2D3A"/>
                          </a:solidFill>
                        </a:rPr>
                        <a:t>Nonce/salt</a:t>
                      </a:r>
                    </a:p>
                  </a:txBody>
                  <a:tcPr marL="54864" marR="54864" marT="27432" marB="27432" anchor="ctr">
                    <a:solidFill>
                      <a:srgbClr val="FFFFFF"/>
                    </a:solidFill>
                  </a:tcPr>
                </a:tc>
                <a:tc>
                  <a:txBody>
                    <a:bodyPr wrap="square"/>
                    <a:lstStyle/>
                    <a:p>
                      <a:r>
                        <a:rPr sz="1296" b="0">
                          <a:solidFill>
                            <a:srgbClr val="1F2D3A"/>
                          </a:solidFill>
                        </a:rPr>
                        <a:t>Unique/random helper value</a:t>
                      </a:r>
                    </a:p>
                  </a:txBody>
                  <a:tcPr marL="54864" marR="54864" marT="27432" marB="27432" anchor="ctr">
                    <a:solidFill>
                      <a:srgbClr val="FFFFFF"/>
                    </a:solidFill>
                  </a:tcPr>
                </a:tc>
              </a:tr>
              <a:tr h="343297">
                <a:tc>
                  <a:txBody>
                    <a:bodyPr wrap="square"/>
                    <a:lstStyle/>
                    <a:p>
                      <a:r>
                        <a:rPr sz="1296" b="0">
                          <a:solidFill>
                            <a:srgbClr val="1F2D3A"/>
                          </a:solidFill>
                        </a:rPr>
                        <a:t>Forward secrecy</a:t>
                      </a:r>
                    </a:p>
                  </a:txBody>
                  <a:tcPr marL="54864" marR="54864" marT="27432" marB="27432" anchor="ctr">
                    <a:solidFill>
                      <a:srgbClr val="EEF7F8"/>
                    </a:solidFill>
                  </a:tcPr>
                </a:tc>
                <a:tc>
                  <a:txBody>
                    <a:bodyPr wrap="square"/>
                    <a:lstStyle/>
                    <a:p>
                      <a:r>
                        <a:rPr sz="1296" b="0">
                          <a:solidFill>
                            <a:srgbClr val="1F2D3A"/>
                          </a:solidFill>
                        </a:rPr>
                        <a:t>Old sessions can't later be decrypted</a:t>
                      </a:r>
                    </a:p>
                  </a:txBody>
                  <a:tcPr marL="54864" marR="54864" marT="27432" marB="27432" anchor="ctr">
                    <a:solidFill>
                      <a:srgbClr val="EEF7F8"/>
                    </a:solidFill>
                  </a:tcPr>
                </a:tc>
              </a:tr>
            </a:tbl>
          </a:graphicData>
        </a:graphic>
      </p:graphicFrame>
    </p:spTree>
  </p:cSld>
  <p:clrMapOvr>
    <a:masterClrMapping/>
  </p:clrMapOvr>
</p:sld>
</file>

<file path=ppt/slides/slide2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rteu_logo_kucuk.jpg"/>
          <p:cNvPicPr>
            <a:picLocks noChangeAspect="1"/>
          </p:cNvPicPr>
          <p:nvPr/>
        </p:nvPicPr>
        <p:blipFill>
          <a:blip r:embed="rId2"/>
          <a:stretch>
            <a:fillRect/>
          </a:stretch>
        </p:blipFill>
        <p:spPr>
          <a:xfrm>
            <a:off x="640080" y="164592"/>
            <a:ext cx="242773" cy="329184"/>
          </a:xfrm>
          <a:prstGeom prst="rect">
            <a:avLst/>
          </a:prstGeom>
        </p:spPr>
      </p:pic>
      <p:sp>
        <p:nvSpPr>
          <p:cNvPr id="3" name="TextBox 2"/>
          <p:cNvSpPr txBox="1"/>
          <p:nvPr/>
        </p:nvSpPr>
        <p:spPr>
          <a:xfrm>
            <a:off x="1051560" y="182880"/>
            <a:ext cx="7315200" cy="320040"/>
          </a:xfrm>
          <a:prstGeom prst="rect">
            <a:avLst/>
          </a:prstGeom>
          <a:noFill/>
        </p:spPr>
        <p:txBody>
          <a:bodyPr wrap="square" lIns="45720" rIns="45720">
            <a:spAutoFit/>
          </a:bodyPr>
          <a:lstStyle/>
          <a:p>
            <a:r>
              <a:rPr sz="1100" b="0">
                <a:solidFill>
                  <a:srgbClr val="5B6770"/>
                </a:solidFill>
              </a:rPr>
              <a:t>CEN429 Secure Programming · Week 3</a:t>
            </a:r>
          </a:p>
        </p:txBody>
      </p:sp>
      <p:sp>
        <p:nvSpPr>
          <p:cNvPr id="4" name="TextBox 3"/>
          <p:cNvSpPr txBox="1"/>
          <p:nvPr/>
        </p:nvSpPr>
        <p:spPr>
          <a:xfrm>
            <a:off x="640080" y="6446520"/>
            <a:ext cx="7315200" cy="274320"/>
          </a:xfrm>
          <a:prstGeom prst="rect">
            <a:avLst/>
          </a:prstGeom>
          <a:noFill/>
        </p:spPr>
        <p:txBody>
          <a:bodyPr wrap="square" lIns="45720" rIns="45720">
            <a:spAutoFit/>
          </a:bodyPr>
          <a:lstStyle/>
          <a:p>
            <a:r>
              <a:rPr sz="1000" b="0">
                <a:solidFill>
                  <a:srgbClr val="5B6770"/>
                </a:solidFill>
              </a:rPr>
              <a:t>RTEU Computer Engineering · 2026-2027 Fall</a:t>
            </a:r>
          </a:p>
        </p:txBody>
      </p:sp>
      <p:sp>
        <p:nvSpPr>
          <p:cNvPr id="5" name="TextBox 4"/>
          <p:cNvSpPr txBox="1"/>
          <p:nvPr/>
        </p:nvSpPr>
        <p:spPr>
          <a:xfrm>
            <a:off x="10637215" y="6446520"/>
            <a:ext cx="914400" cy="274320"/>
          </a:xfrm>
          <a:prstGeom prst="rect">
            <a:avLst/>
          </a:prstGeom>
          <a:noFill/>
        </p:spPr>
        <p:txBody>
          <a:bodyPr wrap="square" lIns="45720" rIns="45720">
            <a:spAutoFit/>
          </a:bodyPr>
          <a:lstStyle/>
          <a:p>
            <a:pPr algn="r"/>
            <a:r>
              <a:rPr sz="1000" b="0">
                <a:solidFill>
                  <a:srgbClr val="5B6770"/>
                </a:solidFill>
              </a:rPr>
              <a:t>200</a:t>
            </a:r>
          </a:p>
        </p:txBody>
      </p:sp>
      <p:sp>
        <p:nvSpPr>
          <p:cNvPr id="6" name="TextBox 5"/>
          <p:cNvSpPr txBox="1"/>
          <p:nvPr/>
        </p:nvSpPr>
        <p:spPr>
          <a:xfrm>
            <a:off x="640080" y="548640"/>
            <a:ext cx="10911535" cy="731520"/>
          </a:xfrm>
          <a:prstGeom prst="rect">
            <a:avLst/>
          </a:prstGeom>
          <a:noFill/>
        </p:spPr>
        <p:txBody>
          <a:bodyPr wrap="square" lIns="45720" rIns="45720" anchor="ctr">
            <a:spAutoFit/>
          </a:bodyPr>
          <a:lstStyle/>
          <a:p>
            <a:r>
              <a:rPr sz="3000" b="1">
                <a:solidFill>
                  <a:srgbClr val="006D77"/>
                </a:solidFill>
              </a:rPr>
              <a:t>Final Word (Week 3)</a:t>
            </a:r>
          </a:p>
        </p:txBody>
      </p:sp>
      <p:sp>
        <p:nvSpPr>
          <p:cNvPr id="7" name="Rectangle 6"/>
          <p:cNvSpPr/>
          <p:nvPr/>
        </p:nvSpPr>
        <p:spPr>
          <a:xfrm>
            <a:off x="640080" y="1325880"/>
            <a:ext cx="10911535" cy="934719"/>
          </a:xfrm>
          <a:prstGeom prst="rect">
            <a:avLst/>
          </a:prstGeom>
          <a:solidFill>
            <a:srgbClr val="EEF7F8"/>
          </a:solidFill>
          <a:ln>
            <a:solidFill>
              <a:srgbClr val="006D77"/>
            </a:solidFill>
          </a:ln>
        </p:spPr>
        <p:style>
          <a:lnRef idx="1">
            <a:schemeClr val="accent1"/>
          </a:lnRef>
          <a:fillRef idx="3">
            <a:schemeClr val="accent1"/>
          </a:fillRef>
          <a:effectRef idx="2">
            <a:schemeClr val="accent1"/>
          </a:effectRef>
          <a:fontRef idx="minor">
            <a:schemeClr val="lt1"/>
          </a:fontRef>
        </p:style>
        <p:txBody>
          <a:bodyPr rtlCol="0" anchor="ctr" wrap="square" lIns="182880"/>
          <a:lstStyle/>
          <a:p>
            <a:pPr algn="l"/>
            <a:r>
              <a:rPr sz="2000" b="0">
                <a:solidFill>
                  <a:srgbClr val="1F2D3A"/>
                </a:solidFill>
              </a:rPr>
              <a:t>Protect data </a:t>
            </a:r>
            <a:r>
              <a:rPr sz="2000" b="1">
                <a:solidFill>
                  <a:srgbClr val="1F2D3A"/>
                </a:solidFill>
              </a:rPr>
              <a:t>in all three states</a:t>
            </a:r>
            <a:r>
              <a:rPr sz="2000" b="0">
                <a:solidFill>
                  <a:srgbClr val="1F2D3A"/>
                </a:solidFill>
              </a:rPr>
              <a:t>: the right mode (AEAD), secure randomness, a key from a KDF, a unique nonce, and a well managed key hierarchy.</a:t>
            </a:r>
          </a:p>
        </p:txBody>
      </p:sp>
      <p:sp>
        <p:nvSpPr>
          <p:cNvPr id="8" name="TextBox 7"/>
          <p:cNvSpPr txBox="1"/>
          <p:nvPr/>
        </p:nvSpPr>
        <p:spPr>
          <a:xfrm>
            <a:off x="640080" y="2370328"/>
            <a:ext cx="10911535" cy="439928"/>
          </a:xfrm>
          <a:prstGeom prst="rect">
            <a:avLst/>
          </a:prstGeom>
          <a:noFill/>
        </p:spPr>
        <p:txBody>
          <a:bodyPr wrap="square" lIns="45720" rIns="45720">
            <a:spAutoFit/>
          </a:bodyPr>
          <a:lstStyle/>
          <a:p>
            <a:pPr algn="l"/>
            <a:r>
              <a:rPr sz="2000" b="0">
                <a:solidFill>
                  <a:srgbClr val="1F2D3A"/>
                </a:solidFill>
              </a:rPr>
              <a:t>We'll go deeper into PKI and certificates in Week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CEN429 Week 3 — Data Security: In Transit, At Rest, In Use</dc:title>
  <dc:subject/>
  <dc:creator>Asst. Prof. Dr. Uğur CORUH</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