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Final demonstration week: each team shows the complete security guide, its protected application, and its test results.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note: At the final demonstration (RAP2), every section is expected to be complete; we explain what evidence each item expects.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Final Project Demonstrations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CEN429 Secure Programming — Week 15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Asst. Prof. Dr. Uğur CORUH · 25.12.2026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This Week: Final Project Demonstrations (RAP2)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555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lecture; final report (</a:t>
            </a:r>
            <a:r>
              <a:rPr sz="2000" b="1">
                <a:solidFill>
                  <a:srgbClr val="1F2D3A"/>
                </a:solidFill>
              </a:rPr>
              <a:t>the complete guide</a:t>
            </a:r>
            <a:r>
              <a:rPr sz="2000" b="0">
                <a:solidFill>
                  <a:srgbClr val="1F2D3A"/>
                </a:solidFill>
              </a:rPr>
              <a:t>) + protected application + test results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RAP2 = </a:t>
            </a:r>
            <a:r>
              <a:rPr sz="2000" b="1">
                <a:solidFill>
                  <a:srgbClr val="1F2D3A"/>
                </a:solidFill>
              </a:rPr>
              <a:t>70%</a:t>
            </a:r>
            <a:r>
              <a:rPr sz="2000" b="0">
                <a:solidFill>
                  <a:srgbClr val="1F2D3A"/>
                </a:solidFill>
              </a:rPr>
              <a:t> of the final · Quiz-2 = </a:t>
            </a:r>
            <a:r>
              <a:rPr sz="2000" b="1">
                <a:solidFill>
                  <a:srgbClr val="1F2D3A"/>
                </a:solidFill>
              </a:rPr>
              <a:t>30%</a:t>
            </a:r>
            <a:r>
              <a:rPr sz="2000" b="0">
                <a:solidFill>
                  <a:srgbClr val="1F2D3A"/>
                </a:solidFill>
              </a:rPr>
              <a:t> · Course grade = </a:t>
            </a:r>
            <a:r>
              <a:rPr sz="2000" b="0">
                <a:solidFill>
                  <a:srgbClr val="A1123F"/>
                </a:solidFill>
                <a:latin typeface="Consolas"/>
              </a:rPr>
              <a:t>0.4·Grade_Midterm + 0.6·Grade_Final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Detailed rubric: project guide · order and timing: in class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⚠️ No late submissions · a </a:t>
            </a:r>
            <a:r>
              <a:rPr sz="2000" b="1">
                <a:solidFill>
                  <a:srgbClr val="1F2D3A"/>
                </a:solidFill>
              </a:rPr>
              <a:t>finding–action list</a:t>
            </a:r>
            <a:r>
              <a:rPr sz="2000" b="0">
                <a:solidFill>
                  <a:srgbClr val="1F2D3A"/>
                </a:solidFill>
              </a:rPr>
              <a:t> for the midterm feedback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Final Rubric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726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67245"/>
                <a:gridCol w="1022956"/>
                <a:gridCol w="3921332"/>
              </a:tblGrid>
              <a:tr h="340842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Criterion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LO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Guide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Cryptography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S8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Secure communication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S6 · S11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Asset management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S5 (complete) · S8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Binary protections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S9 (advanced) · S15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Security testing and unit tests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S16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results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08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Standards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7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S1 · S14 · S17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0846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Final report and presentation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All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Security Guide Map S0–S17 — Diagram</a:t>
            </a:r>
          </a:p>
        </p:txBody>
      </p:sp>
      <p:pic>
        <p:nvPicPr>
          <p:cNvPr id="7" name="Picture 6" descr="h15-02-kilavuz-haritas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7499" y="1325880"/>
            <a:ext cx="7816696" cy="49377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From Midterm to Final: New and Completed Sections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079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09524"/>
                <a:gridCol w="5202010"/>
              </a:tblGrid>
              <a:tr h="34655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New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To be completed / updated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S6 identity and binding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S5 assets (complete)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S8 cryptography and keys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S9 hardening (advanced)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S11 secure communication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S12 reporting (complete)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655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S14 assumptions and deferred requirements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S13 updated SBOM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656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S15 build and deployment pipeline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S16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results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· S17 complete matrix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RAP2 Submission — Diagram</a:t>
            </a:r>
          </a:p>
        </p:txBody>
      </p:sp>
      <p:pic>
        <p:nvPicPr>
          <p:cNvPr id="7" name="Picture 6" descr="h15-01-rap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77894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Preparation Checklist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507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6819"/>
                <a:gridCol w="10034715"/>
              </a:tblGrid>
              <a:tr h="417880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Week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What you should be able to show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1788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9, 14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Obfuscated functions and justification · cost table · obfuscation and signing in the build pipeline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1788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10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Algorithm inventory · key lifecycle · TLS/pinning · signature verification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1788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Protection method or justification for a sensitive asset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1788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Test plan +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results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· unit tests · CI · finding–action list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1788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Compliance matrix · assumptions and deferred requirements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Suggested Demonstration Flow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3012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Summary:</a:t>
            </a:r>
            <a:r>
              <a:rPr sz="2000" b="0">
                <a:solidFill>
                  <a:srgbClr val="1F2D3A"/>
                </a:solidFill>
              </a:rPr>
              <a:t> product, architecture, the three most critical assets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Since the midterm:</a:t>
            </a:r>
            <a:r>
              <a:rPr sz="2000" b="0">
                <a:solidFill>
                  <a:srgbClr val="1F2D3A"/>
                </a:solidFill>
              </a:rPr>
              <a:t> finding–action list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Live demonstration:</a:t>
            </a:r>
            <a:r>
              <a:rPr sz="2000" b="0">
                <a:solidFill>
                  <a:srgbClr val="1F2D3A"/>
                </a:solidFill>
              </a:rPr>
              <a:t> cryptography, secure communication, a protection layer </a:t>
            </a:r>
            <a:r>
              <a:rPr sz="2000" b="1">
                <a:solidFill>
                  <a:srgbClr val="1F2D3A"/>
                </a:solidFill>
              </a:rPr>
              <a:t>working live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4. </a:t>
            </a:r>
            <a:r>
              <a:rPr sz="2000" b="1">
                <a:solidFill>
                  <a:srgbClr val="1F2D3A"/>
                </a:solidFill>
              </a:rPr>
              <a:t>Evidence:</a:t>
            </a:r>
            <a:r>
              <a:rPr sz="2000" b="0">
                <a:solidFill>
                  <a:srgbClr val="1F2D3A"/>
                </a:solidFill>
              </a:rPr>
              <a:t> tests, protection table, SBOM, compliance matrix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5. </a:t>
            </a:r>
            <a:r>
              <a:rPr sz="2000" b="1">
                <a:solidFill>
                  <a:srgbClr val="1F2D3A"/>
                </a:solidFill>
              </a:rPr>
              <a:t>Remaining risk:</a:t>
            </a:r>
            <a:r>
              <a:rPr sz="2000" b="0">
                <a:solidFill>
                  <a:srgbClr val="1F2D3A"/>
                </a:solidFill>
              </a:rPr>
              <a:t> what was deliberately scoped out, and why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Final Demonstration — Diagram</a:t>
            </a:r>
          </a:p>
        </p:txBody>
      </p:sp>
      <p:pic>
        <p:nvPicPr>
          <p:cNvPr id="7" name="Picture 6" descr="h15-03-gosteri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21048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Sample Questions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677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Which key is this key derived from, where does it live, when is it deleted?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Where are chain and hostname verification performed?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What happens if signature verification fails? Can an old but validly signed version still be installed?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Did you measure the cost of obfuscation?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Where is the evidence for this row marked "met"?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Which requirement did you defer, and how will the other party meet it?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Common Mistakes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403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5118"/>
                <a:gridCol w="5866416"/>
              </a:tblGrid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Mistake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Why is it a problem?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 test plan exists, but no results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At the final,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results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are expected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"Met" without evidence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Counted as unmet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Guide and code version differ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The assessed product becomes ambiguous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Empty remaining-risk section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Incomplete analysis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Midterm feedback was ignored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The finding–action loop is part of the process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Real secret / personal data in the repo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Values must be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synthetic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S16: Results, Not a Plan — Diagram</a:t>
            </a:r>
          </a:p>
        </p:txBody>
      </p:sp>
      <p:pic>
        <p:nvPicPr>
          <p:cNvPr id="7" name="Picture 6" descr="h15-04-s1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645" y="1325880"/>
            <a:ext cx="8098404" cy="347377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At the End of the Term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036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Your guide = a small model of certification documents → </a:t>
            </a:r>
            <a:r>
              <a:rPr sz="2000" b="1">
                <a:solidFill>
                  <a:srgbClr val="1F2D3A"/>
                </a:solidFill>
              </a:rPr>
              <a:t>portfolio</a:t>
            </a:r>
            <a:r>
              <a:rPr sz="2000" b="0">
                <a:solidFill>
                  <a:srgbClr val="1F2D3A"/>
                </a:solidFill>
              </a:rPr>
              <a:t> (make sure it contains no confidential information)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submitted line must be explainable; any team member may be asked a question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Final Exam Period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Week 16 — Quiz-2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Scope: weeks 9–14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Study guide: Week 16 page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· Final Rubric Item by Item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What Does the Final Measure?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final demonstration measures the </a:t>
            </a:r>
            <a:r>
              <a:rPr sz="2000" b="1">
                <a:solidFill>
                  <a:srgbClr val="1F2D3A"/>
                </a:solidFill>
              </a:rPr>
              <a:t>entirety</a:t>
            </a:r>
            <a:r>
              <a:rPr sz="2000" b="0">
                <a:solidFill>
                  <a:srgbClr val="1F2D3A"/>
                </a:solidFill>
              </a:rPr>
              <a:t> of your project: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cryptography, secure communication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asset management (complete)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advanced binary protections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test </a:t>
            </a:r>
            <a:r>
              <a:rPr sz="2000" b="1">
                <a:solidFill>
                  <a:srgbClr val="1F2D3A"/>
                </a:solidFill>
              </a:rPr>
              <a:t>results</a:t>
            </a:r>
            <a:r>
              <a:rPr sz="2000" b="0">
                <a:solidFill>
                  <a:srgbClr val="1F2D3A"/>
                </a:solidFill>
              </a:rPr>
              <a:t>, standards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Item · Cryptography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Algorithm inventory, key lifecycle.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Evidence:</a:t>
            </a:r>
            <a:r>
              <a:rPr sz="2000" b="0">
                <a:solidFill>
                  <a:srgbClr val="1F2D3A"/>
                </a:solidFill>
              </a:rPr>
              <a:t> S8 + tests.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Item · Secure Communication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TLS, pinning, message level.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Evidence:</a:t>
            </a:r>
            <a:r>
              <a:rPr sz="2000" b="0">
                <a:solidFill>
                  <a:srgbClr val="1F2D3A"/>
                </a:solidFill>
              </a:rPr>
              <a:t> S6, S11 + tests.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Item · Advanced Binary Protections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Obfuscation (S9 advanced), build pipeline (S15).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Evidence:</a:t>
            </a:r>
            <a:r>
              <a:rPr sz="2000" b="0">
                <a:solidFill>
                  <a:srgbClr val="1F2D3A"/>
                </a:solidFill>
              </a:rPr>
              <a:t> measurement table + signing.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Item · Testing and Verification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Test </a:t>
            </a:r>
            <a:r>
              <a:rPr sz="2000" b="1">
                <a:solidFill>
                  <a:srgbClr val="1F2D3A"/>
                </a:solidFill>
              </a:rPr>
              <a:t>results</a:t>
            </a:r>
            <a:r>
              <a:rPr sz="2000" b="0">
                <a:solidFill>
                  <a:srgbClr val="1F2D3A"/>
                </a:solidFill>
              </a:rPr>
              <a:t> (not a plan).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Evidence:</a:t>
            </a:r>
            <a:r>
              <a:rPr sz="2000" b="0">
                <a:solidFill>
                  <a:srgbClr val="1F2D3A"/>
                </a:solidFill>
              </a:rPr>
              <a:t> S16.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Item · Standards and Compliance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Compliance matrix (S17), deferred requirements (S14).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Evidence:</a:t>
            </a:r>
            <a:r>
              <a:rPr sz="2000" b="0">
                <a:solidFill>
                  <a:srgbClr val="1F2D3A"/>
                </a:solidFill>
              </a:rPr>
              <a:t> S14, S17.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22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· From Midterm to Final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New Sections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S6 identity/binding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S8 cryptography/keys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S11 secure communication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S14 assumptions/deferred requirements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S15 build/deployment pipeline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To Be Completed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S5 assets (complete)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S9 hardening (advanced)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S12 reporting (complete)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S16 </a:t>
            </a:r>
            <a:r>
              <a:rPr sz="2000" b="1">
                <a:solidFill>
                  <a:srgbClr val="1F2D3A"/>
                </a:solidFill>
              </a:rPr>
              <a:t>results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S17 complete matrix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Finding–Action (from the Midterm)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Midterm feedback into one table: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finding → action → closure.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assessor looks for this loop.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· Demonstration Flow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Flow · Summary + Since the Midterm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Product, architecture, the three most critical assets.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Finding–action list.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Flow · Live Demonstration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Cryptography, secure communication and </a:t>
            </a:r>
            <a:r>
              <a:rPr sz="2000" b="1">
                <a:solidFill>
                  <a:srgbClr val="1F2D3A"/>
                </a:solidFill>
              </a:rPr>
              <a:t>a protection layer</a:t>
            </a:r>
            <a:r>
              <a:rPr sz="2000" b="0">
                <a:solidFill>
                  <a:srgbClr val="1F2D3A"/>
                </a:solidFill>
              </a:rPr>
              <a:t> working live.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E.g., a tampered file being rejected.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Flow · Evidence + Remaining Risk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Tests, protection table, SBOM, compliance matrix.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Remaining risk: what was deliberately scoped out.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30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· Sample Questions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Which key is this key derived from, where does it live, when is it deleted?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Where is certificate chain and hostname verification performed?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What happens if signature verification fails? Can an old but validly signed version still be installed?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Did you measure the cost of obfuscation? Which function did you obfuscate, and why?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Question 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Where is the evidence for this row marked "met" in the compliance matrix?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Secure Programming · Week 15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2026-2027 Fall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36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Appendix · Common Mistakes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Mistake List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3469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Test plan exists, no </a:t>
            </a:r>
            <a:r>
              <a:rPr sz="2000" b="1">
                <a:solidFill>
                  <a:srgbClr val="1F2D3A"/>
                </a:solidFill>
              </a:rPr>
              <a:t>results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"Met" without evidence.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Guide and code version differ.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Remaining risk is empty.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Midterm feedback was ignored.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Real secret/personal data in the repo.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Secure Programming · Week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2026-2027 Fall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Final Word (RAP2)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At the final, </a:t>
            </a:r>
            <a:r>
              <a:rPr sz="2000" b="1">
                <a:solidFill>
                  <a:srgbClr val="1F2D3A"/>
                </a:solidFill>
              </a:rPr>
              <a:t>results</a:t>
            </a:r>
            <a:r>
              <a:rPr sz="2000" b="0">
                <a:solidFill>
                  <a:srgbClr val="1F2D3A"/>
                </a:solidFill>
              </a:rPr>
              <a:t> are expected: every protection is shown working, every requirement is tied to evidence.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37032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Your guide is a small model of certification documents; it is a </a:t>
            </a:r>
            <a:r>
              <a:rPr sz="2000" b="1">
                <a:solidFill>
                  <a:srgbClr val="1F2D3A"/>
                </a:solidFill>
              </a:rPr>
              <a:t>portfolio</a:t>
            </a:r>
            <a:r>
              <a:rPr sz="2000" b="0">
                <a:solidFill>
                  <a:srgbClr val="1F2D3A"/>
                </a:solidFill>
              </a:rPr>
              <a:t> item.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CEN429 Week 15 — Final Project Demonstrations</dc:title>
  <dc:subject/>
  <dc:creator>Asst. Prof. Dr.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