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This week we learn to read security requirements and map them onto our own project: requirement, status, evidence.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Today we learn to read security requirements and map them onto our own project: requirement → control → verification → evidence. Zero prior knowledge; we will define every term.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We define requirement/standard terms from scratch.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Next, the requirement block and deferred requirements.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Next, Common Criteria and FIPS.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Next, sector standards.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Next, carrying requirements into the project.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Next, the project and the solved self-check.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We fill in a few requirement blocks and matrix rows for the synthetic "NotKasa" product.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One example requirement per family; students write a similar one for their own project.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8.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1.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640080" y="2194560"/>
            <a:ext cx="10911535" cy="1280160"/>
          </a:xfrm>
          <a:prstGeom prst="rect">
            <a:avLst/>
          </a:prstGeom>
          <a:noFill/>
        </p:spPr>
        <p:txBody>
          <a:bodyPr wrap="square" lIns="45720" rIns="45720">
            <a:spAutoFit/>
          </a:bodyPr>
          <a:lstStyle/>
          <a:p>
            <a:pPr algn="ctr"/>
            <a:r>
              <a:rPr sz="4000" b="1">
                <a:solidFill>
                  <a:srgbClr val="006D77"/>
                </a:solidFill>
              </a:rPr>
              <a:t>Security Requirements</a:t>
            </a:r>
          </a:p>
        </p:txBody>
      </p:sp>
      <p:sp>
        <p:nvSpPr>
          <p:cNvPr id="6" name="TextBox 5"/>
          <p:cNvSpPr txBox="1"/>
          <p:nvPr/>
        </p:nvSpPr>
        <p:spPr>
          <a:xfrm>
            <a:off x="640080" y="3566160"/>
            <a:ext cx="10911535" cy="439928"/>
          </a:xfrm>
          <a:prstGeom prst="rect">
            <a:avLst/>
          </a:prstGeom>
          <a:noFill/>
        </p:spPr>
        <p:txBody>
          <a:bodyPr wrap="square" lIns="45720" rIns="45720">
            <a:spAutoFit/>
          </a:bodyPr>
          <a:lstStyle/>
          <a:p>
            <a:pPr algn="ctr"/>
            <a:r>
              <a:rPr sz="2000" b="1">
                <a:solidFill>
                  <a:srgbClr val="1F2D3A"/>
                </a:solidFill>
              </a:rPr>
              <a:t>CEN429 Secure Programming — Week 13</a:t>
            </a:r>
          </a:p>
        </p:txBody>
      </p:sp>
      <p:sp>
        <p:nvSpPr>
          <p:cNvPr id="7" name="TextBox 6"/>
          <p:cNvSpPr txBox="1"/>
          <p:nvPr/>
        </p:nvSpPr>
        <p:spPr>
          <a:xfrm>
            <a:off x="640080" y="4051808"/>
            <a:ext cx="10911535" cy="439928"/>
          </a:xfrm>
          <a:prstGeom prst="rect">
            <a:avLst/>
          </a:prstGeom>
          <a:noFill/>
        </p:spPr>
        <p:txBody>
          <a:bodyPr wrap="square" lIns="45720" rIns="45720">
            <a:spAutoFit/>
          </a:bodyPr>
          <a:lstStyle/>
          <a:p>
            <a:pPr algn="ctr"/>
            <a:r>
              <a:rPr sz="2000" b="0">
                <a:solidFill>
                  <a:srgbClr val="1F2D3A"/>
                </a:solidFill>
              </a:rPr>
              <a:t>Asst. Prof. Dr. Uğur CORUH · 11.12.2026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Today's Plan (3 Hours)</a:t>
            </a:r>
          </a:p>
        </p:txBody>
      </p:sp>
      <p:graphicFrame>
        <p:nvGraphicFramePr>
          <p:cNvPr id="7" name="Table 6"/>
          <p:cNvGraphicFramePr>
            <a:graphicFrameLocks noGrp="1"/>
          </p:cNvGraphicFramePr>
          <p:nvPr/>
        </p:nvGraphicFramePr>
        <p:xfrm>
          <a:off x="640080" y="1325880"/>
          <a:ext cx="10911533" cy="2715768"/>
        </p:xfrm>
        <a:graphic>
          <a:graphicData uri="http://schemas.openxmlformats.org/drawingml/2006/table">
            <a:tbl>
              <a:tblPr firstRow="1" bandRow="1">
                <a:tableStyleId>{5C22544A-7EE6-4342-B048-85BDC9FD1C3A}</a:tableStyleId>
              </a:tblPr>
              <a:tblGrid>
                <a:gridCol w="739765"/>
                <a:gridCol w="1017176"/>
                <a:gridCol w="9154592"/>
              </a:tblGrid>
              <a:tr h="678942">
                <a:tc>
                  <a:txBody>
                    <a:bodyPr wrap="square"/>
                    <a:lstStyle/>
                    <a:p>
                      <a:r>
                        <a:rPr sz="1439" b="1">
                          <a:solidFill>
                            <a:srgbClr val="FFFFFF"/>
                          </a:solidFill>
                        </a:rPr>
                        <a:t>Hour</a:t>
                      </a:r>
                    </a:p>
                  </a:txBody>
                  <a:tcPr marL="54864" marR="54864" marT="27432" marB="27432" anchor="ctr">
                    <a:solidFill>
                      <a:srgbClr val="006D77"/>
                    </a:solidFill>
                  </a:tcPr>
                </a:tc>
                <a:tc>
                  <a:txBody>
                    <a:bodyPr wrap="square"/>
                    <a:lstStyle/>
                    <a:p>
                      <a:r>
                        <a:rPr sz="1439" b="1">
                          <a:solidFill>
                            <a:srgbClr val="FFFFFF"/>
                          </a:solidFill>
                        </a:rPr>
                        <a:t>Section</a:t>
                      </a:r>
                    </a:p>
                  </a:txBody>
                  <a:tcPr marL="54864" marR="54864" marT="27432" marB="27432" anchor="ctr">
                    <a:solidFill>
                      <a:srgbClr val="006D77"/>
                    </a:solidFill>
                  </a:tcPr>
                </a:tc>
                <a:tc>
                  <a:txBody>
                    <a:bodyPr wrap="square"/>
                    <a:lstStyle/>
                    <a:p>
                      <a:r>
                        <a:rPr sz="1439" b="1">
                          <a:solidFill>
                            <a:srgbClr val="FFFFFF"/>
                          </a:solidFill>
                        </a:rPr>
                        <a:t>Topic</a:t>
                      </a:r>
                    </a:p>
                  </a:txBody>
                  <a:tcPr marL="54864" marR="54864" marT="27432" marB="27432" anchor="ctr">
                    <a:solidFill>
                      <a:srgbClr val="006D77"/>
                    </a:solidFill>
                  </a:tcPr>
                </a:tc>
              </a:tr>
              <a:tr h="678942">
                <a:tc>
                  <a:txBody>
                    <a:bodyPr wrap="square"/>
                    <a:lstStyle/>
                    <a:p>
                      <a:r>
                        <a:rPr sz="1439" b="0">
                          <a:solidFill>
                            <a:srgbClr val="1F2D3A"/>
                          </a:solidFill>
                        </a:rPr>
                        <a:t>1</a:t>
                      </a:r>
                    </a:p>
                  </a:txBody>
                  <a:tcPr marL="54864" marR="54864" marT="27432" marB="27432" anchor="ctr">
                    <a:solidFill>
                      <a:srgbClr val="FFFFFF"/>
                    </a:solidFill>
                  </a:tcPr>
                </a:tc>
                <a:tc>
                  <a:txBody>
                    <a:bodyPr wrap="square"/>
                    <a:lstStyle/>
                    <a:p>
                      <a:r>
                        <a:rPr sz="1439" b="0">
                          <a:solidFill>
                            <a:srgbClr val="1F2D3A"/>
                          </a:solidFill>
                        </a:rPr>
                        <a:t>0–3</a:t>
                      </a:r>
                    </a:p>
                  </a:txBody>
                  <a:tcPr marL="54864" marR="54864" marT="27432" marB="27432" anchor="ctr">
                    <a:solidFill>
                      <a:srgbClr val="FFFFFF"/>
                    </a:solidFill>
                  </a:tcPr>
                </a:tc>
                <a:tc>
                  <a:txBody>
                    <a:bodyPr wrap="square"/>
                    <a:lstStyle/>
                    <a:p>
                      <a:r>
                        <a:rPr sz="1439" b="0">
                          <a:solidFill>
                            <a:srgbClr val="1F2D3A"/>
                          </a:solidFill>
                        </a:rPr>
                        <a:t>Basic concepts · a good requirement · traceability · requirement block · deferred requirements</a:t>
                      </a:r>
                    </a:p>
                  </a:txBody>
                  <a:tcPr marL="54864" marR="54864" marT="27432" marB="27432" anchor="ctr">
                    <a:solidFill>
                      <a:srgbClr val="FFFFFF"/>
                    </a:solidFill>
                  </a:tcPr>
                </a:tc>
              </a:tr>
              <a:tr h="678942">
                <a:tc>
                  <a:txBody>
                    <a:bodyPr wrap="square"/>
                    <a:lstStyle/>
                    <a:p>
                      <a:r>
                        <a:rPr sz="1439" b="0">
                          <a:solidFill>
                            <a:srgbClr val="1F2D3A"/>
                          </a:solidFill>
                        </a:rPr>
                        <a:t>2</a:t>
                      </a:r>
                    </a:p>
                  </a:txBody>
                  <a:tcPr marL="54864" marR="54864" marT="27432" marB="27432" anchor="ctr">
                    <a:solidFill>
                      <a:srgbClr val="EEF7F8"/>
                    </a:solidFill>
                  </a:tcPr>
                </a:tc>
                <a:tc>
                  <a:txBody>
                    <a:bodyPr wrap="square"/>
                    <a:lstStyle/>
                    <a:p>
                      <a:r>
                        <a:rPr sz="1439" b="0">
                          <a:solidFill>
                            <a:srgbClr val="1F2D3A"/>
                          </a:solidFill>
                        </a:rPr>
                        <a:t>4–5</a:t>
                      </a:r>
                    </a:p>
                  </a:txBody>
                  <a:tcPr marL="54864" marR="54864" marT="27432" marB="27432" anchor="ctr">
                    <a:solidFill>
                      <a:srgbClr val="EEF7F8"/>
                    </a:solidFill>
                  </a:tcPr>
                </a:tc>
                <a:tc>
                  <a:txBody>
                    <a:bodyPr wrap="square"/>
                    <a:lstStyle/>
                    <a:p>
                      <a:r>
                        <a:rPr sz="1439" b="0">
                          <a:solidFill>
                            <a:srgbClr val="1F2D3A"/>
                          </a:solidFill>
                        </a:rPr>
                        <a:t>Common Criteria (TOE, ST, PP, SFR/SAR, EAL) · FIPS 140-3</a:t>
                      </a:r>
                    </a:p>
                  </a:txBody>
                  <a:tcPr marL="54864" marR="54864" marT="27432" marB="27432" anchor="ctr">
                    <a:solidFill>
                      <a:srgbClr val="EEF7F8"/>
                    </a:solidFill>
                  </a:tcPr>
                </a:tc>
              </a:tr>
              <a:tr h="678942">
                <a:tc>
                  <a:txBody>
                    <a:bodyPr wrap="square"/>
                    <a:lstStyle/>
                    <a:p>
                      <a:r>
                        <a:rPr sz="1439" b="0">
                          <a:solidFill>
                            <a:srgbClr val="1F2D3A"/>
                          </a:solidFill>
                        </a:rPr>
                        <a:t>3</a:t>
                      </a:r>
                    </a:p>
                  </a:txBody>
                  <a:tcPr marL="54864" marR="54864" marT="27432" marB="27432" anchor="ctr">
                    <a:solidFill>
                      <a:srgbClr val="FFFFFF"/>
                    </a:solidFill>
                  </a:tcPr>
                </a:tc>
                <a:tc>
                  <a:txBody>
                    <a:bodyPr wrap="square"/>
                    <a:lstStyle/>
                    <a:p>
                      <a:r>
                        <a:rPr sz="1439" b="0">
                          <a:solidFill>
                            <a:srgbClr val="1F2D3A"/>
                          </a:solidFill>
                        </a:rPr>
                        <a:t>6–9</a:t>
                      </a:r>
                    </a:p>
                  </a:txBody>
                  <a:tcPr marL="54864" marR="54864" marT="27432" marB="27432" anchor="ctr">
                    <a:solidFill>
                      <a:srgbClr val="FFFFFF"/>
                    </a:solidFill>
                  </a:tcPr>
                </a:tc>
                <a:tc>
                  <a:txBody>
                    <a:bodyPr wrap="square"/>
                    <a:lstStyle/>
                    <a:p>
                      <a:r>
                        <a:rPr sz="1439" b="0">
                          <a:solidFill>
                            <a:srgbClr val="1F2D3A"/>
                          </a:solidFill>
                        </a:rPr>
                        <a:t>ETSI, GSMA, EMVCo, PCI, MASVS · the course's requirement families · compliance matrix · project</a:t>
                      </a:r>
                    </a:p>
                  </a:txBody>
                  <a:tcPr marL="54864" marR="54864" marT="27432" marB="27432" anchor="ctr">
                    <a:solidFill>
                      <a:srgbClr val="FFFFFF"/>
                    </a:solidFill>
                  </a:tcPr>
                </a:tc>
              </a:tr>
            </a:tbl>
          </a:graphicData>
        </a:graphic>
      </p:graphicFrame>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A Brief History — How Did Security Requirements Become Standardised?</a:t>
            </a:r>
          </a:p>
        </p:txBody>
      </p:sp>
      <p:sp>
        <p:nvSpPr>
          <p:cNvPr id="7" name="TextBox 6"/>
          <p:cNvSpPr txBox="1"/>
          <p:nvPr/>
        </p:nvSpPr>
        <p:spPr>
          <a:xfrm>
            <a:off x="640080" y="1325880"/>
            <a:ext cx="10911535" cy="146304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1985</a:t>
            </a:r>
            <a:r>
              <a:rPr sz="1800" b="0">
                <a:solidFill>
                  <a:srgbClr val="1F2D3A"/>
                </a:solidFill>
              </a:rPr>
              <a:t> — </a:t>
            </a:r>
            <a:r>
              <a:rPr sz="1800" b="1">
                <a:solidFill>
                  <a:srgbClr val="1F2D3A"/>
                </a:solidFill>
              </a:rPr>
              <a:t>TCSEC</a:t>
            </a:r>
            <a:r>
              <a:rPr sz="1800" b="0">
                <a:solidFill>
                  <a:srgbClr val="1F2D3A"/>
                </a:solidFill>
              </a:rPr>
              <a:t> formalises requirement levels</a:t>
            </a:r>
          </a:p>
          <a:p>
            <a:pPr>
              <a:spcAft>
                <a:spcPts val="300"/>
              </a:spcAft>
            </a:pPr>
            <a:r>
              <a:rPr sz="1800" b="1">
                <a:solidFill>
                  <a:srgbClr val="006D77"/>
                </a:solidFill>
              </a:rPr>
              <a:t>• </a:t>
            </a:r>
            <a:r>
              <a:rPr sz="1800" b="1">
                <a:solidFill>
                  <a:srgbClr val="1F2D3A"/>
                </a:solidFill>
              </a:rPr>
              <a:t>1994</a:t>
            </a:r>
            <a:r>
              <a:rPr sz="1800" b="0">
                <a:solidFill>
                  <a:srgbClr val="1F2D3A"/>
                </a:solidFill>
              </a:rPr>
              <a:t> — </a:t>
            </a:r>
            <a:r>
              <a:rPr sz="1800" b="1">
                <a:solidFill>
                  <a:srgbClr val="1F2D3A"/>
                </a:solidFill>
              </a:rPr>
              <a:t>FIPS 140</a:t>
            </a:r>
            <a:r>
              <a:rPr sz="1800" b="0">
                <a:solidFill>
                  <a:srgbClr val="1F2D3A"/>
                </a:solidFill>
              </a:rPr>
              <a:t> cryptographic module requirements (today </a:t>
            </a:r>
            <a:r>
              <a:rPr sz="1800" b="1">
                <a:solidFill>
                  <a:srgbClr val="1F2D3A"/>
                </a:solidFill>
              </a:rPr>
              <a:t>140-3</a:t>
            </a:r>
            <a:r>
              <a:rPr sz="1800" b="0">
                <a:solidFill>
                  <a:srgbClr val="1F2D3A"/>
                </a:solidFill>
              </a:rPr>
              <a:t>)</a:t>
            </a:r>
          </a:p>
          <a:p>
            <a:pPr>
              <a:spcAft>
                <a:spcPts val="300"/>
              </a:spcAft>
            </a:pPr>
            <a:r>
              <a:rPr sz="1800" b="1">
                <a:solidFill>
                  <a:srgbClr val="006D77"/>
                </a:solidFill>
              </a:rPr>
              <a:t>• </a:t>
            </a:r>
            <a:r>
              <a:rPr sz="1800" b="1">
                <a:solidFill>
                  <a:srgbClr val="1F2D3A"/>
                </a:solidFill>
              </a:rPr>
              <a:t>1999</a:t>
            </a:r>
            <a:r>
              <a:rPr sz="1800" b="0">
                <a:solidFill>
                  <a:srgbClr val="1F2D3A"/>
                </a:solidFill>
              </a:rPr>
              <a:t> — </a:t>
            </a:r>
            <a:r>
              <a:rPr sz="1800" b="1">
                <a:solidFill>
                  <a:srgbClr val="1F2D3A"/>
                </a:solidFill>
              </a:rPr>
              <a:t>Common Criteria</a:t>
            </a:r>
            <a:r>
              <a:rPr sz="1800" b="0">
                <a:solidFill>
                  <a:srgbClr val="1F2D3A"/>
                </a:solidFill>
              </a:rPr>
              <a:t>: </a:t>
            </a:r>
            <a:r>
              <a:rPr sz="1800" b="1">
                <a:solidFill>
                  <a:srgbClr val="1F2D3A"/>
                </a:solidFill>
              </a:rPr>
              <a:t>PP/ST</a:t>
            </a:r>
            <a:r>
              <a:rPr sz="1800" b="0">
                <a:solidFill>
                  <a:srgbClr val="1F2D3A"/>
                </a:solidFill>
              </a:rPr>
              <a:t>, </a:t>
            </a:r>
            <a:r>
              <a:rPr sz="1800" b="1">
                <a:solidFill>
                  <a:srgbClr val="1F2D3A"/>
                </a:solidFill>
              </a:rPr>
              <a:t>SFR/SAR</a:t>
            </a:r>
            <a:r>
              <a:rPr sz="1800" b="0">
                <a:solidFill>
                  <a:srgbClr val="1F2D3A"/>
                </a:solidFill>
              </a:rPr>
              <a:t>, </a:t>
            </a:r>
            <a:r>
              <a:rPr sz="1800" b="1">
                <a:solidFill>
                  <a:srgbClr val="1F2D3A"/>
                </a:solidFill>
              </a:rPr>
              <a:t>EAL</a:t>
            </a:r>
          </a:p>
          <a:p>
            <a:pPr>
              <a:spcAft>
                <a:spcPts val="300"/>
              </a:spcAft>
            </a:pPr>
            <a:r>
              <a:rPr sz="1800" b="1">
                <a:solidFill>
                  <a:srgbClr val="006D77"/>
                </a:solidFill>
              </a:rPr>
              <a:t>• </a:t>
            </a:r>
            <a:r>
              <a:rPr sz="1800" b="1">
                <a:solidFill>
                  <a:srgbClr val="1F2D3A"/>
                </a:solidFill>
              </a:rPr>
              <a:t>2010s</a:t>
            </a:r>
            <a:r>
              <a:rPr sz="1800" b="0">
                <a:solidFill>
                  <a:srgbClr val="1F2D3A"/>
                </a:solidFill>
              </a:rPr>
              <a:t> — </a:t>
            </a:r>
            <a:r>
              <a:rPr sz="1800" b="1">
                <a:solidFill>
                  <a:srgbClr val="1F2D3A"/>
                </a:solidFill>
              </a:rPr>
              <a:t>OWASP MASVS</a:t>
            </a:r>
            <a:r>
              <a:rPr sz="1800" b="0">
                <a:solidFill>
                  <a:srgbClr val="1F2D3A"/>
                </a:solidFill>
              </a:rPr>
              <a:t> (mobile), </a:t>
            </a:r>
            <a:r>
              <a:rPr sz="1800" b="1">
                <a:solidFill>
                  <a:srgbClr val="1F2D3A"/>
                </a:solidFill>
              </a:rPr>
              <a:t>ETSI EN 303 645</a:t>
            </a:r>
            <a:r>
              <a:rPr sz="1800" b="0">
                <a:solidFill>
                  <a:srgbClr val="1F2D3A"/>
                </a:solidFill>
              </a:rPr>
              <a:t> (IoT), </a:t>
            </a:r>
            <a:r>
              <a:rPr sz="1800" b="1">
                <a:solidFill>
                  <a:srgbClr val="1F2D3A"/>
                </a:solidFill>
              </a:rPr>
              <a:t>EMVCo/PCI</a:t>
            </a:r>
            <a:r>
              <a:rPr sz="1800" b="0">
                <a:solidFill>
                  <a:srgbClr val="1F2D3A"/>
                </a:solidFill>
              </a:rPr>
              <a:t> (payment)</a:t>
            </a:r>
          </a:p>
        </p:txBody>
      </p:sp>
      <p:sp>
        <p:nvSpPr>
          <p:cNvPr id="8" name="Rectangle 7"/>
          <p:cNvSpPr/>
          <p:nvPr/>
        </p:nvSpPr>
        <p:spPr>
          <a:xfrm>
            <a:off x="640080" y="2898648"/>
            <a:ext cx="10911535" cy="86868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1800" b="0">
                <a:solidFill>
                  <a:srgbClr val="1F2D3A"/>
                </a:solidFill>
              </a:rPr>
              <a:t>The unchanging principle: a requirement must be </a:t>
            </a:r>
            <a:r>
              <a:rPr sz="1800" b="1">
                <a:solidFill>
                  <a:srgbClr val="1F2D3A"/>
                </a:solidFill>
              </a:rPr>
              <a:t>measurable</a:t>
            </a:r>
            <a:r>
              <a:rPr sz="1800" b="0">
                <a:solidFill>
                  <a:srgbClr val="1F2D3A"/>
                </a:solidFill>
              </a:rPr>
              <a:t> and </a:t>
            </a:r>
            <a:r>
              <a:rPr sz="1800" b="1">
                <a:solidFill>
                  <a:srgbClr val="1F2D3A"/>
                </a:solidFill>
              </a:rPr>
              <a:t>traceable</a:t>
            </a:r>
            <a:r>
              <a:rPr sz="1800" b="0">
                <a:solidFill>
                  <a:srgbClr val="1F2D3A"/>
                </a:solidFill>
              </a:rPr>
              <a:t>; a "met" with no evidence is invalid.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Where Does This Week Fit In?</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Week 12:</a:t>
            </a:r>
            <a:r>
              <a:rPr sz="2000" b="0">
                <a:solidFill>
                  <a:srgbClr val="1F2D3A"/>
                </a:solidFill>
              </a:rPr>
              <a:t> how a product is </a:t>
            </a:r>
            <a:r>
              <a:rPr sz="2000" b="1">
                <a:solidFill>
                  <a:srgbClr val="1F2D3A"/>
                </a:solidFill>
              </a:rPr>
              <a:t>evaluated/tested</a:t>
            </a:r>
            <a:r>
              <a:rPr sz="2000" b="0">
                <a:solidFill>
                  <a:srgbClr val="1F2D3A"/>
                </a:solidFill>
              </a:rPr>
              <a:t>.</a:t>
            </a:r>
          </a:p>
          <a:p>
            <a:pPr>
              <a:spcAft>
                <a:spcPts val="300"/>
              </a:spcAft>
            </a:pPr>
            <a:r>
              <a:rPr sz="2000" b="1">
                <a:solidFill>
                  <a:srgbClr val="006D77"/>
                </a:solidFill>
              </a:rPr>
              <a:t>• </a:t>
            </a:r>
            <a:r>
              <a:rPr sz="2000" b="1">
                <a:solidFill>
                  <a:srgbClr val="1F2D3A"/>
                </a:solidFill>
              </a:rPr>
              <a:t>This week (13):</a:t>
            </a:r>
            <a:r>
              <a:rPr sz="2000" b="0">
                <a:solidFill>
                  <a:srgbClr val="1F2D3A"/>
                </a:solidFill>
              </a:rPr>
              <a:t> where the </a:t>
            </a:r>
            <a:r>
              <a:rPr sz="2000" b="1">
                <a:solidFill>
                  <a:srgbClr val="1F2D3A"/>
                </a:solidFill>
              </a:rPr>
              <a:t>requirements</a:t>
            </a:r>
            <a:r>
              <a:rPr sz="2000" b="0">
                <a:solidFill>
                  <a:srgbClr val="1F2D3A"/>
                </a:solidFill>
              </a:rPr>
              <a:t> that evaluation measures come from, how they're written, how they're traced.</a:t>
            </a:r>
          </a:p>
          <a:p>
            <a:pPr>
              <a:spcAft>
                <a:spcPts val="300"/>
              </a:spcAft>
            </a:pPr>
            <a:r>
              <a:rPr sz="2000" b="1">
                <a:solidFill>
                  <a:srgbClr val="006D77"/>
                </a:solidFill>
              </a:rPr>
              <a:t>• </a:t>
            </a:r>
            <a:r>
              <a:rPr sz="2000" b="0">
                <a:solidFill>
                  <a:srgbClr val="1F2D3A"/>
                </a:solidFill>
              </a:rPr>
              <a:t>Output: your project's </a:t>
            </a:r>
            <a:r>
              <a:rPr sz="2000" b="1">
                <a:solidFill>
                  <a:srgbClr val="1F2D3A"/>
                </a:solidFill>
              </a:rPr>
              <a:t>compliance matrix</a:t>
            </a:r>
            <a:r>
              <a:rPr sz="2000" b="0">
                <a:solidFill>
                  <a:srgbClr val="1F2D3A"/>
                </a:solidFill>
              </a:rPr>
              <a:t> (S17) and </a:t>
            </a:r>
            <a:r>
              <a:rPr sz="2000" b="1">
                <a:solidFill>
                  <a:srgbClr val="1F2D3A"/>
                </a:solidFill>
              </a:rPr>
              <a:t>deferred requirements</a:t>
            </a:r>
            <a:r>
              <a:rPr sz="2000" b="0">
                <a:solidFill>
                  <a:srgbClr val="1F2D3A"/>
                </a:solidFill>
              </a:rPr>
              <a:t> (S14).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Learning Outcome</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This week is about </a:t>
            </a:r>
            <a:r>
              <a:rPr sz="2000" b="1">
                <a:solidFill>
                  <a:srgbClr val="1F2D3A"/>
                </a:solidFill>
              </a:rPr>
              <a:t>LO.7</a:t>
            </a:r>
            <a:r>
              <a:rPr sz="2000" b="0">
                <a:solidFill>
                  <a:srgbClr val="1F2D3A"/>
                </a:solidFill>
              </a:rPr>
              <a:t>.</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0">
                <a:solidFill>
                  <a:srgbClr val="1F2D3A"/>
                </a:solidFill>
              </a:rPr>
              <a:t>By the end, you will be able to:</a:t>
            </a:r>
          </a:p>
        </p:txBody>
      </p:sp>
      <p:sp>
        <p:nvSpPr>
          <p:cNvPr id="9" name="TextBox 8"/>
          <p:cNvSpPr txBox="1"/>
          <p:nvPr/>
        </p:nvSpPr>
        <p:spPr>
          <a:xfrm>
            <a:off x="640080" y="2425192"/>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Tell a good security requirement apart from a bad one</a:t>
            </a:r>
          </a:p>
          <a:p>
            <a:pPr>
              <a:spcAft>
                <a:spcPts val="300"/>
              </a:spcAft>
            </a:pPr>
            <a:r>
              <a:rPr sz="2000" b="1">
                <a:solidFill>
                  <a:srgbClr val="006D77"/>
                </a:solidFill>
              </a:rPr>
              <a:t>• </a:t>
            </a:r>
            <a:r>
              <a:rPr sz="2000" b="0">
                <a:solidFill>
                  <a:srgbClr val="1F2D3A"/>
                </a:solidFill>
              </a:rPr>
              <a:t>Build a </a:t>
            </a:r>
            <a:r>
              <a:rPr sz="2000" b="1">
                <a:solidFill>
                  <a:srgbClr val="1F2D3A"/>
                </a:solidFill>
              </a:rPr>
              <a:t>traceability/compliance matrix</a:t>
            </a:r>
          </a:p>
          <a:p>
            <a:pPr>
              <a:spcAft>
                <a:spcPts val="300"/>
              </a:spcAft>
            </a:pPr>
            <a:r>
              <a:rPr sz="2000" b="1">
                <a:solidFill>
                  <a:srgbClr val="006D77"/>
                </a:solidFill>
              </a:rPr>
              <a:t>• </a:t>
            </a:r>
            <a:r>
              <a:rPr sz="2000" b="0">
                <a:solidFill>
                  <a:srgbClr val="1F2D3A"/>
                </a:solidFill>
              </a:rPr>
              <a:t>Compare what CC, FIPS, ETSI, EMVCo, PCI, and MASVS ask for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Main Idea</a:t>
            </a:r>
          </a:p>
        </p:txBody>
      </p:sp>
      <p:sp>
        <p:nvSpPr>
          <p:cNvPr id="7" name="Rectangle 6"/>
          <p:cNvSpPr/>
          <p:nvPr/>
        </p:nvSpPr>
        <p:spPr>
          <a:xfrm>
            <a:off x="640080" y="1325880"/>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Security is not a "feeling"; it is managed with </a:t>
            </a:r>
            <a:r>
              <a:rPr sz="2000" b="1">
                <a:solidFill>
                  <a:srgbClr val="1F2D3A"/>
                </a:solidFill>
              </a:rPr>
              <a:t>written, measurable, traceable</a:t>
            </a:r>
            <a:r>
              <a:rPr sz="2000" b="0">
                <a:solidFill>
                  <a:srgbClr val="1F2D3A"/>
                </a:solidFill>
              </a:rPr>
              <a:t> requirements: requirement → control → verification → evidence.</a:t>
            </a:r>
          </a:p>
        </p:txBody>
      </p:sp>
      <p:sp>
        <p:nvSpPr>
          <p:cNvPr id="8" name="TextBox 7"/>
          <p:cNvSpPr txBox="1"/>
          <p:nvPr/>
        </p:nvSpPr>
        <p:spPr>
          <a:xfrm>
            <a:off x="640080" y="2370328"/>
            <a:ext cx="10911535" cy="439928"/>
          </a:xfrm>
          <a:prstGeom prst="rect">
            <a:avLst/>
          </a:prstGeom>
          <a:noFill/>
        </p:spPr>
        <p:txBody>
          <a:bodyPr wrap="square" lIns="45720" rIns="45720">
            <a:spAutoFit/>
          </a:bodyPr>
          <a:lstStyle/>
          <a:p>
            <a:pPr algn="l"/>
            <a:r>
              <a:rPr sz="2000" b="0">
                <a:solidFill>
                  <a:srgbClr val="1F2D3A"/>
                </a:solidFill>
              </a:rPr>
              <a:t>Today we will learn to build this chain.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7</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0. Basic Concepts (From Scratch)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a Requirement?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Requirement:</a:t>
            </a:r>
            <a:r>
              <a:rPr sz="2000" b="0">
                <a:solidFill>
                  <a:srgbClr val="1F2D3A"/>
                </a:solidFill>
              </a:rPr>
              <a:t> a condition the system </a:t>
            </a:r>
            <a:r>
              <a:rPr sz="2000" b="1">
                <a:solidFill>
                  <a:srgbClr val="1F2D3A"/>
                </a:solidFill>
              </a:rPr>
              <a:t>must meet</a:t>
            </a:r>
            <a:r>
              <a:rPr sz="2000" b="0">
                <a:solidFill>
                  <a:srgbClr val="1F2D3A"/>
                </a:solidFill>
              </a:rPr>
              <a:t>.</a:t>
            </a:r>
          </a:p>
          <a:p>
            <a:pPr>
              <a:spcAft>
                <a:spcPts val="300"/>
              </a:spcAft>
            </a:pPr>
            <a:r>
              <a:rPr sz="2000" b="1">
                <a:solidFill>
                  <a:srgbClr val="006D77"/>
                </a:solidFill>
              </a:rPr>
              <a:t>• </a:t>
            </a:r>
            <a:r>
              <a:rPr sz="2000" b="0">
                <a:solidFill>
                  <a:srgbClr val="1F2D3A"/>
                </a:solidFill>
              </a:rPr>
              <a:t>A security requirement: a security condition.</a:t>
            </a:r>
          </a:p>
          <a:p>
            <a:pPr>
              <a:spcAft>
                <a:spcPts val="300"/>
              </a:spcAft>
            </a:pPr>
            <a:r>
              <a:rPr sz="2000" b="1">
                <a:solidFill>
                  <a:srgbClr val="006D77"/>
                </a:solidFill>
              </a:rPr>
              <a:t>• </a:t>
            </a:r>
            <a:r>
              <a:rPr sz="2000" b="0">
                <a:solidFill>
                  <a:srgbClr val="1F2D3A"/>
                </a:solidFill>
              </a:rPr>
              <a:t>A good requirement is </a:t>
            </a:r>
            <a:r>
              <a:rPr sz="2000" b="1">
                <a:solidFill>
                  <a:srgbClr val="1F2D3A"/>
                </a:solidFill>
              </a:rPr>
              <a:t>verifiable</a:t>
            </a:r>
            <a:r>
              <a:rPr sz="2000" b="0">
                <a:solidFill>
                  <a:srgbClr val="1F2D3A"/>
                </a:solidFill>
              </a:rPr>
              <a:t> (testable).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Types of Requirement</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Functional:</a:t>
            </a:r>
            <a:r>
              <a:rPr sz="2000" b="0">
                <a:solidFill>
                  <a:srgbClr val="1F2D3A"/>
                </a:solidFill>
              </a:rPr>
              <a:t> which security function will exist? (e.g., data is protected with AEAD)</a:t>
            </a:r>
          </a:p>
          <a:p>
            <a:pPr>
              <a:spcAft>
                <a:spcPts val="300"/>
              </a:spcAft>
            </a:pPr>
            <a:r>
              <a:rPr sz="2000" b="1">
                <a:solidFill>
                  <a:srgbClr val="006D77"/>
                </a:solidFill>
              </a:rPr>
              <a:t>• </a:t>
            </a:r>
            <a:r>
              <a:rPr sz="2000" b="1">
                <a:solidFill>
                  <a:srgbClr val="1F2D3A"/>
                </a:solidFill>
              </a:rPr>
              <a:t>Assurance:</a:t>
            </a:r>
            <a:r>
              <a:rPr sz="2000" b="0">
                <a:solidFill>
                  <a:srgbClr val="1F2D3A"/>
                </a:solidFill>
              </a:rPr>
              <a:t> how will we trust it was done correctly? (e.g., a test report)</a:t>
            </a:r>
          </a:p>
          <a:p>
            <a:pPr>
              <a:spcAft>
                <a:spcPts val="300"/>
              </a:spcAft>
            </a:pPr>
            <a:r>
              <a:rPr sz="2000" b="1">
                <a:solidFill>
                  <a:srgbClr val="006D77"/>
                </a:solidFill>
              </a:rPr>
              <a:t>• </a:t>
            </a:r>
            <a:r>
              <a:rPr sz="2000" b="1">
                <a:solidFill>
                  <a:srgbClr val="1F2D3A"/>
                </a:solidFill>
              </a:rPr>
              <a:t>Process:</a:t>
            </a:r>
            <a:r>
              <a:rPr sz="2000" b="0">
                <a:solidFill>
                  <a:srgbClr val="1F2D3A"/>
                </a:solidFill>
              </a:rPr>
              <a:t> how must the organisation operate? (e.g., every change is reviewed)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Good vs. Bad Requirement</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Bad:</a:t>
            </a:r>
            <a:r>
              <a:rPr sz="2000" b="0">
                <a:solidFill>
                  <a:srgbClr val="1F2D3A"/>
                </a:solidFill>
              </a:rPr>
              <a:t> "The application must be secure." (unverifiable)</a:t>
            </a:r>
          </a:p>
          <a:p>
            <a:pPr>
              <a:spcAft>
                <a:spcPts val="300"/>
              </a:spcAft>
            </a:pPr>
            <a:r>
              <a:rPr sz="2000" b="1">
                <a:solidFill>
                  <a:srgbClr val="006D77"/>
                </a:solidFill>
              </a:rPr>
              <a:t>• </a:t>
            </a:r>
            <a:r>
              <a:rPr sz="2000" b="1">
                <a:solidFill>
                  <a:srgbClr val="1F2D3A"/>
                </a:solidFill>
              </a:rPr>
              <a:t>Good:</a:t>
            </a:r>
            <a:r>
              <a:rPr sz="2000" b="0">
                <a:solidFill>
                  <a:srgbClr val="1F2D3A"/>
                </a:solidFill>
              </a:rPr>
              <a:t> "The release build must be produced with a stack canary, PIE, and full RELRO." (measurable)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Traceability</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Traceability:</a:t>
            </a:r>
            <a:r>
              <a:rPr sz="2000" b="0">
                <a:solidFill>
                  <a:srgbClr val="1F2D3A"/>
                </a:solidFill>
              </a:rPr>
              <a:t> linking each requirement to a </a:t>
            </a:r>
            <a:r>
              <a:rPr sz="2000" b="1">
                <a:solidFill>
                  <a:srgbClr val="1F2D3A"/>
                </a:solidFill>
              </a:rPr>
              <a:t>control</a:t>
            </a:r>
            <a:r>
              <a:rPr sz="2000" b="0">
                <a:solidFill>
                  <a:srgbClr val="1F2D3A"/>
                </a:solidFill>
              </a:rPr>
              <a:t>, a </a:t>
            </a:r>
            <a:r>
              <a:rPr sz="2000" b="1">
                <a:solidFill>
                  <a:srgbClr val="1F2D3A"/>
                </a:solidFill>
              </a:rPr>
              <a:t>test</a:t>
            </a:r>
            <a:r>
              <a:rPr sz="2000" b="0">
                <a:solidFill>
                  <a:srgbClr val="1F2D3A"/>
                </a:solidFill>
              </a:rPr>
              <a:t>, and </a:t>
            </a:r>
            <a:r>
              <a:rPr sz="2000" b="1">
                <a:solidFill>
                  <a:srgbClr val="1F2D3A"/>
                </a:solidFill>
              </a:rPr>
              <a:t>evidence</a:t>
            </a:r>
            <a:r>
              <a:rPr sz="2000" b="0">
                <a:solidFill>
                  <a:srgbClr val="1F2D3A"/>
                </a:solidFill>
              </a:rPr>
              <a:t>.</a:t>
            </a:r>
          </a:p>
          <a:p>
            <a:pPr>
              <a:spcAft>
                <a:spcPts val="300"/>
              </a:spcAft>
            </a:pPr>
            <a:r>
              <a:rPr sz="2000" b="1">
                <a:solidFill>
                  <a:srgbClr val="006D77"/>
                </a:solidFill>
              </a:rPr>
              <a:t>• </a:t>
            </a:r>
            <a:r>
              <a:rPr sz="2000" b="0">
                <a:solidFill>
                  <a:srgbClr val="1F2D3A"/>
                </a:solidFill>
              </a:rPr>
              <a:t>"Where was this requirement met, how was it verified?"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Compliance Matrix</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Compliance matrix:</a:t>
            </a:r>
            <a:r>
              <a:rPr sz="2000" b="0">
                <a:solidFill>
                  <a:srgbClr val="1F2D3A"/>
                </a:solidFill>
              </a:rPr>
              <a:t> a requirement → status → section → verification → evidence table.</a:t>
            </a:r>
          </a:p>
          <a:p>
            <a:pPr>
              <a:spcAft>
                <a:spcPts val="300"/>
              </a:spcAft>
            </a:pPr>
            <a:r>
              <a:rPr sz="2000" b="1">
                <a:solidFill>
                  <a:srgbClr val="006D77"/>
                </a:solidFill>
              </a:rPr>
              <a:t>• </a:t>
            </a:r>
            <a:r>
              <a:rPr sz="2000" b="0">
                <a:solidFill>
                  <a:srgbClr val="1F2D3A"/>
                </a:solidFill>
              </a:rPr>
              <a:t>The project's </a:t>
            </a:r>
            <a:r>
              <a:rPr sz="2000" b="1">
                <a:solidFill>
                  <a:srgbClr val="1F2D3A"/>
                </a:solidFill>
              </a:rPr>
              <a:t>S17</a:t>
            </a:r>
            <a:r>
              <a:rPr sz="2000" b="0">
                <a:solidFill>
                  <a:srgbClr val="1F2D3A"/>
                </a:solidFill>
              </a:rPr>
              <a:t> section.</a:t>
            </a:r>
          </a:p>
          <a:p>
            <a:pPr>
              <a:spcAft>
                <a:spcPts val="300"/>
              </a:spcAft>
            </a:pPr>
            <a:r>
              <a:rPr sz="2000" b="1">
                <a:solidFill>
                  <a:srgbClr val="006D77"/>
                </a:solidFill>
              </a:rPr>
              <a:t>• </a:t>
            </a:r>
            <a:r>
              <a:rPr sz="2000" b="0">
                <a:solidFill>
                  <a:srgbClr val="1F2D3A"/>
                </a:solidFill>
              </a:rPr>
              <a:t>The first thing an evaluator looks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Requirement Statuses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Met:</a:t>
            </a:r>
            <a:r>
              <a:rPr sz="2000" b="0">
                <a:solidFill>
                  <a:srgbClr val="1F2D3A"/>
                </a:solidFill>
              </a:rPr>
              <a:t> the product satisfies this requirement (with evidence).</a:t>
            </a:r>
          </a:p>
          <a:p>
            <a:pPr>
              <a:spcAft>
                <a:spcPts val="300"/>
              </a:spcAft>
            </a:pPr>
            <a:r>
              <a:rPr sz="2000" b="1">
                <a:solidFill>
                  <a:srgbClr val="006D77"/>
                </a:solidFill>
              </a:rPr>
              <a:t>• </a:t>
            </a:r>
            <a:r>
              <a:rPr sz="2000" b="1">
                <a:solidFill>
                  <a:srgbClr val="1F2D3A"/>
                </a:solidFill>
              </a:rPr>
              <a:t>Deferred:</a:t>
            </a:r>
            <a:r>
              <a:rPr sz="2000" b="0">
                <a:solidFill>
                  <a:srgbClr val="1F2D3A"/>
                </a:solidFill>
              </a:rPr>
              <a:t> another party satisfies it (to whom, why, how).</a:t>
            </a:r>
          </a:p>
          <a:p>
            <a:pPr>
              <a:spcAft>
                <a:spcPts val="300"/>
              </a:spcAft>
            </a:pPr>
            <a:r>
              <a:rPr sz="2000" b="1">
                <a:solidFill>
                  <a:srgbClr val="006D77"/>
                </a:solidFill>
              </a:rPr>
              <a:t>• </a:t>
            </a:r>
            <a:r>
              <a:rPr sz="2000" b="1">
                <a:solidFill>
                  <a:srgbClr val="1F2D3A"/>
                </a:solidFill>
              </a:rPr>
              <a:t>Not met:</a:t>
            </a:r>
            <a:r>
              <a:rPr sz="2000" b="0">
                <a:solidFill>
                  <a:srgbClr val="1F2D3A"/>
                </a:solidFill>
              </a:rPr>
              <a:t> not yet satisfied.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Deferred Requirement</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If a component </a:t>
            </a:r>
            <a:r>
              <a:rPr sz="2000" b="1">
                <a:solidFill>
                  <a:srgbClr val="1F2D3A"/>
                </a:solidFill>
              </a:rPr>
              <a:t>cannot meet</a:t>
            </a:r>
            <a:r>
              <a:rPr sz="2000" b="0">
                <a:solidFill>
                  <a:srgbClr val="1F2D3A"/>
                </a:solidFill>
              </a:rPr>
              <a:t> a requirement, it </a:t>
            </a:r>
            <a:r>
              <a:rPr sz="2000" b="1">
                <a:solidFill>
                  <a:srgbClr val="1F2D3A"/>
                </a:solidFill>
              </a:rPr>
              <a:t>defers</a:t>
            </a:r>
            <a:r>
              <a:rPr sz="2000" b="0">
                <a:solidFill>
                  <a:srgbClr val="1F2D3A"/>
                </a:solidFill>
              </a:rPr>
              <a:t> it to the parent application/OS.</a:t>
            </a:r>
          </a:p>
          <a:p>
            <a:pPr>
              <a:spcAft>
                <a:spcPts val="300"/>
              </a:spcAft>
            </a:pPr>
            <a:r>
              <a:rPr sz="2000" b="1">
                <a:solidFill>
                  <a:srgbClr val="006D77"/>
                </a:solidFill>
              </a:rPr>
              <a:t>• </a:t>
            </a:r>
            <a:r>
              <a:rPr sz="2000" b="0">
                <a:solidFill>
                  <a:srgbClr val="1F2D3A"/>
                </a:solidFill>
              </a:rPr>
              <a:t>The guide states </a:t>
            </a:r>
            <a:r>
              <a:rPr sz="2000" b="1">
                <a:solidFill>
                  <a:srgbClr val="1F2D3A"/>
                </a:solidFill>
              </a:rPr>
              <a:t>to whom</a:t>
            </a:r>
            <a:r>
              <a:rPr sz="2000" b="0">
                <a:solidFill>
                  <a:srgbClr val="1F2D3A"/>
                </a:solidFill>
              </a:rPr>
              <a:t>, </a:t>
            </a:r>
            <a:r>
              <a:rPr sz="2000" b="1">
                <a:solidFill>
                  <a:srgbClr val="1F2D3A"/>
                </a:solidFill>
              </a:rPr>
              <a:t>why</a:t>
            </a:r>
            <a:r>
              <a:rPr sz="2000" b="0">
                <a:solidFill>
                  <a:srgbClr val="1F2D3A"/>
                </a:solidFill>
              </a:rPr>
              <a:t>, and </a:t>
            </a:r>
            <a:r>
              <a:rPr sz="2000" b="1">
                <a:solidFill>
                  <a:srgbClr val="1F2D3A"/>
                </a:solidFill>
              </a:rPr>
              <a:t>how</a:t>
            </a:r>
            <a:r>
              <a:rPr sz="2000" b="0">
                <a:solidFill>
                  <a:srgbClr val="1F2D3A"/>
                </a:solidFill>
              </a:rPr>
              <a:t> it will be met.</a:t>
            </a:r>
          </a:p>
          <a:p>
            <a:pPr>
              <a:spcAft>
                <a:spcPts val="300"/>
              </a:spcAft>
            </a:pPr>
            <a:r>
              <a:rPr sz="2000" b="1">
                <a:solidFill>
                  <a:srgbClr val="006D77"/>
                </a:solidFill>
              </a:rPr>
              <a:t>• </a:t>
            </a:r>
            <a:r>
              <a:rPr sz="2000" b="0">
                <a:solidFill>
                  <a:srgbClr val="1F2D3A"/>
                </a:solidFill>
              </a:rPr>
              <a:t>The project's </a:t>
            </a:r>
            <a:r>
              <a:rPr sz="2000" b="1">
                <a:solidFill>
                  <a:srgbClr val="1F2D3A"/>
                </a:solidFill>
              </a:rPr>
              <a:t>S14</a:t>
            </a:r>
            <a:r>
              <a:rPr sz="2000" b="0">
                <a:solidFill>
                  <a:srgbClr val="1F2D3A"/>
                </a:solidFill>
              </a:rPr>
              <a:t> section.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Common Criteria (CC)</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Common Criteria (ISO/IEC 15408):</a:t>
            </a:r>
            <a:r>
              <a:rPr sz="2000" b="0">
                <a:solidFill>
                  <a:srgbClr val="1F2D3A"/>
                </a:solidFill>
              </a:rPr>
              <a:t> the standard for product security evaluation.</a:t>
            </a:r>
          </a:p>
          <a:p>
            <a:pPr>
              <a:spcAft>
                <a:spcPts val="300"/>
              </a:spcAft>
            </a:pPr>
            <a:r>
              <a:rPr sz="2000" b="1">
                <a:solidFill>
                  <a:srgbClr val="006D77"/>
                </a:solidFill>
              </a:rPr>
              <a:t>• </a:t>
            </a:r>
            <a:r>
              <a:rPr sz="2000" b="0">
                <a:solidFill>
                  <a:srgbClr val="1F2D3A"/>
                </a:solidFill>
              </a:rPr>
              <a:t>Concepts: TOE, ST, PP, SFR, SAR, EAL (shortly).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CC · Basic Terms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TOE:</a:t>
            </a:r>
            <a:r>
              <a:rPr sz="2000" b="0">
                <a:solidFill>
                  <a:srgbClr val="1F2D3A"/>
                </a:solidFill>
              </a:rPr>
              <a:t> the product being evaluated.</a:t>
            </a:r>
          </a:p>
          <a:p>
            <a:pPr>
              <a:spcAft>
                <a:spcPts val="300"/>
              </a:spcAft>
            </a:pPr>
            <a:r>
              <a:rPr sz="2000" b="1">
                <a:solidFill>
                  <a:srgbClr val="006D77"/>
                </a:solidFill>
              </a:rPr>
              <a:t>• </a:t>
            </a:r>
            <a:r>
              <a:rPr sz="2000" b="1">
                <a:solidFill>
                  <a:srgbClr val="1F2D3A"/>
                </a:solidFill>
              </a:rPr>
              <a:t>ST (Security Target):</a:t>
            </a:r>
            <a:r>
              <a:rPr sz="2000" b="0">
                <a:solidFill>
                  <a:srgbClr val="1F2D3A"/>
                </a:solidFill>
              </a:rPr>
              <a:t> this product's security-target document.</a:t>
            </a:r>
          </a:p>
          <a:p>
            <a:pPr>
              <a:spcAft>
                <a:spcPts val="300"/>
              </a:spcAft>
            </a:pPr>
            <a:r>
              <a:rPr sz="2000" b="1">
                <a:solidFill>
                  <a:srgbClr val="006D77"/>
                </a:solidFill>
              </a:rPr>
              <a:t>• </a:t>
            </a:r>
            <a:r>
              <a:rPr sz="2000" b="1">
                <a:solidFill>
                  <a:srgbClr val="1F2D3A"/>
                </a:solidFill>
              </a:rPr>
              <a:t>PP (Protection Profile):</a:t>
            </a:r>
            <a:r>
              <a:rPr sz="2000" b="0">
                <a:solidFill>
                  <a:srgbClr val="1F2D3A"/>
                </a:solidFill>
              </a:rPr>
              <a:t> a common requirement set for a product </a:t>
            </a:r>
            <a:r>
              <a:rPr sz="2000" b="1">
                <a:solidFill>
                  <a:srgbClr val="1F2D3A"/>
                </a:solidFill>
              </a:rPr>
              <a:t>class</a:t>
            </a:r>
            <a:r>
              <a:rPr sz="2000" b="0">
                <a:solidFill>
                  <a:srgbClr val="1F2D3A"/>
                </a:solidFill>
              </a:rPr>
              <a: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CC · SFR, SAR, EAL</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SFR:</a:t>
            </a:r>
            <a:r>
              <a:rPr sz="2000" b="0">
                <a:solidFill>
                  <a:srgbClr val="1F2D3A"/>
                </a:solidFill>
              </a:rPr>
              <a:t> security </a:t>
            </a:r>
            <a:r>
              <a:rPr sz="2000" b="1">
                <a:solidFill>
                  <a:srgbClr val="1F2D3A"/>
                </a:solidFill>
              </a:rPr>
              <a:t>functional</a:t>
            </a:r>
            <a:r>
              <a:rPr sz="2000" b="0">
                <a:solidFill>
                  <a:srgbClr val="1F2D3A"/>
                </a:solidFill>
              </a:rPr>
              <a:t> requirements.</a:t>
            </a:r>
          </a:p>
          <a:p>
            <a:pPr>
              <a:spcAft>
                <a:spcPts val="300"/>
              </a:spcAft>
            </a:pPr>
            <a:r>
              <a:rPr sz="2000" b="1">
                <a:solidFill>
                  <a:srgbClr val="006D77"/>
                </a:solidFill>
              </a:rPr>
              <a:t>• </a:t>
            </a:r>
            <a:r>
              <a:rPr sz="2000" b="1">
                <a:solidFill>
                  <a:srgbClr val="1F2D3A"/>
                </a:solidFill>
              </a:rPr>
              <a:t>SAR:</a:t>
            </a:r>
            <a:r>
              <a:rPr sz="2000" b="0">
                <a:solidFill>
                  <a:srgbClr val="1F2D3A"/>
                </a:solidFill>
              </a:rPr>
              <a:t> security </a:t>
            </a:r>
            <a:r>
              <a:rPr sz="2000" b="1">
                <a:solidFill>
                  <a:srgbClr val="1F2D3A"/>
                </a:solidFill>
              </a:rPr>
              <a:t>assurance</a:t>
            </a:r>
            <a:r>
              <a:rPr sz="2000" b="0">
                <a:solidFill>
                  <a:srgbClr val="1F2D3A"/>
                </a:solidFill>
              </a:rPr>
              <a:t> requirements.</a:t>
            </a:r>
          </a:p>
          <a:p>
            <a:pPr>
              <a:spcAft>
                <a:spcPts val="300"/>
              </a:spcAft>
            </a:pPr>
            <a:r>
              <a:rPr sz="2000" b="1">
                <a:solidFill>
                  <a:srgbClr val="006D77"/>
                </a:solidFill>
              </a:rPr>
              <a:t>• </a:t>
            </a:r>
            <a:r>
              <a:rPr sz="2000" b="1">
                <a:solidFill>
                  <a:srgbClr val="1F2D3A"/>
                </a:solidFill>
              </a:rPr>
              <a:t>EAL:</a:t>
            </a:r>
            <a:r>
              <a:rPr sz="2000" b="0">
                <a:solidFill>
                  <a:srgbClr val="1F2D3A"/>
                </a:solidFill>
              </a:rPr>
              <a:t> the </a:t>
            </a:r>
            <a:r>
              <a:rPr sz="2000" b="1">
                <a:solidFill>
                  <a:srgbClr val="1F2D3A"/>
                </a:solidFill>
              </a:rPr>
              <a:t>depth</a:t>
            </a:r>
            <a:r>
              <a:rPr sz="2000" b="0">
                <a:solidFill>
                  <a:srgbClr val="1F2D3A"/>
                </a:solidFill>
              </a:rPr>
              <a:t> level of the evaluation (EAL1–EAL7).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FIPS 140-3</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FIPS 140-3:</a:t>
            </a:r>
            <a:r>
              <a:rPr sz="2000" b="0">
                <a:solidFill>
                  <a:srgbClr val="1F2D3A"/>
                </a:solidFill>
              </a:rPr>
              <a:t> the standard for validating cryptographic </a:t>
            </a:r>
            <a:r>
              <a:rPr sz="2000" b="1">
                <a:solidFill>
                  <a:srgbClr val="1F2D3A"/>
                </a:solidFill>
              </a:rPr>
              <a:t>modules</a:t>
            </a:r>
            <a:r>
              <a:rPr sz="2000" b="0">
                <a:solidFill>
                  <a:srgbClr val="1F2D3A"/>
                </a:solidFill>
              </a:rPr>
              <a:t>.</a:t>
            </a:r>
          </a:p>
          <a:p>
            <a:pPr>
              <a:spcAft>
                <a:spcPts val="300"/>
              </a:spcAft>
            </a:pPr>
            <a:r>
              <a:rPr sz="2000" b="1">
                <a:solidFill>
                  <a:srgbClr val="006D77"/>
                </a:solidFill>
              </a:rPr>
              <a:t>• </a:t>
            </a:r>
            <a:r>
              <a:rPr sz="2000" b="0">
                <a:solidFill>
                  <a:srgbClr val="1F2D3A"/>
                </a:solidFill>
              </a:rPr>
              <a:t>Security levels (1–4).</a:t>
            </a:r>
          </a:p>
          <a:p>
            <a:pPr>
              <a:spcAft>
                <a:spcPts val="300"/>
              </a:spcAft>
            </a:pPr>
            <a:r>
              <a:rPr sz="2000" b="1">
                <a:solidFill>
                  <a:srgbClr val="006D77"/>
                </a:solidFill>
              </a:rPr>
              <a:t>• </a:t>
            </a:r>
            <a:r>
              <a:rPr sz="2000" b="0">
                <a:solidFill>
                  <a:srgbClr val="1F2D3A"/>
                </a:solidFill>
              </a:rPr>
              <a:t>It covers only the module, not the whole application.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Sector Standards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ETSI EN 303 645:</a:t>
            </a:r>
            <a:r>
              <a:rPr sz="2000" b="0">
                <a:solidFill>
                  <a:srgbClr val="1F2D3A"/>
                </a:solidFill>
              </a:rPr>
              <a:t> baseline IoT security.</a:t>
            </a:r>
          </a:p>
          <a:p>
            <a:pPr>
              <a:spcAft>
                <a:spcPts val="300"/>
              </a:spcAft>
            </a:pPr>
            <a:r>
              <a:rPr sz="2000" b="1">
                <a:solidFill>
                  <a:srgbClr val="006D77"/>
                </a:solidFill>
              </a:rPr>
              <a:t>• </a:t>
            </a:r>
            <a:r>
              <a:rPr sz="2000" b="1">
                <a:solidFill>
                  <a:srgbClr val="1F2D3A"/>
                </a:solidFill>
              </a:rPr>
              <a:t>GSMA, EMVCo, PCI:</a:t>
            </a:r>
            <a:r>
              <a:rPr sz="2000" b="0">
                <a:solidFill>
                  <a:srgbClr val="1F2D3A"/>
                </a:solidFill>
              </a:rPr>
              <a:t> mobile/payment.</a:t>
            </a:r>
          </a:p>
          <a:p>
            <a:pPr>
              <a:spcAft>
                <a:spcPts val="300"/>
              </a:spcAft>
            </a:pPr>
            <a:r>
              <a:rPr sz="2000" b="1">
                <a:solidFill>
                  <a:srgbClr val="006D77"/>
                </a:solidFill>
              </a:rPr>
              <a:t>• </a:t>
            </a:r>
            <a:r>
              <a:rPr sz="2000" b="1">
                <a:solidFill>
                  <a:srgbClr val="1F2D3A"/>
                </a:solidFill>
              </a:rPr>
              <a:t>OWASP MASVS:</a:t>
            </a:r>
            <a:r>
              <a:rPr sz="2000" b="0">
                <a:solidFill>
                  <a:srgbClr val="1F2D3A"/>
                </a:solidFill>
              </a:rPr>
              <a:t> mobile application requirements.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Requirement vs. Control · "Not Met" vs. "Not Applicable"</a:t>
            </a:r>
          </a:p>
        </p:txBody>
      </p:sp>
      <p:sp>
        <p:nvSpPr>
          <p:cNvPr id="7" name="TextBox 6"/>
          <p:cNvSpPr txBox="1"/>
          <p:nvPr/>
        </p:nvSpPr>
        <p:spPr>
          <a:xfrm>
            <a:off x="640080" y="1325880"/>
            <a:ext cx="10911535" cy="260604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Common mistake:</a:t>
            </a:r>
            <a:r>
              <a:rPr sz="1800" b="0">
                <a:solidFill>
                  <a:srgbClr val="1F2D3A"/>
                </a:solidFill>
              </a:rPr>
              <a:t> "Requirement: AES-256-GCM must be used." → this is a </a:t>
            </a:r>
            <a:r>
              <a:rPr sz="1800" b="1">
                <a:solidFill>
                  <a:srgbClr val="1F2D3A"/>
                </a:solidFill>
              </a:rPr>
              <a:t>control</a:t>
            </a:r>
            <a:r>
              <a:rPr sz="1800" b="0">
                <a:solidFill>
                  <a:srgbClr val="1F2D3A"/>
                </a:solidFill>
              </a:rPr>
              <a:t>, not a requirement. Correct: "...must be protected with AEAD" (requirement) + "AES-256-GCM, S7.2" (control).</a:t>
            </a:r>
          </a:p>
          <a:p>
            <a:pPr>
              <a:spcAft>
                <a:spcPts val="300"/>
              </a:spcAft>
            </a:pPr>
            <a:r>
              <a:rPr sz="1800" b="1">
                <a:solidFill>
                  <a:srgbClr val="006D77"/>
                </a:solidFill>
              </a:rPr>
              <a:t>• </a:t>
            </a:r>
            <a:r>
              <a:rPr sz="1800" b="1">
                <a:solidFill>
                  <a:srgbClr val="1F2D3A"/>
                </a:solidFill>
              </a:rPr>
              <a:t>Not met:</a:t>
            </a:r>
            <a:r>
              <a:rPr sz="1800" b="0">
                <a:solidFill>
                  <a:srgbClr val="1F2D3A"/>
                </a:solidFill>
              </a:rPr>
              <a:t> the requirement applies but is not yet satisfied — a </a:t>
            </a:r>
            <a:r>
              <a:rPr sz="1800" b="1">
                <a:solidFill>
                  <a:srgbClr val="1F2D3A"/>
                </a:solidFill>
              </a:rPr>
              <a:t>gap</a:t>
            </a:r>
            <a:r>
              <a:rPr sz="1800" b="0">
                <a:solidFill>
                  <a:srgbClr val="1F2D3A"/>
                </a:solidFill>
              </a:rPr>
              <a:t>, written into residual risk.</a:t>
            </a:r>
          </a:p>
          <a:p>
            <a:pPr>
              <a:spcAft>
                <a:spcPts val="300"/>
              </a:spcAft>
            </a:pPr>
            <a:r>
              <a:rPr sz="1800" b="1">
                <a:solidFill>
                  <a:srgbClr val="006D77"/>
                </a:solidFill>
              </a:rPr>
              <a:t>• </a:t>
            </a:r>
            <a:r>
              <a:rPr sz="1800" b="1">
                <a:solidFill>
                  <a:srgbClr val="1F2D3A"/>
                </a:solidFill>
              </a:rPr>
              <a:t>Not applicable:</a:t>
            </a:r>
            <a:r>
              <a:rPr sz="1800" b="0">
                <a:solidFill>
                  <a:srgbClr val="1F2D3A"/>
                </a:solidFill>
              </a:rPr>
              <a:t> the requirement does not apply to the product at all (e.g., "data in transit" requirements if it doesn't use the network) — must always be written </a:t>
            </a:r>
            <a:r>
              <a:rPr sz="1800" b="1">
                <a:solidFill>
                  <a:srgbClr val="1F2D3A"/>
                </a:solidFill>
              </a:rPr>
              <a:t>with a rationale</a:t>
            </a:r>
            <a:r>
              <a:rPr sz="1800" b="0">
                <a:solidFill>
                  <a:srgbClr val="1F2D3A"/>
                </a:solidFill>
              </a:rPr>
              <a: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Status and Decision Words — Summary</a:t>
            </a:r>
          </a:p>
        </p:txBody>
      </p:sp>
      <p:graphicFrame>
        <p:nvGraphicFramePr>
          <p:cNvPr id="7" name="Table 6"/>
          <p:cNvGraphicFramePr>
            <a:graphicFrameLocks noGrp="1"/>
          </p:cNvGraphicFramePr>
          <p:nvPr/>
        </p:nvGraphicFramePr>
        <p:xfrm>
          <a:off x="640080" y="1325880"/>
          <a:ext cx="10911534" cy="2617012"/>
        </p:xfrm>
        <a:graphic>
          <a:graphicData uri="http://schemas.openxmlformats.org/drawingml/2006/table">
            <a:tbl>
              <a:tblPr firstRow="1" bandRow="1">
                <a:tableStyleId>{5C22544A-7EE6-4342-B048-85BDC9FD1C3A}</a:tableStyleId>
              </a:tblPr>
              <a:tblGrid>
                <a:gridCol w="1993453"/>
                <a:gridCol w="5036093"/>
                <a:gridCol w="3881988"/>
              </a:tblGrid>
              <a:tr h="373858">
                <a:tc>
                  <a:txBody>
                    <a:bodyPr wrap="square"/>
                    <a:lstStyle/>
                    <a:p>
                      <a:r>
                        <a:rPr sz="1296" b="1">
                          <a:solidFill>
                            <a:srgbClr val="FFFFFF"/>
                          </a:solidFill>
                        </a:rPr>
                        <a:t>Word</a:t>
                      </a:r>
                    </a:p>
                  </a:txBody>
                  <a:tcPr marL="54864" marR="54864" marT="27432" marB="27432" anchor="ctr">
                    <a:solidFill>
                      <a:srgbClr val="006D77"/>
                    </a:solidFill>
                  </a:tcPr>
                </a:tc>
                <a:tc>
                  <a:txBody>
                    <a:bodyPr wrap="square"/>
                    <a:lstStyle/>
                    <a:p>
                      <a:r>
                        <a:rPr sz="1296" b="1">
                          <a:solidFill>
                            <a:srgbClr val="FFFFFF"/>
                          </a:solidFill>
                        </a:rPr>
                        <a:t>When to use it</a:t>
                      </a:r>
                    </a:p>
                  </a:txBody>
                  <a:tcPr marL="54864" marR="54864" marT="27432" marB="27432" anchor="ctr">
                    <a:solidFill>
                      <a:srgbClr val="006D77"/>
                    </a:solidFill>
                  </a:tcPr>
                </a:tc>
                <a:tc>
                  <a:txBody>
                    <a:bodyPr wrap="square"/>
                    <a:lstStyle/>
                    <a:p>
                      <a:r>
                        <a:rPr sz="1296" b="1">
                          <a:solidFill>
                            <a:srgbClr val="FFFFFF"/>
                          </a:solidFill>
                        </a:rPr>
                        <a:t>What must accompany it</a:t>
                      </a:r>
                    </a:p>
                  </a:txBody>
                  <a:tcPr marL="54864" marR="54864" marT="27432" marB="27432" anchor="ctr">
                    <a:solidFill>
                      <a:srgbClr val="006D77"/>
                    </a:solidFill>
                  </a:tcPr>
                </a:tc>
              </a:tr>
              <a:tr h="373858">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The product satisfies the requirement itself</a:t>
                      </a:r>
                    </a:p>
                  </a:txBody>
                  <a:tcPr marL="54864" marR="54864" marT="27432" marB="27432" anchor="ctr">
                    <a:solidFill>
                      <a:srgbClr val="FFFFFF"/>
                    </a:solidFill>
                  </a:tcPr>
                </a:tc>
                <a:tc>
                  <a:txBody>
                    <a:bodyPr wrap="square"/>
                    <a:lstStyle/>
                    <a:p>
                      <a:r>
                        <a:rPr sz="1296" b="0">
                          <a:solidFill>
                            <a:srgbClr val="1F2D3A"/>
                          </a:solidFill>
                        </a:rPr>
                        <a:t>Control + verification + evidence</a:t>
                      </a:r>
                    </a:p>
                  </a:txBody>
                  <a:tcPr marL="54864" marR="54864" marT="27432" marB="27432" anchor="ctr">
                    <a:solidFill>
                      <a:srgbClr val="FFFFFF"/>
                    </a:solidFill>
                  </a:tcPr>
                </a:tc>
              </a:tr>
              <a:tr h="373858">
                <a:tc>
                  <a:txBody>
                    <a:bodyPr wrap="square"/>
                    <a:lstStyle/>
                    <a:p>
                      <a:r>
                        <a:rPr sz="1296" b="0">
                          <a:solidFill>
                            <a:srgbClr val="1F2D3A"/>
                          </a:solidFill>
                        </a:rPr>
                        <a:t>Deferred</a:t>
                      </a:r>
                    </a:p>
                  </a:txBody>
                  <a:tcPr marL="54864" marR="54864" marT="27432" marB="27432" anchor="ctr">
                    <a:solidFill>
                      <a:srgbClr val="EEF7F8"/>
                    </a:solidFill>
                  </a:tcPr>
                </a:tc>
                <a:tc>
                  <a:txBody>
                    <a:bodyPr wrap="square"/>
                    <a:lstStyle/>
                    <a:p>
                      <a:r>
                        <a:rPr sz="1296" b="0">
                          <a:solidFill>
                            <a:srgbClr val="1F2D3A"/>
                          </a:solidFill>
                        </a:rPr>
                        <a:t>Another party satisfies it</a:t>
                      </a:r>
                    </a:p>
                  </a:txBody>
                  <a:tcPr marL="54864" marR="54864" marT="27432" marB="27432" anchor="ctr">
                    <a:solidFill>
                      <a:srgbClr val="EEF7F8"/>
                    </a:solidFill>
                  </a:tcPr>
                </a:tc>
                <a:tc>
                  <a:txBody>
                    <a:bodyPr wrap="square"/>
                    <a:lstStyle/>
                    <a:p>
                      <a:r>
                        <a:rPr sz="1296" b="0">
                          <a:solidFill>
                            <a:srgbClr val="1F2D3A"/>
                          </a:solidFill>
                        </a:rPr>
                        <a:t>To whom + why + how</a:t>
                      </a:r>
                    </a:p>
                  </a:txBody>
                  <a:tcPr marL="54864" marR="54864" marT="27432" marB="27432" anchor="ctr">
                    <a:solidFill>
                      <a:srgbClr val="EEF7F8"/>
                    </a:solidFill>
                  </a:tcPr>
                </a:tc>
              </a:tr>
              <a:tr h="373858">
                <a:tc>
                  <a:txBody>
                    <a:bodyPr wrap="square"/>
                    <a:lstStyle/>
                    <a:p>
                      <a:r>
                        <a:rPr sz="1296" b="0">
                          <a:solidFill>
                            <a:srgbClr val="1F2D3A"/>
                          </a:solidFill>
                        </a:rPr>
                        <a:t>Not met</a:t>
                      </a:r>
                    </a:p>
                  </a:txBody>
                  <a:tcPr marL="54864" marR="54864" marT="27432" marB="27432" anchor="ctr">
                    <a:solidFill>
                      <a:srgbClr val="FFFFFF"/>
                    </a:solidFill>
                  </a:tcPr>
                </a:tc>
                <a:tc>
                  <a:txBody>
                    <a:bodyPr wrap="square"/>
                    <a:lstStyle/>
                    <a:p>
                      <a:r>
                        <a:rPr sz="1296" b="0">
                          <a:solidFill>
                            <a:srgbClr val="1F2D3A"/>
                          </a:solidFill>
                        </a:rPr>
                        <a:t>Applies but not yet satisfied</a:t>
                      </a:r>
                    </a:p>
                  </a:txBody>
                  <a:tcPr marL="54864" marR="54864" marT="27432" marB="27432" anchor="ctr">
                    <a:solidFill>
                      <a:srgbClr val="FFFFFF"/>
                    </a:solidFill>
                  </a:tcPr>
                </a:tc>
                <a:tc>
                  <a:txBody>
                    <a:bodyPr wrap="square"/>
                    <a:lstStyle/>
                    <a:p>
                      <a:r>
                        <a:rPr sz="1296" b="0">
                          <a:solidFill>
                            <a:srgbClr val="1F2D3A"/>
                          </a:solidFill>
                        </a:rPr>
                        <a:t>Residual risk + planned fix</a:t>
                      </a:r>
                    </a:p>
                  </a:txBody>
                  <a:tcPr marL="54864" marR="54864" marT="27432" marB="27432" anchor="ctr">
                    <a:solidFill>
                      <a:srgbClr val="FFFFFF"/>
                    </a:solidFill>
                  </a:tcPr>
                </a:tc>
              </a:tr>
              <a:tr h="373858">
                <a:tc>
                  <a:txBody>
                    <a:bodyPr wrap="square"/>
                    <a:lstStyle/>
                    <a:p>
                      <a:r>
                        <a:rPr sz="1296" b="0">
                          <a:solidFill>
                            <a:srgbClr val="1F2D3A"/>
                          </a:solidFill>
                        </a:rPr>
                        <a:t>Not applicable</a:t>
                      </a:r>
                    </a:p>
                  </a:txBody>
                  <a:tcPr marL="54864" marR="54864" marT="27432" marB="27432" anchor="ctr">
                    <a:solidFill>
                      <a:srgbClr val="EEF7F8"/>
                    </a:solidFill>
                  </a:tcPr>
                </a:tc>
                <a:tc>
                  <a:txBody>
                    <a:bodyPr wrap="square"/>
                    <a:lstStyle/>
                    <a:p>
                      <a:r>
                        <a:rPr sz="1296" b="0">
                          <a:solidFill>
                            <a:srgbClr val="1F2D3A"/>
                          </a:solidFill>
                        </a:rPr>
                        <a:t>Does not apply to the product at all</a:t>
                      </a:r>
                    </a:p>
                  </a:txBody>
                  <a:tcPr marL="54864" marR="54864" marT="27432" marB="27432" anchor="ctr">
                    <a:solidFill>
                      <a:srgbClr val="EEF7F8"/>
                    </a:solidFill>
                  </a:tcPr>
                </a:tc>
                <a:tc>
                  <a:txBody>
                    <a:bodyPr wrap="square"/>
                    <a:lstStyle/>
                    <a:p>
                      <a:r>
                        <a:rPr sz="1296" b="0">
                          <a:solidFill>
                            <a:srgbClr val="1F2D3A"/>
                          </a:solidFill>
                        </a:rPr>
                        <a:t>Rationale</a:t>
                      </a:r>
                    </a:p>
                  </a:txBody>
                  <a:tcPr marL="54864" marR="54864" marT="27432" marB="27432" anchor="ctr">
                    <a:solidFill>
                      <a:srgbClr val="EEF7F8"/>
                    </a:solidFill>
                  </a:tcPr>
                </a:tc>
              </a:tr>
              <a:tr h="373858">
                <a:tc>
                  <a:txBody>
                    <a:bodyPr wrap="square"/>
                    <a:lstStyle/>
                    <a:p>
                      <a:r>
                        <a:rPr sz="1296" b="0">
                          <a:solidFill>
                            <a:srgbClr val="1F2D3A"/>
                          </a:solidFill>
                        </a:rPr>
                        <a:t>must (MUST)</a:t>
                      </a:r>
                    </a:p>
                  </a:txBody>
                  <a:tcPr marL="54864" marR="54864" marT="27432" marB="27432" anchor="ctr">
                    <a:solidFill>
                      <a:srgbClr val="FFFFFF"/>
                    </a:solidFill>
                  </a:tcPr>
                </a:tc>
                <a:tc>
                  <a:txBody>
                    <a:bodyPr wrap="square"/>
                    <a:lstStyle/>
                    <a:p>
                      <a:r>
                        <a:rPr sz="1296" b="0">
                          <a:solidFill>
                            <a:srgbClr val="1F2D3A"/>
                          </a:solidFill>
                        </a:rPr>
                        <a:t>Mandatory</a:t>
                      </a:r>
                    </a:p>
                  </a:txBody>
                  <a:tcPr marL="54864" marR="54864" marT="27432" marB="27432" anchor="ctr">
                    <a:solidFill>
                      <a:srgbClr val="FFFFFF"/>
                    </a:solidFill>
                  </a:tcPr>
                </a:tc>
                <a:tc>
                  <a:txBody>
                    <a:bodyPr wrap="square"/>
                    <a:lstStyle/>
                    <a:p>
                      <a:r>
                        <a:rPr sz="1296" b="0">
                          <a:solidFill>
                            <a:srgbClr val="1F2D3A"/>
                          </a:solidFill>
                        </a:rPr>
                        <a:t>A direct finding if not met</a:t>
                      </a:r>
                    </a:p>
                  </a:txBody>
                  <a:tcPr marL="54864" marR="54864" marT="27432" marB="27432" anchor="ctr">
                    <a:solidFill>
                      <a:srgbClr val="FFFFFF"/>
                    </a:solidFill>
                  </a:tcPr>
                </a:tc>
              </a:tr>
              <a:tr h="373864">
                <a:tc>
                  <a:txBody>
                    <a:bodyPr wrap="square"/>
                    <a:lstStyle/>
                    <a:p>
                      <a:r>
                        <a:rPr sz="1296" b="0">
                          <a:solidFill>
                            <a:srgbClr val="1F2D3A"/>
                          </a:solidFill>
                        </a:rPr>
                        <a:t>should (SHOULD)</a:t>
                      </a:r>
                    </a:p>
                  </a:txBody>
                  <a:tcPr marL="54864" marR="54864" marT="27432" marB="27432" anchor="ctr">
                    <a:solidFill>
                      <a:srgbClr val="EEF7F8"/>
                    </a:solidFill>
                  </a:tcPr>
                </a:tc>
                <a:tc>
                  <a:txBody>
                    <a:bodyPr wrap="square"/>
                    <a:lstStyle/>
                    <a:p>
                      <a:r>
                        <a:rPr sz="1296" b="0">
                          <a:solidFill>
                            <a:srgbClr val="1F2D3A"/>
                          </a:solidFill>
                        </a:rPr>
                        <a:t>Strong recommendation</a:t>
                      </a:r>
                    </a:p>
                  </a:txBody>
                  <a:tcPr marL="54864" marR="54864" marT="27432" marB="27432" anchor="ctr">
                    <a:solidFill>
                      <a:srgbClr val="EEF7F8"/>
                    </a:solidFill>
                  </a:tcPr>
                </a:tc>
                <a:tc>
                  <a:txBody>
                    <a:bodyPr wrap="square"/>
                    <a:lstStyle/>
                    <a:p>
                      <a:r>
                        <a:rPr sz="1296" b="0">
                          <a:solidFill>
                            <a:srgbClr val="1F2D3A"/>
                          </a:solidFill>
                        </a:rPr>
                        <a:t>A written rationale if not met</a:t>
                      </a:r>
                    </a:p>
                  </a:txBody>
                  <a:tcPr marL="54864" marR="54864" marT="27432" marB="27432" anchor="ctr">
                    <a:solidFill>
                      <a:srgbClr val="EEF7F8"/>
                    </a:solidFill>
                  </a:tcPr>
                </a:tc>
              </a:tr>
            </a:tbl>
          </a:graphicData>
        </a:graphic>
      </p:graphicFrame>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Now We're Ready</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Terms:</a:t>
            </a:r>
          </a:p>
        </p:txBody>
      </p:sp>
      <p:sp>
        <p:nvSpPr>
          <p:cNvPr id="8" name="TextBox 7"/>
          <p:cNvSpPr txBox="1"/>
          <p:nvPr/>
        </p:nvSpPr>
        <p:spPr>
          <a:xfrm>
            <a:off x="640080" y="1875536"/>
            <a:ext cx="10911535" cy="1100327"/>
          </a:xfrm>
          <a:prstGeom prst="rect">
            <a:avLst/>
          </a:prstGeom>
          <a:noFill/>
        </p:spPr>
        <p:txBody>
          <a:bodyPr wrap="square" lIns="45720" rIns="45720">
            <a:spAutoFit/>
          </a:bodyPr>
          <a:lstStyle/>
          <a:p>
            <a:pPr algn="l"/>
            <a:r>
              <a:rPr sz="2000" b="0">
                <a:solidFill>
                  <a:srgbClr val="1F2D3A"/>
                </a:solidFill>
              </a:rPr>
              <a:t>requirement (functional/assurance/process) · traceability · compliance matrix · status (met/deferred/not met) · deferred · CC (TOE/ST/PP/SFR/SAR/EAL) · FIPS 140-3 · ETSI/GSMA/EMVCo/PCI/MASVS</a:t>
            </a:r>
          </a:p>
        </p:txBody>
      </p:sp>
      <p:sp>
        <p:nvSpPr>
          <p:cNvPr id="9" name="TextBox 8"/>
          <p:cNvSpPr txBox="1"/>
          <p:nvPr/>
        </p:nvSpPr>
        <p:spPr>
          <a:xfrm>
            <a:off x="640080" y="3085592"/>
            <a:ext cx="10911535" cy="439928"/>
          </a:xfrm>
          <a:prstGeom prst="rect">
            <a:avLst/>
          </a:prstGeom>
          <a:noFill/>
        </p:spPr>
        <p:txBody>
          <a:bodyPr wrap="square" lIns="45720" rIns="45720">
            <a:spAutoFit/>
          </a:bodyPr>
          <a:lstStyle/>
          <a:p>
            <a:pPr algn="l"/>
            <a:r>
              <a:rPr sz="2000" b="0">
                <a:solidFill>
                  <a:srgbClr val="1F2D3A"/>
                </a:solidFill>
              </a:rPr>
              <a:t>Now: how do you write a good requirement?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23</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1. How Do You Write a Good Requirement?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Criteria of a Good Requirement — Diagram</a:t>
            </a:r>
          </a:p>
        </p:txBody>
      </p:sp>
      <p:pic>
        <p:nvPicPr>
          <p:cNvPr id="7" name="Picture 6" descr="h13-03-iyi-gereksinim.png"/>
          <p:cNvPicPr>
            <a:picLocks noChangeAspect="1"/>
          </p:cNvPicPr>
          <p:nvPr/>
        </p:nvPicPr>
        <p:blipFill>
          <a:blip r:embed="rId3"/>
          <a:stretch>
            <a:fillRect/>
          </a:stretch>
        </p:blipFill>
        <p:spPr>
          <a:xfrm>
            <a:off x="2046645" y="1325880"/>
            <a:ext cx="8098404" cy="3778947"/>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Types (Recap)</a:t>
            </a:r>
          </a:p>
        </p:txBody>
      </p:sp>
      <p:graphicFrame>
        <p:nvGraphicFramePr>
          <p:cNvPr id="7" name="Table 6"/>
          <p:cNvGraphicFramePr>
            <a:graphicFrameLocks noGrp="1"/>
          </p:cNvGraphicFramePr>
          <p:nvPr/>
        </p:nvGraphicFramePr>
        <p:xfrm>
          <a:off x="640080" y="1325880"/>
          <a:ext cx="10911533" cy="1527048"/>
        </p:xfrm>
        <a:graphic>
          <a:graphicData uri="http://schemas.openxmlformats.org/drawingml/2006/table">
            <a:tbl>
              <a:tblPr firstRow="1" bandRow="1">
                <a:tableStyleId>{5C22544A-7EE6-4342-B048-85BDC9FD1C3A}</a:tableStyleId>
              </a:tblPr>
              <a:tblGrid>
                <a:gridCol w="1697349"/>
                <a:gridCol w="4243374"/>
                <a:gridCol w="4970810"/>
              </a:tblGrid>
              <a:tr h="381762">
                <a:tc>
                  <a:txBody>
                    <a:bodyPr wrap="square"/>
                    <a:lstStyle/>
                    <a:p>
                      <a:r>
                        <a:rPr sz="1439" b="1">
                          <a:solidFill>
                            <a:srgbClr val="FFFFFF"/>
                          </a:solidFill>
                        </a:rPr>
                        <a:t>Type</a:t>
                      </a:r>
                    </a:p>
                  </a:txBody>
                  <a:tcPr marL="54864" marR="54864" marT="27432" marB="27432" anchor="ctr">
                    <a:solidFill>
                      <a:srgbClr val="006D77"/>
                    </a:solidFill>
                  </a:tcPr>
                </a:tc>
                <a:tc>
                  <a:txBody>
                    <a:bodyPr wrap="square"/>
                    <a:lstStyle/>
                    <a:p>
                      <a:r>
                        <a:rPr sz="1439" b="1">
                          <a:solidFill>
                            <a:srgbClr val="FFFFFF"/>
                          </a:solidFill>
                        </a:rPr>
                        <a:t>Question</a:t>
                      </a:r>
                    </a:p>
                  </a:txBody>
                  <a:tcPr marL="54864" marR="54864" marT="27432" marB="27432" anchor="ctr">
                    <a:solidFill>
                      <a:srgbClr val="006D77"/>
                    </a:solidFill>
                  </a:tcPr>
                </a:tc>
                <a:tc>
                  <a:txBody>
                    <a:bodyPr wrap="square"/>
                    <a:lstStyle/>
                    <a:p>
                      <a:r>
                        <a:rPr sz="1439" b="1">
                          <a:solidFill>
                            <a:srgbClr val="FFFFFF"/>
                          </a:solidFill>
                        </a:rPr>
                        <a:t>Example</a:t>
                      </a:r>
                    </a:p>
                  </a:txBody>
                  <a:tcPr marL="54864" marR="54864" marT="27432" marB="27432" anchor="ctr">
                    <a:solidFill>
                      <a:srgbClr val="006D77"/>
                    </a:solidFill>
                  </a:tcPr>
                </a:tc>
              </a:tr>
              <a:tr h="381762">
                <a:tc>
                  <a:txBody>
                    <a:bodyPr wrap="square"/>
                    <a:lstStyle/>
                    <a:p>
                      <a:r>
                        <a:rPr sz="1439" b="0">
                          <a:solidFill>
                            <a:srgbClr val="1F2D3A"/>
                          </a:solidFill>
                        </a:rPr>
                        <a:t>Functional</a:t>
                      </a:r>
                    </a:p>
                  </a:txBody>
                  <a:tcPr marL="54864" marR="54864" marT="27432" marB="27432" anchor="ctr">
                    <a:solidFill>
                      <a:srgbClr val="FFFFFF"/>
                    </a:solidFill>
                  </a:tcPr>
                </a:tc>
                <a:tc>
                  <a:txBody>
                    <a:bodyPr wrap="square"/>
                    <a:lstStyle/>
                    <a:p>
                      <a:r>
                        <a:rPr sz="1439" b="0">
                          <a:solidFill>
                            <a:srgbClr val="1F2D3A"/>
                          </a:solidFill>
                        </a:rPr>
                        <a:t>Which security function?</a:t>
                      </a:r>
                    </a:p>
                  </a:txBody>
                  <a:tcPr marL="54864" marR="54864" marT="27432" marB="27432" anchor="ctr">
                    <a:solidFill>
                      <a:srgbClr val="FFFFFF"/>
                    </a:solidFill>
                  </a:tcPr>
                </a:tc>
                <a:tc>
                  <a:txBody>
                    <a:bodyPr wrap="square"/>
                    <a:lstStyle/>
                    <a:p>
                      <a:r>
                        <a:rPr sz="1439" b="0">
                          <a:solidFill>
                            <a:srgbClr val="1F2D3A"/>
                          </a:solidFill>
                        </a:rPr>
                        <a:t>Sensitive data is protected with AEAD</a:t>
                      </a:r>
                    </a:p>
                  </a:txBody>
                  <a:tcPr marL="54864" marR="54864" marT="27432" marB="27432" anchor="ctr">
                    <a:solidFill>
                      <a:srgbClr val="FFFFFF"/>
                    </a:solidFill>
                  </a:tcPr>
                </a:tc>
              </a:tr>
              <a:tr h="381762">
                <a:tc>
                  <a:txBody>
                    <a:bodyPr wrap="square"/>
                    <a:lstStyle/>
                    <a:p>
                      <a:r>
                        <a:rPr sz="1439" b="0">
                          <a:solidFill>
                            <a:srgbClr val="1F2D3A"/>
                          </a:solidFill>
                        </a:rPr>
                        <a:t>Assurance</a:t>
                      </a:r>
                    </a:p>
                  </a:txBody>
                  <a:tcPr marL="54864" marR="54864" marT="27432" marB="27432" anchor="ctr">
                    <a:solidFill>
                      <a:srgbClr val="EEF7F8"/>
                    </a:solidFill>
                  </a:tcPr>
                </a:tc>
                <a:tc>
                  <a:txBody>
                    <a:bodyPr wrap="square"/>
                    <a:lstStyle/>
                    <a:p>
                      <a:r>
                        <a:rPr sz="1439" b="0">
                          <a:solidFill>
                            <a:srgbClr val="1F2D3A"/>
                          </a:solidFill>
                        </a:rPr>
                        <a:t>Was it done correctly?</a:t>
                      </a:r>
                    </a:p>
                  </a:txBody>
                  <a:tcPr marL="54864" marR="54864" marT="27432" marB="27432" anchor="ctr">
                    <a:solidFill>
                      <a:srgbClr val="EEF7F8"/>
                    </a:solidFill>
                  </a:tcPr>
                </a:tc>
                <a:tc>
                  <a:txBody>
                    <a:bodyPr wrap="square"/>
                    <a:lstStyle/>
                    <a:p>
                      <a:r>
                        <a:rPr sz="1439" b="0">
                          <a:solidFill>
                            <a:srgbClr val="1F2D3A"/>
                          </a:solidFill>
                        </a:rPr>
                        <a:t>Static analysis + test report</a:t>
                      </a:r>
                    </a:p>
                  </a:txBody>
                  <a:tcPr marL="54864" marR="54864" marT="27432" marB="27432" anchor="ctr">
                    <a:solidFill>
                      <a:srgbClr val="EEF7F8"/>
                    </a:solidFill>
                  </a:tcPr>
                </a:tc>
              </a:tr>
              <a:tr h="381762">
                <a:tc>
                  <a:txBody>
                    <a:bodyPr wrap="square"/>
                    <a:lstStyle/>
                    <a:p>
                      <a:r>
                        <a:rPr sz="1439" b="0">
                          <a:solidFill>
                            <a:srgbClr val="1F2D3A"/>
                          </a:solidFill>
                        </a:rPr>
                        <a:t>Process</a:t>
                      </a:r>
                    </a:p>
                  </a:txBody>
                  <a:tcPr marL="54864" marR="54864" marT="27432" marB="27432" anchor="ctr">
                    <a:solidFill>
                      <a:srgbClr val="FFFFFF"/>
                    </a:solidFill>
                  </a:tcPr>
                </a:tc>
                <a:tc>
                  <a:txBody>
                    <a:bodyPr wrap="square"/>
                    <a:lstStyle/>
                    <a:p>
                      <a:r>
                        <a:rPr sz="1439" b="0">
                          <a:solidFill>
                            <a:srgbClr val="1F2D3A"/>
                          </a:solidFill>
                        </a:rPr>
                        <a:t>How does the organisation work?</a:t>
                      </a:r>
                    </a:p>
                  </a:txBody>
                  <a:tcPr marL="54864" marR="54864" marT="27432" marB="27432" anchor="ctr">
                    <a:solidFill>
                      <a:srgbClr val="FFFFFF"/>
                    </a:solidFill>
                  </a:tcPr>
                </a:tc>
                <a:tc>
                  <a:txBody>
                    <a:bodyPr wrap="square"/>
                    <a:lstStyle/>
                    <a:p>
                      <a:r>
                        <a:rPr sz="1439" b="0">
                          <a:solidFill>
                            <a:srgbClr val="1F2D3A"/>
                          </a:solidFill>
                        </a:rPr>
                        <a:t>Every change is reviewed</a:t>
                      </a:r>
                    </a:p>
                  </a:txBody>
                  <a:tcPr marL="54864" marR="54864" marT="27432" marB="27432" anchor="ctr">
                    <a:solidFill>
                      <a:srgbClr val="FFFFFF"/>
                    </a:solidFill>
                  </a:tcPr>
                </a:tc>
              </a:tr>
            </a:tbl>
          </a:graphicData>
        </a:graphic>
      </p:graphicFrame>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Criteria of a Good Requirement</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Verifiable:</a:t>
            </a:r>
            <a:r>
              <a:rPr sz="2000" b="0">
                <a:solidFill>
                  <a:srgbClr val="1F2D3A"/>
                </a:solidFill>
              </a:rPr>
              <a:t> can it be tested?</a:t>
            </a:r>
          </a:p>
          <a:p>
            <a:pPr>
              <a:spcAft>
                <a:spcPts val="300"/>
              </a:spcAft>
            </a:pPr>
            <a:r>
              <a:rPr sz="2000" b="1">
                <a:solidFill>
                  <a:srgbClr val="006D77"/>
                </a:solidFill>
              </a:rPr>
              <a:t>• </a:t>
            </a:r>
            <a:r>
              <a:rPr sz="2000" b="1">
                <a:solidFill>
                  <a:srgbClr val="1F2D3A"/>
                </a:solidFill>
              </a:rPr>
              <a:t>Singular:</a:t>
            </a:r>
            <a:r>
              <a:rPr sz="2000" b="0">
                <a:solidFill>
                  <a:srgbClr val="1F2D3A"/>
                </a:solidFill>
              </a:rPr>
              <a:t> does it state a single thing?</a:t>
            </a:r>
          </a:p>
          <a:p>
            <a:pPr>
              <a:spcAft>
                <a:spcPts val="300"/>
              </a:spcAft>
            </a:pPr>
            <a:r>
              <a:rPr sz="2000" b="1">
                <a:solidFill>
                  <a:srgbClr val="006D77"/>
                </a:solidFill>
              </a:rPr>
              <a:t>• </a:t>
            </a:r>
            <a:r>
              <a:rPr sz="2000" b="1">
                <a:solidFill>
                  <a:srgbClr val="1F2D3A"/>
                </a:solidFill>
              </a:rPr>
              <a:t>Measurable:</a:t>
            </a:r>
            <a:r>
              <a:rPr sz="2000" b="0">
                <a:solidFill>
                  <a:srgbClr val="1F2D3A"/>
                </a:solidFill>
              </a:rPr>
              <a:t> is it concrete?</a:t>
            </a:r>
          </a:p>
          <a:p>
            <a:pPr>
              <a:spcAft>
                <a:spcPts val="300"/>
              </a:spcAft>
            </a:pPr>
            <a:r>
              <a:rPr sz="2000" b="1">
                <a:solidFill>
                  <a:srgbClr val="006D77"/>
                </a:solidFill>
              </a:rPr>
              <a:t>• </a:t>
            </a:r>
            <a:r>
              <a:rPr sz="2000" b="1">
                <a:solidFill>
                  <a:srgbClr val="1F2D3A"/>
                </a:solidFill>
              </a:rPr>
              <a:t>Feasible:</a:t>
            </a:r>
            <a:r>
              <a:rPr sz="2000" b="0">
                <a:solidFill>
                  <a:srgbClr val="1F2D3A"/>
                </a:solidFill>
              </a:rPr>
              <a:t> is it achievable?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Bad → Good (1)</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Bad:</a:t>
            </a:r>
            <a:r>
              <a:rPr sz="2000" b="0">
                <a:solidFill>
                  <a:srgbClr val="1F2D3A"/>
                </a:solidFill>
              </a:rPr>
              <a:t> "The application must be secure."</a:t>
            </a:r>
          </a:p>
          <a:p>
            <a:pPr>
              <a:spcAft>
                <a:spcPts val="300"/>
              </a:spcAft>
            </a:pPr>
            <a:r>
              <a:rPr sz="2000" b="1">
                <a:solidFill>
                  <a:srgbClr val="006D77"/>
                </a:solidFill>
              </a:rPr>
              <a:t>• </a:t>
            </a:r>
            <a:r>
              <a:rPr sz="2000" b="1">
                <a:solidFill>
                  <a:srgbClr val="1F2D3A"/>
                </a:solidFill>
              </a:rPr>
              <a:t>Good:</a:t>
            </a:r>
            <a:r>
              <a:rPr sz="2000" b="0">
                <a:solidFill>
                  <a:srgbClr val="1F2D3A"/>
                </a:solidFill>
              </a:rPr>
              <a:t> "The release build must be produced with a stack canary, PIE, and full RELRO."</a:t>
            </a:r>
          </a:p>
        </p:txBody>
      </p:sp>
      <p:sp>
        <p:nvSpPr>
          <p:cNvPr id="8" name="TextBox 7"/>
          <p:cNvSpPr txBox="1"/>
          <p:nvPr/>
        </p:nvSpPr>
        <p:spPr>
          <a:xfrm>
            <a:off x="640080" y="2609088"/>
            <a:ext cx="10911535" cy="439928"/>
          </a:xfrm>
          <a:prstGeom prst="rect">
            <a:avLst/>
          </a:prstGeom>
          <a:noFill/>
        </p:spPr>
        <p:txBody>
          <a:bodyPr wrap="square" lIns="45720" rIns="45720">
            <a:spAutoFit/>
          </a:bodyPr>
          <a:lstStyle/>
          <a:p>
            <a:pPr algn="l"/>
            <a:r>
              <a:rPr sz="2000" b="0">
                <a:solidFill>
                  <a:srgbClr val="1F2D3A"/>
                </a:solidFill>
              </a:rPr>
              <a:t>Why is it good? </a:t>
            </a:r>
            <a:r>
              <a:rPr sz="2000" b="1">
                <a:solidFill>
                  <a:srgbClr val="1F2D3A"/>
                </a:solidFill>
              </a:rPr>
              <a:t>Testable</a:t>
            </a:r>
            <a:r>
              <a:rPr sz="2000" b="0">
                <a:solidFill>
                  <a:srgbClr val="1F2D3A"/>
                </a:solidFill>
              </a:rPr>
              <a:t> (checksec).</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Bad → Good Requirement — Diagram</a:t>
            </a:r>
          </a:p>
        </p:txBody>
      </p:sp>
      <p:pic>
        <p:nvPicPr>
          <p:cNvPr id="7" name="Picture 6" descr="h13-04-kotu-iyi.png"/>
          <p:cNvPicPr>
            <a:picLocks noChangeAspect="1"/>
          </p:cNvPicPr>
          <p:nvPr/>
        </p:nvPicPr>
        <p:blipFill>
          <a:blip r:embed="rId3"/>
          <a:stretch>
            <a:fillRect/>
          </a:stretch>
        </p:blipFill>
        <p:spPr>
          <a:xfrm>
            <a:off x="2046645" y="1325880"/>
            <a:ext cx="8098404" cy="3473778"/>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Bad → Good (2)</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Bad:</a:t>
            </a:r>
            <a:r>
              <a:rPr sz="2000" b="0">
                <a:solidFill>
                  <a:srgbClr val="1F2D3A"/>
                </a:solidFill>
              </a:rPr>
              <a:t> "Data must be encrypted."</a:t>
            </a:r>
          </a:p>
          <a:p>
            <a:pPr>
              <a:spcAft>
                <a:spcPts val="300"/>
              </a:spcAft>
            </a:pPr>
            <a:r>
              <a:rPr sz="2000" b="1">
                <a:solidFill>
                  <a:srgbClr val="006D77"/>
                </a:solidFill>
              </a:rPr>
              <a:t>• </a:t>
            </a:r>
            <a:r>
              <a:rPr sz="2000" b="1">
                <a:solidFill>
                  <a:srgbClr val="1F2D3A"/>
                </a:solidFill>
              </a:rPr>
              <a:t>Good:</a:t>
            </a:r>
            <a:r>
              <a:rPr sz="2000" b="0">
                <a:solidFill>
                  <a:srgbClr val="1F2D3A"/>
                </a:solidFill>
              </a:rPr>
              <a:t> "Every class-C asset must be encrypted at rest with AEAD at a level of ≥128 bits."</a:t>
            </a:r>
          </a:p>
        </p:txBody>
      </p:sp>
      <p:sp>
        <p:nvSpPr>
          <p:cNvPr id="8" name="TextBox 7"/>
          <p:cNvSpPr txBox="1"/>
          <p:nvPr/>
        </p:nvSpPr>
        <p:spPr>
          <a:xfrm>
            <a:off x="640080" y="2609088"/>
            <a:ext cx="10911535" cy="439928"/>
          </a:xfrm>
          <a:prstGeom prst="rect">
            <a:avLst/>
          </a:prstGeom>
          <a:noFill/>
        </p:spPr>
        <p:txBody>
          <a:bodyPr wrap="square" lIns="45720" rIns="45720">
            <a:spAutoFit/>
          </a:bodyPr>
          <a:lstStyle/>
          <a:p>
            <a:pPr algn="l"/>
            <a:r>
              <a:rPr sz="2000" b="0">
                <a:solidFill>
                  <a:srgbClr val="1F2D3A"/>
                </a:solidFill>
              </a:rPr>
              <a:t>Why is it good? Which data, which level, which method is clear.</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Bad → Good (3)</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Bad:</a:t>
            </a:r>
            <a:r>
              <a:rPr sz="2000" b="0">
                <a:solidFill>
                  <a:srgbClr val="1F2D3A"/>
                </a:solidFill>
              </a:rPr>
              <a:t> "Keys must be well managed."</a:t>
            </a:r>
          </a:p>
          <a:p>
            <a:pPr>
              <a:spcAft>
                <a:spcPts val="300"/>
              </a:spcAft>
            </a:pPr>
            <a:r>
              <a:rPr sz="2000" b="1">
                <a:solidFill>
                  <a:srgbClr val="006D77"/>
                </a:solidFill>
              </a:rPr>
              <a:t>• </a:t>
            </a:r>
            <a:r>
              <a:rPr sz="2000" b="1">
                <a:solidFill>
                  <a:srgbClr val="1F2D3A"/>
                </a:solidFill>
              </a:rPr>
              <a:t>Good:</a:t>
            </a:r>
            <a:r>
              <a:rPr sz="2000" b="0">
                <a:solidFill>
                  <a:srgbClr val="1F2D3A"/>
                </a:solidFill>
              </a:rPr>
              <a:t> "(1) Every key's purpose, cryptoperiod, and destruction are documented. (2) It is erased from memory once its job is done."</a:t>
            </a:r>
          </a:p>
        </p:txBody>
      </p:sp>
      <p:sp>
        <p:nvSpPr>
          <p:cNvPr id="8" name="TextBox 7"/>
          <p:cNvSpPr txBox="1"/>
          <p:nvPr/>
        </p:nvSpPr>
        <p:spPr>
          <a:xfrm>
            <a:off x="640080" y="2609088"/>
            <a:ext cx="10911535" cy="439928"/>
          </a:xfrm>
          <a:prstGeom prst="rect">
            <a:avLst/>
          </a:prstGeom>
          <a:noFill/>
        </p:spPr>
        <p:txBody>
          <a:bodyPr wrap="square" lIns="45720" rIns="45720">
            <a:spAutoFit/>
          </a:bodyPr>
          <a:lstStyle/>
          <a:p>
            <a:pPr algn="l"/>
            <a:r>
              <a:rPr sz="2000" b="0">
                <a:solidFill>
                  <a:srgbClr val="1F2D3A"/>
                </a:solidFill>
              </a:rPr>
              <a:t>Singular, verifiable items.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Improving a Bad Requirement</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Starting sentence (from a real draft):</a:t>
            </a:r>
          </a:p>
        </p:txBody>
      </p:sp>
      <p:sp>
        <p:nvSpPr>
          <p:cNvPr id="8" name="Rectangle 7"/>
          <p:cNvSpPr/>
          <p:nvPr/>
        </p:nvSpPr>
        <p:spPr>
          <a:xfrm>
            <a:off x="640080" y="1875536"/>
            <a:ext cx="10911535" cy="6045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"The application must protect user data."</a:t>
            </a:r>
          </a:p>
        </p:txBody>
      </p:sp>
      <p:sp>
        <p:nvSpPr>
          <p:cNvPr id="9" name="TextBox 8"/>
          <p:cNvSpPr txBox="1"/>
          <p:nvPr/>
        </p:nvSpPr>
        <p:spPr>
          <a:xfrm>
            <a:off x="640080" y="2589784"/>
            <a:ext cx="10911535" cy="770128"/>
          </a:xfrm>
          <a:prstGeom prst="rect">
            <a:avLst/>
          </a:prstGeom>
          <a:noFill/>
        </p:spPr>
        <p:txBody>
          <a:bodyPr wrap="square" lIns="45720" rIns="45720">
            <a:spAutoFit/>
          </a:bodyPr>
          <a:lstStyle/>
          <a:p>
            <a:pPr algn="l"/>
            <a:r>
              <a:rPr sz="2000" b="0">
                <a:solidFill>
                  <a:srgbClr val="1F2D3A"/>
                </a:solidFill>
              </a:rPr>
              <a:t>We will turn this sentence into a good requirement in six steps; at every step, </a:t>
            </a:r>
            <a:r>
              <a:rPr sz="2000" b="1">
                <a:solidFill>
                  <a:srgbClr val="1F2D3A"/>
                </a:solidFill>
              </a:rPr>
              <a:t>before/after</a:t>
            </a:r>
            <a:r>
              <a:rPr sz="2000" b="0">
                <a:solidFill>
                  <a:srgbClr val="1F2D3A"/>
                </a:solidFill>
              </a:rPr>
              <a:t> and </a:t>
            </a:r>
            <a:r>
              <a:rPr sz="2000" b="1">
                <a:solidFill>
                  <a:srgbClr val="1F2D3A"/>
                </a:solidFill>
              </a:rPr>
              <a:t>why it changed</a:t>
            </a:r>
            <a:r>
              <a:rPr sz="2000" b="0">
                <a:solidFill>
                  <a:srgbClr val="1F2D3A"/>
                </a:solidFill>
              </a:rPr>
              <a: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1 — Flag the Vague Words</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Before:</a:t>
            </a:r>
            <a:r>
              <a:rPr sz="2000" b="0">
                <a:solidFill>
                  <a:srgbClr val="1F2D3A"/>
                </a:solidFill>
              </a:rPr>
              <a:t> "The application must protect user data."</a:t>
            </a:r>
          </a:p>
          <a:p>
            <a:pPr>
              <a:spcAft>
                <a:spcPts val="300"/>
              </a:spcAft>
            </a:pPr>
            <a:r>
              <a:rPr sz="2000" b="1">
                <a:solidFill>
                  <a:srgbClr val="006D77"/>
                </a:solidFill>
              </a:rPr>
              <a:t>• </a:t>
            </a:r>
            <a:r>
              <a:rPr sz="2000" b="0">
                <a:solidFill>
                  <a:srgbClr val="1F2D3A"/>
                </a:solidFill>
              </a:rPr>
              <a:t>Vague words: "user data" (which data?), "must protect" (against what, at what level?).</a:t>
            </a:r>
          </a:p>
          <a:p>
            <a:pPr>
              <a:spcAft>
                <a:spcPts val="300"/>
              </a:spcAft>
            </a:pPr>
            <a:r>
              <a:rPr sz="2000" b="1">
                <a:solidFill>
                  <a:srgbClr val="006D77"/>
                </a:solidFill>
              </a:rPr>
              <a:t>• </a:t>
            </a:r>
            <a:r>
              <a:rPr sz="2000" b="1">
                <a:solidFill>
                  <a:srgbClr val="1F2D3A"/>
                </a:solidFill>
              </a:rPr>
              <a:t>Why it changed:</a:t>
            </a:r>
            <a:r>
              <a:rPr sz="2000" b="0">
                <a:solidFill>
                  <a:srgbClr val="1F2D3A"/>
                </a:solidFill>
              </a:rPr>
              <a:t> when an evaluator reads this sentence, they find nothing to test.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2 — Link It to the Asset Table</a:t>
            </a:r>
          </a:p>
        </p:txBody>
      </p:sp>
      <p:sp>
        <p:nvSpPr>
          <p:cNvPr id="7" name="TextBox 6"/>
          <p:cNvSpPr txBox="1"/>
          <p:nvPr/>
        </p:nvSpPr>
        <p:spPr>
          <a:xfrm>
            <a:off x="640080" y="1325880"/>
            <a:ext cx="10911535" cy="1879599"/>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After:</a:t>
            </a:r>
            <a:r>
              <a:rPr sz="2000" b="0">
                <a:solidFill>
                  <a:srgbClr val="1F2D3A"/>
                </a:solidFill>
              </a:rPr>
              <a:t> "</a:t>
            </a:r>
            <a:r>
              <a:rPr sz="2000" b="1">
                <a:solidFill>
                  <a:srgbClr val="1F2D3A"/>
                </a:solidFill>
              </a:rPr>
              <a:t>Class-C</a:t>
            </a:r>
            <a:r>
              <a:rPr sz="2000" b="0">
                <a:solidFill>
                  <a:srgbClr val="1F2D3A"/>
                </a:solidFill>
              </a:rPr>
              <a:t> fields in the local database must be protected."</a:t>
            </a:r>
          </a:p>
          <a:p>
            <a:pPr>
              <a:spcAft>
                <a:spcPts val="300"/>
              </a:spcAft>
            </a:pPr>
            <a:r>
              <a:rPr sz="2000" b="1">
                <a:solidFill>
                  <a:srgbClr val="006D77"/>
                </a:solidFill>
              </a:rPr>
              <a:t>• </a:t>
            </a:r>
            <a:r>
              <a:rPr sz="2000" b="1">
                <a:solidFill>
                  <a:srgbClr val="1F2D3A"/>
                </a:solidFill>
              </a:rPr>
              <a:t>Why it changed:</a:t>
            </a:r>
            <a:r>
              <a:rPr sz="2000" b="0">
                <a:solidFill>
                  <a:srgbClr val="1F2D3A"/>
                </a:solidFill>
              </a:rPr>
              <a:t> "user data" is not a single thing; it is separate rows in the asset table (Week 1) — session token, profile, payment token... each in a different class.</a:t>
            </a:r>
          </a:p>
          <a:p>
            <a:pPr>
              <a:spcAft>
                <a:spcPts val="300"/>
              </a:spcAft>
            </a:pPr>
            <a:r>
              <a:rPr sz="2000" b="1">
                <a:solidFill>
                  <a:srgbClr val="006D77"/>
                </a:solidFill>
              </a:rPr>
              <a:t>• </a:t>
            </a:r>
            <a:r>
              <a:rPr sz="2000" b="0">
                <a:solidFill>
                  <a:srgbClr val="1F2D3A"/>
                </a:solidFill>
              </a:rPr>
              <a:t>"Must be protected" still isn't measurable → next step.</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3 — Clarify the Protection Goal</a:t>
            </a:r>
          </a:p>
        </p:txBody>
      </p:sp>
      <p:sp>
        <p:nvSpPr>
          <p:cNvPr id="7" name="TextBox 6"/>
          <p:cNvSpPr txBox="1"/>
          <p:nvPr/>
        </p:nvSpPr>
        <p:spPr>
          <a:xfrm>
            <a:off x="640080" y="1325880"/>
            <a:ext cx="10911535" cy="18338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After:</a:t>
            </a:r>
            <a:r>
              <a:rPr sz="2000" b="0">
                <a:solidFill>
                  <a:srgbClr val="1F2D3A"/>
                </a:solidFill>
              </a:rPr>
              <a:t> "...the </a:t>
            </a:r>
            <a:r>
              <a:rPr sz="2000" b="1">
                <a:solidFill>
                  <a:srgbClr val="1F2D3A"/>
                </a:solidFill>
              </a:rPr>
              <a:t>confidentiality and integrity</a:t>
            </a:r>
            <a:r>
              <a:rPr sz="2000" b="0">
                <a:solidFill>
                  <a:srgbClr val="1F2D3A"/>
                </a:solidFill>
              </a:rPr>
              <a:t> of class-C fields must be protected."</a:t>
            </a:r>
          </a:p>
          <a:p>
            <a:pPr>
              <a:spcAft>
                <a:spcPts val="300"/>
              </a:spcAft>
            </a:pPr>
            <a:r>
              <a:rPr sz="2000" b="1">
                <a:solidFill>
                  <a:srgbClr val="006D77"/>
                </a:solidFill>
              </a:rPr>
              <a:t>• </a:t>
            </a:r>
            <a:r>
              <a:rPr sz="2000" b="1">
                <a:solidFill>
                  <a:srgbClr val="1F2D3A"/>
                </a:solidFill>
              </a:rPr>
              <a:t>Why it changed:</a:t>
            </a:r>
            <a:r>
              <a:rPr sz="2000" b="0">
                <a:solidFill>
                  <a:srgbClr val="1F2D3A"/>
                </a:solidFill>
              </a:rPr>
              <a:t> the threat model shows both "reading the file" (confidentiality) and "modifying the file" (integrity) as risks; both are needed at the same time.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4 — Add a Measurable Technical Criterion</a:t>
            </a:r>
          </a:p>
        </p:txBody>
      </p:sp>
      <p:sp>
        <p:nvSpPr>
          <p:cNvPr id="7" name="TextBox 6"/>
          <p:cNvSpPr txBox="1"/>
          <p:nvPr/>
        </p:nvSpPr>
        <p:spPr>
          <a:xfrm>
            <a:off x="640080" y="1325880"/>
            <a:ext cx="10911535" cy="15036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After:</a:t>
            </a:r>
            <a:r>
              <a:rPr sz="2000" b="0">
                <a:solidFill>
                  <a:srgbClr val="1F2D3A"/>
                </a:solidFill>
              </a:rPr>
              <a:t> "...must be protected with authenticated encryption (</a:t>
            </a:r>
            <a:r>
              <a:rPr sz="2000" b="1">
                <a:solidFill>
                  <a:srgbClr val="1F2D3A"/>
                </a:solidFill>
              </a:rPr>
              <a:t>AEAD</a:t>
            </a:r>
            <a:r>
              <a:rPr sz="2000" b="0">
                <a:solidFill>
                  <a:srgbClr val="1F2D3A"/>
                </a:solidFill>
              </a:rPr>
              <a:t>)."</a:t>
            </a:r>
          </a:p>
          <a:p>
            <a:pPr>
              <a:spcAft>
                <a:spcPts val="300"/>
              </a:spcAft>
            </a:pPr>
            <a:r>
              <a:rPr sz="2000" b="1">
                <a:solidFill>
                  <a:srgbClr val="006D77"/>
                </a:solidFill>
              </a:rPr>
              <a:t>• </a:t>
            </a:r>
            <a:r>
              <a:rPr sz="2000" b="1">
                <a:solidFill>
                  <a:srgbClr val="1F2D3A"/>
                </a:solidFill>
              </a:rPr>
              <a:t>Why it changed:</a:t>
            </a:r>
            <a:r>
              <a:rPr sz="2000" b="0">
                <a:solidFill>
                  <a:srgbClr val="1F2D3A"/>
                </a:solidFill>
              </a:rPr>
              <a:t> Week 9's rule — if confidentiality and integrity are both wanted </a:t>
            </a:r>
            <a:r>
              <a:rPr sz="2000" b="1">
                <a:solidFill>
                  <a:srgbClr val="1F2D3A"/>
                </a:solidFill>
              </a:rPr>
              <a:t>at the same time</a:t>
            </a:r>
            <a:r>
              <a:rPr sz="2000" b="0">
                <a:solidFill>
                  <a:srgbClr val="1F2D3A"/>
                </a:solidFill>
              </a:rPr>
              <a:t>, the right tool class is AEAD; still no specific library name is given.</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5 — Add the State and the Obligation Keyword</a:t>
            </a:r>
          </a:p>
        </p:txBody>
      </p:sp>
      <p:sp>
        <p:nvSpPr>
          <p:cNvPr id="7" name="TextBox 6"/>
          <p:cNvSpPr txBox="1"/>
          <p:nvPr/>
        </p:nvSpPr>
        <p:spPr>
          <a:xfrm>
            <a:off x="640080" y="1325880"/>
            <a:ext cx="10911535" cy="18338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After:</a:t>
            </a:r>
            <a:r>
              <a:rPr sz="2000" b="0">
                <a:solidFill>
                  <a:srgbClr val="1F2D3A"/>
                </a:solidFill>
              </a:rPr>
              <a:t> "Sensitive class-C data </a:t>
            </a:r>
            <a:r>
              <a:rPr sz="2000" b="1">
                <a:solidFill>
                  <a:srgbClr val="1F2D3A"/>
                </a:solidFill>
              </a:rPr>
              <a:t>at rest</a:t>
            </a:r>
            <a:r>
              <a:rPr sz="2000" b="0">
                <a:solidFill>
                  <a:srgbClr val="1F2D3A"/>
                </a:solidFill>
              </a:rPr>
              <a:t> must be protected with authenticated encryption (AEAD)." (</a:t>
            </a:r>
            <a:r>
              <a:rPr sz="2000" b="1">
                <a:solidFill>
                  <a:srgbClr val="1F2D3A"/>
                </a:solidFill>
              </a:rPr>
              <a:t>MUST</a:t>
            </a:r>
            <a:r>
              <a:rPr sz="2000" b="0">
                <a:solidFill>
                  <a:srgbClr val="1F2D3A"/>
                </a:solidFill>
              </a:rPr>
              <a:t>)</a:t>
            </a:r>
          </a:p>
          <a:p>
            <a:pPr>
              <a:spcAft>
                <a:spcPts val="300"/>
              </a:spcAft>
            </a:pPr>
            <a:r>
              <a:rPr sz="2000" b="1">
                <a:solidFill>
                  <a:srgbClr val="006D77"/>
                </a:solidFill>
              </a:rPr>
              <a:t>• </a:t>
            </a:r>
            <a:r>
              <a:rPr sz="2000" b="1">
                <a:solidFill>
                  <a:srgbClr val="1F2D3A"/>
                </a:solidFill>
              </a:rPr>
              <a:t>Why it changed:</a:t>
            </a:r>
            <a:r>
              <a:rPr sz="2000" b="0">
                <a:solidFill>
                  <a:srgbClr val="1F2D3A"/>
                </a:solidFill>
              </a:rPr>
              <a:t> the data here is at rest (on disk); "must" was chosen because this is an indispensable condition against the threat — if it were "may," it would be treated as optional.</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Step 6 — Give It an Id and Link It to the Threat</a:t>
            </a:r>
          </a:p>
        </p:txBody>
      </p:sp>
      <p:sp>
        <p:nvSpPr>
          <p:cNvPr id="7" name="TextBox 6"/>
          <p:cNvSpPr txBox="1"/>
          <p:nvPr/>
        </p:nvSpPr>
        <p:spPr>
          <a:xfrm>
            <a:off x="640080" y="1325880"/>
            <a:ext cx="10911535" cy="15036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After (final form):</a:t>
            </a:r>
            <a:r>
              <a:rPr sz="2000" b="0">
                <a:solidFill>
                  <a:srgbClr val="1F2D3A"/>
                </a:solidFill>
              </a:rPr>
              <a:t> </a:t>
            </a:r>
            <a:r>
              <a:rPr sz="2000" b="0">
                <a:solidFill>
                  <a:srgbClr val="A1123F"/>
                </a:solidFill>
                <a:latin typeface="Consolas"/>
              </a:rPr>
              <a:t>CEN429-DR-01</a:t>
            </a:r>
            <a:r>
              <a:rPr sz="2000" b="0">
                <a:solidFill>
                  <a:srgbClr val="1F2D3A"/>
                </a:solidFill>
              </a:rPr>
              <a:t> — "Sensitive class-C data at rest must be protected with authenticated encryption (AEAD)." </a:t>
            </a:r>
            <a:r>
              <a:rPr sz="2000" b="0" i="1">
                <a:solidFill>
                  <a:srgbClr val="1F2D3A"/>
                </a:solidFill>
              </a:rPr>
              <a:t>(Threat: T-03, "an attacker who compromises the device reads/modifies the database file".)</a:t>
            </a:r>
          </a:p>
          <a:p>
            <a:pPr>
              <a:spcAft>
                <a:spcPts val="300"/>
              </a:spcAft>
            </a:pPr>
            <a:r>
              <a:rPr sz="2000" b="1">
                <a:solidFill>
                  <a:srgbClr val="006D77"/>
                </a:solidFill>
              </a:rPr>
              <a:t>• </a:t>
            </a:r>
            <a:r>
              <a:rPr sz="2000" b="1">
                <a:solidFill>
                  <a:srgbClr val="1F2D3A"/>
                </a:solidFill>
              </a:rPr>
              <a:t>Why it changed:</a:t>
            </a:r>
            <a:r>
              <a:rPr sz="2000" b="0">
                <a:solidFill>
                  <a:srgbClr val="1F2D3A"/>
                </a:solidFill>
              </a:rPr>
              <a:t> a requirement with no id never enters the traceability chain.</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Six Steps · Which Ambiguity Did Each Remove?</a:t>
            </a:r>
          </a:p>
        </p:txBody>
      </p:sp>
      <p:graphicFrame>
        <p:nvGraphicFramePr>
          <p:cNvPr id="7" name="Table 6"/>
          <p:cNvGraphicFramePr>
            <a:graphicFrameLocks noGrp="1"/>
          </p:cNvGraphicFramePr>
          <p:nvPr/>
        </p:nvGraphicFramePr>
        <p:xfrm>
          <a:off x="640080" y="1325880"/>
          <a:ext cx="9092944" cy="2403043"/>
        </p:xfrm>
        <a:graphic>
          <a:graphicData uri="http://schemas.openxmlformats.org/drawingml/2006/table">
            <a:tbl>
              <a:tblPr firstRow="1" bandRow="1">
                <a:tableStyleId>{5C22544A-7EE6-4342-B048-85BDC9FD1C3A}</a:tableStyleId>
              </a:tblPr>
              <a:tblGrid>
                <a:gridCol w="1454871"/>
                <a:gridCol w="7638073"/>
              </a:tblGrid>
              <a:tr h="343291">
                <a:tc>
                  <a:txBody>
                    <a:bodyPr wrap="square"/>
                    <a:lstStyle/>
                    <a:p>
                      <a:r>
                        <a:rPr sz="1296" b="1">
                          <a:solidFill>
                            <a:srgbClr val="FFFFFF"/>
                          </a:solidFill>
                        </a:rPr>
                        <a:t>Step</a:t>
                      </a:r>
                    </a:p>
                  </a:txBody>
                  <a:tcPr marL="54864" marR="54864" marT="27432" marB="27432" anchor="ctr">
                    <a:solidFill>
                      <a:srgbClr val="006D77"/>
                    </a:solidFill>
                  </a:tcPr>
                </a:tc>
                <a:tc>
                  <a:txBody>
                    <a:bodyPr wrap="square"/>
                    <a:lstStyle/>
                    <a:p>
                      <a:r>
                        <a:rPr sz="1296" b="1">
                          <a:solidFill>
                            <a:srgbClr val="FFFFFF"/>
                          </a:solidFill>
                        </a:rPr>
                        <a:t>Ambiguity removed</a:t>
                      </a:r>
                    </a:p>
                  </a:txBody>
                  <a:tcPr marL="54864" marR="54864" marT="27432" marB="27432" anchor="ctr">
                    <a:solidFill>
                      <a:srgbClr val="006D77"/>
                    </a:solidFill>
                  </a:tcPr>
                </a:tc>
              </a:tr>
              <a:tr h="343291">
                <a:tc>
                  <a:txBody>
                    <a:bodyPr wrap="square"/>
                    <a:lstStyle/>
                    <a:p>
                      <a:r>
                        <a:rPr sz="1296" b="0">
                          <a:solidFill>
                            <a:srgbClr val="1F2D3A"/>
                          </a:solidFill>
                        </a:rPr>
                        <a:t>1</a:t>
                      </a:r>
                    </a:p>
                  </a:txBody>
                  <a:tcPr marL="54864" marR="54864" marT="27432" marB="27432" anchor="ctr">
                    <a:solidFill>
                      <a:srgbClr val="FFFFFF"/>
                    </a:solidFill>
                  </a:tcPr>
                </a:tc>
                <a:tc>
                  <a:txBody>
                    <a:bodyPr wrap="square"/>
                    <a:lstStyle/>
                    <a:p>
                      <a:r>
                        <a:rPr sz="1296" b="0">
                          <a:solidFill>
                            <a:srgbClr val="1F2D3A"/>
                          </a:solidFill>
                        </a:rPr>
                        <a:t>Flagging the vague word</a:t>
                      </a:r>
                    </a:p>
                  </a:txBody>
                  <a:tcPr marL="54864" marR="54864" marT="27432" marB="27432" anchor="ctr">
                    <a:solidFill>
                      <a:srgbClr val="FFFFFF"/>
                    </a:solidFill>
                  </a:tcPr>
                </a:tc>
              </a:tr>
              <a:tr h="343291">
                <a:tc>
                  <a:txBody>
                    <a:bodyPr wrap="square"/>
                    <a:lstStyle/>
                    <a:p>
                      <a:r>
                        <a:rPr sz="1296" b="0">
                          <a:solidFill>
                            <a:srgbClr val="1F2D3A"/>
                          </a:solidFill>
                        </a:rPr>
                        <a:t>2</a:t>
                      </a:r>
                    </a:p>
                  </a:txBody>
                  <a:tcPr marL="54864" marR="54864" marT="27432" marB="27432" anchor="ctr">
                    <a:solidFill>
                      <a:srgbClr val="EEF7F8"/>
                    </a:solidFill>
                  </a:tcPr>
                </a:tc>
                <a:tc>
                  <a:txBody>
                    <a:bodyPr wrap="square"/>
                    <a:lstStyle/>
                    <a:p>
                      <a:r>
                        <a:rPr sz="1296" b="0">
                          <a:solidFill>
                            <a:srgbClr val="1F2D3A"/>
                          </a:solidFill>
                        </a:rPr>
                        <a:t>Which data (asset table)</a:t>
                      </a:r>
                    </a:p>
                  </a:txBody>
                  <a:tcPr marL="54864" marR="54864" marT="27432" marB="27432" anchor="ctr">
                    <a:solidFill>
                      <a:srgbClr val="EEF7F8"/>
                    </a:solidFill>
                  </a:tcPr>
                </a:tc>
              </a:tr>
              <a:tr h="343291">
                <a:tc>
                  <a:txBody>
                    <a:bodyPr wrap="square"/>
                    <a:lstStyle/>
                    <a:p>
                      <a:r>
                        <a:rPr sz="1296" b="0">
                          <a:solidFill>
                            <a:srgbClr val="1F2D3A"/>
                          </a:solidFill>
                        </a:rPr>
                        <a:t>3</a:t>
                      </a:r>
                    </a:p>
                  </a:txBody>
                  <a:tcPr marL="54864" marR="54864" marT="27432" marB="27432" anchor="ctr">
                    <a:solidFill>
                      <a:srgbClr val="FFFFFF"/>
                    </a:solidFill>
                  </a:tcPr>
                </a:tc>
                <a:tc>
                  <a:txBody>
                    <a:bodyPr wrap="square"/>
                    <a:lstStyle/>
                    <a:p>
                      <a:r>
                        <a:rPr sz="1296" b="0">
                          <a:solidFill>
                            <a:srgbClr val="1F2D3A"/>
                          </a:solidFill>
                        </a:rPr>
                        <a:t>Which goal (confidentiality/integrity)</a:t>
                      </a:r>
                    </a:p>
                  </a:txBody>
                  <a:tcPr marL="54864" marR="54864" marT="27432" marB="27432" anchor="ctr">
                    <a:solidFill>
                      <a:srgbClr val="FFFFFF"/>
                    </a:solidFill>
                  </a:tcPr>
                </a:tc>
              </a:tr>
              <a:tr h="343291">
                <a:tc>
                  <a:txBody>
                    <a:bodyPr wrap="square"/>
                    <a:lstStyle/>
                    <a:p>
                      <a:r>
                        <a:rPr sz="1296" b="0">
                          <a:solidFill>
                            <a:srgbClr val="1F2D3A"/>
                          </a:solidFill>
                        </a:rPr>
                        <a:t>4</a:t>
                      </a:r>
                    </a:p>
                  </a:txBody>
                  <a:tcPr marL="54864" marR="54864" marT="27432" marB="27432" anchor="ctr">
                    <a:solidFill>
                      <a:srgbClr val="EEF7F8"/>
                    </a:solidFill>
                  </a:tcPr>
                </a:tc>
                <a:tc>
                  <a:txBody>
                    <a:bodyPr wrap="square"/>
                    <a:lstStyle/>
                    <a:p>
                      <a:r>
                        <a:rPr sz="1296" b="0">
                          <a:solidFill>
                            <a:srgbClr val="1F2D3A"/>
                          </a:solidFill>
                        </a:rPr>
                        <a:t>Which tool class (AEAD)</a:t>
                      </a:r>
                    </a:p>
                  </a:txBody>
                  <a:tcPr marL="54864" marR="54864" marT="27432" marB="27432" anchor="ctr">
                    <a:solidFill>
                      <a:srgbClr val="EEF7F8"/>
                    </a:solidFill>
                  </a:tcPr>
                </a:tc>
              </a:tr>
              <a:tr h="343291">
                <a:tc>
                  <a:txBody>
                    <a:bodyPr wrap="square"/>
                    <a:lstStyle/>
                    <a:p>
                      <a:r>
                        <a:rPr sz="1296" b="0">
                          <a:solidFill>
                            <a:srgbClr val="1F2D3A"/>
                          </a:solidFill>
                        </a:rPr>
                        <a:t>5</a:t>
                      </a:r>
                    </a:p>
                  </a:txBody>
                  <a:tcPr marL="54864" marR="54864" marT="27432" marB="27432" anchor="ctr">
                    <a:solidFill>
                      <a:srgbClr val="FFFFFF"/>
                    </a:solidFill>
                  </a:tcPr>
                </a:tc>
                <a:tc>
                  <a:txBody>
                    <a:bodyPr wrap="square"/>
                    <a:lstStyle/>
                    <a:p>
                      <a:r>
                        <a:rPr sz="1296" b="0">
                          <a:solidFill>
                            <a:srgbClr val="1F2D3A"/>
                          </a:solidFill>
                        </a:rPr>
                        <a:t>Which state, which obligation</a:t>
                      </a:r>
                    </a:p>
                  </a:txBody>
                  <a:tcPr marL="54864" marR="54864" marT="27432" marB="27432" anchor="ctr">
                    <a:solidFill>
                      <a:srgbClr val="FFFFFF"/>
                    </a:solidFill>
                  </a:tcPr>
                </a:tc>
              </a:tr>
              <a:tr h="343297">
                <a:tc>
                  <a:txBody>
                    <a:bodyPr wrap="square"/>
                    <a:lstStyle/>
                    <a:p>
                      <a:r>
                        <a:rPr sz="1296" b="0">
                          <a:solidFill>
                            <a:srgbClr val="1F2D3A"/>
                          </a:solidFill>
                        </a:rPr>
                        <a:t>6</a:t>
                      </a:r>
                    </a:p>
                  </a:txBody>
                  <a:tcPr marL="54864" marR="54864" marT="27432" marB="27432" anchor="ctr">
                    <a:solidFill>
                      <a:srgbClr val="EEF7F8"/>
                    </a:solidFill>
                  </a:tcPr>
                </a:tc>
                <a:tc>
                  <a:txBody>
                    <a:bodyPr wrap="square"/>
                    <a:lstStyle/>
                    <a:p>
                      <a:r>
                        <a:rPr sz="1296" b="0">
                          <a:solidFill>
                            <a:srgbClr val="1F2D3A"/>
                          </a:solidFill>
                        </a:rPr>
                        <a:t>Id and threat link</a:t>
                      </a:r>
                    </a:p>
                  </a:txBody>
                  <a:tcPr marL="54864" marR="54864" marT="27432" marB="27432" anchor="ctr">
                    <a:solidFill>
                      <a:srgbClr val="EEF7F8"/>
                    </a:solidFill>
                  </a:tcPr>
                </a:tc>
              </a:tr>
            </a:tbl>
          </a:graphicData>
        </a:graphic>
      </p:graphicFrame>
      <p:sp>
        <p:nvSpPr>
          <p:cNvPr id="8" name="TextBox 7"/>
          <p:cNvSpPr txBox="1"/>
          <p:nvPr/>
        </p:nvSpPr>
        <p:spPr>
          <a:xfrm>
            <a:off x="640080" y="3838651"/>
            <a:ext cx="10911535" cy="406908"/>
          </a:xfrm>
          <a:prstGeom prst="rect">
            <a:avLst/>
          </a:prstGeom>
          <a:noFill/>
        </p:spPr>
        <p:txBody>
          <a:bodyPr wrap="square" lIns="45720" rIns="45720">
            <a:spAutoFit/>
          </a:bodyPr>
          <a:lstStyle/>
          <a:p>
            <a:pPr algn="l"/>
            <a:r>
              <a:rPr sz="1800" b="0">
                <a:solidFill>
                  <a:srgbClr val="1F2D3A"/>
                </a:solidFill>
              </a:rPr>
              <a:t>If any one is missing, the requirement stays open to debate; the evaluator sends it back.</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Second and Third Examples</a:t>
            </a:r>
          </a:p>
        </p:txBody>
      </p:sp>
      <p:sp>
        <p:nvSpPr>
          <p:cNvPr id="7" name="TextBox 6"/>
          <p:cNvSpPr txBox="1"/>
          <p:nvPr/>
        </p:nvSpPr>
        <p:spPr>
          <a:xfrm>
            <a:off x="640080" y="1325880"/>
            <a:ext cx="10911535" cy="226314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Second example (speed test):</a:t>
            </a:r>
            <a:r>
              <a:rPr sz="1800" b="0">
                <a:solidFill>
                  <a:srgbClr val="1F2D3A"/>
                </a:solidFill>
              </a:rPr>
              <a:t> "Must be fast and secure" → two separate requirements in one sentence. Run through the same six steps: </a:t>
            </a:r>
            <a:r>
              <a:rPr sz="1800" b="0">
                <a:solidFill>
                  <a:srgbClr val="A1123F"/>
                </a:solidFill>
                <a:latin typeface="Consolas"/>
              </a:rPr>
              <a:t>CEN429-ID-04</a:t>
            </a:r>
            <a:r>
              <a:rPr sz="1800" b="0">
                <a:solidFill>
                  <a:srgbClr val="1F2D3A"/>
                </a:solidFill>
              </a:rPr>
              <a:t> — "Every login attempt must be validated server-side; client-side checking alone must not be considered sufficient."</a:t>
            </a:r>
          </a:p>
          <a:p>
            <a:pPr>
              <a:spcAft>
                <a:spcPts val="300"/>
              </a:spcAft>
            </a:pPr>
            <a:r>
              <a:rPr sz="1800" b="1">
                <a:solidFill>
                  <a:srgbClr val="006D77"/>
                </a:solidFill>
              </a:rPr>
              <a:t>• </a:t>
            </a:r>
            <a:r>
              <a:rPr sz="1800" b="1">
                <a:solidFill>
                  <a:srgbClr val="1F2D3A"/>
                </a:solidFill>
              </a:rPr>
              <a:t>Third example (process):</a:t>
            </a:r>
            <a:r>
              <a:rPr sz="1800" b="0">
                <a:solidFill>
                  <a:srgbClr val="1F2D3A"/>
                </a:solidFill>
              </a:rPr>
              <a:t> "Code review must be performed." → Which change? Who reviews it? When? Good version: "Every change must be reviewed by at least one person other than the developer who wrote it, before being merged into the main branch, and the approval must be recorded in the version control system."</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Section 1's Rule and the Obligation Keywords</a:t>
            </a:r>
          </a:p>
        </p:txBody>
      </p:sp>
      <p:sp>
        <p:nvSpPr>
          <p:cNvPr id="7" name="TextBox 6"/>
          <p:cNvSpPr txBox="1"/>
          <p:nvPr/>
        </p:nvSpPr>
        <p:spPr>
          <a:xfrm>
            <a:off x="640080" y="1325880"/>
            <a:ext cx="10911535" cy="201168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Write </a:t>
            </a:r>
            <a:r>
              <a:rPr sz="1800" b="1">
                <a:solidFill>
                  <a:srgbClr val="1F2D3A"/>
                </a:solidFill>
              </a:rPr>
              <a:t>what</a:t>
            </a:r>
            <a:r>
              <a:rPr sz="1800" b="0">
                <a:solidFill>
                  <a:srgbClr val="1F2D3A"/>
                </a:solidFill>
              </a:rPr>
              <a:t> is being asked for in the requirement column; write </a:t>
            </a:r>
            <a:r>
              <a:rPr sz="1800" b="1">
                <a:solidFill>
                  <a:srgbClr val="1F2D3A"/>
                </a:solidFill>
              </a:rPr>
              <a:t>how</a:t>
            </a:r>
            <a:r>
              <a:rPr sz="1800" b="0">
                <a:solidFill>
                  <a:srgbClr val="1F2D3A"/>
                </a:solidFill>
              </a:rPr>
              <a:t> you meet it in a separate control sentence.</a:t>
            </a:r>
          </a:p>
          <a:p>
            <a:pPr>
              <a:spcAft>
                <a:spcPts val="300"/>
              </a:spcAft>
            </a:pPr>
            <a:r>
              <a:rPr sz="1800" b="1">
                <a:solidFill>
                  <a:srgbClr val="006D77"/>
                </a:solidFill>
              </a:rPr>
              <a:t>• </a:t>
            </a:r>
            <a:r>
              <a:rPr sz="1800" b="0">
                <a:solidFill>
                  <a:srgbClr val="1F2D3A"/>
                </a:solidFill>
              </a:rPr>
              <a:t>Write the </a:t>
            </a:r>
            <a:r>
              <a:rPr sz="1800" b="1">
                <a:solidFill>
                  <a:srgbClr val="1F2D3A"/>
                </a:solidFill>
              </a:rPr>
              <a:t>tool class</a:t>
            </a:r>
            <a:r>
              <a:rPr sz="1800" b="0">
                <a:solidFill>
                  <a:srgbClr val="1F2D3A"/>
                </a:solidFill>
              </a:rPr>
              <a:t> (AEAD, CSPRNG, TLS 1.2+) in the requirement text; put a specific library/version name in the control.</a:t>
            </a:r>
          </a:p>
          <a:p>
            <a:pPr>
              <a:spcAft>
                <a:spcPts val="300"/>
              </a:spcAft>
            </a:pPr>
            <a:r>
              <a:rPr sz="1800" b="1">
                <a:solidFill>
                  <a:srgbClr val="006D77"/>
                </a:solidFill>
              </a:rPr>
              <a:t>• </a:t>
            </a:r>
            <a:r>
              <a:rPr sz="1800" b="1">
                <a:solidFill>
                  <a:srgbClr val="1F2D3A"/>
                </a:solidFill>
              </a:rPr>
              <a:t>must (MUST):</a:t>
            </a:r>
            <a:r>
              <a:rPr sz="1800" b="0">
                <a:solidFill>
                  <a:srgbClr val="1F2D3A"/>
                </a:solidFill>
              </a:rPr>
              <a:t> mandatory, a direct finding if not met. </a:t>
            </a:r>
            <a:r>
              <a:rPr sz="1800" b="1">
                <a:solidFill>
                  <a:srgbClr val="1F2D3A"/>
                </a:solidFill>
              </a:rPr>
              <a:t>should (SHOULD):</a:t>
            </a:r>
            <a:r>
              <a:rPr sz="1800" b="0">
                <a:solidFill>
                  <a:srgbClr val="1F2D3A"/>
                </a:solidFill>
              </a:rPr>
              <a:t> strong recommendation, needs a rationale. </a:t>
            </a:r>
            <a:r>
              <a:rPr sz="1800" b="1">
                <a:solidFill>
                  <a:srgbClr val="1F2D3A"/>
                </a:solidFill>
              </a:rPr>
              <a:t>may (MAY):</a:t>
            </a:r>
            <a:r>
              <a:rPr sz="1800" b="0">
                <a:solidFill>
                  <a:srgbClr val="1F2D3A"/>
                </a:solidFill>
              </a:rPr>
              <a:t> optional, not a finding.</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41</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2. From Requirement to Evidence: Traceability</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Chain</a:t>
            </a:r>
          </a:p>
        </p:txBody>
      </p:sp>
      <p:pic>
        <p:nvPicPr>
          <p:cNvPr id="7" name="Picture 6" descr="h13-01-izlenebilirlik.png"/>
          <p:cNvPicPr>
            <a:picLocks noChangeAspect="1"/>
          </p:cNvPicPr>
          <p:nvPr/>
        </p:nvPicPr>
        <p:blipFill>
          <a:blip r:embed="rId3"/>
          <a:stretch>
            <a:fillRect/>
          </a:stretch>
        </p:blipFill>
        <p:spPr>
          <a:xfrm>
            <a:off x="2259761" y="1325880"/>
            <a:ext cx="7672173" cy="3166229"/>
          </a:xfrm>
          <a:prstGeom prst="rect">
            <a:avLst/>
          </a:prstGeom>
        </p:spPr>
      </p:pic>
      <p:sp>
        <p:nvSpPr>
          <p:cNvPr id="8" name="TextBox 7"/>
          <p:cNvSpPr txBox="1"/>
          <p:nvPr/>
        </p:nvSpPr>
        <p:spPr>
          <a:xfrm>
            <a:off x="640080" y="4601837"/>
            <a:ext cx="10911535" cy="439928"/>
          </a:xfrm>
          <a:prstGeom prst="rect">
            <a:avLst/>
          </a:prstGeom>
          <a:noFill/>
        </p:spPr>
        <p:txBody>
          <a:bodyPr wrap="square" lIns="45720" rIns="45720">
            <a:spAutoFit/>
          </a:bodyPr>
          <a:lstStyle/>
          <a:p>
            <a:pPr algn="l"/>
            <a:r>
              <a:rPr sz="2000" b="0">
                <a:solidFill>
                  <a:srgbClr val="1F2D3A"/>
                </a:solidFill>
              </a:rPr>
              <a:t>Every requirement must be linked to </a:t>
            </a:r>
            <a:r>
              <a:rPr sz="2000" b="1">
                <a:solidFill>
                  <a:srgbClr val="1F2D3A"/>
                </a:solidFill>
              </a:rPr>
              <a:t>evidence</a:t>
            </a:r>
            <a:r>
              <a:rPr sz="2000" b="0">
                <a:solidFill>
                  <a:srgbClr val="1F2D3A"/>
                </a:solidFill>
              </a:rPr>
              <a:t> through this chain.</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Is Traceability Important?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evaluator asks "where is this requirement?"</a:t>
            </a:r>
          </a:p>
          <a:p>
            <a:pPr>
              <a:spcAft>
                <a:spcPts val="300"/>
              </a:spcAft>
            </a:pPr>
            <a:r>
              <a:rPr sz="2000" b="1">
                <a:solidFill>
                  <a:srgbClr val="006D77"/>
                </a:solidFill>
              </a:rPr>
              <a:t>• </a:t>
            </a:r>
            <a:r>
              <a:rPr sz="2000" b="0">
                <a:solidFill>
                  <a:srgbClr val="1F2D3A"/>
                </a:solidFill>
              </a:rPr>
              <a:t>Without traceability: searching everything from scratch.</a:t>
            </a:r>
          </a:p>
          <a:p>
            <a:pPr>
              <a:spcAft>
                <a:spcPts val="300"/>
              </a:spcAft>
            </a:pPr>
            <a:r>
              <a:rPr sz="2000" b="1">
                <a:solidFill>
                  <a:srgbClr val="006D77"/>
                </a:solidFill>
              </a:rPr>
              <a:t>• </a:t>
            </a:r>
            <a:r>
              <a:rPr sz="2000" b="0">
                <a:solidFill>
                  <a:srgbClr val="1F2D3A"/>
                </a:solidFill>
              </a:rPr>
              <a:t>With it: found directly from the matrix.</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 Traceability Example</a:t>
            </a:r>
          </a:p>
        </p:txBody>
      </p:sp>
      <p:graphicFrame>
        <p:nvGraphicFramePr>
          <p:cNvPr id="7" name="Table 6"/>
          <p:cNvGraphicFramePr>
            <a:graphicFrameLocks noGrp="1"/>
          </p:cNvGraphicFramePr>
          <p:nvPr/>
        </p:nvGraphicFramePr>
        <p:xfrm>
          <a:off x="640080" y="1325880"/>
          <a:ext cx="10911533" cy="1179576"/>
        </p:xfrm>
        <a:graphic>
          <a:graphicData uri="http://schemas.openxmlformats.org/drawingml/2006/table">
            <a:tbl>
              <a:tblPr firstRow="1" bandRow="1">
                <a:tableStyleId>{5C22544A-7EE6-4342-B048-85BDC9FD1C3A}</a:tableStyleId>
              </a:tblPr>
              <a:tblGrid>
                <a:gridCol w="3585218"/>
                <a:gridCol w="1714669"/>
                <a:gridCol w="2494065"/>
                <a:gridCol w="3117581"/>
              </a:tblGrid>
              <a:tr h="393192">
                <a:tc>
                  <a:txBody>
                    <a:bodyPr wrap="square"/>
                    <a:lstStyle/>
                    <a:p>
                      <a:r>
                        <a:rPr sz="1439" b="1">
                          <a:solidFill>
                            <a:srgbClr val="FFFFFF"/>
                          </a:solidFill>
                        </a:rPr>
                        <a:t>Requirement</a:t>
                      </a:r>
                    </a:p>
                  </a:txBody>
                  <a:tcPr marL="54864" marR="54864" marT="27432" marB="27432" anchor="ctr">
                    <a:solidFill>
                      <a:srgbClr val="006D77"/>
                    </a:solidFill>
                  </a:tcPr>
                </a:tc>
                <a:tc>
                  <a:txBody>
                    <a:bodyPr wrap="square"/>
                    <a:lstStyle/>
                    <a:p>
                      <a:r>
                        <a:rPr sz="1439" b="1">
                          <a:solidFill>
                            <a:srgbClr val="FFFFFF"/>
                          </a:solidFill>
                        </a:rPr>
                        <a:t>Control</a:t>
                      </a:r>
                    </a:p>
                  </a:txBody>
                  <a:tcPr marL="54864" marR="54864" marT="27432" marB="27432" anchor="ctr">
                    <a:solidFill>
                      <a:srgbClr val="006D77"/>
                    </a:solidFill>
                  </a:tcPr>
                </a:tc>
                <a:tc>
                  <a:txBody>
                    <a:bodyPr wrap="square"/>
                    <a:lstStyle/>
                    <a:p>
                      <a:r>
                        <a:rPr sz="1439" b="1">
                          <a:solidFill>
                            <a:srgbClr val="FFFFFF"/>
                          </a:solidFill>
                        </a:rPr>
                        <a:t>Verification</a:t>
                      </a:r>
                    </a:p>
                  </a:txBody>
                  <a:tcPr marL="54864" marR="54864" marT="27432" marB="27432" anchor="ctr">
                    <a:solidFill>
                      <a:srgbClr val="006D77"/>
                    </a:solidFill>
                  </a:tcPr>
                </a:tc>
                <a:tc>
                  <a:txBody>
                    <a:bodyPr wrap="square"/>
                    <a:lstStyle/>
                    <a:p>
                      <a:r>
                        <a:rPr sz="1439" b="1">
                          <a:solidFill>
                            <a:srgbClr val="FFFFFF"/>
                          </a:solidFill>
                        </a:rPr>
                        <a:t>Evidence</a:t>
                      </a:r>
                    </a:p>
                  </a:txBody>
                  <a:tcPr marL="54864" marR="54864" marT="27432" marB="27432" anchor="ctr">
                    <a:solidFill>
                      <a:srgbClr val="006D77"/>
                    </a:solidFill>
                  </a:tcPr>
                </a:tc>
              </a:tr>
              <a:tr h="393192">
                <a:tc>
                  <a:txBody>
                    <a:bodyPr wrap="square"/>
                    <a:lstStyle/>
                    <a:p>
                      <a:r>
                        <a:rPr sz="1439" b="0">
                          <a:solidFill>
                            <a:srgbClr val="1F2D3A"/>
                          </a:solidFill>
                        </a:rPr>
                        <a:t>Data with AEAD</a:t>
                      </a:r>
                    </a:p>
                  </a:txBody>
                  <a:tcPr marL="54864" marR="54864" marT="27432" marB="27432" anchor="ctr">
                    <a:solidFill>
                      <a:srgbClr val="FFFFFF"/>
                    </a:solidFill>
                  </a:tcPr>
                </a:tc>
                <a:tc>
                  <a:txBody>
                    <a:bodyPr wrap="square"/>
                    <a:lstStyle/>
                    <a:p>
                      <a:r>
                        <a:rPr sz="1439" b="0">
                          <a:solidFill>
                            <a:srgbClr val="1F2D3A"/>
                          </a:solidFill>
                        </a:rPr>
                        <a:t>AES-GCM</a:t>
                      </a:r>
                    </a:p>
                  </a:txBody>
                  <a:tcPr marL="54864" marR="54864" marT="27432" marB="27432" anchor="ctr">
                    <a:solidFill>
                      <a:srgbClr val="FFFFFF"/>
                    </a:solidFill>
                  </a:tcPr>
                </a:tc>
                <a:tc>
                  <a:txBody>
                    <a:bodyPr wrap="square"/>
                    <a:lstStyle/>
                    <a:p>
                      <a:r>
                        <a:rPr sz="1439" b="0">
                          <a:solidFill>
                            <a:srgbClr val="1F2D3A"/>
                          </a:solidFill>
                        </a:rPr>
                        <a:t>Unit test</a:t>
                      </a:r>
                    </a:p>
                  </a:txBody>
                  <a:tcPr marL="54864" marR="54864" marT="27432" marB="27432" anchor="ctr">
                    <a:solidFill>
                      <a:srgbClr val="FFFFFF"/>
                    </a:solidFill>
                  </a:tcPr>
                </a:tc>
                <a:tc>
                  <a:txBody>
                    <a:bodyPr wrap="square"/>
                    <a:lstStyle/>
                    <a:p>
                      <a:r>
                        <a:rPr sz="1439" b="0">
                          <a:solidFill>
                            <a:srgbClr val="1F2D3A"/>
                          </a:solidFill>
                        </a:rPr>
                        <a:t>Test output</a:t>
                      </a:r>
                    </a:p>
                  </a:txBody>
                  <a:tcPr marL="54864" marR="54864" marT="27432" marB="27432" anchor="ctr">
                    <a:solidFill>
                      <a:srgbClr val="FFFFFF"/>
                    </a:solidFill>
                  </a:tcPr>
                </a:tc>
              </a:tr>
              <a:tr h="393192">
                <a:tc>
                  <a:txBody>
                    <a:bodyPr wrap="square"/>
                    <a:lstStyle/>
                    <a:p>
                      <a:r>
                        <a:rPr sz="1439" b="0">
                          <a:solidFill>
                            <a:srgbClr val="1F2D3A"/>
                          </a:solidFill>
                        </a:rPr>
                        <a:t>Release protections</a:t>
                      </a:r>
                    </a:p>
                  </a:txBody>
                  <a:tcPr marL="54864" marR="54864" marT="27432" marB="27432" anchor="ctr">
                    <a:solidFill>
                      <a:srgbClr val="EEF7F8"/>
                    </a:solidFill>
                  </a:tcPr>
                </a:tc>
                <a:tc>
                  <a:txBody>
                    <a:bodyPr wrap="square"/>
                    <a:lstStyle/>
                    <a:p>
                      <a:r>
                        <a:rPr sz="1439" b="0">
                          <a:solidFill>
                            <a:srgbClr val="1F2D3A"/>
                          </a:solidFill>
                        </a:rPr>
                        <a:t>Flags</a:t>
                      </a:r>
                    </a:p>
                  </a:txBody>
                  <a:tcPr marL="54864" marR="54864" marT="27432" marB="27432" anchor="ctr">
                    <a:solidFill>
                      <a:srgbClr val="EEF7F8"/>
                    </a:solidFill>
                  </a:tcPr>
                </a:tc>
                <a:tc>
                  <a:txBody>
                    <a:bodyPr wrap="square"/>
                    <a:lstStyle/>
                    <a:p>
                      <a:r>
                        <a:rPr sz="1439" b="0">
                          <a:solidFill>
                            <a:srgbClr val="1F2D3A"/>
                          </a:solidFill>
                        </a:rPr>
                        <a:t>checksec</a:t>
                      </a:r>
                    </a:p>
                  </a:txBody>
                  <a:tcPr marL="54864" marR="54864" marT="27432" marB="27432" anchor="ctr">
                    <a:solidFill>
                      <a:srgbClr val="EEF7F8"/>
                    </a:solidFill>
                  </a:tcPr>
                </a:tc>
                <a:tc>
                  <a:txBody>
                    <a:bodyPr wrap="square"/>
                    <a:lstStyle/>
                    <a:p>
                      <a:r>
                        <a:rPr sz="1439" b="0">
                          <a:solidFill>
                            <a:srgbClr val="1F2D3A"/>
                          </a:solidFill>
                        </a:rPr>
                        <a:t>Protection table</a:t>
                      </a:r>
                    </a:p>
                  </a:txBody>
                  <a:tcPr marL="54864" marR="54864" marT="27432" marB="27432" anchor="ctr">
                    <a:solidFill>
                      <a:srgbClr val="EEF7F8"/>
                    </a:solidFill>
                  </a:tcPr>
                </a:tc>
              </a:tr>
            </a:tbl>
          </a:graphicData>
        </a:graphic>
      </p:graphicFrame>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Two Directions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Forward:</a:t>
            </a:r>
            <a:r>
              <a:rPr sz="2000" b="0">
                <a:solidFill>
                  <a:srgbClr val="1F2D3A"/>
                </a:solidFill>
              </a:rPr>
              <a:t> requirement → where was it met?</a:t>
            </a:r>
          </a:p>
          <a:p>
            <a:pPr>
              <a:spcAft>
                <a:spcPts val="300"/>
              </a:spcAft>
            </a:pPr>
            <a:r>
              <a:rPr sz="2000" b="1">
                <a:solidFill>
                  <a:srgbClr val="006D77"/>
                </a:solidFill>
              </a:rPr>
              <a:t>• </a:t>
            </a:r>
            <a:r>
              <a:rPr sz="2000" b="1">
                <a:solidFill>
                  <a:srgbClr val="1F2D3A"/>
                </a:solidFill>
              </a:rPr>
              <a:t>Backward:</a:t>
            </a:r>
            <a:r>
              <a:rPr sz="2000" b="0">
                <a:solidFill>
                  <a:srgbClr val="1F2D3A"/>
                </a:solidFill>
              </a:rPr>
              <a:t> this code/test → which requirement does it meet?</a:t>
            </a:r>
          </a:p>
          <a:p>
            <a:pPr>
              <a:spcAft>
                <a:spcPts val="300"/>
              </a:spcAft>
            </a:pPr>
            <a:r>
              <a:rPr sz="2000" b="1">
                <a:solidFill>
                  <a:srgbClr val="006D77"/>
                </a:solidFill>
              </a:rPr>
              <a:t>• </a:t>
            </a:r>
            <a:r>
              <a:rPr sz="2000" b="0">
                <a:solidFill>
                  <a:srgbClr val="1F2D3A"/>
                </a:solidFill>
              </a:rPr>
              <a:t>A good matrix is traceable in </a:t>
            </a:r>
            <a:r>
              <a:rPr sz="2000" b="1">
                <a:solidFill>
                  <a:srgbClr val="1F2D3A"/>
                </a:solidFill>
              </a:rPr>
              <a:t>both directions</a:t>
            </a:r>
            <a:r>
              <a:rPr sz="2000" b="0">
                <a:solidFill>
                  <a:srgbClr val="1F2D3A"/>
                </a:solidFill>
              </a:rPr>
              <a: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 A "Met" With No Evidence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If the matrix says "met" but there is no evidence...</a:t>
            </a:r>
          </a:p>
          <a:p>
            <a:pPr>
              <a:spcAft>
                <a:spcPts val="300"/>
              </a:spcAft>
            </a:pPr>
            <a:r>
              <a:rPr sz="2000" b="1">
                <a:solidFill>
                  <a:srgbClr val="006D77"/>
                </a:solidFill>
              </a:rPr>
              <a:t>• </a:t>
            </a:r>
            <a:r>
              <a:rPr sz="2000" b="0">
                <a:solidFill>
                  <a:srgbClr val="1F2D3A"/>
                </a:solidFill>
              </a:rPr>
              <a:t>In the evaluator's eyes it counts as </a:t>
            </a:r>
            <a:r>
              <a:rPr sz="2000" b="1">
                <a:solidFill>
                  <a:srgbClr val="1F2D3A"/>
                </a:solidFill>
              </a:rPr>
              <a:t>not met</a:t>
            </a:r>
            <a:r>
              <a:rPr sz="2000" b="0">
                <a:solidFill>
                  <a:srgbClr val="1F2D3A"/>
                </a:solidFill>
              </a:rPr>
              <a:t>.</a:t>
            </a:r>
          </a:p>
          <a:p>
            <a:pPr>
              <a:spcAft>
                <a:spcPts val="300"/>
              </a:spcAft>
            </a:pPr>
            <a:r>
              <a:rPr sz="2000" b="1">
                <a:solidFill>
                  <a:srgbClr val="006D77"/>
                </a:solidFill>
              </a:rPr>
              <a:t>• </a:t>
            </a:r>
            <a:r>
              <a:rPr sz="2000" b="0">
                <a:solidFill>
                  <a:srgbClr val="1F2D3A"/>
                </a:solidFill>
              </a:rPr>
              <a:t>It becomes one of the first findings.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An End-to-End Chain</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Let's fill in how the chain is built, start to finish, through a single asset: the user's </a:t>
            </a:r>
            <a:r>
              <a:rPr sz="2000" b="1">
                <a:solidFill>
                  <a:srgbClr val="1F2D3A"/>
                </a:solidFill>
              </a:rPr>
              <a:t>session token</a:t>
            </a:r>
            <a:r>
              <a:rPr sz="2000" b="0">
                <a:solidFill>
                  <a:srgbClr val="1F2D3A"/>
                </a:solidFill>
              </a:rPr>
              <a:t>.</a:t>
            </a:r>
          </a:p>
        </p:txBody>
      </p:sp>
      <p:sp>
        <p:nvSpPr>
          <p:cNvPr id="8" name="TextBox 7"/>
          <p:cNvSpPr txBox="1"/>
          <p:nvPr/>
        </p:nvSpPr>
        <p:spPr>
          <a:xfrm>
            <a:off x="640080" y="2205736"/>
            <a:ext cx="10911535" cy="439928"/>
          </a:xfrm>
          <a:prstGeom prst="rect">
            <a:avLst/>
          </a:prstGeom>
          <a:noFill/>
        </p:spPr>
        <p:txBody>
          <a:bodyPr wrap="square" lIns="45720" rIns="45720">
            <a:spAutoFit/>
          </a:bodyPr>
          <a:lstStyle/>
          <a:p>
            <a:pPr algn="l"/>
            <a:r>
              <a:rPr sz="2000" b="0">
                <a:solidFill>
                  <a:srgbClr val="1F2D3A"/>
                </a:solidFill>
              </a:rPr>
              <a:t>Six links: asset → threat → requirement → control → verification → evidence.</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1. Asset</a:t>
            </a:r>
          </a:p>
        </p:txBody>
      </p:sp>
      <p:graphicFrame>
        <p:nvGraphicFramePr>
          <p:cNvPr id="7" name="Table 6"/>
          <p:cNvGraphicFramePr>
            <a:graphicFrameLocks noGrp="1"/>
          </p:cNvGraphicFramePr>
          <p:nvPr/>
        </p:nvGraphicFramePr>
        <p:xfrm>
          <a:off x="640080" y="1325880"/>
          <a:ext cx="10911534" cy="2350008"/>
        </p:xfrm>
        <a:graphic>
          <a:graphicData uri="http://schemas.openxmlformats.org/drawingml/2006/table">
            <a:tbl>
              <a:tblPr firstRow="1" bandRow="1">
                <a:tableStyleId>{5C22544A-7EE6-4342-B048-85BDC9FD1C3A}</a:tableStyleId>
              </a:tblPr>
              <a:tblGrid>
                <a:gridCol w="1558790"/>
                <a:gridCol w="9352744"/>
              </a:tblGrid>
              <a:tr h="470001">
                <a:tc>
                  <a:txBody>
                    <a:bodyPr wrap="square"/>
                    <a:lstStyle/>
                    <a:p>
                      <a:r>
                        <a:rPr sz="1439" b="1">
                          <a:solidFill>
                            <a:srgbClr val="FFFFFF"/>
                          </a:solidFill>
                        </a:rPr>
                        <a:t>Field</a:t>
                      </a:r>
                    </a:p>
                  </a:txBody>
                  <a:tcPr marL="54864" marR="54864" marT="27432" marB="27432" anchor="ctr">
                    <a:solidFill>
                      <a:srgbClr val="006D77"/>
                    </a:solidFill>
                  </a:tcPr>
                </a:tc>
                <a:tc>
                  <a:txBody>
                    <a:bodyPr wrap="square"/>
                    <a:lstStyle/>
                    <a:p>
                      <a:r>
                        <a:rPr sz="1439" b="1">
                          <a:solidFill>
                            <a:srgbClr val="FFFFFF"/>
                          </a:solidFill>
                        </a:rPr>
                        <a:t>Value</a:t>
                      </a:r>
                    </a:p>
                  </a:txBody>
                  <a:tcPr marL="54864" marR="54864" marT="27432" marB="27432" anchor="ctr">
                    <a:solidFill>
                      <a:srgbClr val="006D77"/>
                    </a:solidFill>
                  </a:tcPr>
                </a:tc>
              </a:tr>
              <a:tr h="470001">
                <a:tc>
                  <a:txBody>
                    <a:bodyPr wrap="square"/>
                    <a:lstStyle/>
                    <a:p>
                      <a:r>
                        <a:rPr sz="1439" b="0">
                          <a:solidFill>
                            <a:srgbClr val="1F2D3A"/>
                          </a:solidFill>
                        </a:rPr>
                        <a:t>Asset</a:t>
                      </a:r>
                    </a:p>
                  </a:txBody>
                  <a:tcPr marL="54864" marR="54864" marT="27432" marB="27432" anchor="ctr">
                    <a:solidFill>
                      <a:srgbClr val="FFFFFF"/>
                    </a:solidFill>
                  </a:tcPr>
                </a:tc>
                <a:tc>
                  <a:txBody>
                    <a:bodyPr wrap="square"/>
                    <a:lstStyle/>
                    <a:p>
                      <a:r>
                        <a:rPr sz="1439" b="0">
                          <a:solidFill>
                            <a:srgbClr val="1F2D3A"/>
                          </a:solidFill>
                        </a:rPr>
                        <a:t>The user's session token</a:t>
                      </a:r>
                    </a:p>
                  </a:txBody>
                  <a:tcPr marL="54864" marR="54864" marT="27432" marB="27432" anchor="ctr">
                    <a:solidFill>
                      <a:srgbClr val="FFFFFF"/>
                    </a:solidFill>
                  </a:tcPr>
                </a:tc>
              </a:tr>
              <a:tr h="470001">
                <a:tc>
                  <a:txBody>
                    <a:bodyPr wrap="square"/>
                    <a:lstStyle/>
                    <a:p>
                      <a:r>
                        <a:rPr sz="1439" b="0">
                          <a:solidFill>
                            <a:srgbClr val="1F2D3A"/>
                          </a:solidFill>
                        </a:rPr>
                        <a:t>Location</a:t>
                      </a:r>
                    </a:p>
                  </a:txBody>
                  <a:tcPr marL="54864" marR="54864" marT="27432" marB="27432" anchor="ctr">
                    <a:solidFill>
                      <a:srgbClr val="EEF7F8"/>
                    </a:solidFill>
                  </a:tcPr>
                </a:tc>
                <a:tc>
                  <a:txBody>
                    <a:bodyPr wrap="square"/>
                    <a:lstStyle/>
                    <a:p>
                      <a:r>
                        <a:rPr sz="1439" b="0">
                          <a:solidFill>
                            <a:srgbClr val="1F2D3A"/>
                          </a:solidFill>
                        </a:rPr>
                        <a:t>Client memory; carried in the HTTP header on every request</a:t>
                      </a:r>
                    </a:p>
                  </a:txBody>
                  <a:tcPr marL="54864" marR="54864" marT="27432" marB="27432" anchor="ctr">
                    <a:solidFill>
                      <a:srgbClr val="EEF7F8"/>
                    </a:solidFill>
                  </a:tcPr>
                </a:tc>
              </a:tr>
              <a:tr h="470001">
                <a:tc>
                  <a:txBody>
                    <a:bodyPr wrap="square"/>
                    <a:lstStyle/>
                    <a:p>
                      <a:r>
                        <a:rPr sz="1439" b="0">
                          <a:solidFill>
                            <a:srgbClr val="1F2D3A"/>
                          </a:solidFill>
                        </a:rPr>
                        <a:t>Class</a:t>
                      </a:r>
                    </a:p>
                  </a:txBody>
                  <a:tcPr marL="54864" marR="54864" marT="27432" marB="27432" anchor="ctr">
                    <a:solidFill>
                      <a:srgbClr val="FFFFFF"/>
                    </a:solidFill>
                  </a:tcPr>
                </a:tc>
                <a:tc>
                  <a:txBody>
                    <a:bodyPr wrap="square"/>
                    <a:lstStyle/>
                    <a:p>
                      <a:r>
                        <a:rPr sz="1439" b="1">
                          <a:solidFill>
                            <a:srgbClr val="1F2D3A"/>
                          </a:solidFill>
                        </a:rPr>
                        <a:t>C</a:t>
                      </a:r>
                      <a:r>
                        <a:rPr sz="1439" b="0">
                          <a:solidFill>
                            <a:srgbClr val="1F2D3A"/>
                          </a:solidFill>
                        </a:rPr>
                        <a:t> (confidentiality)</a:t>
                      </a:r>
                    </a:p>
                  </a:txBody>
                  <a:tcPr marL="54864" marR="54864" marT="27432" marB="27432" anchor="ctr">
                    <a:solidFill>
                      <a:srgbClr val="FFFFFF"/>
                    </a:solidFill>
                  </a:tcPr>
                </a:tc>
              </a:tr>
              <a:tr h="470004">
                <a:tc>
                  <a:txBody>
                    <a:bodyPr wrap="square"/>
                    <a:lstStyle/>
                    <a:p>
                      <a:r>
                        <a:rPr sz="1439" b="0">
                          <a:solidFill>
                            <a:srgbClr val="1F2D3A"/>
                          </a:solidFill>
                        </a:rPr>
                        <a:t>Lifecycle</a:t>
                      </a:r>
                    </a:p>
                  </a:txBody>
                  <a:tcPr marL="54864" marR="54864" marT="27432" marB="27432" anchor="ctr">
                    <a:solidFill>
                      <a:srgbClr val="EEF7F8"/>
                    </a:solidFill>
                  </a:tcPr>
                </a:tc>
                <a:tc>
                  <a:txBody>
                    <a:bodyPr wrap="square"/>
                    <a:lstStyle/>
                    <a:p>
                      <a:r>
                        <a:rPr sz="1439" b="0">
                          <a:solidFill>
                            <a:srgbClr val="1F2D3A"/>
                          </a:solidFill>
                        </a:rPr>
                        <a:t>Generated at login → used on every request → invalidated at logout/timeout</a:t>
                      </a:r>
                    </a:p>
                  </a:txBody>
                  <a:tcPr marL="54864" marR="54864" marT="27432" marB="27432" anchor="ctr">
                    <a:solidFill>
                      <a:srgbClr val="EEF7F8"/>
                    </a:solidFill>
                  </a:tcPr>
                </a:tc>
              </a:tr>
            </a:tbl>
          </a:graphicData>
        </a:graphic>
      </p:graphicFrame>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2. Threat</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An attacker positioned on the network (e.g., on the same public Wi-Fi) can listen on an unencrypted connection and capture the token.</a:t>
            </a:r>
          </a:p>
          <a:p>
            <a:pPr>
              <a:spcAft>
                <a:spcPts val="300"/>
              </a:spcAft>
            </a:pPr>
            <a:r>
              <a:rPr sz="2000" b="1">
                <a:solidFill>
                  <a:srgbClr val="006D77"/>
                </a:solidFill>
              </a:rPr>
              <a:t>• </a:t>
            </a:r>
            <a:r>
              <a:rPr sz="2000" b="0">
                <a:solidFill>
                  <a:srgbClr val="1F2D3A"/>
                </a:solidFill>
              </a:rPr>
              <a:t>Using the captured token in their own requests, they can </a:t>
            </a:r>
            <a:r>
              <a:rPr sz="2000" b="1">
                <a:solidFill>
                  <a:srgbClr val="1F2D3A"/>
                </a:solidFill>
              </a:rPr>
              <a:t>act as the user</a:t>
            </a:r>
            <a:r>
              <a:rPr sz="2000" b="0">
                <a:solidFill>
                  <a:srgbClr val="1F2D3A"/>
                </a:solidFill>
              </a:rPr>
              <a:t>.</a:t>
            </a:r>
          </a:p>
          <a:p>
            <a:pPr>
              <a:spcAft>
                <a:spcPts val="300"/>
              </a:spcAft>
            </a:pPr>
            <a:r>
              <a:rPr sz="2000" b="1">
                <a:solidFill>
                  <a:srgbClr val="006D77"/>
                </a:solidFill>
              </a:rPr>
              <a:t>• </a:t>
            </a:r>
            <a:r>
              <a:rPr sz="2000" b="0">
                <a:solidFill>
                  <a:srgbClr val="1F2D3A"/>
                </a:solidFill>
              </a:rPr>
              <a:t>STRIDE: </a:t>
            </a:r>
            <a:r>
              <a:rPr sz="2000" b="1">
                <a:solidFill>
                  <a:srgbClr val="1F2D3A"/>
                </a:solidFill>
              </a:rPr>
              <a:t>Spoofing</a:t>
            </a:r>
            <a:r>
              <a:rPr sz="2000" b="0">
                <a:solidFill>
                  <a:srgbClr val="1F2D3A"/>
                </a:solidFill>
              </a:rPr>
              <a:t> + </a:t>
            </a:r>
            <a:r>
              <a:rPr sz="2000" b="1">
                <a:solidFill>
                  <a:srgbClr val="1F2D3A"/>
                </a:solidFill>
              </a:rPr>
              <a:t>Information Disclosure</a:t>
            </a:r>
            <a:r>
              <a:rPr sz="2000" b="0">
                <a:solidFill>
                  <a:srgbClr val="1F2D3A"/>
                </a:solidFill>
              </a:rPr>
              <a:t> (Week 1 terminology).</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3. Requirement</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The asset → threat → goal (confidentiality+identity) → tool class → state → obligation chain is briefly reapplied:</a:t>
            </a:r>
          </a:p>
        </p:txBody>
      </p:sp>
      <p:sp>
        <p:nvSpPr>
          <p:cNvPr id="8" name="Rectangle 7"/>
          <p:cNvSpPr/>
          <p:nvPr/>
        </p:nvSpPr>
        <p:spPr>
          <a:xfrm>
            <a:off x="640080" y="2205736"/>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A1123F"/>
                </a:solidFill>
                <a:latin typeface="Consolas"/>
              </a:rPr>
              <a:t>CEN429-DT-01</a:t>
            </a:r>
            <a:r>
              <a:rPr sz="2000" b="0">
                <a:solidFill>
                  <a:srgbClr val="1F2D3A"/>
                </a:solidFill>
              </a:rPr>
              <a:t> — "The session token must be carried over a channel using TLS 1.2 or higher, with the server certificate validated."</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4. Control</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The guide's </a:t>
            </a:r>
            <a:r>
              <a:rPr sz="2000" b="1">
                <a:solidFill>
                  <a:srgbClr val="1F2D3A"/>
                </a:solidFill>
              </a:rPr>
              <a:t>S10.3 "Transport security"</a:t>
            </a:r>
            <a:r>
              <a:rPr sz="2000" b="0">
                <a:solidFill>
                  <a:srgbClr val="1F2D3A"/>
                </a:solidFill>
              </a:rPr>
              <a:t> section:</a:t>
            </a:r>
          </a:p>
        </p:txBody>
      </p:sp>
      <p:sp>
        <p:nvSpPr>
          <p:cNvPr id="8" name="Rectangle 7"/>
          <p:cNvSpPr/>
          <p:nvPr/>
        </p:nvSpPr>
        <p:spPr>
          <a:xfrm>
            <a:off x="640080" y="1875536"/>
            <a:ext cx="10911535" cy="12649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"The client performs a TLS 1.2+ handshake on every connection to the server; the certificate chain and hostname are validated (see Week 10). No request is sent before the channel is established."</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5. Verification</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The security testing team tries to intercept the connection with a MITM (man-in-the-middle) tool:</a:t>
            </a:r>
          </a:p>
        </p:txBody>
      </p:sp>
      <p:sp>
        <p:nvSpPr>
          <p:cNvPr id="8" name="TextBox 7"/>
          <p:cNvSpPr txBox="1"/>
          <p:nvPr/>
        </p:nvSpPr>
        <p:spPr>
          <a:xfrm>
            <a:off x="640080" y="2205736"/>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Verifies the connection is </a:t>
            </a:r>
            <a:r>
              <a:rPr sz="2000" b="1">
                <a:solidFill>
                  <a:srgbClr val="1F2D3A"/>
                </a:solidFill>
              </a:rPr>
              <a:t>rejected</a:t>
            </a:r>
            <a:r>
              <a:rPr sz="2000" b="0">
                <a:solidFill>
                  <a:srgbClr val="1F2D3A"/>
                </a:solidFill>
              </a:rPr>
              <a:t> when an invalid/self-signed certificate is presented.</a:t>
            </a:r>
          </a:p>
          <a:p>
            <a:pPr>
              <a:spcAft>
                <a:spcPts val="300"/>
              </a:spcAft>
            </a:pPr>
            <a:r>
              <a:rPr sz="2000" b="1">
                <a:solidFill>
                  <a:srgbClr val="006D77"/>
                </a:solidFill>
              </a:rPr>
              <a:t>• </a:t>
            </a:r>
            <a:r>
              <a:rPr sz="2000" b="0">
                <a:solidFill>
                  <a:srgbClr val="1F2D3A"/>
                </a:solidFill>
              </a:rPr>
              <a:t>Verifies a plaintext (non-TLS) connection attempt is </a:t>
            </a:r>
            <a:r>
              <a:rPr sz="2000" b="1">
                <a:solidFill>
                  <a:srgbClr val="1F2D3A"/>
                </a:solidFill>
              </a:rPr>
              <a:t>rejected</a:t>
            </a:r>
            <a:r>
              <a:rPr sz="2000" b="0">
                <a:solidFill>
                  <a:srgbClr val="1F2D3A"/>
                </a:solidFill>
              </a:rPr>
              <a:t>.</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6. Evidence</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test tool's log output: </a:t>
            </a:r>
            <a:r>
              <a:rPr sz="2000" b="0">
                <a:solidFill>
                  <a:srgbClr val="A1123F"/>
                </a:solidFill>
                <a:latin typeface="Consolas"/>
              </a:rPr>
              <a:t>mitm_test_2026-11-03.log</a:t>
            </a:r>
          </a:p>
          <a:p>
            <a:pPr>
              <a:spcAft>
                <a:spcPts val="300"/>
              </a:spcAft>
            </a:pPr>
            <a:r>
              <a:rPr sz="2000" b="1">
                <a:solidFill>
                  <a:srgbClr val="006D77"/>
                </a:solidFill>
              </a:rPr>
              <a:t>• </a:t>
            </a:r>
            <a:r>
              <a:rPr sz="2000" b="0">
                <a:solidFill>
                  <a:srgbClr val="1F2D3A"/>
                </a:solidFill>
              </a:rPr>
              <a:t>CI run record: </a:t>
            </a:r>
            <a:r>
              <a:rPr sz="2000" b="1">
                <a:solidFill>
                  <a:srgbClr val="1F2D3A"/>
                </a:solidFill>
              </a:rPr>
              <a:t>#617</a:t>
            </a:r>
          </a:p>
          <a:p>
            <a:pPr>
              <a:spcAft>
                <a:spcPts val="300"/>
              </a:spcAft>
            </a:pPr>
            <a:r>
              <a:rPr sz="2000" b="1">
                <a:solidFill>
                  <a:srgbClr val="006D77"/>
                </a:solidFill>
              </a:rPr>
              <a:t>• </a:t>
            </a:r>
            <a:r>
              <a:rPr sz="2000" b="0">
                <a:solidFill>
                  <a:srgbClr val="1F2D3A"/>
                </a:solidFill>
              </a:rPr>
              <a:t>TLS handshake packet capture: </a:t>
            </a:r>
            <a:r>
              <a:rPr sz="2000" b="0">
                <a:solidFill>
                  <a:srgbClr val="A1123F"/>
                </a:solidFill>
                <a:latin typeface="Consolas"/>
              </a:rPr>
              <a:t>handshake.pcapng</a:t>
            </a:r>
          </a:p>
          <a:p>
            <a:pPr>
              <a:spcAft>
                <a:spcPts val="300"/>
              </a:spcAft>
            </a:pPr>
            <a:r>
              <a:rPr sz="2000" b="1">
                <a:solidFill>
                  <a:srgbClr val="006D77"/>
                </a:solidFill>
              </a:rPr>
              <a:t>• </a:t>
            </a:r>
            <a:r>
              <a:rPr sz="2000" b="0">
                <a:solidFill>
                  <a:srgbClr val="1F2D3A"/>
                </a:solidFill>
              </a:rPr>
              <a:t>Stored in the </a:t>
            </a:r>
            <a:r>
              <a:rPr sz="2000" b="0">
                <a:solidFill>
                  <a:srgbClr val="A1123F"/>
                </a:solidFill>
                <a:latin typeface="Consolas"/>
              </a:rPr>
              <a:t>evidence/week13/</a:t>
            </a:r>
            <a:r>
              <a:rPr sz="2000" b="0">
                <a:solidFill>
                  <a:srgbClr val="1F2D3A"/>
                </a:solidFill>
              </a:rPr>
              <a:t> folder, referenced by these file names in the matrix.</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Chain's Filled-In Row</a:t>
            </a:r>
          </a:p>
        </p:txBody>
      </p:sp>
      <p:graphicFrame>
        <p:nvGraphicFramePr>
          <p:cNvPr id="7" name="Table 6"/>
          <p:cNvGraphicFramePr>
            <a:graphicFrameLocks noGrp="1"/>
          </p:cNvGraphicFramePr>
          <p:nvPr/>
        </p:nvGraphicFramePr>
        <p:xfrm>
          <a:off x="640080" y="1325880"/>
          <a:ext cx="10911533" cy="1426464"/>
        </p:xfrm>
        <a:graphic>
          <a:graphicData uri="http://schemas.openxmlformats.org/drawingml/2006/table">
            <a:tbl>
              <a:tblPr firstRow="1" bandRow="1">
                <a:tableStyleId>{5C22544A-7EE6-4342-B048-85BDC9FD1C3A}</a:tableStyleId>
              </a:tblPr>
              <a:tblGrid>
                <a:gridCol w="782890"/>
                <a:gridCol w="3620868"/>
                <a:gridCol w="489306"/>
                <a:gridCol w="538237"/>
                <a:gridCol w="2593324"/>
                <a:gridCol w="2886908"/>
              </a:tblGrid>
              <a:tr h="713232">
                <a:tc>
                  <a:txBody>
                    <a:bodyPr wrap="square"/>
                    <a:lstStyle/>
                    <a:p>
                      <a:r>
                        <a:rPr sz="1296" b="1">
                          <a:solidFill>
                            <a:srgbClr val="FFFFFF"/>
                          </a:solidFill>
                        </a:rPr>
                        <a:t>Id</a:t>
                      </a:r>
                    </a:p>
                  </a:txBody>
                  <a:tcPr marL="54864" marR="54864" marT="27432" marB="27432" anchor="ctr">
                    <a:solidFill>
                      <a:srgbClr val="006D77"/>
                    </a:solidFill>
                  </a:tcPr>
                </a:tc>
                <a:tc>
                  <a:txBody>
                    <a:bodyPr wrap="square"/>
                    <a:lstStyle/>
                    <a:p>
                      <a:r>
                        <a:rPr sz="1296" b="1">
                          <a:solidFill>
                            <a:srgbClr val="FFFFFF"/>
                          </a:solidFill>
                        </a:rPr>
                        <a:t>Requirement</a:t>
                      </a:r>
                    </a:p>
                  </a:txBody>
                  <a:tcPr marL="54864" marR="54864" marT="27432" marB="27432" anchor="ctr">
                    <a:solidFill>
                      <a:srgbClr val="006D77"/>
                    </a:solidFill>
                  </a:tcPr>
                </a:tc>
                <a:tc>
                  <a:txBody>
                    <a:bodyPr wrap="square"/>
                    <a:lstStyle/>
                    <a:p>
                      <a:r>
                        <a:rPr sz="1296" b="1">
                          <a:solidFill>
                            <a:srgbClr val="FFFFFF"/>
                          </a:solidFill>
                        </a:rPr>
                        <a:t>Status</a:t>
                      </a:r>
                    </a:p>
                  </a:txBody>
                  <a:tcPr marL="54864" marR="54864" marT="27432" marB="27432" anchor="ctr">
                    <a:solidFill>
                      <a:srgbClr val="006D77"/>
                    </a:solidFill>
                  </a:tcPr>
                </a:tc>
                <a:tc>
                  <a:txBody>
                    <a:bodyPr wrap="square"/>
                    <a:lstStyle/>
                    <a:p>
                      <a:r>
                        <a:rPr sz="1296" b="1">
                          <a:solidFill>
                            <a:srgbClr val="FFFFFF"/>
                          </a:solidFill>
                        </a:rPr>
                        <a:t>Control</a:t>
                      </a:r>
                    </a:p>
                  </a:txBody>
                  <a:tcPr marL="54864" marR="54864" marT="27432" marB="27432" anchor="ctr">
                    <a:solidFill>
                      <a:srgbClr val="006D77"/>
                    </a:solidFill>
                  </a:tcPr>
                </a:tc>
                <a:tc>
                  <a:txBody>
                    <a:bodyPr wrap="square"/>
                    <a:lstStyle/>
                    <a:p>
                      <a:r>
                        <a:rPr sz="1296" b="1">
                          <a:solidFill>
                            <a:srgbClr val="FFFFFF"/>
                          </a:solidFill>
                        </a:rPr>
                        <a:t>Verification</a:t>
                      </a:r>
                    </a:p>
                  </a:txBody>
                  <a:tcPr marL="54864" marR="54864" marT="27432" marB="27432" anchor="ctr">
                    <a:solidFill>
                      <a:srgbClr val="006D77"/>
                    </a:solidFill>
                  </a:tcPr>
                </a:tc>
                <a:tc>
                  <a:txBody>
                    <a:bodyPr wrap="square"/>
                    <a:lstStyle/>
                    <a:p>
                      <a:r>
                        <a:rPr sz="1296" b="1">
                          <a:solidFill>
                            <a:srgbClr val="FFFFFF"/>
                          </a:solidFill>
                        </a:rPr>
                        <a:t>Evidence</a:t>
                      </a:r>
                    </a:p>
                  </a:txBody>
                  <a:tcPr marL="54864" marR="54864" marT="27432" marB="27432" anchor="ctr">
                    <a:solidFill>
                      <a:srgbClr val="006D77"/>
                    </a:solidFill>
                  </a:tcPr>
                </a:tc>
              </a:tr>
              <a:tr h="713232">
                <a:tc>
                  <a:txBody>
                    <a:bodyPr wrap="square"/>
                    <a:lstStyle/>
                    <a:p>
                      <a:r>
                        <a:rPr sz="1296" b="0">
                          <a:solidFill>
                            <a:srgbClr val="1F2D3A"/>
                          </a:solidFill>
                        </a:rPr>
                        <a:t>CEN429-DT-01</a:t>
                      </a:r>
                    </a:p>
                  </a:txBody>
                  <a:tcPr marL="54864" marR="54864" marT="27432" marB="27432" anchor="ctr">
                    <a:solidFill>
                      <a:srgbClr val="FFFFFF"/>
                    </a:solidFill>
                  </a:tcPr>
                </a:tc>
                <a:tc>
                  <a:txBody>
                    <a:bodyPr wrap="square"/>
                    <a:lstStyle/>
                    <a:p>
                      <a:r>
                        <a:rPr sz="1296" b="0">
                          <a:solidFill>
                            <a:srgbClr val="1F2D3A"/>
                          </a:solidFill>
                        </a:rPr>
                        <a:t>Session token must be carried over TLS 1.2+ with certificate validated</a:t>
                      </a:r>
                    </a:p>
                  </a:txBody>
                  <a:tcPr marL="54864" marR="54864" marT="27432" marB="27432" anchor="ctr">
                    <a:solidFill>
                      <a:srgbClr val="FFFFFF"/>
                    </a:solidFill>
                  </a:tcPr>
                </a:tc>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S10.3</a:t>
                      </a:r>
                    </a:p>
                  </a:txBody>
                  <a:tcPr marL="54864" marR="54864" marT="27432" marB="27432" anchor="ctr">
                    <a:solidFill>
                      <a:srgbClr val="FFFFFF"/>
                    </a:solidFill>
                  </a:tcPr>
                </a:tc>
                <a:tc>
                  <a:txBody>
                    <a:bodyPr wrap="square"/>
                    <a:lstStyle/>
                    <a:p>
                      <a:r>
                        <a:rPr sz="1296" b="0">
                          <a:solidFill>
                            <a:srgbClr val="1F2D3A"/>
                          </a:solidFill>
                        </a:rPr>
                        <a:t>MITM test: invalid certificate/plaintext rejected</a:t>
                      </a:r>
                    </a:p>
                  </a:txBody>
                  <a:tcPr marL="54864" marR="54864" marT="27432" marB="27432" anchor="ctr">
                    <a:solidFill>
                      <a:srgbClr val="FFFFFF"/>
                    </a:solidFill>
                  </a:tcPr>
                </a:tc>
                <a:tc>
                  <a:txBody>
                    <a:bodyPr wrap="square"/>
                    <a:lstStyle/>
                    <a:p>
                      <a:r>
                        <a:rPr sz="1296" b="0">
                          <a:solidFill>
                            <a:srgbClr val="A1123F"/>
                          </a:solidFill>
                          <a:latin typeface="Consolas"/>
                        </a:rPr>
                        <a:t>mitm_test_2026-11-03.log</a:t>
                      </a:r>
                      <a:r>
                        <a:rPr sz="1296" b="0">
                          <a:solidFill>
                            <a:srgbClr val="1F2D3A"/>
                          </a:solidFill>
                        </a:rPr>
                        <a:t>, CI #617, </a:t>
                      </a:r>
                      <a:r>
                        <a:rPr sz="1296" b="0">
                          <a:solidFill>
                            <a:srgbClr val="A1123F"/>
                          </a:solidFill>
                          <a:latin typeface="Consolas"/>
                        </a:rPr>
                        <a:t>handshake.pcapng</a:t>
                      </a:r>
                    </a:p>
                  </a:txBody>
                  <a:tcPr marL="54864" marR="54864" marT="27432" marB="27432" anchor="ctr">
                    <a:solidFill>
                      <a:srgbClr val="FFFFFF"/>
                    </a:solidFill>
                  </a:tcPr>
                </a:tc>
              </a:tr>
            </a:tbl>
          </a:graphicData>
        </a:graphic>
      </p:graphicFrame>
      <p:sp>
        <p:nvSpPr>
          <p:cNvPr id="8" name="TextBox 7"/>
          <p:cNvSpPr txBox="1"/>
          <p:nvPr/>
        </p:nvSpPr>
        <p:spPr>
          <a:xfrm>
            <a:off x="640080" y="2862072"/>
            <a:ext cx="10911535" cy="1298448"/>
          </a:xfrm>
          <a:prstGeom prst="rect">
            <a:avLst/>
          </a:prstGeom>
          <a:noFill/>
        </p:spPr>
        <p:txBody>
          <a:bodyPr wrap="square" lIns="45720" rIns="45720">
            <a:spAutoFit/>
          </a:bodyPr>
          <a:lstStyle/>
          <a:p>
            <a:pPr algn="l"/>
            <a:r>
              <a:rPr sz="1800" b="0">
                <a:solidFill>
                  <a:srgbClr val="1F2D3A"/>
                </a:solidFill>
              </a:rPr>
              <a:t>If one link were missing: without the asset, "which data" stays unclear; without the threat, the requirement looks arbitrary; without the control, the claim is unsupported; without verification, "how was it tested" goes unanswered; without evidence, the row becomes the </a:t>
            </a:r>
            <a:r>
              <a:rPr sz="1800" b="1">
                <a:solidFill>
                  <a:srgbClr val="1F2D3A"/>
                </a:solidFill>
              </a:rPr>
              <a:t>first finding</a:t>
            </a:r>
            <a:r>
              <a:rPr sz="1800" b="0">
                <a:solidFill>
                  <a:srgbClr val="1F2D3A"/>
                </a:solidFill>
              </a:rPr>
              <a: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Full Chain of the "Not Met" Status</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1918511"/>
                <a:gridCol w="4076837"/>
                <a:gridCol w="4916186"/>
              </a:tblGrid>
              <a:tr h="346557">
                <a:tc>
                  <a:txBody>
                    <a:bodyPr wrap="square"/>
                    <a:lstStyle/>
                    <a:p>
                      <a:r>
                        <a:rPr sz="1296" b="1">
                          <a:solidFill>
                            <a:srgbClr val="FFFFFF"/>
                          </a:solidFill>
                        </a:rPr>
                        <a:t>Link</a:t>
                      </a:r>
                    </a:p>
                  </a:txBody>
                  <a:tcPr marL="54864" marR="54864" marT="27432" marB="27432" anchor="ctr">
                    <a:solidFill>
                      <a:srgbClr val="006D77"/>
                    </a:solidFill>
                  </a:tcPr>
                </a:tc>
                <a:tc>
                  <a:txBody>
                    <a:bodyPr wrap="square"/>
                    <a:lstStyle/>
                    <a:p>
                      <a:r>
                        <a:rPr sz="1296" b="1">
                          <a:solidFill>
                            <a:srgbClr val="FFFFFF"/>
                          </a:solidFill>
                        </a:rPr>
                        <a:t>Met (DT-01)</a:t>
                      </a:r>
                    </a:p>
                  </a:txBody>
                  <a:tcPr marL="54864" marR="54864" marT="27432" marB="27432" anchor="ctr">
                    <a:solidFill>
                      <a:srgbClr val="006D77"/>
                    </a:solidFill>
                  </a:tcPr>
                </a:tc>
                <a:tc>
                  <a:txBody>
                    <a:bodyPr wrap="square"/>
                    <a:lstStyle/>
                    <a:p>
                      <a:r>
                        <a:rPr sz="1296" b="1">
                          <a:solidFill>
                            <a:srgbClr val="FFFFFF"/>
                          </a:solidFill>
                        </a:rPr>
                        <a:t>Not met (DT-04)</a:t>
                      </a:r>
                    </a:p>
                  </a:txBody>
                  <a:tcPr marL="54864" marR="54864" marT="27432" marB="27432" anchor="ctr">
                    <a:solidFill>
                      <a:srgbClr val="006D77"/>
                    </a:solidFill>
                  </a:tcPr>
                </a:tc>
              </a:tr>
              <a:tr h="346557">
                <a:tc>
                  <a:txBody>
                    <a:bodyPr wrap="square"/>
                    <a:lstStyle/>
                    <a:p>
                      <a:r>
                        <a:rPr sz="1296" b="0">
                          <a:solidFill>
                            <a:srgbClr val="1F2D3A"/>
                          </a:solidFill>
                        </a:rPr>
                        <a:t>Requirement</a:t>
                      </a:r>
                    </a:p>
                  </a:txBody>
                  <a:tcPr marL="54864" marR="54864" marT="27432" marB="27432" anchor="ctr">
                    <a:solidFill>
                      <a:srgbClr val="FFFFFF"/>
                    </a:solidFill>
                  </a:tcPr>
                </a:tc>
                <a:tc>
                  <a:txBody>
                    <a:bodyPr wrap="square"/>
                    <a:lstStyle/>
                    <a:p>
                      <a:r>
                        <a:rPr sz="1296" b="0">
                          <a:solidFill>
                            <a:srgbClr val="1F2D3A"/>
                          </a:solidFill>
                        </a:rPr>
                        <a:t>Session token carried over TLS</a:t>
                      </a:r>
                    </a:p>
                  </a:txBody>
                  <a:tcPr marL="54864" marR="54864" marT="27432" marB="27432" anchor="ctr">
                    <a:solidFill>
                      <a:srgbClr val="FFFFFF"/>
                    </a:solidFill>
                  </a:tcPr>
                </a:tc>
                <a:tc>
                  <a:txBody>
                    <a:bodyPr wrap="square"/>
                    <a:lstStyle/>
                    <a:p>
                      <a:r>
                        <a:rPr sz="1296" b="0">
                          <a:solidFill>
                            <a:srgbClr val="1F2D3A"/>
                          </a:solidFill>
                        </a:rPr>
                        <a:t>Server certificate must be pinned</a:t>
                      </a:r>
                    </a:p>
                  </a:txBody>
                  <a:tcPr marL="54864" marR="54864" marT="27432" marB="27432" anchor="ctr">
                    <a:solidFill>
                      <a:srgbClr val="FFFFFF"/>
                    </a:solidFill>
                  </a:tcPr>
                </a:tc>
              </a:tr>
              <a:tr h="346557">
                <a:tc>
                  <a:txBody>
                    <a:bodyPr wrap="square"/>
                    <a:lstStyle/>
                    <a:p>
                      <a:r>
                        <a:rPr sz="1296" b="0">
                          <a:solidFill>
                            <a:srgbClr val="1F2D3A"/>
                          </a:solidFill>
                        </a:rPr>
                        <a:t>Status</a:t>
                      </a:r>
                    </a:p>
                  </a:txBody>
                  <a:tcPr marL="54864" marR="54864" marT="27432" marB="27432" anchor="ctr">
                    <a:solidFill>
                      <a:srgbClr val="EEF7F8"/>
                    </a:solidFill>
                  </a:tcPr>
                </a:tc>
                <a:tc>
                  <a:txBody>
                    <a:bodyPr wrap="square"/>
                    <a:lstStyle/>
                    <a:p>
                      <a:r>
                        <a:rPr sz="1296" b="0">
                          <a:solidFill>
                            <a:srgbClr val="1F2D3A"/>
                          </a:solidFill>
                        </a:rPr>
                        <a:t>Met</a:t>
                      </a:r>
                    </a:p>
                  </a:txBody>
                  <a:tcPr marL="54864" marR="54864" marT="27432" marB="27432" anchor="ctr">
                    <a:solidFill>
                      <a:srgbClr val="EEF7F8"/>
                    </a:solidFill>
                  </a:tcPr>
                </a:tc>
                <a:tc>
                  <a:txBody>
                    <a:bodyPr wrap="square"/>
                    <a:lstStyle/>
                    <a:p>
                      <a:r>
                        <a:rPr sz="1296" b="1">
                          <a:solidFill>
                            <a:srgbClr val="1F2D3A"/>
                          </a:solidFill>
                        </a:rPr>
                        <a:t>Not met</a:t>
                      </a:r>
                    </a:p>
                  </a:txBody>
                  <a:tcPr marL="54864" marR="54864" marT="27432" marB="27432" anchor="ctr">
                    <a:solidFill>
                      <a:srgbClr val="EEF7F8"/>
                    </a:solidFill>
                  </a:tcPr>
                </a:tc>
              </a:tr>
              <a:tr h="346557">
                <a:tc>
                  <a:txBody>
                    <a:bodyPr wrap="square"/>
                    <a:lstStyle/>
                    <a:p>
                      <a:r>
                        <a:rPr sz="1296" b="0">
                          <a:solidFill>
                            <a:srgbClr val="1F2D3A"/>
                          </a:solidFill>
                        </a:rPr>
                        <a:t>Control</a:t>
                      </a:r>
                    </a:p>
                  </a:txBody>
                  <a:tcPr marL="54864" marR="54864" marT="27432" marB="27432" anchor="ctr">
                    <a:solidFill>
                      <a:srgbClr val="FFFFFF"/>
                    </a:solidFill>
                  </a:tcPr>
                </a:tc>
                <a:tc>
                  <a:txBody>
                    <a:bodyPr wrap="square"/>
                    <a:lstStyle/>
                    <a:p>
                      <a:r>
                        <a:rPr sz="1296" b="0">
                          <a:solidFill>
                            <a:srgbClr val="1F2D3A"/>
                          </a:solidFill>
                        </a:rPr>
                        <a:t>S10.3</a:t>
                      </a:r>
                    </a:p>
                  </a:txBody>
                  <a:tcPr marL="54864" marR="54864" marT="27432" marB="27432" anchor="ctr">
                    <a:solidFill>
                      <a:srgbClr val="FFFFFF"/>
                    </a:solidFill>
                  </a:tcPr>
                </a:tc>
                <a:tc>
                  <a:txBody>
                    <a:bodyPr wrap="square"/>
                    <a:lstStyle/>
                    <a:p>
                      <a:r>
                        <a:rPr sz="1296" b="0">
                          <a:solidFill>
                            <a:srgbClr val="1F2D3A"/>
                          </a:solidFill>
                        </a:rPr>
                        <a:t>— (not yet)</a:t>
                      </a:r>
                    </a:p>
                  </a:txBody>
                  <a:tcPr marL="54864" marR="54864" marT="27432" marB="27432" anchor="ctr">
                    <a:solidFill>
                      <a:srgbClr val="FFFFFF"/>
                    </a:solidFill>
                  </a:tcPr>
                </a:tc>
              </a:tr>
              <a:tr h="346557">
                <a:tc>
                  <a:txBody>
                    <a:bodyPr wrap="square"/>
                    <a:lstStyle/>
                    <a:p>
                      <a:r>
                        <a:rPr sz="1296" b="0">
                          <a:solidFill>
                            <a:srgbClr val="1F2D3A"/>
                          </a:solidFill>
                        </a:rPr>
                        <a:t>Verification</a:t>
                      </a:r>
                    </a:p>
                  </a:txBody>
                  <a:tcPr marL="54864" marR="54864" marT="27432" marB="27432" anchor="ctr">
                    <a:solidFill>
                      <a:srgbClr val="EEF7F8"/>
                    </a:solidFill>
                  </a:tcPr>
                </a:tc>
                <a:tc>
                  <a:txBody>
                    <a:bodyPr wrap="square"/>
                    <a:lstStyle/>
                    <a:p>
                      <a:r>
                        <a:rPr sz="1296" b="0">
                          <a:solidFill>
                            <a:srgbClr val="1F2D3A"/>
                          </a:solidFill>
                        </a:rPr>
                        <a:t>MITM test passed</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r>
              <a:tr h="346560">
                <a:tc>
                  <a:txBody>
                    <a:bodyPr wrap="square"/>
                    <a:lstStyle/>
                    <a:p>
                      <a:r>
                        <a:rPr sz="1296" b="0">
                          <a:solidFill>
                            <a:srgbClr val="1F2D3A"/>
                          </a:solidFill>
                        </a:rPr>
                        <a:t>Evidence</a:t>
                      </a:r>
                    </a:p>
                  </a:txBody>
                  <a:tcPr marL="54864" marR="54864" marT="27432" marB="27432" anchor="ctr">
                    <a:solidFill>
                      <a:srgbClr val="FFFFFF"/>
                    </a:solidFill>
                  </a:tcPr>
                </a:tc>
                <a:tc>
                  <a:txBody>
                    <a:bodyPr wrap="square"/>
                    <a:lstStyle/>
                    <a:p>
                      <a:r>
                        <a:rPr sz="1296" b="0">
                          <a:solidFill>
                            <a:srgbClr val="1F2D3A"/>
                          </a:solidFill>
                        </a:rPr>
                        <a:t>Test log</a:t>
                      </a:r>
                    </a:p>
                  </a:txBody>
                  <a:tcPr marL="54864" marR="54864" marT="27432" marB="27432" anchor="ctr">
                    <a:solidFill>
                      <a:srgbClr val="FFFFFF"/>
                    </a:solidFill>
                  </a:tcPr>
                </a:tc>
                <a:tc>
                  <a:txBody>
                    <a:bodyPr wrap="square"/>
                    <a:lstStyle/>
                    <a:p>
                      <a:r>
                        <a:rPr sz="1296" b="1">
                          <a:solidFill>
                            <a:srgbClr val="1F2D3A"/>
                          </a:solidFill>
                        </a:rPr>
                        <a:t>Residual risk:</a:t>
                      </a:r>
                      <a:r>
                        <a:rPr sz="1296" b="0">
                          <a:solidFill>
                            <a:srgbClr val="1F2D3A"/>
                          </a:solidFill>
                        </a:rPr>
                        <a:t> written into S16.4</a:t>
                      </a:r>
                    </a:p>
                  </a:txBody>
                  <a:tcPr marL="54864" marR="54864" marT="27432" marB="27432" anchor="ctr">
                    <a:solidFill>
                      <a:srgbClr val="FFFFFF"/>
                    </a:solidFill>
                  </a:tcPr>
                </a:tc>
              </a:tr>
            </a:tbl>
          </a:graphicData>
        </a:graphic>
      </p:graphicFrame>
      <p:sp>
        <p:nvSpPr>
          <p:cNvPr id="8" name="TextBox 7"/>
          <p:cNvSpPr txBox="1"/>
          <p:nvPr/>
        </p:nvSpPr>
        <p:spPr>
          <a:xfrm>
            <a:off x="640080" y="3514953"/>
            <a:ext cx="10911535" cy="704088"/>
          </a:xfrm>
          <a:prstGeom prst="rect">
            <a:avLst/>
          </a:prstGeom>
          <a:noFill/>
        </p:spPr>
        <p:txBody>
          <a:bodyPr wrap="square" lIns="45720" rIns="45720">
            <a:spAutoFit/>
          </a:bodyPr>
          <a:lstStyle/>
          <a:p>
            <a:pPr algn="l"/>
            <a:r>
              <a:rPr sz="1800" b="0">
                <a:solidFill>
                  <a:srgbClr val="1F2D3A"/>
                </a:solidFill>
              </a:rPr>
              <a:t>In "not met," the control/verification can stay blank, but the </a:t>
            </a:r>
            <a:r>
              <a:rPr sz="1800" b="1">
                <a:solidFill>
                  <a:srgbClr val="1F2D3A"/>
                </a:solidFill>
              </a:rPr>
              <a:t>evidence</a:t>
            </a:r>
            <a:r>
              <a:rPr sz="1800" b="0">
                <a:solidFill>
                  <a:srgbClr val="1F2D3A"/>
                </a:solidFill>
              </a:rPr>
              <a:t> (where the residual risk is documented) cannot.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2's Rule</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Every "met" row's evidence column must have a </a:t>
            </a:r>
            <a:r>
              <a:rPr sz="2000" b="1">
                <a:solidFill>
                  <a:srgbClr val="1F2D3A"/>
                </a:solidFill>
              </a:rPr>
              <a:t>findable, named</a:t>
            </a:r>
            <a:r>
              <a:rPr sz="2000" b="0">
                <a:solidFill>
                  <a:srgbClr val="1F2D3A"/>
                </a:solidFill>
              </a:rPr>
              <a:t> reference: a file name, a CI number, a test report section.</a:t>
            </a:r>
          </a:p>
          <a:p>
            <a:pPr>
              <a:spcAft>
                <a:spcPts val="300"/>
              </a:spcAft>
            </a:pPr>
            <a:r>
              <a:rPr sz="2000" b="1">
                <a:solidFill>
                  <a:srgbClr val="006D77"/>
                </a:solidFill>
              </a:rPr>
              <a:t>• </a:t>
            </a:r>
            <a:r>
              <a:rPr sz="2000" b="0">
                <a:solidFill>
                  <a:srgbClr val="1F2D3A"/>
                </a:solidFill>
              </a:rPr>
              <a:t>"Exists," "tested" is not evidence, it is a </a:t>
            </a:r>
            <a:r>
              <a:rPr sz="2000" b="1">
                <a:solidFill>
                  <a:srgbClr val="1F2D3A"/>
                </a:solidFill>
              </a:rPr>
              <a:t>promise</a:t>
            </a:r>
            <a:r>
              <a:rPr sz="2000" b="0">
                <a:solidFill>
                  <a:srgbClr val="1F2D3A"/>
                </a:solidFill>
              </a:rPr>
              <a:t> of evidence.</a:t>
            </a:r>
          </a:p>
          <a:p>
            <a:pPr>
              <a:spcAft>
                <a:spcPts val="300"/>
              </a:spcAft>
            </a:pPr>
            <a:r>
              <a:rPr sz="2000" b="1">
                <a:solidFill>
                  <a:srgbClr val="006D77"/>
                </a:solidFill>
              </a:rPr>
              <a:t>• </a:t>
            </a:r>
            <a:r>
              <a:rPr sz="2000" b="0">
                <a:solidFill>
                  <a:srgbClr val="1F2D3A"/>
                </a:solidFill>
              </a:rPr>
              <a:t>The evaluator's most common finding: </a:t>
            </a:r>
            <a:r>
              <a:rPr sz="2000" b="1">
                <a:solidFill>
                  <a:srgbClr val="1F2D3A"/>
                </a:solidFill>
              </a:rPr>
              <a:t>a "met" with no evidence</a:t>
            </a:r>
            <a:r>
              <a:rPr sz="2000" b="0">
                <a:solidFill>
                  <a:srgbClr val="1F2D3A"/>
                </a:solidFill>
              </a:rPr>
              <a: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1–2 — Quick Check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What are the four criteria of a good requirement?</a:t>
            </a:r>
          </a:p>
          <a:p>
            <a:pPr>
              <a:spcAft>
                <a:spcPts val="300"/>
              </a:spcAft>
            </a:pPr>
            <a:r>
              <a:rPr sz="2000" b="1">
                <a:solidFill>
                  <a:srgbClr val="006D77"/>
                </a:solidFill>
              </a:rPr>
              <a:t>2. </a:t>
            </a:r>
            <a:r>
              <a:rPr sz="2000" b="0">
                <a:solidFill>
                  <a:srgbClr val="1F2D3A"/>
                </a:solidFill>
              </a:rPr>
              <a:t>Why is "the application must be secure" bad?</a:t>
            </a:r>
          </a:p>
          <a:p>
            <a:pPr>
              <a:spcAft>
                <a:spcPts val="300"/>
              </a:spcAft>
            </a:pPr>
            <a:r>
              <a:rPr sz="2000" b="1">
                <a:solidFill>
                  <a:srgbClr val="006D77"/>
                </a:solidFill>
              </a:rPr>
              <a:t>3. </a:t>
            </a:r>
            <a:r>
              <a:rPr sz="2000" b="0">
                <a:solidFill>
                  <a:srgbClr val="1F2D3A"/>
                </a:solidFill>
              </a:rPr>
              <a:t>What is the traceability chain?</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1–2 — Answers</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Specific · measurable/verifiable · singular · traceable</a:t>
            </a:r>
            <a:r>
              <a:rPr sz="2000" b="0">
                <a:solidFill>
                  <a:srgbClr val="1F2D3A"/>
                </a:solidFill>
              </a:rPr>
              <a:t> (feasible, atomic).</a:t>
            </a:r>
          </a:p>
          <a:p>
            <a:pPr>
              <a:spcAft>
                <a:spcPts val="300"/>
              </a:spcAft>
            </a:pPr>
            <a:r>
              <a:rPr sz="2000" b="1">
                <a:solidFill>
                  <a:srgbClr val="006D77"/>
                </a:solidFill>
              </a:rPr>
              <a:t>2. </a:t>
            </a:r>
            <a:r>
              <a:rPr sz="2000" b="1">
                <a:solidFill>
                  <a:srgbClr val="1F2D3A"/>
                </a:solidFill>
              </a:rPr>
              <a:t>Vague and unmeasurable</a:t>
            </a:r>
            <a:r>
              <a:rPr sz="2000" b="0">
                <a:solidFill>
                  <a:srgbClr val="1F2D3A"/>
                </a:solidFill>
              </a:rPr>
              <a:t>; "secure" has no definition → cannot be tested, everyone understands it differently.</a:t>
            </a:r>
          </a:p>
          <a:p>
            <a:pPr>
              <a:spcAft>
                <a:spcPts val="300"/>
              </a:spcAft>
            </a:pPr>
            <a:r>
              <a:rPr sz="2000" b="1">
                <a:solidFill>
                  <a:srgbClr val="006D77"/>
                </a:solidFill>
              </a:rPr>
              <a:t>3. </a:t>
            </a:r>
            <a:r>
              <a:rPr sz="2000" b="1">
                <a:solidFill>
                  <a:srgbClr val="1F2D3A"/>
                </a:solidFill>
              </a:rPr>
              <a:t>Threat/standard → requirement → design/code → test/evidence.</a:t>
            </a:r>
            <a:r>
              <a:rPr sz="2000" b="0">
                <a:solidFill>
                  <a:srgbClr val="1F2D3A"/>
                </a:solidFill>
              </a:rPr>
              <a:t> Every requirement is linked </a:t>
            </a:r>
            <a:r>
              <a:rPr sz="2000" b="1">
                <a:solidFill>
                  <a:srgbClr val="1F2D3A"/>
                </a:solidFill>
              </a:rPr>
              <a:t>both ways</a:t>
            </a:r>
            <a:r>
              <a:rPr sz="2000" b="0">
                <a:solidFill>
                  <a:srgbClr val="1F2D3A"/>
                </a:solidFill>
              </a:rPr>
              <a:t> to a source and to evidence.</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59</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3. The Requirement Block and Deferred Requirements</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Deferral Questions — Diagram</a:t>
            </a:r>
          </a:p>
        </p:txBody>
      </p:sp>
      <p:pic>
        <p:nvPicPr>
          <p:cNvPr id="7" name="Picture 6" descr="h13-06-devretme.png"/>
          <p:cNvPicPr>
            <a:picLocks noChangeAspect="1"/>
          </p:cNvPicPr>
          <p:nvPr/>
        </p:nvPicPr>
        <p:blipFill>
          <a:blip r:embed="rId3"/>
          <a:stretch>
            <a:fillRect/>
          </a:stretch>
        </p:blipFill>
        <p:spPr>
          <a:xfrm>
            <a:off x="2046645" y="1325880"/>
            <a:ext cx="8098404" cy="3864472"/>
          </a:xfrm>
          <a:prstGeom prst="rect">
            <a:avLst/>
          </a:prstGeom>
        </p:spPr>
      </p:pic>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Requirement-Block Pattern</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Every requirement is written as a </a:t>
            </a:r>
            <a:r>
              <a:rPr sz="2000" b="1">
                <a:solidFill>
                  <a:srgbClr val="1F2D3A"/>
                </a:solidFill>
              </a:rPr>
              <a:t>block</a:t>
            </a:r>
            <a:r>
              <a:rPr sz="2000" b="0">
                <a:solidFill>
                  <a:srgbClr val="1F2D3A"/>
                </a:solidFill>
              </a:rPr>
              <a:t>:</a:t>
            </a:r>
          </a:p>
        </p:txBody>
      </p:sp>
      <p:sp>
        <p:nvSpPr>
          <p:cNvPr id="8" name="TextBox 7"/>
          <p:cNvSpPr txBox="1"/>
          <p:nvPr/>
        </p:nvSpPr>
        <p:spPr>
          <a:xfrm>
            <a:off x="640080" y="1875536"/>
            <a:ext cx="10911535" cy="197104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Id:</a:t>
            </a:r>
            <a:r>
              <a:rPr sz="2000" b="0">
                <a:solidFill>
                  <a:srgbClr val="1F2D3A"/>
                </a:solidFill>
              </a:rPr>
              <a:t> a unique number (e.g., CEN429-DU-01)</a:t>
            </a:r>
          </a:p>
          <a:p>
            <a:pPr>
              <a:spcAft>
                <a:spcPts val="300"/>
              </a:spcAft>
            </a:pPr>
            <a:r>
              <a:rPr sz="2000" b="1">
                <a:solidFill>
                  <a:srgbClr val="006D77"/>
                </a:solidFill>
              </a:rPr>
              <a:t>• </a:t>
            </a:r>
            <a:r>
              <a:rPr sz="2000" b="1">
                <a:solidFill>
                  <a:srgbClr val="1F2D3A"/>
                </a:solidFill>
              </a:rPr>
              <a:t>Text:</a:t>
            </a:r>
            <a:r>
              <a:rPr sz="2000" b="0">
                <a:solidFill>
                  <a:srgbClr val="1F2D3A"/>
                </a:solidFill>
              </a:rPr>
              <a:t> what is asked for (singular, measurable)</a:t>
            </a:r>
          </a:p>
          <a:p>
            <a:pPr>
              <a:spcAft>
                <a:spcPts val="300"/>
              </a:spcAft>
            </a:pPr>
            <a:r>
              <a:rPr sz="2000" b="1">
                <a:solidFill>
                  <a:srgbClr val="006D77"/>
                </a:solidFill>
              </a:rPr>
              <a:t>• </a:t>
            </a:r>
            <a:r>
              <a:rPr sz="2000" b="1">
                <a:solidFill>
                  <a:srgbClr val="1F2D3A"/>
                </a:solidFill>
              </a:rPr>
              <a:t>Status:</a:t>
            </a:r>
            <a:r>
              <a:rPr sz="2000" b="0">
                <a:solidFill>
                  <a:srgbClr val="1F2D3A"/>
                </a:solidFill>
              </a:rPr>
              <a:t> met / deferred / not met</a:t>
            </a:r>
          </a:p>
          <a:p>
            <a:pPr>
              <a:spcAft>
                <a:spcPts val="300"/>
              </a:spcAft>
            </a:pPr>
            <a:r>
              <a:rPr sz="2000" b="1">
                <a:solidFill>
                  <a:srgbClr val="006D77"/>
                </a:solidFill>
              </a:rPr>
              <a:t>• </a:t>
            </a:r>
            <a:r>
              <a:rPr sz="2000" b="1">
                <a:solidFill>
                  <a:srgbClr val="1F2D3A"/>
                </a:solidFill>
              </a:rPr>
              <a:t>Compliance:</a:t>
            </a:r>
            <a:r>
              <a:rPr sz="2000" b="0">
                <a:solidFill>
                  <a:srgbClr val="1F2D3A"/>
                </a:solidFill>
              </a:rPr>
              <a:t> how it was met</a:t>
            </a:r>
          </a:p>
          <a:p>
            <a:pPr>
              <a:spcAft>
                <a:spcPts val="300"/>
              </a:spcAft>
            </a:pPr>
            <a:r>
              <a:rPr sz="2000" b="1">
                <a:solidFill>
                  <a:srgbClr val="006D77"/>
                </a:solidFill>
              </a:rPr>
              <a:t>• </a:t>
            </a:r>
            <a:r>
              <a:rPr sz="2000" b="1">
                <a:solidFill>
                  <a:srgbClr val="1F2D3A"/>
                </a:solidFill>
              </a:rPr>
              <a:t>Verification + evidence</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Example Block</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CEN429-DU-01</a:t>
            </a:r>
          </a:p>
          <a:p>
            <a:pPr algn="l"/>
            <a:r>
              <a:rPr sz="1240">
                <a:solidFill>
                  <a:srgbClr val="1F2D3A"/>
                </a:solidFill>
                <a:latin typeface="Consolas"/>
              </a:rPr>
              <a:t>Metin: Yerel DB'deki C sınıfı veri AEAD ile şifrelenir.</a:t>
            </a:r>
          </a:p>
          <a:p>
            <a:pPr algn="l"/>
            <a:r>
              <a:rPr sz="1240">
                <a:solidFill>
                  <a:srgbClr val="1F2D3A"/>
                </a:solidFill>
                <a:latin typeface="Consolas"/>
              </a:rPr>
              <a:t>Durum: Karşılandı</a:t>
            </a:r>
          </a:p>
          <a:p>
            <a:pPr algn="l"/>
            <a:r>
              <a:rPr sz="1240">
                <a:solidFill>
                  <a:srgbClr val="1F2D3A"/>
                </a:solidFill>
                <a:latin typeface="Consolas"/>
              </a:rPr>
              <a:t>Karşılama: AES-256-GCM, anahtar TEE'de</a:t>
            </a:r>
          </a:p>
          <a:p>
            <a:pPr algn="l"/>
            <a:r>
              <a:rPr sz="1240">
                <a:solidFill>
                  <a:srgbClr val="1F2D3A"/>
                </a:solidFill>
                <a:latin typeface="Consolas"/>
              </a:rPr>
              <a:t>Doğrulama: T-05 birim testi</a:t>
            </a:r>
          </a:p>
          <a:p>
            <a:pPr algn="l"/>
            <a:r>
              <a:rPr sz="1240">
                <a:solidFill>
                  <a:srgbClr val="1F2D3A"/>
                </a:solidFill>
                <a:latin typeface="Consolas"/>
              </a:rPr>
              <a:t>Kanıt: test çıktısı, S16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a Block?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Every requirement has the same structure → </a:t>
            </a:r>
            <a:r>
              <a:rPr sz="2000" b="1">
                <a:solidFill>
                  <a:srgbClr val="1F2D3A"/>
                </a:solidFill>
              </a:rPr>
              <a:t>comparable</a:t>
            </a:r>
            <a:r>
              <a:rPr sz="2000" b="0">
                <a:solidFill>
                  <a:srgbClr val="1F2D3A"/>
                </a:solidFill>
              </a:rPr>
              <a:t>.</a:t>
            </a:r>
          </a:p>
          <a:p>
            <a:pPr>
              <a:spcAft>
                <a:spcPts val="300"/>
              </a:spcAft>
            </a:pPr>
            <a:r>
              <a:rPr sz="2000" b="1">
                <a:solidFill>
                  <a:srgbClr val="006D77"/>
                </a:solidFill>
              </a:rPr>
              <a:t>• </a:t>
            </a:r>
            <a:r>
              <a:rPr sz="2000" b="0">
                <a:solidFill>
                  <a:srgbClr val="1F2D3A"/>
                </a:solidFill>
              </a:rPr>
              <a:t>The evaluator reads it fast.</a:t>
            </a:r>
          </a:p>
          <a:p>
            <a:pPr>
              <a:spcAft>
                <a:spcPts val="300"/>
              </a:spcAft>
            </a:pPr>
            <a:r>
              <a:rPr sz="2000" b="1">
                <a:solidFill>
                  <a:srgbClr val="006D77"/>
                </a:solidFill>
              </a:rPr>
              <a:t>• </a:t>
            </a:r>
            <a:r>
              <a:rPr sz="2000" b="0">
                <a:solidFill>
                  <a:srgbClr val="1F2D3A"/>
                </a:solidFill>
              </a:rPr>
              <a:t>The compliance matrix is produced from these blocks.</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a Deferred Requirement?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component </a:t>
            </a:r>
            <a:r>
              <a:rPr sz="2000" b="1">
                <a:solidFill>
                  <a:srgbClr val="1F2D3A"/>
                </a:solidFill>
              </a:rPr>
              <a:t>cannot meet</a:t>
            </a:r>
            <a:r>
              <a:rPr sz="2000" b="0">
                <a:solidFill>
                  <a:srgbClr val="1F2D3A"/>
                </a:solidFill>
              </a:rPr>
              <a:t> a requirement </a:t>
            </a:r>
            <a:r>
              <a:rPr sz="2000" b="1">
                <a:solidFill>
                  <a:srgbClr val="1F2D3A"/>
                </a:solidFill>
              </a:rPr>
              <a:t>itself</a:t>
            </a:r>
            <a:r>
              <a:rPr sz="2000" b="0">
                <a:solidFill>
                  <a:srgbClr val="1F2D3A"/>
                </a:solidFill>
              </a:rPr>
              <a:t>.</a:t>
            </a:r>
          </a:p>
          <a:p>
            <a:pPr>
              <a:spcAft>
                <a:spcPts val="300"/>
              </a:spcAft>
            </a:pPr>
            <a:r>
              <a:rPr sz="2000" b="1">
                <a:solidFill>
                  <a:srgbClr val="006D77"/>
                </a:solidFill>
              </a:rPr>
              <a:t>• </a:t>
            </a:r>
            <a:r>
              <a:rPr sz="2000" b="0">
                <a:solidFill>
                  <a:srgbClr val="1F2D3A"/>
                </a:solidFill>
              </a:rPr>
              <a:t>It </a:t>
            </a:r>
            <a:r>
              <a:rPr sz="2000" b="1">
                <a:solidFill>
                  <a:srgbClr val="1F2D3A"/>
                </a:solidFill>
              </a:rPr>
              <a:t>defers</a:t>
            </a:r>
            <a:r>
              <a:rPr sz="2000" b="0">
                <a:solidFill>
                  <a:srgbClr val="1F2D3A"/>
                </a:solidFill>
              </a:rPr>
              <a:t> the responsibility to the parent application/OS/hardware.</a:t>
            </a:r>
          </a:p>
          <a:p>
            <a:pPr>
              <a:spcAft>
                <a:spcPts val="300"/>
              </a:spcAft>
            </a:pPr>
            <a:r>
              <a:rPr sz="2000" b="1">
                <a:solidFill>
                  <a:srgbClr val="006D77"/>
                </a:solidFill>
              </a:rPr>
              <a:t>• </a:t>
            </a:r>
            <a:r>
              <a:rPr sz="2000" b="0">
                <a:solidFill>
                  <a:srgbClr val="1F2D3A"/>
                </a:solidFill>
              </a:rPr>
              <a:t>This is not an escape, it is an </a:t>
            </a:r>
            <a:r>
              <a:rPr sz="2000" b="1">
                <a:solidFill>
                  <a:srgbClr val="1F2D3A"/>
                </a:solidFill>
              </a:rPr>
              <a:t>explicit contract</a:t>
            </a:r>
            <a:r>
              <a:rPr sz="2000" b="0">
                <a:solidFill>
                  <a:srgbClr val="1F2D3A"/>
                </a:solidFill>
              </a:rPr>
              <a:t>.</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Questions When Deferring</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Write, for every deferred requirement:</a:t>
            </a:r>
          </a:p>
        </p:txBody>
      </p:sp>
      <p:sp>
        <p:nvSpPr>
          <p:cNvPr id="8" name="TextBox 7"/>
          <p:cNvSpPr txBox="1"/>
          <p:nvPr/>
        </p:nvSpPr>
        <p:spPr>
          <a:xfrm>
            <a:off x="640080" y="1875536"/>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To whom?</a:t>
            </a:r>
            <a:r>
              <a:rPr sz="2000" b="0">
                <a:solidFill>
                  <a:srgbClr val="1F2D3A"/>
                </a:solidFill>
              </a:rPr>
              <a:t> (parent application / OS / hardware)</a:t>
            </a:r>
          </a:p>
          <a:p>
            <a:pPr>
              <a:spcAft>
                <a:spcPts val="300"/>
              </a:spcAft>
            </a:pPr>
            <a:r>
              <a:rPr sz="2000" b="1">
                <a:solidFill>
                  <a:srgbClr val="006D77"/>
                </a:solidFill>
              </a:rPr>
              <a:t>• </a:t>
            </a:r>
            <a:r>
              <a:rPr sz="2000" b="1">
                <a:solidFill>
                  <a:srgbClr val="1F2D3A"/>
                </a:solidFill>
              </a:rPr>
              <a:t>Why?</a:t>
            </a:r>
            <a:r>
              <a:rPr sz="2000" b="0">
                <a:solidFill>
                  <a:srgbClr val="1F2D3A"/>
                </a:solidFill>
              </a:rPr>
              <a:t> (why this component cannot meet it)</a:t>
            </a:r>
          </a:p>
          <a:p>
            <a:pPr>
              <a:spcAft>
                <a:spcPts val="300"/>
              </a:spcAft>
            </a:pPr>
            <a:r>
              <a:rPr sz="2000" b="1">
                <a:solidFill>
                  <a:srgbClr val="006D77"/>
                </a:solidFill>
              </a:rPr>
              <a:t>• </a:t>
            </a:r>
            <a:r>
              <a:rPr sz="2000" b="1">
                <a:solidFill>
                  <a:srgbClr val="1F2D3A"/>
                </a:solidFill>
              </a:rPr>
              <a:t>How?</a:t>
            </a:r>
            <a:r>
              <a:rPr sz="2000" b="0">
                <a:solidFill>
                  <a:srgbClr val="1F2D3A"/>
                </a:solidFill>
              </a:rPr>
              <a:t> (how the other party will meet it)</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Deferred · Example</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CEN429-AP-03: Güvenli kurulum ve güncelleme</a:t>
            </a:r>
          </a:p>
          <a:p>
            <a:pPr algn="l"/>
            <a:r>
              <a:rPr sz="1240">
                <a:solidFill>
                  <a:srgbClr val="1F2D3A"/>
                </a:solidFill>
                <a:latin typeface="Consolas"/>
              </a:rPr>
              <a:t>Durum: Devredildi</a:t>
            </a:r>
          </a:p>
          <a:p>
            <a:pPr algn="l"/>
            <a:r>
              <a:rPr sz="1240">
                <a:solidFill>
                  <a:srgbClr val="1F2D3A"/>
                </a:solidFill>
                <a:latin typeface="Consolas"/>
              </a:rPr>
              <a:t>Kime: Üst mobil uygulama (MPA)</a:t>
            </a:r>
          </a:p>
          <a:p>
            <a:pPr algn="l"/>
            <a:r>
              <a:rPr sz="1240">
                <a:solidFill>
                  <a:srgbClr val="1F2D3A"/>
                </a:solidFill>
                <a:latin typeface="Consolas"/>
              </a:rPr>
              <a:t>Neden: SDK dağıtım kanalına sahip değil</a:t>
            </a:r>
          </a:p>
          <a:p>
            <a:pPr algn="l"/>
            <a:r>
              <a:rPr sz="1240">
                <a:solidFill>
                  <a:srgbClr val="1F2D3A"/>
                </a:solidFill>
                <a:latin typeface="Consolas"/>
              </a:rPr>
              <a:t>Nasıl: MPA imzalı güncelleme + sürüm denetimi sağlar</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 No Silent Deferring</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If you don't meet a requirement and </a:t>
            </a:r>
            <a:r>
              <a:rPr sz="2000" b="1">
                <a:solidFill>
                  <a:srgbClr val="1F2D3A"/>
                </a:solidFill>
              </a:rPr>
              <a:t>don't write it down</a:t>
            </a:r>
            <a:r>
              <a:rPr sz="2000" b="0">
                <a:solidFill>
                  <a:srgbClr val="1F2D3A"/>
                </a:solidFill>
              </a:rPr>
              <a:t> → a gap.</a:t>
            </a:r>
          </a:p>
          <a:p>
            <a:pPr>
              <a:spcAft>
                <a:spcPts val="300"/>
              </a:spcAft>
            </a:pPr>
            <a:r>
              <a:rPr sz="2000" b="1">
                <a:solidFill>
                  <a:srgbClr val="006D77"/>
                </a:solidFill>
              </a:rPr>
              <a:t>• </a:t>
            </a:r>
            <a:r>
              <a:rPr sz="2000" b="0">
                <a:solidFill>
                  <a:srgbClr val="1F2D3A"/>
                </a:solidFill>
              </a:rPr>
              <a:t>Deferring must be </a:t>
            </a:r>
            <a:r>
              <a:rPr sz="2000" b="1">
                <a:solidFill>
                  <a:srgbClr val="1F2D3A"/>
                </a:solidFill>
              </a:rPr>
              <a:t>documented</a:t>
            </a:r>
            <a:r>
              <a:rPr sz="2000" b="0">
                <a:solidFill>
                  <a:srgbClr val="1F2D3A"/>
                </a:solidFill>
              </a:rPr>
              <a:t>; otherwise it counts as "not met."</a:t>
            </a:r>
          </a:p>
          <a:p>
            <a:pPr>
              <a:spcAft>
                <a:spcPts val="300"/>
              </a:spcAft>
            </a:pPr>
            <a:r>
              <a:rPr sz="2000" b="1">
                <a:solidFill>
                  <a:srgbClr val="006D77"/>
                </a:solidFill>
              </a:rPr>
              <a:t>• </a:t>
            </a:r>
            <a:r>
              <a:rPr sz="2000" b="0">
                <a:solidFill>
                  <a:srgbClr val="1F2D3A"/>
                </a:solidFill>
              </a:rPr>
              <a:t>The S14 section exists exactly for this.</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Met, or Deferred?</a:t>
            </a:r>
          </a:p>
        </p:txBody>
      </p:sp>
      <p:graphicFrame>
        <p:nvGraphicFramePr>
          <p:cNvPr id="7" name="Table 6"/>
          <p:cNvGraphicFramePr>
            <a:graphicFrameLocks noGrp="1"/>
          </p:cNvGraphicFramePr>
          <p:nvPr/>
        </p:nvGraphicFramePr>
        <p:xfrm>
          <a:off x="640080" y="1325880"/>
          <a:ext cx="10729675" cy="1527048"/>
        </p:xfrm>
        <a:graphic>
          <a:graphicData uri="http://schemas.openxmlformats.org/drawingml/2006/table">
            <a:tbl>
              <a:tblPr firstRow="1" bandRow="1">
                <a:tableStyleId>{5C22544A-7EE6-4342-B048-85BDC9FD1C3A}</a:tableStyleId>
              </a:tblPr>
              <a:tblGrid>
                <a:gridCol w="2182306"/>
                <a:gridCol w="8547369"/>
              </a:tblGrid>
              <a:tr h="381762">
                <a:tc>
                  <a:txBody>
                    <a:bodyPr wrap="square"/>
                    <a:lstStyle/>
                    <a:p>
                      <a:r>
                        <a:rPr sz="1439" b="1">
                          <a:solidFill>
                            <a:srgbClr val="FFFFFF"/>
                          </a:solidFill>
                        </a:rPr>
                        <a:t>Status</a:t>
                      </a:r>
                    </a:p>
                  </a:txBody>
                  <a:tcPr marL="54864" marR="54864" marT="27432" marB="27432" anchor="ctr">
                    <a:solidFill>
                      <a:srgbClr val="006D77"/>
                    </a:solidFill>
                  </a:tcPr>
                </a:tc>
                <a:tc>
                  <a:txBody>
                    <a:bodyPr wrap="square"/>
                    <a:lstStyle/>
                    <a:p>
                      <a:r>
                        <a:rPr sz="1439" b="1">
                          <a:solidFill>
                            <a:srgbClr val="FFFFFF"/>
                          </a:solidFill>
                        </a:rPr>
                        <a:t>Meaning</a:t>
                      </a:r>
                    </a:p>
                  </a:txBody>
                  <a:tcPr marL="54864" marR="54864" marT="27432" marB="27432" anchor="ctr">
                    <a:solidFill>
                      <a:srgbClr val="006D77"/>
                    </a:solidFill>
                  </a:tcPr>
                </a:tc>
              </a:tr>
              <a:tr h="381762">
                <a:tc>
                  <a:txBody>
                    <a:bodyPr wrap="square"/>
                    <a:lstStyle/>
                    <a:p>
                      <a:r>
                        <a:rPr sz="1439" b="0">
                          <a:solidFill>
                            <a:srgbClr val="1F2D3A"/>
                          </a:solidFill>
                        </a:rPr>
                        <a:t>Met</a:t>
                      </a:r>
                    </a:p>
                  </a:txBody>
                  <a:tcPr marL="54864" marR="54864" marT="27432" marB="27432" anchor="ctr">
                    <a:solidFill>
                      <a:srgbClr val="FFFFFF"/>
                    </a:solidFill>
                  </a:tcPr>
                </a:tc>
                <a:tc>
                  <a:txBody>
                    <a:bodyPr wrap="square"/>
                    <a:lstStyle/>
                    <a:p>
                      <a:r>
                        <a:rPr sz="1439" b="0">
                          <a:solidFill>
                            <a:srgbClr val="1F2D3A"/>
                          </a:solidFill>
                        </a:rPr>
                        <a:t>The product provides it (with evidence)</a:t>
                      </a:r>
                    </a:p>
                  </a:txBody>
                  <a:tcPr marL="54864" marR="54864" marT="27432" marB="27432" anchor="ctr">
                    <a:solidFill>
                      <a:srgbClr val="FFFFFF"/>
                    </a:solidFill>
                  </a:tcPr>
                </a:tc>
              </a:tr>
              <a:tr h="381762">
                <a:tc>
                  <a:txBody>
                    <a:bodyPr wrap="square"/>
                    <a:lstStyle/>
                    <a:p>
                      <a:r>
                        <a:rPr sz="1439" b="0">
                          <a:solidFill>
                            <a:srgbClr val="1F2D3A"/>
                          </a:solidFill>
                        </a:rPr>
                        <a:t>Deferred</a:t>
                      </a:r>
                    </a:p>
                  </a:txBody>
                  <a:tcPr marL="54864" marR="54864" marT="27432" marB="27432" anchor="ctr">
                    <a:solidFill>
                      <a:srgbClr val="EEF7F8"/>
                    </a:solidFill>
                  </a:tcPr>
                </a:tc>
                <a:tc>
                  <a:txBody>
                    <a:bodyPr wrap="square"/>
                    <a:lstStyle/>
                    <a:p>
                      <a:r>
                        <a:rPr sz="1439" b="0">
                          <a:solidFill>
                            <a:srgbClr val="1F2D3A"/>
                          </a:solidFill>
                        </a:rPr>
                        <a:t>Another party provides it (to whom/why/how)</a:t>
                      </a:r>
                    </a:p>
                  </a:txBody>
                  <a:tcPr marL="54864" marR="54864" marT="27432" marB="27432" anchor="ctr">
                    <a:solidFill>
                      <a:srgbClr val="EEF7F8"/>
                    </a:solidFill>
                  </a:tcPr>
                </a:tc>
              </a:tr>
              <a:tr h="381762">
                <a:tc>
                  <a:txBody>
                    <a:bodyPr wrap="square"/>
                    <a:lstStyle/>
                    <a:p>
                      <a:r>
                        <a:rPr sz="1439" b="0">
                          <a:solidFill>
                            <a:srgbClr val="1F2D3A"/>
                          </a:solidFill>
                        </a:rPr>
                        <a:t>Not met</a:t>
                      </a:r>
                    </a:p>
                  </a:txBody>
                  <a:tcPr marL="54864" marR="54864" marT="27432" marB="27432" anchor="ctr">
                    <a:solidFill>
                      <a:srgbClr val="FFFFFF"/>
                    </a:solidFill>
                  </a:tcPr>
                </a:tc>
                <a:tc>
                  <a:txBody>
                    <a:bodyPr wrap="square"/>
                    <a:lstStyle/>
                    <a:p>
                      <a:r>
                        <a:rPr sz="1439" b="0">
                          <a:solidFill>
                            <a:srgbClr val="1F2D3A"/>
                          </a:solidFill>
                        </a:rPr>
                        <a:t>Not yet there (residual risk)</a:t>
                      </a:r>
                    </a:p>
                  </a:txBody>
                  <a:tcPr marL="54864" marR="54864" marT="27432" marB="27432" anchor="ctr">
                    <a:solidFill>
                      <a:srgbClr val="FFFFFF"/>
                    </a:solidFill>
                  </a:tcPr>
                </a:tc>
              </a:tr>
            </a:tbl>
          </a:graphicData>
        </a:graphic>
      </p:graphicFrame>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Filling In the Block (Met)</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This is the </a:t>
            </a:r>
            <a:r>
              <a:rPr sz="2000" b="1">
                <a:solidFill>
                  <a:srgbClr val="1F2D3A"/>
                </a:solidFill>
              </a:rPr>
              <a:t>written-into-the-guide</a:t>
            </a:r>
            <a:r>
              <a:rPr sz="2000" b="0">
                <a:solidFill>
                  <a:srgbClr val="1F2D3A"/>
                </a:solidFill>
              </a:rPr>
              <a:t> form of the </a:t>
            </a:r>
            <a:r>
              <a:rPr sz="2000" b="0">
                <a:solidFill>
                  <a:srgbClr val="A1123F"/>
                </a:solidFill>
                <a:latin typeface="Consolas"/>
              </a:rPr>
              <a:t>CEN429-DR-01</a:t>
            </a:r>
            <a:r>
              <a:rPr sz="2000" b="0">
                <a:solidFill>
                  <a:srgbClr val="1F2D3A"/>
                </a:solidFill>
              </a:rPr>
              <a:t> chain from Section 2:</a:t>
            </a:r>
          </a:p>
        </p:txBody>
      </p:sp>
      <p:sp>
        <p:nvSpPr>
          <p:cNvPr id="8" name="Rectangle 7"/>
          <p:cNvSpPr/>
          <p:nvPr/>
        </p:nvSpPr>
        <p:spPr>
          <a:xfrm>
            <a:off x="640080" y="1875536"/>
            <a:ext cx="10911535" cy="22555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CEN429-DR</a:t>
            </a:r>
            <a:r>
              <a:rPr sz="2000" b="0">
                <a:solidFill>
                  <a:srgbClr val="A1123F"/>
                </a:solidFill>
                <a:latin typeface="Consolas"/>
              </a:rPr>
              <a:t>evidence/week13/test_butunluk_ci482.log</a:t>
            </a:r>
            <a:r>
              <a:rPr sz="2000" b="0">
                <a:solidFill>
                  <a:srgbClr val="1F2D3A"/>
                </a:solidFill>
              </a:rPr>
              <a:t>.</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Same Pattern · Deferred</a:t>
            </a:r>
          </a:p>
        </p:txBody>
      </p:sp>
      <p:sp>
        <p:nvSpPr>
          <p:cNvPr id="7" name="Rectangle 6"/>
          <p:cNvSpPr/>
          <p:nvPr/>
        </p:nvSpPr>
        <p:spPr>
          <a:xfrm>
            <a:off x="640080" y="1325880"/>
            <a:ext cx="10911535" cy="22555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CEN429-AP</a:t>
            </a:r>
          </a:p>
        </p:txBody>
      </p:sp>
      <p:sp>
        <p:nvSpPr>
          <p:cNvPr id="8" name="TextBox 7"/>
          <p:cNvSpPr txBox="1"/>
          <p:nvPr/>
        </p:nvSpPr>
        <p:spPr>
          <a:xfrm>
            <a:off x="640080" y="3691128"/>
            <a:ext cx="10911535" cy="770128"/>
          </a:xfrm>
          <a:prstGeom prst="rect">
            <a:avLst/>
          </a:prstGeom>
          <a:noFill/>
        </p:spPr>
        <p:txBody>
          <a:bodyPr wrap="square" lIns="45720" rIns="45720">
            <a:spAutoFit/>
          </a:bodyPr>
          <a:lstStyle/>
          <a:p>
            <a:pPr algn="l"/>
            <a:r>
              <a:rPr sz="2000" b="0">
                <a:solidFill>
                  <a:srgbClr val="1F2D3A"/>
                </a:solidFill>
              </a:rPr>
              <a:t>A deferred block also has a </a:t>
            </a:r>
            <a:r>
              <a:rPr sz="2000" b="1">
                <a:solidFill>
                  <a:srgbClr val="1F2D3A"/>
                </a:solidFill>
              </a:rPr>
              <a:t>Compliance</a:t>
            </a:r>
            <a:r>
              <a:rPr sz="2000" b="0">
                <a:solidFill>
                  <a:srgbClr val="1F2D3A"/>
                </a:solidFill>
              </a:rPr>
              <a:t> field — but it answers "how must the other party do it, why aren't we doing it" instead.</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Same Pattern · Not Met</a:t>
            </a:r>
          </a:p>
        </p:txBody>
      </p:sp>
      <p:sp>
        <p:nvSpPr>
          <p:cNvPr id="7" name="Rectangle 6"/>
          <p:cNvSpPr/>
          <p:nvPr/>
        </p:nvSpPr>
        <p:spPr>
          <a:xfrm>
            <a:off x="640080" y="1325880"/>
            <a:ext cx="10911535" cy="15951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CEN429-DT</a:t>
            </a:r>
          </a:p>
        </p:txBody>
      </p:sp>
      <p:sp>
        <p:nvSpPr>
          <p:cNvPr id="8" name="TextBox 7"/>
          <p:cNvSpPr txBox="1"/>
          <p:nvPr/>
        </p:nvSpPr>
        <p:spPr>
          <a:xfrm>
            <a:off x="640080" y="3030728"/>
            <a:ext cx="10911535" cy="770128"/>
          </a:xfrm>
          <a:prstGeom prst="rect">
            <a:avLst/>
          </a:prstGeom>
          <a:noFill/>
        </p:spPr>
        <p:txBody>
          <a:bodyPr wrap="square" lIns="45720" rIns="45720">
            <a:spAutoFit/>
          </a:bodyPr>
          <a:lstStyle/>
          <a:p>
            <a:pPr algn="l"/>
            <a:r>
              <a:rPr sz="2000" b="0">
                <a:solidFill>
                  <a:srgbClr val="1F2D3A"/>
                </a:solidFill>
              </a:rPr>
              <a:t>The "not met" block fills in the </a:t>
            </a:r>
            <a:r>
              <a:rPr sz="2000" b="1">
                <a:solidFill>
                  <a:srgbClr val="1F2D3A"/>
                </a:solidFill>
              </a:rPr>
              <a:t>Status</a:t>
            </a:r>
            <a:r>
              <a:rPr sz="2000" b="0">
                <a:solidFill>
                  <a:srgbClr val="1F2D3A"/>
                </a:solidFill>
              </a:rPr>
              <a:t> and </a:t>
            </a:r>
            <a:r>
              <a:rPr sz="2000" b="1">
                <a:solidFill>
                  <a:srgbClr val="1F2D3A"/>
                </a:solidFill>
              </a:rPr>
              <a:t>Residual risk</a:t>
            </a:r>
            <a:r>
              <a:rPr sz="2000" b="0">
                <a:solidFill>
                  <a:srgbClr val="1F2D3A"/>
                </a:solidFill>
              </a:rPr>
              <a:t> fields instead of </a:t>
            </a:r>
            <a:r>
              <a:rPr sz="2000" b="1">
                <a:solidFill>
                  <a:srgbClr val="1F2D3A"/>
                </a:solidFill>
              </a:rPr>
              <a:t>Compliance</a:t>
            </a:r>
            <a:r>
              <a:rPr sz="2000" b="0">
                <a:solidFill>
                  <a:srgbClr val="1F2D3A"/>
                </a:solidFill>
              </a:rPr>
              <a:t>.</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Role of the Block's Fields</a:t>
            </a:r>
          </a:p>
        </p:txBody>
      </p:sp>
      <p:sp>
        <p:nvSpPr>
          <p:cNvPr id="7" name="TextBox 6"/>
          <p:cNvSpPr txBox="1"/>
          <p:nvPr/>
        </p:nvSpPr>
        <p:spPr>
          <a:xfrm>
            <a:off x="640080" y="1325880"/>
            <a:ext cx="10911535" cy="22555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Header line</a:t>
            </a:r>
            <a:r>
              <a:rPr sz="2000" b="0">
                <a:solidFill>
                  <a:srgbClr val="1F2D3A"/>
                </a:solidFill>
              </a:rPr>
              <a:t> ([Family] Id — Status): tells the evaluator's eye quickly where to go.</a:t>
            </a:r>
          </a:p>
          <a:p>
            <a:pPr>
              <a:spcAft>
                <a:spcPts val="300"/>
              </a:spcAft>
            </a:pPr>
            <a:r>
              <a:rPr sz="2000" b="1">
                <a:solidFill>
                  <a:srgbClr val="006D77"/>
                </a:solidFill>
              </a:rPr>
              <a:t>• </a:t>
            </a:r>
            <a:r>
              <a:rPr sz="2000" b="1">
                <a:solidFill>
                  <a:srgbClr val="1F2D3A"/>
                </a:solidFill>
              </a:rPr>
              <a:t>Requirement</a:t>
            </a:r>
            <a:r>
              <a:rPr sz="2000" b="0">
                <a:solidFill>
                  <a:srgbClr val="1F2D3A"/>
                </a:solidFill>
              </a:rPr>
              <a:t> line: repeats the "what" from the standard/threat, not reinterpreted.</a:t>
            </a:r>
          </a:p>
          <a:p>
            <a:pPr>
              <a:spcAft>
                <a:spcPts val="300"/>
              </a:spcAft>
            </a:pPr>
            <a:r>
              <a:rPr sz="2000" b="1">
                <a:solidFill>
                  <a:srgbClr val="006D77"/>
                </a:solidFill>
              </a:rPr>
              <a:t>• </a:t>
            </a:r>
            <a:r>
              <a:rPr sz="2000" b="1">
                <a:solidFill>
                  <a:srgbClr val="1F2D3A"/>
                </a:solidFill>
              </a:rPr>
              <a:t>Compliance:</a:t>
            </a:r>
            <a:r>
              <a:rPr sz="2000" b="0">
                <a:solidFill>
                  <a:srgbClr val="1F2D3A"/>
                </a:solidFill>
              </a:rPr>
              <a:t> describes the "how" with concrete file/section names.</a:t>
            </a:r>
          </a:p>
          <a:p>
            <a:pPr>
              <a:spcAft>
                <a:spcPts val="300"/>
              </a:spcAft>
            </a:pPr>
            <a:r>
              <a:rPr sz="2000" b="1">
                <a:solidFill>
                  <a:srgbClr val="006D77"/>
                </a:solidFill>
              </a:rPr>
              <a:t>• </a:t>
            </a:r>
            <a:r>
              <a:rPr sz="2000" b="1">
                <a:solidFill>
                  <a:srgbClr val="1F2D3A"/>
                </a:solidFill>
              </a:rPr>
              <a:t>Verification + Evidence:</a:t>
            </a:r>
            <a:r>
              <a:rPr sz="2000" b="0">
                <a:solidFill>
                  <a:srgbClr val="1F2D3A"/>
                </a:solidFill>
              </a:rPr>
              <a:t> the last two links of the traceability chain.</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Deferring to Hardware and Section 3's Rule</a:t>
            </a:r>
          </a:p>
        </p:txBody>
      </p:sp>
      <p:sp>
        <p:nvSpPr>
          <p:cNvPr id="7" name="TextBox 6"/>
          <p:cNvSpPr txBox="1"/>
          <p:nvPr/>
        </p:nvSpPr>
        <p:spPr>
          <a:xfrm>
            <a:off x="640080" y="1325880"/>
            <a:ext cx="10911535" cy="201168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If</a:t>
            </a:r>
            <a:r>
              <a:rPr sz="1800" b="0">
                <a:solidFill>
                  <a:srgbClr val="1F2D3A"/>
                </a:solidFill>
              </a:rPr>
              <a:t> a secure element/TEE exists: the requirement can be deferred to hardware.</a:t>
            </a:r>
          </a:p>
          <a:p>
            <a:pPr>
              <a:spcAft>
                <a:spcPts val="300"/>
              </a:spcAft>
            </a:pPr>
            <a:r>
              <a:rPr sz="1800" b="1">
                <a:solidFill>
                  <a:srgbClr val="006D77"/>
                </a:solidFill>
              </a:rPr>
              <a:t>• </a:t>
            </a:r>
            <a:r>
              <a:rPr sz="1800" b="1">
                <a:solidFill>
                  <a:srgbClr val="1F2D3A"/>
                </a:solidFill>
              </a:rPr>
              <a:t>If not</a:t>
            </a:r>
            <a:r>
              <a:rPr sz="1800" b="0">
                <a:solidFill>
                  <a:srgbClr val="1F2D3A"/>
                </a:solidFill>
              </a:rPr>
              <a:t>: it cannot be deferred — there is no party to defer to; the product must take a software-based control or write "not met" + residual risk. Writing "deferred to hardware" here is an </a:t>
            </a:r>
            <a:r>
              <a:rPr sz="1800" b="1">
                <a:solidFill>
                  <a:srgbClr val="1F2D3A"/>
                </a:solidFill>
              </a:rPr>
              <a:t>invalid deferral</a:t>
            </a:r>
            <a:r>
              <a:rPr sz="1800" b="0">
                <a:solidFill>
                  <a:srgbClr val="1F2D3A"/>
                </a:solidFill>
              </a:rPr>
              <a:t>.</a:t>
            </a:r>
          </a:p>
          <a:p>
            <a:pPr>
              <a:spcAft>
                <a:spcPts val="300"/>
              </a:spcAft>
            </a:pPr>
            <a:r>
              <a:rPr sz="1800" b="1">
                <a:solidFill>
                  <a:srgbClr val="006D77"/>
                </a:solidFill>
              </a:rPr>
              <a:t>• </a:t>
            </a:r>
            <a:r>
              <a:rPr sz="1800" b="1">
                <a:solidFill>
                  <a:srgbClr val="1F2D3A"/>
                </a:solidFill>
              </a:rPr>
              <a:t>Rule:</a:t>
            </a:r>
            <a:r>
              <a:rPr sz="1800" b="0">
                <a:solidFill>
                  <a:srgbClr val="1F2D3A"/>
                </a:solidFill>
              </a:rPr>
              <a:t> the compliance text must always end with a concrete reference; before deferring, verify the other party can </a:t>
            </a:r>
            <a:r>
              <a:rPr sz="1800" b="1">
                <a:solidFill>
                  <a:srgbClr val="1F2D3A"/>
                </a:solidFill>
              </a:rPr>
              <a:t>actually</a:t>
            </a:r>
            <a:r>
              <a:rPr sz="1800" b="0">
                <a:solidFill>
                  <a:srgbClr val="1F2D3A"/>
                </a:solidFill>
              </a:rPr>
              <a:t> meet it.</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3 — Quick Check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What are the requirement block's fields?</a:t>
            </a:r>
          </a:p>
          <a:p>
            <a:pPr>
              <a:spcAft>
                <a:spcPts val="300"/>
              </a:spcAft>
            </a:pPr>
            <a:r>
              <a:rPr sz="2000" b="1">
                <a:solidFill>
                  <a:srgbClr val="006D77"/>
                </a:solidFill>
              </a:rPr>
              <a:t>2. </a:t>
            </a:r>
            <a:r>
              <a:rPr sz="2000" b="0">
                <a:solidFill>
                  <a:srgbClr val="1F2D3A"/>
                </a:solidFill>
              </a:rPr>
              <a:t>Which three questions are answered when deferring?</a:t>
            </a:r>
          </a:p>
          <a:p>
            <a:pPr>
              <a:spcAft>
                <a:spcPts val="300"/>
              </a:spcAft>
            </a:pPr>
            <a:r>
              <a:rPr sz="2000" b="1">
                <a:solidFill>
                  <a:srgbClr val="006D77"/>
                </a:solidFill>
              </a:rPr>
              <a:t>3. </a:t>
            </a:r>
            <a:r>
              <a:rPr sz="2000" b="0">
                <a:solidFill>
                  <a:srgbClr val="1F2D3A"/>
                </a:solidFill>
              </a:rPr>
              <a:t>Why is silent deferring a problem?</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3 — Answers</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Id · measurable statement · source/rationale · related asset/threat · verification method (evidence) · status/priority.</a:t>
            </a:r>
          </a:p>
          <a:p>
            <a:pPr>
              <a:spcAft>
                <a:spcPts val="300"/>
              </a:spcAft>
            </a:pPr>
            <a:r>
              <a:rPr sz="2000" b="1">
                <a:solidFill>
                  <a:srgbClr val="006D77"/>
                </a:solidFill>
              </a:rPr>
              <a:t>2. </a:t>
            </a:r>
            <a:r>
              <a:rPr sz="2000" b="0">
                <a:solidFill>
                  <a:srgbClr val="1F2D3A"/>
                </a:solidFill>
              </a:rPr>
              <a:t>(1) </a:t>
            </a:r>
            <a:r>
              <a:rPr sz="2000" b="1">
                <a:solidFill>
                  <a:srgbClr val="1F2D3A"/>
                </a:solidFill>
              </a:rPr>
              <a:t>Why</a:t>
            </a:r>
            <a:r>
              <a:rPr sz="2000" b="0">
                <a:solidFill>
                  <a:srgbClr val="1F2D3A"/>
                </a:solidFill>
              </a:rPr>
              <a:t> isn't it met now? (2) </a:t>
            </a:r>
            <a:r>
              <a:rPr sz="2000" b="1">
                <a:solidFill>
                  <a:srgbClr val="1F2D3A"/>
                </a:solidFill>
              </a:rPr>
              <a:t>What's the risk, who accepts it</a:t>
            </a:r>
            <a:r>
              <a:rPr sz="2000" b="0">
                <a:solidFill>
                  <a:srgbClr val="1F2D3A"/>
                </a:solidFill>
              </a:rPr>
              <a:t> (approval)? (3) </a:t>
            </a:r>
            <a:r>
              <a:rPr sz="2000" b="1">
                <a:solidFill>
                  <a:srgbClr val="1F2D3A"/>
                </a:solidFill>
              </a:rPr>
              <a:t>When/how</a:t>
            </a:r>
            <a:r>
              <a:rPr sz="2000" b="0">
                <a:solidFill>
                  <a:srgbClr val="1F2D3A"/>
                </a:solidFill>
              </a:rPr>
              <a:t> will it be met (plan/mitigation)?</a:t>
            </a:r>
          </a:p>
          <a:p>
            <a:pPr>
              <a:spcAft>
                <a:spcPts val="300"/>
              </a:spcAft>
            </a:pPr>
            <a:r>
              <a:rPr sz="2000" b="1">
                <a:solidFill>
                  <a:srgbClr val="006D77"/>
                </a:solidFill>
              </a:rPr>
              <a:t>3. </a:t>
            </a:r>
            <a:r>
              <a:rPr sz="2000" b="0">
                <a:solidFill>
                  <a:srgbClr val="1F2D3A"/>
                </a:solidFill>
              </a:rPr>
              <a:t>Without a record/approval, the requirement gets skipped → a </a:t>
            </a:r>
            <a:r>
              <a:rPr sz="2000" b="1">
                <a:solidFill>
                  <a:srgbClr val="1F2D3A"/>
                </a:solidFill>
              </a:rPr>
              <a:t>hidden gap</a:t>
            </a:r>
            <a:r>
              <a:rPr sz="2000" b="0">
                <a:solidFill>
                  <a:srgbClr val="1F2D3A"/>
                </a:solidFill>
              </a:rPr>
              <a:t>, no one owns it, it blows up in the audit. Defer openly, with a rationale, and approved.</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76</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4. Common Criteria (ISO/IEC 15408)</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Common Criteria — Diagram</a:t>
            </a:r>
          </a:p>
        </p:txBody>
      </p:sp>
      <p:pic>
        <p:nvPicPr>
          <p:cNvPr id="7" name="Picture 6" descr="h13-07-ortak-kriterler.png"/>
          <p:cNvPicPr>
            <a:picLocks noChangeAspect="1"/>
          </p:cNvPicPr>
          <p:nvPr/>
        </p:nvPicPr>
        <p:blipFill>
          <a:blip r:embed="rId3"/>
          <a:stretch>
            <a:fillRect/>
          </a:stretch>
        </p:blipFill>
        <p:spPr>
          <a:xfrm>
            <a:off x="2046645" y="1325880"/>
            <a:ext cx="8098404" cy="3917539"/>
          </a:xfrm>
          <a:prstGeom prst="rect">
            <a:avLst/>
          </a:prstGeom>
        </p:spPr>
      </p:pic>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CC?</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Common Criteria:</a:t>
            </a:r>
            <a:r>
              <a:rPr sz="2000" b="0">
                <a:solidFill>
                  <a:srgbClr val="1F2D3A"/>
                </a:solidFill>
              </a:rPr>
              <a:t> the international standard for evaluating product security.</a:t>
            </a:r>
          </a:p>
          <a:p>
            <a:pPr>
              <a:spcAft>
                <a:spcPts val="300"/>
              </a:spcAft>
            </a:pPr>
            <a:r>
              <a:rPr sz="2000" b="1">
                <a:solidFill>
                  <a:srgbClr val="006D77"/>
                </a:solidFill>
              </a:rPr>
              <a:t>• </a:t>
            </a:r>
            <a:r>
              <a:rPr sz="2000" b="0">
                <a:solidFill>
                  <a:srgbClr val="1F2D3A"/>
                </a:solidFill>
              </a:rPr>
              <a:t>Provides a common </a:t>
            </a:r>
            <a:r>
              <a:rPr sz="2000" b="1">
                <a:solidFill>
                  <a:srgbClr val="1F2D3A"/>
                </a:solidFill>
              </a:rPr>
              <a:t>language</a:t>
            </a:r>
            <a:r>
              <a:rPr sz="2000" b="0">
                <a:solidFill>
                  <a:srgbClr val="1F2D3A"/>
                </a:solidFill>
              </a:rPr>
              <a:t> and </a:t>
            </a:r>
            <a:r>
              <a:rPr sz="2000" b="1">
                <a:solidFill>
                  <a:srgbClr val="1F2D3A"/>
                </a:solidFill>
              </a:rPr>
              <a:t>method</a:t>
            </a:r>
            <a:r>
              <a:rPr sz="2000" b="0">
                <a:solidFill>
                  <a:srgbClr val="1F2D3A"/>
                </a:solidFill>
              </a:rPr>
              <a:t>.</a:t>
            </a:r>
          </a:p>
          <a:p>
            <a:pPr>
              <a:spcAft>
                <a:spcPts val="300"/>
              </a:spcAft>
            </a:pPr>
            <a:r>
              <a:rPr sz="2000" b="1">
                <a:solidFill>
                  <a:srgbClr val="006D77"/>
                </a:solidFill>
              </a:rPr>
              <a:t>• </a:t>
            </a:r>
            <a:r>
              <a:rPr sz="2000" b="0">
                <a:solidFill>
                  <a:srgbClr val="1F2D3A"/>
                </a:solidFill>
              </a:rPr>
              <a:t>Countries recognise each other's evaluations.</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TOE · Target of Evaluation</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TOE (Target of Evaluation):</a:t>
            </a:r>
            <a:r>
              <a:rPr sz="2000" b="0">
                <a:solidFill>
                  <a:srgbClr val="1F2D3A"/>
                </a:solidFill>
              </a:rPr>
              <a:t> the complete product being evaluated.</a:t>
            </a:r>
          </a:p>
          <a:p>
            <a:pPr>
              <a:spcAft>
                <a:spcPts val="300"/>
              </a:spcAft>
            </a:pPr>
            <a:r>
              <a:rPr sz="2000" b="1">
                <a:solidFill>
                  <a:srgbClr val="006D77"/>
                </a:solidFill>
              </a:rPr>
              <a:t>• </a:t>
            </a:r>
            <a:r>
              <a:rPr sz="2000" b="0">
                <a:solidFill>
                  <a:srgbClr val="1F2D3A"/>
                </a:solidFill>
              </a:rPr>
              <a:t>Uniquely identified (Week 12): version + binary + hash.</a:t>
            </a:r>
          </a:p>
          <a:p>
            <a:pPr>
              <a:spcAft>
                <a:spcPts val="300"/>
              </a:spcAft>
            </a:pPr>
            <a:r>
              <a:rPr sz="2000" b="1">
                <a:solidFill>
                  <a:srgbClr val="006D77"/>
                </a:solidFill>
              </a:rPr>
              <a:t>• </a:t>
            </a:r>
            <a:r>
              <a:rPr sz="2000" b="0">
                <a:solidFill>
                  <a:srgbClr val="1F2D3A"/>
                </a:solidFill>
              </a:rPr>
              <a:t>Out-of-scope components are written down.</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 · Security Target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ST (Security Target):</a:t>
            </a:r>
            <a:r>
              <a:rPr sz="2000" b="0">
                <a:solidFill>
                  <a:srgbClr val="1F2D3A"/>
                </a:solidFill>
              </a:rPr>
              <a:t> </a:t>
            </a:r>
            <a:r>
              <a:rPr sz="2000" b="1">
                <a:solidFill>
                  <a:srgbClr val="1F2D3A"/>
                </a:solidFill>
              </a:rPr>
              <a:t>this</a:t>
            </a:r>
            <a:r>
              <a:rPr sz="2000" b="0">
                <a:solidFill>
                  <a:srgbClr val="1F2D3A"/>
                </a:solidFill>
              </a:rPr>
              <a:t> product's security-target document.</a:t>
            </a:r>
          </a:p>
          <a:p>
            <a:pPr>
              <a:spcAft>
                <a:spcPts val="300"/>
              </a:spcAft>
            </a:pPr>
            <a:r>
              <a:rPr sz="2000" b="1">
                <a:solidFill>
                  <a:srgbClr val="006D77"/>
                </a:solidFill>
              </a:rPr>
              <a:t>• </a:t>
            </a:r>
            <a:r>
              <a:rPr sz="2000" b="0">
                <a:solidFill>
                  <a:srgbClr val="1F2D3A"/>
                </a:solidFill>
              </a:rPr>
              <a:t>Contains: threats, objectives, requirements (SFR/SAR).</a:t>
            </a:r>
          </a:p>
          <a:p>
            <a:pPr>
              <a:spcAft>
                <a:spcPts val="300"/>
              </a:spcAft>
            </a:pPr>
            <a:r>
              <a:rPr sz="2000" b="1">
                <a:solidFill>
                  <a:srgbClr val="006D77"/>
                </a:solidFill>
              </a:rPr>
              <a:t>• </a:t>
            </a:r>
            <a:r>
              <a:rPr sz="2000" b="0">
                <a:solidFill>
                  <a:srgbClr val="1F2D3A"/>
                </a:solidFill>
              </a:rPr>
              <a:t>Specific to the product.</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PP · Protection Profile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PP (Protection Profile):</a:t>
            </a:r>
            <a:r>
              <a:rPr sz="2000" b="0">
                <a:solidFill>
                  <a:srgbClr val="1F2D3A"/>
                </a:solidFill>
              </a:rPr>
              <a:t> a common requirement set for a product </a:t>
            </a:r>
            <a:r>
              <a:rPr sz="2000" b="1">
                <a:solidFill>
                  <a:srgbClr val="1F2D3A"/>
                </a:solidFill>
              </a:rPr>
              <a:t>class</a:t>
            </a:r>
            <a:r>
              <a:rPr sz="2000" b="0">
                <a:solidFill>
                  <a:srgbClr val="1F2D3A"/>
                </a:solidFill>
              </a:rPr>
              <a:t>.</a:t>
            </a:r>
          </a:p>
          <a:p>
            <a:pPr>
              <a:spcAft>
                <a:spcPts val="300"/>
              </a:spcAft>
            </a:pPr>
            <a:r>
              <a:rPr sz="2000" b="1">
                <a:solidFill>
                  <a:srgbClr val="006D77"/>
                </a:solidFill>
              </a:rPr>
              <a:t>• </a:t>
            </a:r>
            <a:r>
              <a:rPr sz="2000" b="0">
                <a:solidFill>
                  <a:srgbClr val="1F2D3A"/>
                </a:solidFill>
              </a:rPr>
              <a:t>Example: "mobile device PP," "smart card PP."</a:t>
            </a:r>
          </a:p>
          <a:p>
            <a:pPr>
              <a:spcAft>
                <a:spcPts val="300"/>
              </a:spcAft>
            </a:pPr>
            <a:r>
              <a:rPr sz="2000" b="1">
                <a:solidFill>
                  <a:srgbClr val="006D77"/>
                </a:solidFill>
              </a:rPr>
              <a:t>• </a:t>
            </a:r>
            <a:r>
              <a:rPr sz="2000" b="0">
                <a:solidFill>
                  <a:srgbClr val="1F2D3A"/>
                </a:solidFill>
              </a:rPr>
              <a:t>STs generally build on a PP.</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ST vs. PP</a:t>
            </a:r>
          </a:p>
        </p:txBody>
      </p:sp>
      <p:graphicFrame>
        <p:nvGraphicFramePr>
          <p:cNvPr id="7" name="Table 6"/>
          <p:cNvGraphicFramePr>
            <a:graphicFrameLocks noGrp="1"/>
          </p:cNvGraphicFramePr>
          <p:nvPr/>
        </p:nvGraphicFramePr>
        <p:xfrm>
          <a:off x="640080" y="1325880"/>
          <a:ext cx="10911534" cy="1527048"/>
        </p:xfrm>
        <a:graphic>
          <a:graphicData uri="http://schemas.openxmlformats.org/drawingml/2006/table">
            <a:tbl>
              <a:tblPr firstRow="1" bandRow="1">
                <a:tableStyleId>{5C22544A-7EE6-4342-B048-85BDC9FD1C3A}</a:tableStyleId>
              </a:tblPr>
              <a:tblGrid>
                <a:gridCol w="2463895"/>
                <a:gridCol w="4399812"/>
                <a:gridCol w="4047827"/>
              </a:tblGrid>
              <a:tr h="381762">
                <a:tc>
                  <a:txBody>
                    <a:bodyPr wrap="square"/>
                    <a:lstStyle/>
                    <a:p/>
                  </a:txBody>
                  <a:tcPr marL="54864" marR="54864" marT="27432" marB="27432" anchor="ctr">
                    <a:solidFill>
                      <a:srgbClr val="006D77"/>
                    </a:solidFill>
                  </a:tcPr>
                </a:tc>
                <a:tc>
                  <a:txBody>
                    <a:bodyPr wrap="square"/>
                    <a:lstStyle/>
                    <a:p>
                      <a:r>
                        <a:rPr sz="1439" b="1">
                          <a:solidFill>
                            <a:srgbClr val="FFFFFF"/>
                          </a:solidFill>
                        </a:rPr>
                        <a:t>ST</a:t>
                      </a:r>
                    </a:p>
                  </a:txBody>
                  <a:tcPr marL="54864" marR="54864" marT="27432" marB="27432" anchor="ctr">
                    <a:solidFill>
                      <a:srgbClr val="006D77"/>
                    </a:solidFill>
                  </a:tcPr>
                </a:tc>
                <a:tc>
                  <a:txBody>
                    <a:bodyPr wrap="square"/>
                    <a:lstStyle/>
                    <a:p>
                      <a:r>
                        <a:rPr sz="1439" b="1">
                          <a:solidFill>
                            <a:srgbClr val="FFFFFF"/>
                          </a:solidFill>
                        </a:rPr>
                        <a:t>PP</a:t>
                      </a:r>
                    </a:p>
                  </a:txBody>
                  <a:tcPr marL="54864" marR="54864" marT="27432" marB="27432" anchor="ctr">
                    <a:solidFill>
                      <a:srgbClr val="006D77"/>
                    </a:solidFill>
                  </a:tcPr>
                </a:tc>
              </a:tr>
              <a:tr h="381762">
                <a:tc>
                  <a:txBody>
                    <a:bodyPr wrap="square"/>
                    <a:lstStyle/>
                    <a:p>
                      <a:r>
                        <a:rPr sz="1439" b="0">
                          <a:solidFill>
                            <a:srgbClr val="1F2D3A"/>
                          </a:solidFill>
                        </a:rPr>
                        <a:t>Scope</a:t>
                      </a:r>
                    </a:p>
                  </a:txBody>
                  <a:tcPr marL="54864" marR="54864" marT="27432" marB="27432" anchor="ctr">
                    <a:solidFill>
                      <a:srgbClr val="FFFFFF"/>
                    </a:solidFill>
                  </a:tcPr>
                </a:tc>
                <a:tc>
                  <a:txBody>
                    <a:bodyPr wrap="square"/>
                    <a:lstStyle/>
                    <a:p>
                      <a:r>
                        <a:rPr sz="1439" b="0">
                          <a:solidFill>
                            <a:srgbClr val="1F2D3A"/>
                          </a:solidFill>
                        </a:rPr>
                        <a:t>Single product</a:t>
                      </a:r>
                    </a:p>
                  </a:txBody>
                  <a:tcPr marL="54864" marR="54864" marT="27432" marB="27432" anchor="ctr">
                    <a:solidFill>
                      <a:srgbClr val="FFFFFF"/>
                    </a:solidFill>
                  </a:tcPr>
                </a:tc>
                <a:tc>
                  <a:txBody>
                    <a:bodyPr wrap="square"/>
                    <a:lstStyle/>
                    <a:p>
                      <a:r>
                        <a:rPr sz="1439" b="0">
                          <a:solidFill>
                            <a:srgbClr val="1F2D3A"/>
                          </a:solidFill>
                        </a:rPr>
                        <a:t>Product class</a:t>
                      </a:r>
                    </a:p>
                  </a:txBody>
                  <a:tcPr marL="54864" marR="54864" marT="27432" marB="27432" anchor="ctr">
                    <a:solidFill>
                      <a:srgbClr val="FFFFFF"/>
                    </a:solidFill>
                  </a:tcPr>
                </a:tc>
              </a:tr>
              <a:tr h="381762">
                <a:tc>
                  <a:txBody>
                    <a:bodyPr wrap="square"/>
                    <a:lstStyle/>
                    <a:p>
                      <a:r>
                        <a:rPr sz="1439" b="0">
                          <a:solidFill>
                            <a:srgbClr val="1F2D3A"/>
                          </a:solidFill>
                        </a:rPr>
                        <a:t>Written by</a:t>
                      </a:r>
                    </a:p>
                  </a:txBody>
                  <a:tcPr marL="54864" marR="54864" marT="27432" marB="27432" anchor="ctr">
                    <a:solidFill>
                      <a:srgbClr val="EEF7F8"/>
                    </a:solidFill>
                  </a:tcPr>
                </a:tc>
                <a:tc>
                  <a:txBody>
                    <a:bodyPr wrap="square"/>
                    <a:lstStyle/>
                    <a:p>
                      <a:r>
                        <a:rPr sz="1439" b="0">
                          <a:solidFill>
                            <a:srgbClr val="1F2D3A"/>
                          </a:solidFill>
                        </a:rPr>
                        <a:t>Developer</a:t>
                      </a:r>
                    </a:p>
                  </a:txBody>
                  <a:tcPr marL="54864" marR="54864" marT="27432" marB="27432" anchor="ctr">
                    <a:solidFill>
                      <a:srgbClr val="EEF7F8"/>
                    </a:solidFill>
                  </a:tcPr>
                </a:tc>
                <a:tc>
                  <a:txBody>
                    <a:bodyPr wrap="square"/>
                    <a:lstStyle/>
                    <a:p>
                      <a:r>
                        <a:rPr sz="1439" b="0">
                          <a:solidFill>
                            <a:srgbClr val="1F2D3A"/>
                          </a:solidFill>
                        </a:rPr>
                        <a:t>Community/authority</a:t>
                      </a:r>
                    </a:p>
                  </a:txBody>
                  <a:tcPr marL="54864" marR="54864" marT="27432" marB="27432" anchor="ctr">
                    <a:solidFill>
                      <a:srgbClr val="EEF7F8"/>
                    </a:solidFill>
                  </a:tcPr>
                </a:tc>
              </a:tr>
              <a:tr h="381762">
                <a:tc>
                  <a:txBody>
                    <a:bodyPr wrap="square"/>
                    <a:lstStyle/>
                    <a:p>
                      <a:r>
                        <a:rPr sz="1439" b="0">
                          <a:solidFill>
                            <a:srgbClr val="1F2D3A"/>
                          </a:solidFill>
                        </a:rPr>
                        <a:t>Role</a:t>
                      </a:r>
                    </a:p>
                  </a:txBody>
                  <a:tcPr marL="54864" marR="54864" marT="27432" marB="27432" anchor="ctr">
                    <a:solidFill>
                      <a:srgbClr val="FFFFFF"/>
                    </a:solidFill>
                  </a:tcPr>
                </a:tc>
                <a:tc>
                  <a:txBody>
                    <a:bodyPr wrap="square"/>
                    <a:lstStyle/>
                    <a:p>
                      <a:r>
                        <a:rPr sz="1439" b="0">
                          <a:solidFill>
                            <a:srgbClr val="1F2D3A"/>
                          </a:solidFill>
                        </a:rPr>
                        <a:t>This product's target</a:t>
                      </a:r>
                    </a:p>
                  </a:txBody>
                  <a:tcPr marL="54864" marR="54864" marT="27432" marB="27432" anchor="ctr">
                    <a:solidFill>
                      <a:srgbClr val="FFFFFF"/>
                    </a:solidFill>
                  </a:tcPr>
                </a:tc>
                <a:tc>
                  <a:txBody>
                    <a:bodyPr wrap="square"/>
                    <a:lstStyle/>
                    <a:p>
                      <a:r>
                        <a:rPr sz="1439" b="0">
                          <a:solidFill>
                            <a:srgbClr val="1F2D3A"/>
                          </a:solidFill>
                        </a:rPr>
                        <a:t>Common baseline</a:t>
                      </a:r>
                    </a:p>
                  </a:txBody>
                  <a:tcPr marL="54864" marR="54864" marT="27432" marB="27432" anchor="ctr">
                    <a:solidFill>
                      <a:srgbClr val="FFFFFF"/>
                    </a:solidFill>
                  </a:tcPr>
                </a:tc>
              </a:tr>
            </a:tbl>
          </a:graphicData>
        </a:graphic>
      </p:graphicFrame>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SFR · Functional Requirements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SFR (Security Functional Requirements):</a:t>
            </a:r>
            <a:r>
              <a:rPr sz="2000" b="0">
                <a:solidFill>
                  <a:srgbClr val="1F2D3A"/>
                </a:solidFill>
              </a:rPr>
              <a:t> what the product </a:t>
            </a:r>
            <a:r>
              <a:rPr sz="2000" b="1">
                <a:solidFill>
                  <a:srgbClr val="1F2D3A"/>
                </a:solidFill>
              </a:rPr>
              <a:t>will do</a:t>
            </a:r>
            <a:r>
              <a:rPr sz="2000" b="0">
                <a:solidFill>
                  <a:srgbClr val="1F2D3A"/>
                </a:solidFill>
              </a:rPr>
              <a:t>.</a:t>
            </a:r>
          </a:p>
          <a:p>
            <a:pPr>
              <a:spcAft>
                <a:spcPts val="300"/>
              </a:spcAft>
            </a:pPr>
            <a:r>
              <a:rPr sz="2000" b="1">
                <a:solidFill>
                  <a:srgbClr val="006D77"/>
                </a:solidFill>
              </a:rPr>
              <a:t>• </a:t>
            </a:r>
            <a:r>
              <a:rPr sz="2000" b="0">
                <a:solidFill>
                  <a:srgbClr val="1F2D3A"/>
                </a:solidFill>
              </a:rPr>
              <a:t>Example: encryption, access control, logging.</a:t>
            </a:r>
          </a:p>
          <a:p>
            <a:pPr>
              <a:spcAft>
                <a:spcPts val="300"/>
              </a:spcAft>
            </a:pPr>
            <a:r>
              <a:rPr sz="2000" b="1">
                <a:solidFill>
                  <a:srgbClr val="006D77"/>
                </a:solidFill>
              </a:rPr>
              <a:t>• </a:t>
            </a:r>
            <a:r>
              <a:rPr sz="2000" b="0">
                <a:solidFill>
                  <a:srgbClr val="1F2D3A"/>
                </a:solidFill>
              </a:rPr>
              <a:t>Chosen from a standard catalogue.</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SAR · Assurance Requirements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SAR (Security Assurance Requirements):</a:t>
            </a:r>
            <a:r>
              <a:rPr sz="2000" b="0">
                <a:solidFill>
                  <a:srgbClr val="1F2D3A"/>
                </a:solidFill>
              </a:rPr>
              <a:t> </a:t>
            </a:r>
            <a:r>
              <a:rPr sz="2000" b="1">
                <a:solidFill>
                  <a:srgbClr val="1F2D3A"/>
                </a:solidFill>
              </a:rPr>
              <a:t>how we will trust</a:t>
            </a:r>
            <a:r>
              <a:rPr sz="2000" b="0">
                <a:solidFill>
                  <a:srgbClr val="1F2D3A"/>
                </a:solidFill>
              </a:rPr>
              <a:t> it was done correctly.</a:t>
            </a:r>
          </a:p>
          <a:p>
            <a:pPr>
              <a:spcAft>
                <a:spcPts val="300"/>
              </a:spcAft>
            </a:pPr>
            <a:r>
              <a:rPr sz="2000" b="1">
                <a:solidFill>
                  <a:srgbClr val="006D77"/>
                </a:solidFill>
              </a:rPr>
              <a:t>• </a:t>
            </a:r>
            <a:r>
              <a:rPr sz="2000" b="0">
                <a:solidFill>
                  <a:srgbClr val="1F2D3A"/>
                </a:solidFill>
              </a:rPr>
              <a:t>Example: source review, test depth, vulnerability analysis.</a:t>
            </a:r>
          </a:p>
          <a:p>
            <a:pPr>
              <a:spcAft>
                <a:spcPts val="300"/>
              </a:spcAft>
            </a:pPr>
            <a:r>
              <a:rPr sz="2000" b="1">
                <a:solidFill>
                  <a:srgbClr val="006D77"/>
                </a:solidFill>
              </a:rPr>
              <a:t>• </a:t>
            </a:r>
            <a:r>
              <a:rPr sz="2000" b="0">
                <a:solidFill>
                  <a:srgbClr val="1F2D3A"/>
                </a:solidFill>
              </a:rPr>
              <a:t>EAL determines these.</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EAL · Evaluation Depth</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EAL (Evaluation Assurance Level):</a:t>
            </a:r>
            <a:r>
              <a:rPr sz="2000" b="0">
                <a:solidFill>
                  <a:srgbClr val="1F2D3A"/>
                </a:solidFill>
              </a:rPr>
              <a:t> depth from 1 to 7.</a:t>
            </a:r>
          </a:p>
          <a:p>
            <a:pPr>
              <a:spcAft>
                <a:spcPts val="300"/>
              </a:spcAft>
            </a:pPr>
            <a:r>
              <a:rPr sz="2000" b="1">
                <a:solidFill>
                  <a:srgbClr val="006D77"/>
                </a:solidFill>
              </a:rPr>
              <a:t>• </a:t>
            </a:r>
            <a:r>
              <a:rPr sz="2000" b="0">
                <a:solidFill>
                  <a:srgbClr val="1F2D3A"/>
                </a:solidFill>
              </a:rPr>
              <a:t>A higher EAL = a deeper review.</a:t>
            </a:r>
          </a:p>
          <a:p>
            <a:pPr>
              <a:spcAft>
                <a:spcPts val="300"/>
              </a:spcAft>
            </a:pPr>
            <a:r>
              <a:rPr sz="2000" b="1">
                <a:solidFill>
                  <a:srgbClr val="006D77"/>
                </a:solidFill>
              </a:rPr>
              <a:t>• </a:t>
            </a:r>
            <a:r>
              <a:rPr sz="2000" b="0">
                <a:solidFill>
                  <a:srgbClr val="1F2D3A"/>
                </a:solidFill>
              </a:rPr>
              <a:t>"+" shows additional assurance components (EAL4+).</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 A Common Misunderstanding of EAL</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EAL is the </a:t>
            </a:r>
            <a:r>
              <a:rPr sz="2000" b="1">
                <a:solidFill>
                  <a:srgbClr val="1F2D3A"/>
                </a:solidFill>
              </a:rPr>
              <a:t>depth</a:t>
            </a:r>
            <a:r>
              <a:rPr sz="2000" b="0">
                <a:solidFill>
                  <a:srgbClr val="1F2D3A"/>
                </a:solidFill>
              </a:rPr>
              <a:t> of security review, not the </a:t>
            </a:r>
            <a:r>
              <a:rPr sz="2000" b="1">
                <a:solidFill>
                  <a:srgbClr val="1F2D3A"/>
                </a:solidFill>
              </a:rPr>
              <a:t>amount</a:t>
            </a:r>
            <a:r>
              <a:rPr sz="2000" b="0">
                <a:solidFill>
                  <a:srgbClr val="1F2D3A"/>
                </a:solidFill>
              </a:rPr>
              <a:t> of security.</a:t>
            </a:r>
          </a:p>
          <a:p>
            <a:pPr>
              <a:spcAft>
                <a:spcPts val="300"/>
              </a:spcAft>
            </a:pPr>
            <a:r>
              <a:rPr sz="2000" b="1">
                <a:solidFill>
                  <a:srgbClr val="006D77"/>
                </a:solidFill>
              </a:rPr>
              <a:t>• </a:t>
            </a:r>
            <a:r>
              <a:rPr sz="2000" b="0">
                <a:solidFill>
                  <a:srgbClr val="1F2D3A"/>
                </a:solidFill>
              </a:rPr>
              <a:t>Saying "EAL4+ &gt; EAL2 is more secure" is </a:t>
            </a:r>
            <a:r>
              <a:rPr sz="2000" b="1">
                <a:solidFill>
                  <a:srgbClr val="1F2D3A"/>
                </a:solidFill>
              </a:rPr>
              <a:t>wrong</a:t>
            </a:r>
            <a:r>
              <a:rPr sz="2000" b="0">
                <a:solidFill>
                  <a:srgbClr val="1F2D3A"/>
                </a:solidFill>
              </a:rPr>
              <a:t>.</a:t>
            </a:r>
          </a:p>
          <a:p>
            <a:pPr>
              <a:spcAft>
                <a:spcPts val="300"/>
              </a:spcAft>
            </a:pPr>
            <a:r>
              <a:rPr sz="2000" b="1">
                <a:solidFill>
                  <a:srgbClr val="006D77"/>
                </a:solidFill>
              </a:rPr>
              <a:t>• </a:t>
            </a:r>
            <a:r>
              <a:rPr sz="2000" b="0">
                <a:solidFill>
                  <a:srgbClr val="1F2D3A"/>
                </a:solidFill>
              </a:rPr>
              <a:t>Security depends on the </a:t>
            </a:r>
            <a:r>
              <a:rPr sz="2000" b="1">
                <a:solidFill>
                  <a:srgbClr val="1F2D3A"/>
                </a:solidFill>
              </a:rPr>
              <a:t>threats and objectives in the ST</a:t>
            </a:r>
            <a:r>
              <a:rPr sz="2000" b="0">
                <a:solidFill>
                  <a:srgbClr val="1F2D3A"/>
                </a:solidFill>
              </a:rPr>
              <a:t>.</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ST Skeleton — TOE</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Let's fill this in for a mobile payment component in three steps.</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1">
                <a:solidFill>
                  <a:srgbClr val="1F2D3A"/>
                </a:solidFill>
              </a:rPr>
              <a:t>Step 1 — Define the TOE:</a:t>
            </a:r>
          </a:p>
        </p:txBody>
      </p:sp>
      <p:sp>
        <p:nvSpPr>
          <p:cNvPr id="9" name="Rectangle 8"/>
          <p:cNvSpPr/>
          <p:nvPr/>
        </p:nvSpPr>
        <p:spPr>
          <a:xfrm>
            <a:off x="640080" y="2425192"/>
            <a:ext cx="10911535" cy="12649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TOE: the "CEN429-Pay" library, version 1.0, Android ARM64 build only. </a:t>
            </a:r>
            <a:r>
              <a:rPr sz="2000" b="1">
                <a:solidFill>
                  <a:srgbClr val="1F2D3A"/>
                </a:solidFill>
              </a:rPr>
              <a:t>Out of scope:</a:t>
            </a:r>
            <a:r>
              <a:rPr sz="2000" b="0">
                <a:solidFill>
                  <a:srgbClr val="1F2D3A"/>
                </a:solidFill>
              </a:rPr>
              <a:t> the parent application's interface, server-side components, the operating system kernel.</a:t>
            </a:r>
          </a:p>
        </p:txBody>
      </p:sp>
      <p:sp>
        <p:nvSpPr>
          <p:cNvPr id="10" name="TextBox 9"/>
          <p:cNvSpPr txBox="1"/>
          <p:nvPr/>
        </p:nvSpPr>
        <p:spPr>
          <a:xfrm>
            <a:off x="640080" y="3799840"/>
            <a:ext cx="10911535" cy="439928"/>
          </a:xfrm>
          <a:prstGeom prst="rect">
            <a:avLst/>
          </a:prstGeom>
          <a:noFill/>
        </p:spPr>
        <p:txBody>
          <a:bodyPr wrap="square" lIns="45720" rIns="45720">
            <a:spAutoFit/>
          </a:bodyPr>
          <a:lstStyle/>
          <a:p>
            <a:pPr algn="l"/>
            <a:r>
              <a:rPr sz="2000" b="0">
                <a:solidFill>
                  <a:srgbClr val="1F2D3A"/>
                </a:solidFill>
              </a:rPr>
              <a:t>Writing what's out of scope matters as much as writing the scope.</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Threat → Objective → SFR Mapping</a:t>
            </a:r>
          </a:p>
        </p:txBody>
      </p:sp>
      <p:graphicFrame>
        <p:nvGraphicFramePr>
          <p:cNvPr id="7" name="Table 6"/>
          <p:cNvGraphicFramePr>
            <a:graphicFrameLocks noGrp="1"/>
          </p:cNvGraphicFramePr>
          <p:nvPr/>
        </p:nvGraphicFramePr>
        <p:xfrm>
          <a:off x="640080" y="1325880"/>
          <a:ext cx="10911535" cy="1859889"/>
        </p:xfrm>
        <a:graphic>
          <a:graphicData uri="http://schemas.openxmlformats.org/drawingml/2006/table">
            <a:tbl>
              <a:tblPr firstRow="1" bandRow="1">
                <a:tableStyleId>{5C22544A-7EE6-4342-B048-85BDC9FD1C3A}</a:tableStyleId>
              </a:tblPr>
              <a:tblGrid>
                <a:gridCol w="1620525"/>
                <a:gridCol w="5401750"/>
                <a:gridCol w="1512490"/>
                <a:gridCol w="2376770"/>
              </a:tblGrid>
              <a:tr h="464972">
                <a:tc>
                  <a:txBody>
                    <a:bodyPr wrap="square"/>
                    <a:lstStyle/>
                    <a:p>
                      <a:r>
                        <a:rPr sz="1296" b="1">
                          <a:solidFill>
                            <a:srgbClr val="FFFFFF"/>
                          </a:solidFill>
                        </a:rPr>
                        <a:t>Threat</a:t>
                      </a:r>
                    </a:p>
                  </a:txBody>
                  <a:tcPr marL="54864" marR="54864" marT="27432" marB="27432" anchor="ctr">
                    <a:solidFill>
                      <a:srgbClr val="006D77"/>
                    </a:solidFill>
                  </a:tcPr>
                </a:tc>
                <a:tc>
                  <a:txBody>
                    <a:bodyPr wrap="square"/>
                    <a:lstStyle/>
                    <a:p>
                      <a:r>
                        <a:rPr sz="1296" b="1">
                          <a:solidFill>
                            <a:srgbClr val="FFFFFF"/>
                          </a:solidFill>
                        </a:rPr>
                        <a:t>Security objective</a:t>
                      </a:r>
                    </a:p>
                  </a:txBody>
                  <a:tcPr marL="54864" marR="54864" marT="27432" marB="27432" anchor="ctr">
                    <a:solidFill>
                      <a:srgbClr val="006D77"/>
                    </a:solidFill>
                  </a:tcPr>
                </a:tc>
                <a:tc>
                  <a:txBody>
                    <a:bodyPr wrap="square"/>
                    <a:lstStyle/>
                    <a:p>
                      <a:r>
                        <a:rPr sz="1296" b="1">
                          <a:solidFill>
                            <a:srgbClr val="FFFFFF"/>
                          </a:solidFill>
                        </a:rPr>
                        <a:t>SFR family</a:t>
                      </a:r>
                    </a:p>
                  </a:txBody>
                  <a:tcPr marL="54864" marR="54864" marT="27432" marB="27432" anchor="ctr">
                    <a:solidFill>
                      <a:srgbClr val="006D77"/>
                    </a:solidFill>
                  </a:tcPr>
                </a:tc>
                <a:tc>
                  <a:txBody>
                    <a:bodyPr wrap="square"/>
                    <a:lstStyle/>
                    <a:p>
                      <a:r>
                        <a:rPr sz="1296" b="1">
                          <a:solidFill>
                            <a:srgbClr val="FFFFFF"/>
                          </a:solidFill>
                        </a:rPr>
                        <a:t>Course requirement</a:t>
                      </a:r>
                    </a:p>
                  </a:txBody>
                  <a:tcPr marL="54864" marR="54864" marT="27432" marB="27432" anchor="ctr">
                    <a:solidFill>
                      <a:srgbClr val="006D77"/>
                    </a:solidFill>
                  </a:tcPr>
                </a:tc>
              </a:tr>
              <a:tr h="464972">
                <a:tc>
                  <a:txBody>
                    <a:bodyPr wrap="square"/>
                    <a:lstStyle/>
                    <a:p>
                      <a:r>
                        <a:rPr sz="1296" b="0">
                          <a:solidFill>
                            <a:srgbClr val="1F2D3A"/>
                          </a:solidFill>
                        </a:rPr>
                        <a:t>T.EAVESDROP</a:t>
                      </a:r>
                    </a:p>
                  </a:txBody>
                  <a:tcPr marL="54864" marR="54864" marT="27432" marB="27432" anchor="ctr">
                    <a:solidFill>
                      <a:srgbClr val="FFFFFF"/>
                    </a:solidFill>
                  </a:tcPr>
                </a:tc>
                <a:tc>
                  <a:txBody>
                    <a:bodyPr wrap="square"/>
                    <a:lstStyle/>
                    <a:p>
                      <a:r>
                        <a:rPr sz="1296" b="0">
                          <a:solidFill>
                            <a:srgbClr val="1F2D3A"/>
                          </a:solidFill>
                        </a:rPr>
                        <a:t>Transmitted data must stay confidential/intact</a:t>
                      </a:r>
                    </a:p>
                  </a:txBody>
                  <a:tcPr marL="54864" marR="54864" marT="27432" marB="27432" anchor="ctr">
                    <a:solidFill>
                      <a:srgbClr val="FFFFFF"/>
                    </a:solidFill>
                  </a:tcPr>
                </a:tc>
                <a:tc>
                  <a:txBody>
                    <a:bodyPr wrap="square"/>
                    <a:lstStyle/>
                    <a:p>
                      <a:r>
                        <a:rPr sz="1296" b="0">
                          <a:solidFill>
                            <a:srgbClr val="1F2D3A"/>
                          </a:solidFill>
                        </a:rPr>
                        <a:t>FCS, FTP</a:t>
                      </a:r>
                    </a:p>
                  </a:txBody>
                  <a:tcPr marL="54864" marR="54864" marT="27432" marB="27432" anchor="ctr">
                    <a:solidFill>
                      <a:srgbClr val="FFFFFF"/>
                    </a:solidFill>
                  </a:tcPr>
                </a:tc>
                <a:tc>
                  <a:txBody>
                    <a:bodyPr wrap="square"/>
                    <a:lstStyle/>
                    <a:p>
                      <a:r>
                        <a:rPr sz="1296" b="0">
                          <a:solidFill>
                            <a:srgbClr val="1F2D3A"/>
                          </a:solidFill>
                        </a:rPr>
                        <a:t>CEN429-DT-01</a:t>
                      </a:r>
                    </a:p>
                  </a:txBody>
                  <a:tcPr marL="54864" marR="54864" marT="27432" marB="27432" anchor="ctr">
                    <a:solidFill>
                      <a:srgbClr val="FFFFFF"/>
                    </a:solidFill>
                  </a:tcPr>
                </a:tc>
              </a:tr>
              <a:tr h="464972">
                <a:tc>
                  <a:txBody>
                    <a:bodyPr wrap="square"/>
                    <a:lstStyle/>
                    <a:p>
                      <a:r>
                        <a:rPr sz="1296" b="0">
                          <a:solidFill>
                            <a:srgbClr val="1F2D3A"/>
                          </a:solidFill>
                        </a:rPr>
                        <a:t>T.TAMPER</a:t>
                      </a:r>
                    </a:p>
                  </a:txBody>
                  <a:tcPr marL="54864" marR="54864" marT="27432" marB="27432" anchor="ctr">
                    <a:solidFill>
                      <a:srgbClr val="EEF7F8"/>
                    </a:solidFill>
                  </a:tcPr>
                </a:tc>
                <a:tc>
                  <a:txBody>
                    <a:bodyPr wrap="square"/>
                    <a:lstStyle/>
                    <a:p>
                      <a:r>
                        <a:rPr sz="1296" b="0">
                          <a:solidFill>
                            <a:srgbClr val="1F2D3A"/>
                          </a:solidFill>
                        </a:rPr>
                        <a:t>The application must check its integrity</a:t>
                      </a:r>
                    </a:p>
                  </a:txBody>
                  <a:tcPr marL="54864" marR="54864" marT="27432" marB="27432" anchor="ctr">
                    <a:solidFill>
                      <a:srgbClr val="EEF7F8"/>
                    </a:solidFill>
                  </a:tcPr>
                </a:tc>
                <a:tc>
                  <a:txBody>
                    <a:bodyPr wrap="square"/>
                    <a:lstStyle/>
                    <a:p>
                      <a:r>
                        <a:rPr sz="1296" b="0">
                          <a:solidFill>
                            <a:srgbClr val="1F2D3A"/>
                          </a:solidFill>
                        </a:rPr>
                        <a:t>FPT</a:t>
                      </a:r>
                    </a:p>
                  </a:txBody>
                  <a:tcPr marL="54864" marR="54864" marT="27432" marB="27432" anchor="ctr">
                    <a:solidFill>
                      <a:srgbClr val="EEF7F8"/>
                    </a:solidFill>
                  </a:tcPr>
                </a:tc>
                <a:tc>
                  <a:txBody>
                    <a:bodyPr wrap="square"/>
                    <a:lstStyle/>
                    <a:p>
                      <a:r>
                        <a:rPr sz="1296" b="0">
                          <a:solidFill>
                            <a:srgbClr val="1F2D3A"/>
                          </a:solidFill>
                        </a:rPr>
                        <a:t>CEN429-AP-04</a:t>
                      </a:r>
                    </a:p>
                  </a:txBody>
                  <a:tcPr marL="54864" marR="54864" marT="27432" marB="27432" anchor="ctr">
                    <a:solidFill>
                      <a:srgbClr val="EEF7F8"/>
                    </a:solidFill>
                  </a:tcPr>
                </a:tc>
              </a:tr>
              <a:tr h="464973">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Identity must be verified</a:t>
                      </a:r>
                    </a:p>
                  </a:txBody>
                  <a:tcPr marL="54864" marR="54864" marT="27432" marB="27432" anchor="ctr">
                    <a:solidFill>
                      <a:srgbClr val="FFFFFF"/>
                    </a:solidFill>
                  </a:tcPr>
                </a:tc>
                <a:tc>
                  <a:txBody>
                    <a:bodyPr wrap="square"/>
                    <a:lstStyle/>
                    <a:p>
                      <a:r>
                        <a:rPr sz="1296" b="0">
                          <a:solidFill>
                            <a:srgbClr val="1F2D3A"/>
                          </a:solidFill>
                        </a:rPr>
                        <a:t>FIA</a:t>
                      </a:r>
                    </a:p>
                  </a:txBody>
                  <a:tcPr marL="54864" marR="54864" marT="27432" marB="27432" anchor="ctr">
                    <a:solidFill>
                      <a:srgbClr val="FFFFFF"/>
                    </a:solidFill>
                  </a:tcPr>
                </a:tc>
                <a:tc>
                  <a:txBody>
                    <a:bodyPr wrap="square"/>
                    <a:lstStyle/>
                    <a:p>
                      <a:r>
                        <a:rPr sz="1296" b="0">
                          <a:solidFill>
                            <a:srgbClr val="1F2D3A"/>
                          </a:solidFill>
                        </a:rPr>
                        <a:t>CEN429-ID-02</a:t>
                      </a:r>
                    </a:p>
                  </a:txBody>
                  <a:tcPr marL="54864" marR="54864" marT="27432" marB="27432" anchor="ctr">
                    <a:solidFill>
                      <a:srgbClr val="FFFFFF"/>
                    </a:solidFill>
                  </a:tcPr>
                </a:tc>
              </a:tr>
            </a:tbl>
          </a:graphicData>
        </a:graphic>
      </p:graphicFrame>
      <p:sp>
        <p:nvSpPr>
          <p:cNvPr id="8" name="TextBox 7"/>
          <p:cNvSpPr txBox="1"/>
          <p:nvPr/>
        </p:nvSpPr>
        <p:spPr>
          <a:xfrm>
            <a:off x="640080" y="3295497"/>
            <a:ext cx="10911535" cy="704088"/>
          </a:xfrm>
          <a:prstGeom prst="rect">
            <a:avLst/>
          </a:prstGeom>
          <a:noFill/>
        </p:spPr>
        <p:txBody>
          <a:bodyPr wrap="square" lIns="45720" rIns="45720">
            <a:spAutoFit/>
          </a:bodyPr>
          <a:lstStyle/>
          <a:p>
            <a:pPr algn="l"/>
            <a:r>
              <a:rPr sz="1800" b="0">
                <a:solidFill>
                  <a:srgbClr val="1F2D3A"/>
                </a:solidFill>
              </a:rPr>
              <a:t>This table is the heart of the ST: every row is a bridge between "why this requirement exists" and "what evidence is requested."</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Section 4's Rule</a:t>
            </a:r>
          </a:p>
        </p:txBody>
      </p:sp>
      <p:sp>
        <p:nvSpPr>
          <p:cNvPr id="7" name="TextBox 6"/>
          <p:cNvSpPr txBox="1"/>
          <p:nvPr/>
        </p:nvSpPr>
        <p:spPr>
          <a:xfrm>
            <a:off x="640080" y="1325880"/>
            <a:ext cx="10911535" cy="171450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A TOE definition always lists </a:t>
            </a:r>
            <a:r>
              <a:rPr sz="1800" b="1">
                <a:solidFill>
                  <a:srgbClr val="1F2D3A"/>
                </a:solidFill>
              </a:rPr>
              <a:t>both what it includes and what it leaves out</a:t>
            </a:r>
            <a:r>
              <a:rPr sz="1800" b="0">
                <a:solidFill>
                  <a:srgbClr val="1F2D3A"/>
                </a:solidFill>
              </a:rPr>
              <a:t>.</a:t>
            </a:r>
          </a:p>
          <a:p>
            <a:pPr>
              <a:spcAft>
                <a:spcPts val="300"/>
              </a:spcAft>
            </a:pPr>
            <a:r>
              <a:rPr sz="1800" b="1">
                <a:solidFill>
                  <a:srgbClr val="006D77"/>
                </a:solidFill>
              </a:rPr>
              <a:t>• </a:t>
            </a:r>
            <a:r>
              <a:rPr sz="1800" b="0">
                <a:solidFill>
                  <a:srgbClr val="1F2D3A"/>
                </a:solidFill>
              </a:rPr>
              <a:t>SFRs are chosen from the catalogue, </a:t>
            </a:r>
            <a:r>
              <a:rPr sz="1800" b="1">
                <a:solidFill>
                  <a:srgbClr val="1F2D3A"/>
                </a:solidFill>
              </a:rPr>
              <a:t>not invented</a:t>
            </a:r>
            <a:r>
              <a:rPr sz="1800" b="0">
                <a:solidFill>
                  <a:srgbClr val="1F2D3A"/>
                </a:solidFill>
              </a:rPr>
              <a:t>; if there's no counterpart, justify it as an "extended component."</a:t>
            </a:r>
          </a:p>
          <a:p>
            <a:pPr>
              <a:spcAft>
                <a:spcPts val="300"/>
              </a:spcAft>
            </a:pPr>
            <a:r>
              <a:rPr sz="1800" b="1">
                <a:solidFill>
                  <a:srgbClr val="006D77"/>
                </a:solidFill>
              </a:rPr>
              <a:t>• </a:t>
            </a:r>
            <a:r>
              <a:rPr sz="1800" b="0">
                <a:solidFill>
                  <a:srgbClr val="1F2D3A"/>
                </a:solidFill>
              </a:rPr>
              <a:t>The evaluator checks that every threat links to an objective, and every objective to an SFR.</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90</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5. FIPS 140-3</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FIPS 140-3 Levels — Diagram</a:t>
            </a:r>
          </a:p>
        </p:txBody>
      </p:sp>
      <p:pic>
        <p:nvPicPr>
          <p:cNvPr id="7" name="Picture 6" descr="h13-08-fips.png"/>
          <p:cNvPicPr>
            <a:picLocks noChangeAspect="1"/>
          </p:cNvPicPr>
          <p:nvPr/>
        </p:nvPicPr>
        <p:blipFill>
          <a:blip r:embed="rId3"/>
          <a:stretch>
            <a:fillRect/>
          </a:stretch>
        </p:blipFill>
        <p:spPr>
          <a:xfrm>
            <a:off x="2046645" y="1325880"/>
            <a:ext cx="8098404" cy="3635735"/>
          </a:xfrm>
          <a:prstGeom prst="rect">
            <a:avLst/>
          </a:prstGeom>
        </p:spPr>
      </p:pic>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FIPS 140-3?</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standard for validating </a:t>
            </a:r>
            <a:r>
              <a:rPr sz="2000" b="1">
                <a:solidFill>
                  <a:srgbClr val="1F2D3A"/>
                </a:solidFill>
              </a:rPr>
              <a:t>cryptographic modules</a:t>
            </a:r>
            <a:r>
              <a:rPr sz="2000" b="0">
                <a:solidFill>
                  <a:srgbClr val="1F2D3A"/>
                </a:solidFill>
              </a:rPr>
              <a:t>.</a:t>
            </a:r>
          </a:p>
          <a:p>
            <a:pPr>
              <a:spcAft>
                <a:spcPts val="300"/>
              </a:spcAft>
            </a:pPr>
            <a:r>
              <a:rPr sz="2000" b="1">
                <a:solidFill>
                  <a:srgbClr val="006D77"/>
                </a:solidFill>
              </a:rPr>
              <a:t>• </a:t>
            </a:r>
            <a:r>
              <a:rPr sz="2000" b="0">
                <a:solidFill>
                  <a:srgbClr val="1F2D3A"/>
                </a:solidFill>
              </a:rPr>
              <a:t>The module's algorithms, self-test, key management.</a:t>
            </a:r>
          </a:p>
          <a:p>
            <a:pPr>
              <a:spcAft>
                <a:spcPts val="300"/>
              </a:spcAft>
            </a:pPr>
            <a:r>
              <a:rPr sz="2000" b="1">
                <a:solidFill>
                  <a:srgbClr val="006D77"/>
                </a:solidFill>
              </a:rPr>
              <a:t>• </a:t>
            </a:r>
            <a:r>
              <a:rPr sz="2000" b="0">
                <a:solidFill>
                  <a:srgbClr val="1F2D3A"/>
                </a:solidFill>
              </a:rPr>
              <a:t>Covers only the </a:t>
            </a:r>
            <a:r>
              <a:rPr sz="2000" b="1">
                <a:solidFill>
                  <a:srgbClr val="1F2D3A"/>
                </a:solidFill>
              </a:rPr>
              <a:t>module</a:t>
            </a:r>
            <a:r>
              <a:rPr sz="2000" b="0">
                <a:solidFill>
                  <a:srgbClr val="1F2D3A"/>
                </a:solidFill>
              </a:rPr>
              <a:t>.</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Security Levels (1–4)</a:t>
            </a:r>
          </a:p>
        </p:txBody>
      </p:sp>
      <p:graphicFrame>
        <p:nvGraphicFramePr>
          <p:cNvPr id="7" name="Table 6"/>
          <p:cNvGraphicFramePr>
            <a:graphicFrameLocks noGrp="1"/>
          </p:cNvGraphicFramePr>
          <p:nvPr/>
        </p:nvGraphicFramePr>
        <p:xfrm>
          <a:off x="640080" y="1325880"/>
          <a:ext cx="8547368" cy="1874519"/>
        </p:xfrm>
        <a:graphic>
          <a:graphicData uri="http://schemas.openxmlformats.org/drawingml/2006/table">
            <a:tbl>
              <a:tblPr firstRow="1" bandRow="1">
                <a:tableStyleId>{5C22544A-7EE6-4342-B048-85BDC9FD1C3A}</a:tableStyleId>
              </a:tblPr>
              <a:tblGrid>
                <a:gridCol w="1636730"/>
                <a:gridCol w="6910638"/>
              </a:tblGrid>
              <a:tr h="374903">
                <a:tc>
                  <a:txBody>
                    <a:bodyPr wrap="square"/>
                    <a:lstStyle/>
                    <a:p>
                      <a:r>
                        <a:rPr sz="1439" b="1">
                          <a:solidFill>
                            <a:srgbClr val="FFFFFF"/>
                          </a:solidFill>
                        </a:rPr>
                        <a:t>Level</a:t>
                      </a:r>
                    </a:p>
                  </a:txBody>
                  <a:tcPr marL="54864" marR="54864" marT="27432" marB="27432" anchor="ctr">
                    <a:solidFill>
                      <a:srgbClr val="006D77"/>
                    </a:solidFill>
                  </a:tcPr>
                </a:tc>
                <a:tc>
                  <a:txBody>
                    <a:bodyPr wrap="square"/>
                    <a:lstStyle/>
                    <a:p>
                      <a:r>
                        <a:rPr sz="1439" b="1">
                          <a:solidFill>
                            <a:srgbClr val="FFFFFF"/>
                          </a:solidFill>
                        </a:rPr>
                        <a:t>Roughly</a:t>
                      </a:r>
                    </a:p>
                  </a:txBody>
                  <a:tcPr marL="54864" marR="54864" marT="27432" marB="27432" anchor="ctr">
                    <a:solidFill>
                      <a:srgbClr val="006D77"/>
                    </a:solidFill>
                  </a:tcPr>
                </a:tc>
              </a:tr>
              <a:tr h="374903">
                <a:tc>
                  <a:txBody>
                    <a:bodyPr wrap="square"/>
                    <a:lstStyle/>
                    <a:p>
                      <a:r>
                        <a:rPr sz="1439" b="0">
                          <a:solidFill>
                            <a:srgbClr val="1F2D3A"/>
                          </a:solidFill>
                        </a:rPr>
                        <a:t>1</a:t>
                      </a:r>
                    </a:p>
                  </a:txBody>
                  <a:tcPr marL="54864" marR="54864" marT="27432" marB="27432" anchor="ctr">
                    <a:solidFill>
                      <a:srgbClr val="FFFFFF"/>
                    </a:solidFill>
                  </a:tcPr>
                </a:tc>
                <a:tc>
                  <a:txBody>
                    <a:bodyPr wrap="square"/>
                    <a:lstStyle/>
                    <a:p>
                      <a:r>
                        <a:rPr sz="1439" b="0">
                          <a:solidFill>
                            <a:srgbClr val="1F2D3A"/>
                          </a:solidFill>
                        </a:rPr>
                        <a:t>Basic; approved algorithms</a:t>
                      </a:r>
                    </a:p>
                  </a:txBody>
                  <a:tcPr marL="54864" marR="54864" marT="27432" marB="27432" anchor="ctr">
                    <a:solidFill>
                      <a:srgbClr val="FFFFFF"/>
                    </a:solidFill>
                  </a:tcPr>
                </a:tc>
              </a:tr>
              <a:tr h="374903">
                <a:tc>
                  <a:txBody>
                    <a:bodyPr wrap="square"/>
                    <a:lstStyle/>
                    <a:p>
                      <a:r>
                        <a:rPr sz="1439" b="0">
                          <a:solidFill>
                            <a:srgbClr val="1F2D3A"/>
                          </a:solidFill>
                        </a:rPr>
                        <a:t>2</a:t>
                      </a:r>
                    </a:p>
                  </a:txBody>
                  <a:tcPr marL="54864" marR="54864" marT="27432" marB="27432" anchor="ctr">
                    <a:solidFill>
                      <a:srgbClr val="EEF7F8"/>
                    </a:solidFill>
                  </a:tcPr>
                </a:tc>
                <a:tc>
                  <a:txBody>
                    <a:bodyPr wrap="square"/>
                    <a:lstStyle/>
                    <a:p>
                      <a:r>
                        <a:rPr sz="1439" b="0">
                          <a:solidFill>
                            <a:srgbClr val="1F2D3A"/>
                          </a:solidFill>
                        </a:rPr>
                        <a:t>Tamper </a:t>
                      </a:r>
                      <a:r>
                        <a:rPr sz="1439" b="1">
                          <a:solidFill>
                            <a:srgbClr val="1F2D3A"/>
                          </a:solidFill>
                        </a:rPr>
                        <a:t>evidence</a:t>
                      </a:r>
                    </a:p>
                  </a:txBody>
                  <a:tcPr marL="54864" marR="54864" marT="27432" marB="27432" anchor="ctr">
                    <a:solidFill>
                      <a:srgbClr val="EEF7F8"/>
                    </a:solidFill>
                  </a:tcPr>
                </a:tc>
              </a:tr>
              <a:tr h="374903">
                <a:tc>
                  <a:txBody>
                    <a:bodyPr wrap="square"/>
                    <a:lstStyle/>
                    <a:p>
                      <a:r>
                        <a:rPr sz="1439" b="0">
                          <a:solidFill>
                            <a:srgbClr val="1F2D3A"/>
                          </a:solidFill>
                        </a:rPr>
                        <a:t>3</a:t>
                      </a:r>
                    </a:p>
                  </a:txBody>
                  <a:tcPr marL="54864" marR="54864" marT="27432" marB="27432" anchor="ctr">
                    <a:solidFill>
                      <a:srgbClr val="FFFFFF"/>
                    </a:solidFill>
                  </a:tcPr>
                </a:tc>
                <a:tc>
                  <a:txBody>
                    <a:bodyPr wrap="square"/>
                    <a:lstStyle/>
                    <a:p>
                      <a:r>
                        <a:rPr sz="1439" b="0">
                          <a:solidFill>
                            <a:srgbClr val="1F2D3A"/>
                          </a:solidFill>
                        </a:rPr>
                        <a:t>Tamper </a:t>
                      </a:r>
                      <a:r>
                        <a:rPr sz="1439" b="1">
                          <a:solidFill>
                            <a:srgbClr val="1F2D3A"/>
                          </a:solidFill>
                        </a:rPr>
                        <a:t>resistance</a:t>
                      </a:r>
                      <a:r>
                        <a:rPr sz="1439" b="0">
                          <a:solidFill>
                            <a:srgbClr val="1F2D3A"/>
                          </a:solidFill>
                        </a:rPr>
                        <a:t> and response</a:t>
                      </a:r>
                    </a:p>
                  </a:txBody>
                  <a:tcPr marL="54864" marR="54864" marT="27432" marB="27432" anchor="ctr">
                    <a:solidFill>
                      <a:srgbClr val="FFFFFF"/>
                    </a:solidFill>
                  </a:tcPr>
                </a:tc>
              </a:tr>
              <a:tr h="374907">
                <a:tc>
                  <a:txBody>
                    <a:bodyPr wrap="square"/>
                    <a:lstStyle/>
                    <a:p>
                      <a:r>
                        <a:rPr sz="1439" b="0">
                          <a:solidFill>
                            <a:srgbClr val="1F2D3A"/>
                          </a:solidFill>
                        </a:rPr>
                        <a:t>4</a:t>
                      </a:r>
                    </a:p>
                  </a:txBody>
                  <a:tcPr marL="54864" marR="54864" marT="27432" marB="27432" anchor="ctr">
                    <a:solidFill>
                      <a:srgbClr val="EEF7F8"/>
                    </a:solidFill>
                  </a:tcPr>
                </a:tc>
                <a:tc>
                  <a:txBody>
                    <a:bodyPr wrap="square"/>
                    <a:lstStyle/>
                    <a:p>
                      <a:r>
                        <a:rPr sz="1439" b="0">
                          <a:solidFill>
                            <a:srgbClr val="1F2D3A"/>
                          </a:solidFill>
                        </a:rPr>
                        <a:t>The highest physical protection</a:t>
                      </a:r>
                    </a:p>
                  </a:txBody>
                  <a:tcPr marL="54864" marR="54864" marT="27432" marB="27432" anchor="ctr">
                    <a:solidFill>
                      <a:srgbClr val="EEF7F8"/>
                    </a:solidFill>
                  </a:tcPr>
                </a:tc>
              </a:tr>
            </a:tbl>
          </a:graphicData>
        </a:graphic>
      </p:graphicFrame>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 The FIPS Compliance Trap</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Using a FIPS-</a:t>
            </a:r>
            <a:r>
              <a:rPr sz="2000" b="1">
                <a:solidFill>
                  <a:srgbClr val="1F2D3A"/>
                </a:solidFill>
              </a:rPr>
              <a:t>validated</a:t>
            </a:r>
            <a:r>
              <a:rPr sz="2000" b="0">
                <a:solidFill>
                  <a:srgbClr val="1F2D3A"/>
                </a:solidFill>
              </a:rPr>
              <a:t> library does </a:t>
            </a:r>
            <a:r>
              <a:rPr sz="2000" b="1">
                <a:solidFill>
                  <a:srgbClr val="1F2D3A"/>
                </a:solidFill>
              </a:rPr>
              <a:t>not</a:t>
            </a:r>
            <a:r>
              <a:rPr sz="2000" b="0">
                <a:solidFill>
                  <a:srgbClr val="1F2D3A"/>
                </a:solidFill>
              </a:rPr>
              <a:t> automatically make the application FIPS-compliant.</a:t>
            </a:r>
          </a:p>
          <a:p>
            <a:pPr>
              <a:spcAft>
                <a:spcPts val="300"/>
              </a:spcAft>
            </a:pPr>
            <a:r>
              <a:rPr sz="2000" b="1">
                <a:solidFill>
                  <a:srgbClr val="006D77"/>
                </a:solidFill>
              </a:rPr>
              <a:t>• </a:t>
            </a:r>
            <a:r>
              <a:rPr sz="2000" b="0">
                <a:solidFill>
                  <a:srgbClr val="1F2D3A"/>
                </a:solidFill>
              </a:rPr>
              <a:t>The application must use the module in </a:t>
            </a:r>
            <a:r>
              <a:rPr sz="2000" b="1">
                <a:solidFill>
                  <a:srgbClr val="1F2D3A"/>
                </a:solidFill>
              </a:rPr>
              <a:t>approved mode</a:t>
            </a:r>
            <a:r>
              <a:rPr sz="2000" b="0">
                <a:solidFill>
                  <a:srgbClr val="1F2D3A"/>
                </a:solidFill>
              </a:rPr>
              <a:t> and </a:t>
            </a:r>
            <a:r>
              <a:rPr sz="2000" b="1">
                <a:solidFill>
                  <a:srgbClr val="1F2D3A"/>
                </a:solidFill>
              </a:rPr>
              <a:t>correctly</a:t>
            </a:r>
            <a:r>
              <a:rPr sz="2000" b="0">
                <a:solidFill>
                  <a:srgbClr val="1F2D3A"/>
                </a:solidFill>
              </a:rPr>
              <a:t>.</a:t>
            </a:r>
          </a:p>
          <a:p>
            <a:pPr>
              <a:spcAft>
                <a:spcPts val="300"/>
              </a:spcAft>
            </a:pPr>
            <a:r>
              <a:rPr sz="2000" b="1">
                <a:solidFill>
                  <a:srgbClr val="006D77"/>
                </a:solidFill>
              </a:rPr>
              <a:t>• </a:t>
            </a:r>
            <a:r>
              <a:rPr sz="2000" b="0">
                <a:solidFill>
                  <a:srgbClr val="1F2D3A"/>
                </a:solidFill>
              </a:rPr>
              <a:t>It must also manage keys correctly.</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CC and FIPS Together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CC:</a:t>
            </a:r>
            <a:r>
              <a:rPr sz="2000" b="0">
                <a:solidFill>
                  <a:srgbClr val="1F2D3A"/>
                </a:solidFill>
              </a:rPr>
              <a:t> evaluates the whole product.</a:t>
            </a:r>
          </a:p>
          <a:p>
            <a:pPr>
              <a:spcAft>
                <a:spcPts val="300"/>
              </a:spcAft>
            </a:pPr>
            <a:r>
              <a:rPr sz="2000" b="1">
                <a:solidFill>
                  <a:srgbClr val="006D77"/>
                </a:solidFill>
              </a:rPr>
              <a:t>• </a:t>
            </a:r>
            <a:r>
              <a:rPr sz="2000" b="1">
                <a:solidFill>
                  <a:srgbClr val="1F2D3A"/>
                </a:solidFill>
              </a:rPr>
              <a:t>FIPS:</a:t>
            </a:r>
            <a:r>
              <a:rPr sz="2000" b="0">
                <a:solidFill>
                  <a:srgbClr val="1F2D3A"/>
                </a:solidFill>
              </a:rPr>
              <a:t> validates the crypto module.</a:t>
            </a:r>
          </a:p>
          <a:p>
            <a:pPr>
              <a:spcAft>
                <a:spcPts val="300"/>
              </a:spcAft>
            </a:pPr>
            <a:r>
              <a:rPr sz="2000" b="1">
                <a:solidFill>
                  <a:srgbClr val="006D77"/>
                </a:solidFill>
              </a:rPr>
              <a:t>• </a:t>
            </a:r>
            <a:r>
              <a:rPr sz="2000" b="0">
                <a:solidFill>
                  <a:srgbClr val="1F2D3A"/>
                </a:solidFill>
              </a:rPr>
              <a:t>A product can use a FIPS-validated module inside a CC evaluation.</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A FIPS Level 1 Audit</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The project's crypto layer: OpenSSL's </a:t>
            </a:r>
            <a:r>
              <a:rPr sz="2000" b="0">
                <a:solidFill>
                  <a:srgbClr val="A1123F"/>
                </a:solidFill>
                <a:latin typeface="Consolas"/>
              </a:rPr>
              <a:t>EVP</a:t>
            </a:r>
            <a:r>
              <a:rPr sz="2000" b="0">
                <a:solidFill>
                  <a:srgbClr val="1F2D3A"/>
                </a:solidFill>
              </a:rPr>
              <a:t> interface, AES-256-GCM, keys generated from </a:t>
            </a:r>
            <a:r>
              <a:rPr sz="2000" b="0">
                <a:solidFill>
                  <a:srgbClr val="A1123F"/>
                </a:solidFill>
                <a:latin typeface="Consolas"/>
              </a:rPr>
              <a:t>getrandom()</a:t>
            </a:r>
            <a:r>
              <a:rPr sz="2000" b="0">
                <a:solidFill>
                  <a:srgbClr val="1F2D3A"/>
                </a:solidFill>
              </a:rPr>
              <a:t>, and it </a:t>
            </a:r>
            <a:r>
              <a:rPr sz="2000" b="1">
                <a:solidFill>
                  <a:srgbClr val="1F2D3A"/>
                </a:solidFill>
              </a:rPr>
              <a:t>silently falls back to a default key on error</a:t>
            </a:r>
            <a:r>
              <a:rPr sz="2000" b="0">
                <a:solidFill>
                  <a:srgbClr val="1F2D3A"/>
                </a:solidFill>
              </a:rPr>
              <a:t>.</a:t>
            </a:r>
          </a:p>
        </p:txBody>
      </p:sp>
      <p:sp>
        <p:nvSpPr>
          <p:cNvPr id="8" name="TextBox 7"/>
          <p:cNvSpPr txBox="1"/>
          <p:nvPr/>
        </p:nvSpPr>
        <p:spPr>
          <a:xfrm>
            <a:off x="640080" y="2205736"/>
            <a:ext cx="10911535" cy="439928"/>
          </a:xfrm>
          <a:prstGeom prst="rect">
            <a:avLst/>
          </a:prstGeom>
          <a:noFill/>
        </p:spPr>
        <p:txBody>
          <a:bodyPr wrap="square" lIns="45720" rIns="45720">
            <a:spAutoFit/>
          </a:bodyPr>
          <a:lstStyle/>
          <a:p>
            <a:pPr algn="l"/>
            <a:r>
              <a:rPr sz="2000" b="0">
                <a:solidFill>
                  <a:srgbClr val="1F2D3A"/>
                </a:solidFill>
              </a:rPr>
              <a:t>Let's check off the Level 1 expectations one by one.</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Level 1 · Status Table</a:t>
            </a:r>
          </a:p>
        </p:txBody>
      </p:sp>
      <p:graphicFrame>
        <p:nvGraphicFramePr>
          <p:cNvPr id="7" name="Table 6"/>
          <p:cNvGraphicFramePr>
            <a:graphicFrameLocks noGrp="1"/>
          </p:cNvGraphicFramePr>
          <p:nvPr/>
        </p:nvGraphicFramePr>
        <p:xfrm>
          <a:off x="640080" y="1325880"/>
          <a:ext cx="10911534" cy="2293315"/>
        </p:xfrm>
        <a:graphic>
          <a:graphicData uri="http://schemas.openxmlformats.org/drawingml/2006/table">
            <a:tbl>
              <a:tblPr firstRow="1" bandRow="1">
                <a:tableStyleId>{5C22544A-7EE6-4342-B048-85BDC9FD1C3A}</a:tableStyleId>
              </a:tblPr>
              <a:tblGrid>
                <a:gridCol w="4453687"/>
                <a:gridCol w="1224764"/>
                <a:gridCol w="5233083"/>
              </a:tblGrid>
              <a:tr h="382219">
                <a:tc>
                  <a:txBody>
                    <a:bodyPr wrap="square"/>
                    <a:lstStyle/>
                    <a:p>
                      <a:r>
                        <a:rPr sz="1296" b="1">
                          <a:solidFill>
                            <a:srgbClr val="FFFFFF"/>
                          </a:solidFill>
                        </a:rPr>
                        <a:t>Level 1 expectation</a:t>
                      </a:r>
                    </a:p>
                  </a:txBody>
                  <a:tcPr marL="54864" marR="54864" marT="27432" marB="27432" anchor="ctr">
                    <a:solidFill>
                      <a:srgbClr val="006D77"/>
                    </a:solidFill>
                  </a:tcPr>
                </a:tc>
                <a:tc>
                  <a:txBody>
                    <a:bodyPr wrap="square"/>
                    <a:lstStyle/>
                    <a:p>
                      <a:r>
                        <a:rPr sz="1296" b="1">
                          <a:solidFill>
                            <a:srgbClr val="FFFFFF"/>
                          </a:solidFill>
                        </a:rPr>
                        <a:t>Status</a:t>
                      </a:r>
                    </a:p>
                  </a:txBody>
                  <a:tcPr marL="54864" marR="54864" marT="27432" marB="27432" anchor="ctr">
                    <a:solidFill>
                      <a:srgbClr val="006D77"/>
                    </a:solidFill>
                  </a:tcPr>
                </a:tc>
                <a:tc>
                  <a:txBody>
                    <a:bodyPr wrap="square"/>
                    <a:lstStyle/>
                    <a:p>
                      <a:r>
                        <a:rPr sz="1296" b="1">
                          <a:solidFill>
                            <a:srgbClr val="FFFFFF"/>
                          </a:solidFill>
                        </a:rPr>
                        <a:t>Why</a:t>
                      </a:r>
                    </a:p>
                  </a:txBody>
                  <a:tcPr marL="54864" marR="54864" marT="27432" marB="27432" anchor="ctr">
                    <a:solidFill>
                      <a:srgbClr val="006D77"/>
                    </a:solidFill>
                  </a:tcPr>
                </a:tc>
              </a:tr>
              <a:tr h="382219">
                <a:tc>
                  <a:txBody>
                    <a:bodyPr wrap="square"/>
                    <a:lstStyle/>
                    <a:p>
                      <a:r>
                        <a:rPr sz="1296" b="0">
                          <a:solidFill>
                            <a:srgbClr val="1F2D3A"/>
                          </a:solidFill>
                        </a:rPr>
                        <a:t>Approved algorithm, in approved mode</a:t>
                      </a:r>
                    </a:p>
                  </a:txBody>
                  <a:tcPr marL="54864" marR="54864" marT="27432" marB="27432" anchor="ctr">
                    <a:solidFill>
                      <a:srgbClr val="FFFFFF"/>
                    </a:solidFill>
                  </a:tcPr>
                </a:tc>
                <a:tc>
                  <a:txBody>
                    <a:bodyPr wrap="square"/>
                    <a:lstStyle/>
                    <a:p>
                      <a:r>
                        <a:rPr sz="1296" b="0">
                          <a:solidFill>
                            <a:srgbClr val="1F2D3A"/>
                          </a:solidFill>
                        </a:rPr>
                        <a:t>Partial</a:t>
                      </a:r>
                    </a:p>
                  </a:txBody>
                  <a:tcPr marL="54864" marR="54864" marT="27432" marB="27432" anchor="ctr">
                    <a:solidFill>
                      <a:srgbClr val="FFFFFF"/>
                    </a:solidFill>
                  </a:tcPr>
                </a:tc>
                <a:tc>
                  <a:txBody>
                    <a:bodyPr wrap="square"/>
                    <a:lstStyle/>
                    <a:p>
                      <a:r>
                        <a:rPr sz="1296" b="0">
                          <a:solidFill>
                            <a:srgbClr val="1F2D3A"/>
                          </a:solidFill>
                        </a:rPr>
                        <a:t>Can't be claimed without a CAVP certificate</a:t>
                      </a:r>
                    </a:p>
                  </a:txBody>
                  <a:tcPr marL="54864" marR="54864" marT="27432" marB="27432" anchor="ctr">
                    <a:solidFill>
                      <a:srgbClr val="FFFFFF"/>
                    </a:solidFill>
                  </a:tcPr>
                </a:tc>
              </a:tr>
              <a:tr h="382219">
                <a:tc>
                  <a:txBody>
                    <a:bodyPr wrap="square"/>
                    <a:lstStyle/>
                    <a:p>
                      <a:r>
                        <a:rPr sz="1296" b="0">
                          <a:solidFill>
                            <a:srgbClr val="1F2D3A"/>
                          </a:solidFill>
                        </a:rPr>
                        <a:t>Power-up/conditional self-tests</a:t>
                      </a:r>
                    </a:p>
                  </a:txBody>
                  <a:tcPr marL="54864" marR="54864" marT="27432" marB="27432" anchor="ctr">
                    <a:solidFill>
                      <a:srgbClr val="EEF7F8"/>
                    </a:solidFill>
                  </a:tcPr>
                </a:tc>
                <a:tc>
                  <a:txBody>
                    <a:bodyPr wrap="square"/>
                    <a:lstStyle/>
                    <a:p>
                      <a:r>
                        <a:rPr sz="1296" b="0">
                          <a:solidFill>
                            <a:srgbClr val="1F2D3A"/>
                          </a:solidFill>
                        </a:rPr>
                        <a:t>Not met</a:t>
                      </a:r>
                    </a:p>
                  </a:txBody>
                  <a:tcPr marL="54864" marR="54864" marT="27432" marB="27432" anchor="ctr">
                    <a:solidFill>
                      <a:srgbClr val="EEF7F8"/>
                    </a:solidFill>
                  </a:tcPr>
                </a:tc>
                <a:tc>
                  <a:txBody>
                    <a:bodyPr wrap="square"/>
                    <a:lstStyle/>
                    <a:p>
                      <a:r>
                        <a:rPr sz="1296" b="0">
                          <a:solidFill>
                            <a:srgbClr val="1F2D3A"/>
                          </a:solidFill>
                        </a:rPr>
                        <a:t>The project doesn't run its own self-tests</a:t>
                      </a:r>
                    </a:p>
                  </a:txBody>
                  <a:tcPr marL="54864" marR="54864" marT="27432" marB="27432" anchor="ctr">
                    <a:solidFill>
                      <a:srgbClr val="EEF7F8"/>
                    </a:solidFill>
                  </a:tcPr>
                </a:tc>
              </a:tr>
              <a:tr h="382219">
                <a:tc>
                  <a:txBody>
                    <a:bodyPr wrap="square"/>
                    <a:lstStyle/>
                    <a:p>
                      <a:r>
                        <a:rPr sz="1296" b="0">
                          <a:solidFill>
                            <a:srgbClr val="1F2D3A"/>
                          </a:solidFill>
                        </a:rPr>
                        <a:t>Roles and services defined</a:t>
                      </a:r>
                    </a:p>
                  </a:txBody>
                  <a:tcPr marL="54864" marR="54864" marT="27432" marB="27432" anchor="ctr">
                    <a:solidFill>
                      <a:srgbClr val="FFFFFF"/>
                    </a:solidFill>
                  </a:tcPr>
                </a:tc>
                <a:tc>
                  <a:txBody>
                    <a:bodyPr wrap="square"/>
                    <a:lstStyle/>
                    <a:p>
                      <a:r>
                        <a:rPr sz="1296" b="0">
                          <a:solidFill>
                            <a:srgbClr val="1F2D3A"/>
                          </a:solidFill>
                        </a:rPr>
                        <a:t>Not met</a:t>
                      </a:r>
                    </a:p>
                  </a:txBody>
                  <a:tcPr marL="54864" marR="54864" marT="27432" marB="27432" anchor="ctr">
                    <a:solidFill>
                      <a:srgbClr val="FFFFFF"/>
                    </a:solidFill>
                  </a:tcPr>
                </a:tc>
                <a:tc>
                  <a:txBody>
                    <a:bodyPr wrap="square"/>
                    <a:lstStyle/>
                    <a:p>
                      <a:r>
                        <a:rPr sz="1296" b="0">
                          <a:solidFill>
                            <a:srgbClr val="1F2D3A"/>
                          </a:solidFill>
                        </a:rPr>
                        <a:t>The code does no role separation</a:t>
                      </a:r>
                    </a:p>
                  </a:txBody>
                  <a:tcPr marL="54864" marR="54864" marT="27432" marB="27432" anchor="ctr">
                    <a:solidFill>
                      <a:srgbClr val="FFFFFF"/>
                    </a:solidFill>
                  </a:tcPr>
                </a:tc>
              </a:tr>
              <a:tr h="382219">
                <a:tc>
                  <a:txBody>
                    <a:bodyPr wrap="square"/>
                    <a:lstStyle/>
                    <a:p>
                      <a:r>
                        <a:rPr sz="1296" b="0">
                          <a:solidFill>
                            <a:srgbClr val="1F2D3A"/>
                          </a:solidFill>
                        </a:rPr>
                        <a:t>Zeroization of parameters</a:t>
                      </a:r>
                    </a:p>
                  </a:txBody>
                  <a:tcPr marL="54864" marR="54864" marT="27432" marB="27432" anchor="ctr">
                    <a:solidFill>
                      <a:srgbClr val="EEF7F8"/>
                    </a:solidFill>
                  </a:tcPr>
                </a:tc>
                <a:tc>
                  <a:txBody>
                    <a:bodyPr wrap="square"/>
                    <a:lstStyle/>
                    <a:p>
                      <a:r>
                        <a:rPr sz="1296" b="0">
                          <a:solidFill>
                            <a:srgbClr val="1F2D3A"/>
                          </a:solidFill>
                        </a:rPr>
                        <a:t>Not met</a:t>
                      </a:r>
                    </a:p>
                  </a:txBody>
                  <a:tcPr marL="54864" marR="54864" marT="27432" marB="27432" anchor="ctr">
                    <a:solidFill>
                      <a:srgbClr val="EEF7F8"/>
                    </a:solidFill>
                  </a:tcPr>
                </a:tc>
                <a:tc>
                  <a:txBody>
                    <a:bodyPr wrap="square"/>
                    <a:lstStyle/>
                    <a:p>
                      <a:r>
                        <a:rPr sz="1296" b="0">
                          <a:solidFill>
                            <a:srgbClr val="1F2D3A"/>
                          </a:solidFill>
                        </a:rPr>
                        <a:t>Falls back to a default key on error</a:t>
                      </a:r>
                    </a:p>
                  </a:txBody>
                  <a:tcPr marL="54864" marR="54864" marT="27432" marB="27432" anchor="ctr">
                    <a:solidFill>
                      <a:srgbClr val="EEF7F8"/>
                    </a:solidFill>
                  </a:tcPr>
                </a:tc>
              </a:tr>
              <a:tr h="382220">
                <a:tc>
                  <a:txBody>
                    <a:bodyPr wrap="square"/>
                    <a:lstStyle/>
                    <a:p>
                      <a:r>
                        <a:rPr sz="1296" b="0">
                          <a:solidFill>
                            <a:srgbClr val="1F2D3A"/>
                          </a:solidFill>
                        </a:rPr>
                        <a:t>Security policy document</a:t>
                      </a:r>
                    </a:p>
                  </a:txBody>
                  <a:tcPr marL="54864" marR="54864" marT="27432" marB="27432" anchor="ctr">
                    <a:solidFill>
                      <a:srgbClr val="FFFFFF"/>
                    </a:solidFill>
                  </a:tcPr>
                </a:tc>
                <a:tc>
                  <a:txBody>
                    <a:bodyPr wrap="square"/>
                    <a:lstStyle/>
                    <a:p>
                      <a:r>
                        <a:rPr sz="1296" b="0">
                          <a:solidFill>
                            <a:srgbClr val="1F2D3A"/>
                          </a:solidFill>
                        </a:rPr>
                        <a:t>Not met</a:t>
                      </a:r>
                    </a:p>
                  </a:txBody>
                  <a:tcPr marL="54864" marR="54864" marT="27432" marB="27432" anchor="ctr">
                    <a:solidFill>
                      <a:srgbClr val="FFFFFF"/>
                    </a:solidFill>
                  </a:tcPr>
                </a:tc>
                <a:tc>
                  <a:txBody>
                    <a:bodyPr wrap="square"/>
                    <a:lstStyle/>
                    <a:p>
                      <a:r>
                        <a:rPr sz="1296" b="0">
                          <a:solidFill>
                            <a:srgbClr val="1F2D3A"/>
                          </a:solidFill>
                        </a:rPr>
                        <a:t>No such document exists</a:t>
                      </a:r>
                    </a:p>
                  </a:txBody>
                  <a:tcPr marL="54864" marR="54864" marT="27432" marB="27432" anchor="ctr">
                    <a:solidFill>
                      <a:srgbClr val="FFFFFF"/>
                    </a:solidFill>
                  </a:tcPr>
                </a:tc>
              </a:tr>
            </a:tbl>
          </a:graphicData>
        </a:graphic>
      </p:graphicFrame>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Most Critical Gap and Section 5's Rule</a:t>
            </a:r>
          </a:p>
        </p:txBody>
      </p:sp>
      <p:sp>
        <p:nvSpPr>
          <p:cNvPr id="7" name="TextBox 6"/>
          <p:cNvSpPr txBox="1"/>
          <p:nvPr/>
        </p:nvSpPr>
        <p:spPr>
          <a:xfrm>
            <a:off x="640080" y="1325880"/>
            <a:ext cx="10911535" cy="201168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Falling back to "a default key" on error is the </a:t>
            </a:r>
            <a:r>
              <a:rPr sz="1800" b="1">
                <a:solidFill>
                  <a:srgbClr val="1F2D3A"/>
                </a:solidFill>
              </a:rPr>
              <a:t>exact opposite of the zeroization principle</a:t>
            </a:r>
            <a:r>
              <a:rPr sz="1800" b="0">
                <a:solidFill>
                  <a:srgbClr val="1F2D3A"/>
                </a:solidFill>
              </a:rPr>
              <a:t>.</a:t>
            </a:r>
          </a:p>
          <a:p>
            <a:pPr>
              <a:spcAft>
                <a:spcPts val="300"/>
              </a:spcAft>
            </a:pPr>
            <a:r>
              <a:rPr sz="1800" b="1">
                <a:solidFill>
                  <a:srgbClr val="006D77"/>
                </a:solidFill>
              </a:rPr>
              <a:t>• </a:t>
            </a:r>
            <a:r>
              <a:rPr sz="1800" b="0">
                <a:solidFill>
                  <a:srgbClr val="1F2D3A"/>
                </a:solidFill>
              </a:rPr>
              <a:t>Week 3's rule: "if the random generator fails, </a:t>
            </a:r>
            <a:r>
              <a:rPr sz="1800" b="1">
                <a:solidFill>
                  <a:srgbClr val="1F2D3A"/>
                </a:solidFill>
              </a:rPr>
              <a:t>stop</a:t>
            </a:r>
            <a:r>
              <a:rPr sz="1800" b="0">
                <a:solidFill>
                  <a:srgbClr val="1F2D3A"/>
                </a:solidFill>
              </a:rPr>
              <a:t>, don't continue" — the opposite is done here.</a:t>
            </a:r>
          </a:p>
          <a:p>
            <a:pPr>
              <a:spcAft>
                <a:spcPts val="300"/>
              </a:spcAft>
            </a:pPr>
            <a:r>
              <a:rPr sz="1800" b="1">
                <a:solidFill>
                  <a:srgbClr val="006D77"/>
                </a:solidFill>
              </a:rPr>
              <a:t>• </a:t>
            </a:r>
            <a:r>
              <a:rPr sz="1800" b="1">
                <a:solidFill>
                  <a:srgbClr val="1F2D3A"/>
                </a:solidFill>
              </a:rPr>
              <a:t>Rule:</a:t>
            </a:r>
            <a:r>
              <a:rPr sz="1800" b="0">
                <a:solidFill>
                  <a:srgbClr val="1F2D3A"/>
                </a:solidFill>
              </a:rPr>
              <a:t> a FIPS claim must always have a </a:t>
            </a:r>
            <a:r>
              <a:rPr sz="1800" b="1">
                <a:solidFill>
                  <a:srgbClr val="1F2D3A"/>
                </a:solidFill>
              </a:rPr>
              <a:t>CMVP certificate number and scope</a:t>
            </a:r>
            <a:r>
              <a:rPr sz="1800" b="0">
                <a:solidFill>
                  <a:srgbClr val="1F2D3A"/>
                </a:solidFill>
              </a:rPr>
              <a:t> behind it; if not, honestly narrow it to "we use FIPS-approved algorithms (not a validated module)."</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4–5 — Quick Check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What is the difference between ST and PP?</a:t>
            </a:r>
          </a:p>
          <a:p>
            <a:pPr>
              <a:spcAft>
                <a:spcPts val="300"/>
              </a:spcAft>
            </a:pPr>
            <a:r>
              <a:rPr sz="2000" b="1">
                <a:solidFill>
                  <a:srgbClr val="006D77"/>
                </a:solidFill>
              </a:rPr>
              <a:t>2. </a:t>
            </a:r>
            <a:r>
              <a:rPr sz="2000" b="0">
                <a:solidFill>
                  <a:srgbClr val="1F2D3A"/>
                </a:solidFill>
              </a:rPr>
              <a:t>What are SFR and SAR?</a:t>
            </a:r>
          </a:p>
          <a:p>
            <a:pPr>
              <a:spcAft>
                <a:spcPts val="300"/>
              </a:spcAft>
            </a:pPr>
            <a:r>
              <a:rPr sz="2000" b="1">
                <a:solidFill>
                  <a:srgbClr val="006D77"/>
                </a:solidFill>
              </a:rPr>
              <a:t>3. </a:t>
            </a:r>
            <a:r>
              <a:rPr sz="2000" b="0">
                <a:solidFill>
                  <a:srgbClr val="1F2D3A"/>
                </a:solidFill>
              </a:rPr>
              <a:t>Why is "EAL4+ is always more secure" wrong?</a:t>
            </a:r>
          </a:p>
          <a:p>
            <a:pPr>
              <a:spcAft>
                <a:spcPts val="300"/>
              </a:spcAft>
            </a:pPr>
            <a:r>
              <a:rPr sz="2000" b="1">
                <a:solidFill>
                  <a:srgbClr val="006D77"/>
                </a:solidFill>
              </a:rPr>
              <a:t>4. </a:t>
            </a:r>
            <a:r>
              <a:rPr sz="2000" b="0">
                <a:solidFill>
                  <a:srgbClr val="1F2D3A"/>
                </a:solidFill>
              </a:rPr>
              <a:t>Does a FIPS-validated library make the application FIPS-compliant?</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4–5 — Answers</a:t>
            </a:r>
          </a:p>
        </p:txBody>
      </p:sp>
      <p:sp>
        <p:nvSpPr>
          <p:cNvPr id="7" name="TextBox 6"/>
          <p:cNvSpPr txBox="1"/>
          <p:nvPr/>
        </p:nvSpPr>
        <p:spPr>
          <a:xfrm>
            <a:off x="640080" y="1325880"/>
            <a:ext cx="10911535" cy="291592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PP</a:t>
            </a:r>
            <a:r>
              <a:rPr sz="2000" b="0">
                <a:solidFill>
                  <a:srgbClr val="1F2D3A"/>
                </a:solidFill>
              </a:rPr>
              <a:t> is a standard requirement set for a product </a:t>
            </a:r>
            <a:r>
              <a:rPr sz="2000" b="1">
                <a:solidFill>
                  <a:srgbClr val="1F2D3A"/>
                </a:solidFill>
              </a:rPr>
              <a:t>class</a:t>
            </a:r>
            <a:r>
              <a:rPr sz="2000" b="0">
                <a:solidFill>
                  <a:srgbClr val="1F2D3A"/>
                </a:solidFill>
              </a:rPr>
              <a:t>; </a:t>
            </a:r>
            <a:r>
              <a:rPr sz="2000" b="1">
                <a:solidFill>
                  <a:srgbClr val="1F2D3A"/>
                </a:solidFill>
              </a:rPr>
              <a:t>ST</a:t>
            </a:r>
            <a:r>
              <a:rPr sz="2000" b="0">
                <a:solidFill>
                  <a:srgbClr val="1F2D3A"/>
                </a:solidFill>
              </a:rPr>
              <a:t> is the document that says what a specific </a:t>
            </a:r>
            <a:r>
              <a:rPr sz="2000" b="1">
                <a:solidFill>
                  <a:srgbClr val="1F2D3A"/>
                </a:solidFill>
              </a:rPr>
              <a:t>product (TOE)</a:t>
            </a:r>
            <a:r>
              <a:rPr sz="2000" b="0">
                <a:solidFill>
                  <a:srgbClr val="1F2D3A"/>
                </a:solidFill>
              </a:rPr>
              <a:t> meets.</a:t>
            </a:r>
          </a:p>
          <a:p>
            <a:pPr>
              <a:spcAft>
                <a:spcPts val="300"/>
              </a:spcAft>
            </a:pPr>
            <a:r>
              <a:rPr sz="2000" b="1">
                <a:solidFill>
                  <a:srgbClr val="006D77"/>
                </a:solidFill>
              </a:rPr>
              <a:t>2. </a:t>
            </a:r>
            <a:r>
              <a:rPr sz="2000" b="1">
                <a:solidFill>
                  <a:srgbClr val="1F2D3A"/>
                </a:solidFill>
              </a:rPr>
              <a:t>SFR</a:t>
            </a:r>
            <a:r>
              <a:rPr sz="2000" b="0">
                <a:solidFill>
                  <a:srgbClr val="1F2D3A"/>
                </a:solidFill>
              </a:rPr>
              <a:t> is what the product </a:t>
            </a:r>
            <a:r>
              <a:rPr sz="2000" b="1">
                <a:solidFill>
                  <a:srgbClr val="1F2D3A"/>
                </a:solidFill>
              </a:rPr>
              <a:t>will do</a:t>
            </a:r>
            <a:r>
              <a:rPr sz="2000" b="0">
                <a:solidFill>
                  <a:srgbClr val="1F2D3A"/>
                </a:solidFill>
              </a:rPr>
              <a:t> (functional); </a:t>
            </a:r>
            <a:r>
              <a:rPr sz="2000" b="1">
                <a:solidFill>
                  <a:srgbClr val="1F2D3A"/>
                </a:solidFill>
              </a:rPr>
              <a:t>SAR</a:t>
            </a:r>
            <a:r>
              <a:rPr sz="2000" b="0">
                <a:solidFill>
                  <a:srgbClr val="1F2D3A"/>
                </a:solidFill>
              </a:rPr>
              <a:t> is </a:t>
            </a:r>
            <a:r>
              <a:rPr sz="2000" b="1">
                <a:solidFill>
                  <a:srgbClr val="1F2D3A"/>
                </a:solidFill>
              </a:rPr>
              <a:t>how much it will be trusted</a:t>
            </a:r>
            <a:r>
              <a:rPr sz="2000" b="0">
                <a:solidFill>
                  <a:srgbClr val="1F2D3A"/>
                </a:solidFill>
              </a:rPr>
              <a:t> (assurance; EAL comes from here).</a:t>
            </a:r>
          </a:p>
          <a:p>
            <a:pPr>
              <a:spcAft>
                <a:spcPts val="300"/>
              </a:spcAft>
            </a:pPr>
            <a:r>
              <a:rPr sz="2000" b="1">
                <a:solidFill>
                  <a:srgbClr val="006D77"/>
                </a:solidFill>
              </a:rPr>
              <a:t>3. </a:t>
            </a:r>
            <a:r>
              <a:rPr sz="2000" b="0">
                <a:solidFill>
                  <a:srgbClr val="1F2D3A"/>
                </a:solidFill>
              </a:rPr>
              <a:t>EAL measures </a:t>
            </a:r>
            <a:r>
              <a:rPr sz="2000" b="1">
                <a:solidFill>
                  <a:srgbClr val="1F2D3A"/>
                </a:solidFill>
              </a:rPr>
              <a:t>assurance depth</a:t>
            </a:r>
            <a:r>
              <a:rPr sz="2000" b="0">
                <a:solidFill>
                  <a:srgbClr val="1F2D3A"/>
                </a:solidFill>
              </a:rPr>
              <a:t>, not the amount of security; if the </a:t>
            </a:r>
            <a:r>
              <a:rPr sz="2000" b="1">
                <a:solidFill>
                  <a:srgbClr val="1F2D3A"/>
                </a:solidFill>
              </a:rPr>
              <a:t>scope (ST/TOE)</a:t>
            </a:r>
            <a:r>
              <a:rPr sz="2000" b="0">
                <a:solidFill>
                  <a:srgbClr val="1F2D3A"/>
                </a:solidFill>
              </a:rPr>
              <a:t> is narrow, a high EAL covers little.</a:t>
            </a:r>
          </a:p>
          <a:p>
            <a:pPr>
              <a:spcAft>
                <a:spcPts val="300"/>
              </a:spcAft>
            </a:pPr>
            <a:r>
              <a:rPr sz="2000" b="1">
                <a:solidFill>
                  <a:srgbClr val="006D77"/>
                </a:solidFill>
              </a:rPr>
              <a:t>4. </a:t>
            </a:r>
            <a:r>
              <a:rPr sz="2000" b="1">
                <a:solidFill>
                  <a:srgbClr val="1F2D3A"/>
                </a:solidFill>
              </a:rPr>
              <a:t>No.</a:t>
            </a:r>
            <a:r>
              <a:rPr sz="2000" b="0">
                <a:solidFill>
                  <a:srgbClr val="1F2D3A"/>
                </a:solidFill>
              </a:rPr>
              <a:t> The module must be used in the </a:t>
            </a:r>
            <a:r>
              <a:rPr sz="2000" b="1">
                <a:solidFill>
                  <a:srgbClr val="1F2D3A"/>
                </a:solidFill>
              </a:rPr>
              <a:t>correct mode/configuration, with approved algorithms</a:t>
            </a:r>
            <a:r>
              <a:rPr sz="2000" b="0">
                <a:solidFill>
                  <a:srgbClr val="1F2D3A"/>
                </a:solidFill>
              </a:rPr>
              <a:t>. Module certificate ≠ application compliance.</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101</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6. Sector-Specific Requirement Sets</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Sector Standards — Diagram</a:t>
            </a:r>
          </a:p>
        </p:txBody>
      </p:sp>
      <p:pic>
        <p:nvPicPr>
          <p:cNvPr id="7" name="Picture 6" descr="h13-09-sektor.png"/>
          <p:cNvPicPr>
            <a:picLocks noChangeAspect="1"/>
          </p:cNvPicPr>
          <p:nvPr/>
        </p:nvPicPr>
        <p:blipFill>
          <a:blip r:embed="rId3"/>
          <a:stretch>
            <a:fillRect/>
          </a:stretch>
        </p:blipFill>
        <p:spPr>
          <a:xfrm>
            <a:off x="2046645" y="1325880"/>
            <a:ext cx="8098404" cy="3492523"/>
          </a:xfrm>
          <a:prstGeom prst="rect">
            <a:avLst/>
          </a:prstGeom>
        </p:spPr>
      </p:pic>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Sector Standards?</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CC/FIPS are general; sectors want </a:t>
            </a:r>
            <a:r>
              <a:rPr sz="2000" b="1">
                <a:solidFill>
                  <a:srgbClr val="1F2D3A"/>
                </a:solidFill>
              </a:rPr>
              <a:t>additional</a:t>
            </a:r>
            <a:r>
              <a:rPr sz="2000" b="0">
                <a:solidFill>
                  <a:srgbClr val="1F2D3A"/>
                </a:solidFill>
              </a:rPr>
              <a:t> requirements suited to their own risks.</a:t>
            </a:r>
          </a:p>
          <a:p>
            <a:pPr>
              <a:spcAft>
                <a:spcPts val="300"/>
              </a:spcAft>
            </a:pPr>
            <a:r>
              <a:rPr sz="2000" b="1">
                <a:solidFill>
                  <a:srgbClr val="006D77"/>
                </a:solidFill>
              </a:rPr>
              <a:t>• </a:t>
            </a:r>
            <a:r>
              <a:rPr sz="2000" b="0">
                <a:solidFill>
                  <a:srgbClr val="1F2D3A"/>
                </a:solidFill>
              </a:rPr>
              <a:t>IoT, mobile, payment are different threat environments.</a:t>
            </a:r>
          </a:p>
          <a:p>
            <a:pPr>
              <a:spcAft>
                <a:spcPts val="300"/>
              </a:spcAft>
            </a:pPr>
            <a:r>
              <a:rPr sz="2000" b="1">
                <a:solidFill>
                  <a:srgbClr val="006D77"/>
                </a:solidFill>
              </a:rPr>
              <a:t>• </a:t>
            </a:r>
            <a:r>
              <a:rPr sz="2000" b="0">
                <a:solidFill>
                  <a:srgbClr val="1F2D3A"/>
                </a:solidFill>
              </a:rPr>
              <a:t>Follow whichever your project is closest to.</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ETSI EN 303 645 (IoT)</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Baseline</a:t>
            </a:r>
            <a:r>
              <a:rPr sz="2000" b="0">
                <a:solidFill>
                  <a:srgbClr val="1F2D3A"/>
                </a:solidFill>
              </a:rPr>
              <a:t> security requirements for consumer IoT.</a:t>
            </a:r>
          </a:p>
          <a:p>
            <a:pPr>
              <a:spcAft>
                <a:spcPts val="300"/>
              </a:spcAft>
            </a:pPr>
            <a:r>
              <a:rPr sz="2000" b="1">
                <a:solidFill>
                  <a:srgbClr val="006D77"/>
                </a:solidFill>
              </a:rPr>
              <a:t>• </a:t>
            </a:r>
            <a:r>
              <a:rPr sz="2000" b="0">
                <a:solidFill>
                  <a:srgbClr val="1F2D3A"/>
                </a:solidFill>
              </a:rPr>
              <a:t>Example: no default passwords, secure updates, store sensitive parameters securely.</a:t>
            </a:r>
          </a:p>
          <a:p>
            <a:pPr>
              <a:spcAft>
                <a:spcPts val="300"/>
              </a:spcAft>
            </a:pPr>
            <a:r>
              <a:rPr sz="2000" b="1">
                <a:solidFill>
                  <a:srgbClr val="006D77"/>
                </a:solidFill>
              </a:rPr>
              <a:t>• </a:t>
            </a:r>
            <a:r>
              <a:rPr sz="2000" b="0">
                <a:solidFill>
                  <a:srgbClr val="1F2D3A"/>
                </a:solidFill>
              </a:rPr>
              <a:t>A broad, applicable baseline.</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ETSI · Example Provisions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Unique passwords (no common default).</a:t>
            </a:r>
          </a:p>
          <a:p>
            <a:pPr>
              <a:spcAft>
                <a:spcPts val="300"/>
              </a:spcAft>
            </a:pPr>
            <a:r>
              <a:rPr sz="2000" b="1">
                <a:solidFill>
                  <a:srgbClr val="006D77"/>
                </a:solidFill>
              </a:rPr>
              <a:t>• </a:t>
            </a:r>
            <a:r>
              <a:rPr sz="2000" b="0">
                <a:solidFill>
                  <a:srgbClr val="1F2D3A"/>
                </a:solidFill>
              </a:rPr>
              <a:t>Manage security updates.</a:t>
            </a:r>
          </a:p>
          <a:p>
            <a:pPr>
              <a:spcAft>
                <a:spcPts val="300"/>
              </a:spcAft>
            </a:pPr>
            <a:r>
              <a:rPr sz="2000" b="1">
                <a:solidFill>
                  <a:srgbClr val="006D77"/>
                </a:solidFill>
              </a:rPr>
              <a:t>• </a:t>
            </a:r>
            <a:r>
              <a:rPr sz="2000" b="1">
                <a:solidFill>
                  <a:srgbClr val="1F2D3A"/>
                </a:solidFill>
              </a:rPr>
              <a:t>Securely store sensitive security parameters</a:t>
            </a:r>
            <a:r>
              <a:rPr sz="2000" b="0">
                <a:solidFill>
                  <a:srgbClr val="1F2D3A"/>
                </a:solidFill>
              </a:rPr>
              <a:t> (→ project S5/S7/S8).</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GSMA</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Security guidelines for the mobile operator ecosystem.</a:t>
            </a:r>
          </a:p>
          <a:p>
            <a:pPr>
              <a:spcAft>
                <a:spcPts val="300"/>
              </a:spcAft>
            </a:pPr>
            <a:r>
              <a:rPr sz="2000" b="1">
                <a:solidFill>
                  <a:srgbClr val="006D77"/>
                </a:solidFill>
              </a:rPr>
              <a:t>• </a:t>
            </a:r>
            <a:r>
              <a:rPr sz="2000" b="0">
                <a:solidFill>
                  <a:srgbClr val="1F2D3A"/>
                </a:solidFill>
              </a:rPr>
              <a:t>Device, network, service security.</a:t>
            </a:r>
          </a:p>
          <a:p>
            <a:pPr>
              <a:spcAft>
                <a:spcPts val="300"/>
              </a:spcAft>
            </a:pPr>
            <a:r>
              <a:rPr sz="2000" b="1">
                <a:solidFill>
                  <a:srgbClr val="006D77"/>
                </a:solidFill>
              </a:rPr>
              <a:t>• </a:t>
            </a:r>
            <a:r>
              <a:rPr sz="2000" b="0">
                <a:solidFill>
                  <a:srgbClr val="1F2D3A"/>
                </a:solidFill>
              </a:rPr>
              <a:t>SIM/eSIM, identity.</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EMVCo</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Card payment ecosystem standards (cards, terminals, mobile payment).</a:t>
            </a:r>
          </a:p>
          <a:p>
            <a:pPr>
              <a:spcAft>
                <a:spcPts val="300"/>
              </a:spcAft>
            </a:pPr>
            <a:r>
              <a:rPr sz="2000" b="1">
                <a:solidFill>
                  <a:srgbClr val="006D77"/>
                </a:solidFill>
              </a:rPr>
              <a:t>• </a:t>
            </a:r>
            <a:r>
              <a:rPr sz="2000" b="0">
                <a:solidFill>
                  <a:srgbClr val="1F2D3A"/>
                </a:solidFill>
              </a:rPr>
              <a:t>Functional conformance + security evaluation.</a:t>
            </a:r>
          </a:p>
          <a:p>
            <a:pPr>
              <a:spcAft>
                <a:spcPts val="300"/>
              </a:spcAft>
            </a:pPr>
            <a:r>
              <a:rPr sz="2000" b="1">
                <a:solidFill>
                  <a:srgbClr val="006D77"/>
                </a:solidFill>
              </a:rPr>
              <a:t>• </a:t>
            </a:r>
            <a:r>
              <a:rPr sz="2000" b="0">
                <a:solidFill>
                  <a:srgbClr val="1F2D3A"/>
                </a:solidFill>
              </a:rPr>
              <a:t>Attack potential scoring (Week 12).</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PCI</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PCI DSS:</a:t>
            </a:r>
            <a:r>
              <a:rPr sz="2000" b="0">
                <a:solidFill>
                  <a:srgbClr val="1F2D3A"/>
                </a:solidFill>
              </a:rPr>
              <a:t> security for systems that process card data.</a:t>
            </a:r>
          </a:p>
          <a:p>
            <a:pPr>
              <a:spcAft>
                <a:spcPts val="300"/>
              </a:spcAft>
            </a:pPr>
            <a:r>
              <a:rPr sz="2000" b="1">
                <a:solidFill>
                  <a:srgbClr val="006D77"/>
                </a:solidFill>
              </a:rPr>
              <a:t>• </a:t>
            </a:r>
            <a:r>
              <a:rPr sz="2000" b="1">
                <a:solidFill>
                  <a:srgbClr val="1F2D3A"/>
                </a:solidFill>
              </a:rPr>
              <a:t>PCI MPoC/CPoC:</a:t>
            </a:r>
            <a:r>
              <a:rPr sz="2000" b="0">
                <a:solidFill>
                  <a:srgbClr val="1F2D3A"/>
                </a:solidFill>
              </a:rPr>
              <a:t> software-based payment acceptance.</a:t>
            </a:r>
          </a:p>
          <a:p>
            <a:pPr>
              <a:spcAft>
                <a:spcPts val="300"/>
              </a:spcAft>
            </a:pPr>
            <a:r>
              <a:rPr sz="2000" b="1">
                <a:solidFill>
                  <a:srgbClr val="006D77"/>
                </a:solidFill>
              </a:rPr>
              <a:t>• </a:t>
            </a:r>
            <a:r>
              <a:rPr sz="2000" b="0">
                <a:solidFill>
                  <a:srgbClr val="1F2D3A"/>
                </a:solidFill>
              </a:rPr>
              <a:t>Strict; laboratory evaluation.</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OWASP MASVS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Mobile Application Security Verification Standard.</a:t>
            </a:r>
          </a:p>
          <a:p>
            <a:pPr>
              <a:spcAft>
                <a:spcPts val="300"/>
              </a:spcAft>
            </a:pPr>
            <a:r>
              <a:rPr sz="2000" b="1">
                <a:solidFill>
                  <a:srgbClr val="006D77"/>
                </a:solidFill>
              </a:rPr>
              <a:t>• </a:t>
            </a:r>
            <a:r>
              <a:rPr sz="2000" b="0">
                <a:solidFill>
                  <a:srgbClr val="1F2D3A"/>
                </a:solidFill>
              </a:rPr>
              <a:t>Mobile application security </a:t>
            </a:r>
            <a:r>
              <a:rPr sz="2000" b="1">
                <a:solidFill>
                  <a:srgbClr val="1F2D3A"/>
                </a:solidFill>
              </a:rPr>
              <a:t>requirements</a:t>
            </a:r>
            <a:r>
              <a:rPr sz="2000" b="0">
                <a:solidFill>
                  <a:srgbClr val="1F2D3A"/>
                </a:solidFill>
              </a:rPr>
              <a:t>.</a:t>
            </a:r>
          </a:p>
          <a:p>
            <a:pPr>
              <a:spcAft>
                <a:spcPts val="300"/>
              </a:spcAft>
            </a:pPr>
            <a:r>
              <a:rPr sz="2000" b="1">
                <a:solidFill>
                  <a:srgbClr val="006D77"/>
                </a:solidFill>
              </a:rPr>
              <a:t>• </a:t>
            </a:r>
            <a:r>
              <a:rPr sz="2000" b="0">
                <a:solidFill>
                  <a:srgbClr val="1F2D3A"/>
                </a:solidFill>
              </a:rPr>
              <a:t>Levels: baseline (L1), defence-in-depth (L2), resilience (R).</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MASVS · For Your Project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a:t>
            </a:r>
            <a:r>
              <a:rPr sz="2000" b="1">
                <a:solidFill>
                  <a:srgbClr val="1F2D3A"/>
                </a:solidFill>
              </a:rPr>
              <a:t>most applicable</a:t>
            </a:r>
            <a:r>
              <a:rPr sz="2000" b="0">
                <a:solidFill>
                  <a:srgbClr val="1F2D3A"/>
                </a:solidFill>
              </a:rPr>
              <a:t> requirement set.</a:t>
            </a:r>
          </a:p>
          <a:p>
            <a:pPr>
              <a:spcAft>
                <a:spcPts val="300"/>
              </a:spcAft>
            </a:pPr>
            <a:r>
              <a:rPr sz="2000" b="1">
                <a:solidFill>
                  <a:srgbClr val="006D77"/>
                </a:solidFill>
              </a:rPr>
              <a:t>• </a:t>
            </a:r>
            <a:r>
              <a:rPr sz="2000" b="0">
                <a:solidFill>
                  <a:srgbClr val="1F2D3A"/>
                </a:solidFill>
              </a:rPr>
              <a:t>Tested with MASTG (Week 12).</a:t>
            </a:r>
          </a:p>
          <a:p>
            <a:pPr>
              <a:spcAft>
                <a:spcPts val="300"/>
              </a:spcAft>
            </a:pPr>
            <a:r>
              <a:rPr sz="2000" b="1">
                <a:solidFill>
                  <a:srgbClr val="006D77"/>
                </a:solidFill>
              </a:rPr>
              <a:t>• </a:t>
            </a:r>
            <a:r>
              <a:rPr sz="2000" b="0">
                <a:solidFill>
                  <a:srgbClr val="1F2D3A"/>
                </a:solidFill>
              </a:rPr>
              <a:t>Crypto, storage, communication, code quality, resilience.</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Standards · Comparison</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2815880"/>
                <a:gridCol w="3343857"/>
                <a:gridCol w="4751797"/>
              </a:tblGrid>
              <a:tr h="346557">
                <a:tc>
                  <a:txBody>
                    <a:bodyPr wrap="square"/>
                    <a:lstStyle/>
                    <a:p>
                      <a:r>
                        <a:rPr sz="1296" b="1">
                          <a:solidFill>
                            <a:srgbClr val="FFFFFF"/>
                          </a:solidFill>
                        </a:rPr>
                        <a:t>Standard</a:t>
                      </a:r>
                    </a:p>
                  </a:txBody>
                  <a:tcPr marL="54864" marR="54864" marT="27432" marB="27432" anchor="ctr">
                    <a:solidFill>
                      <a:srgbClr val="006D77"/>
                    </a:solidFill>
                  </a:tcPr>
                </a:tc>
                <a:tc>
                  <a:txBody>
                    <a:bodyPr wrap="square"/>
                    <a:lstStyle/>
                    <a:p>
                      <a:r>
                        <a:rPr sz="1296" b="1">
                          <a:solidFill>
                            <a:srgbClr val="FFFFFF"/>
                          </a:solidFill>
                        </a:rPr>
                        <a:t>Domain</a:t>
                      </a:r>
                    </a:p>
                  </a:txBody>
                  <a:tcPr marL="54864" marR="54864" marT="27432" marB="27432" anchor="ctr">
                    <a:solidFill>
                      <a:srgbClr val="006D77"/>
                    </a:solidFill>
                  </a:tcPr>
                </a:tc>
                <a:tc>
                  <a:txBody>
                    <a:bodyPr wrap="square"/>
                    <a:lstStyle/>
                    <a:p>
                      <a:r>
                        <a:rPr sz="1296" b="1">
                          <a:solidFill>
                            <a:srgbClr val="FFFFFF"/>
                          </a:solidFill>
                        </a:rPr>
                        <a:t>Focus</a:t>
                      </a:r>
                    </a:p>
                  </a:txBody>
                  <a:tcPr marL="54864" marR="54864" marT="27432" marB="27432" anchor="ctr">
                    <a:solidFill>
                      <a:srgbClr val="006D77"/>
                    </a:solidFill>
                  </a:tcPr>
                </a:tc>
              </a:tr>
              <a:tr h="346557">
                <a:tc>
                  <a:txBody>
                    <a:bodyPr wrap="square"/>
                    <a:lstStyle/>
                    <a:p>
                      <a:r>
                        <a:rPr sz="1296" b="0">
                          <a:solidFill>
                            <a:srgbClr val="1F2D3A"/>
                          </a:solidFill>
                        </a:rPr>
                        <a:t>CC</a:t>
                      </a:r>
                    </a:p>
                  </a:txBody>
                  <a:tcPr marL="54864" marR="54864" marT="27432" marB="27432" anchor="ctr">
                    <a:solidFill>
                      <a:srgbClr val="FFFFFF"/>
                    </a:solidFill>
                  </a:tcPr>
                </a:tc>
                <a:tc>
                  <a:txBody>
                    <a:bodyPr wrap="square"/>
                    <a:lstStyle/>
                    <a:p>
                      <a:r>
                        <a:rPr sz="1296" b="0">
                          <a:solidFill>
                            <a:srgbClr val="1F2D3A"/>
                          </a:solidFill>
                        </a:rPr>
                        <a:t>General product</a:t>
                      </a:r>
                    </a:p>
                  </a:txBody>
                  <a:tcPr marL="54864" marR="54864" marT="27432" marB="27432" anchor="ctr">
                    <a:solidFill>
                      <a:srgbClr val="FFFFFF"/>
                    </a:solidFill>
                  </a:tcPr>
                </a:tc>
                <a:tc>
                  <a:txBody>
                    <a:bodyPr wrap="square"/>
                    <a:lstStyle/>
                    <a:p>
                      <a:r>
                        <a:rPr sz="1296" b="0">
                          <a:solidFill>
                            <a:srgbClr val="1F2D3A"/>
                          </a:solidFill>
                        </a:rPr>
                        <a:t>Evaluation depth</a:t>
                      </a:r>
                    </a:p>
                  </a:txBody>
                  <a:tcPr marL="54864" marR="54864" marT="27432" marB="27432" anchor="ctr">
                    <a:solidFill>
                      <a:srgbClr val="FFFFFF"/>
                    </a:solidFill>
                  </a:tcPr>
                </a:tc>
              </a:tr>
              <a:tr h="346557">
                <a:tc>
                  <a:txBody>
                    <a:bodyPr wrap="square"/>
                    <a:lstStyle/>
                    <a:p>
                      <a:r>
                        <a:rPr sz="1296" b="0">
                          <a:solidFill>
                            <a:srgbClr val="1F2D3A"/>
                          </a:solidFill>
                        </a:rPr>
                        <a:t>FIPS 140-3</a:t>
                      </a:r>
                    </a:p>
                  </a:txBody>
                  <a:tcPr marL="54864" marR="54864" marT="27432" marB="27432" anchor="ctr">
                    <a:solidFill>
                      <a:srgbClr val="EEF7F8"/>
                    </a:solidFill>
                  </a:tcPr>
                </a:tc>
                <a:tc>
                  <a:txBody>
                    <a:bodyPr wrap="square"/>
                    <a:lstStyle/>
                    <a:p>
                      <a:r>
                        <a:rPr sz="1296" b="0">
                          <a:solidFill>
                            <a:srgbClr val="1F2D3A"/>
                          </a:solidFill>
                        </a:rPr>
                        <a:t>Crypto module</a:t>
                      </a:r>
                    </a:p>
                  </a:txBody>
                  <a:tcPr marL="54864" marR="54864" marT="27432" marB="27432" anchor="ctr">
                    <a:solidFill>
                      <a:srgbClr val="EEF7F8"/>
                    </a:solidFill>
                  </a:tcPr>
                </a:tc>
                <a:tc>
                  <a:txBody>
                    <a:bodyPr wrap="square"/>
                    <a:lstStyle/>
                    <a:p>
                      <a:r>
                        <a:rPr sz="1296" b="0">
                          <a:solidFill>
                            <a:srgbClr val="1F2D3A"/>
                          </a:solidFill>
                        </a:rPr>
                        <a:t>Module validation</a:t>
                      </a:r>
                    </a:p>
                  </a:txBody>
                  <a:tcPr marL="54864" marR="54864" marT="27432" marB="27432" anchor="ctr">
                    <a:solidFill>
                      <a:srgbClr val="EEF7F8"/>
                    </a:solidFill>
                  </a:tcPr>
                </a:tc>
              </a:tr>
              <a:tr h="346557">
                <a:tc>
                  <a:txBody>
                    <a:bodyPr wrap="square"/>
                    <a:lstStyle/>
                    <a:p>
                      <a:r>
                        <a:rPr sz="1296" b="0">
                          <a:solidFill>
                            <a:srgbClr val="1F2D3A"/>
                          </a:solidFill>
                        </a:rPr>
                        <a:t>ETSI 303 645</a:t>
                      </a:r>
                    </a:p>
                  </a:txBody>
                  <a:tcPr marL="54864" marR="54864" marT="27432" marB="27432" anchor="ctr">
                    <a:solidFill>
                      <a:srgbClr val="FFFFFF"/>
                    </a:solidFill>
                  </a:tcPr>
                </a:tc>
                <a:tc>
                  <a:txBody>
                    <a:bodyPr wrap="square"/>
                    <a:lstStyle/>
                    <a:p>
                      <a:r>
                        <a:rPr sz="1296" b="0">
                          <a:solidFill>
                            <a:srgbClr val="1F2D3A"/>
                          </a:solidFill>
                        </a:rPr>
                        <a:t>IoT</a:t>
                      </a:r>
                    </a:p>
                  </a:txBody>
                  <a:tcPr marL="54864" marR="54864" marT="27432" marB="27432" anchor="ctr">
                    <a:solidFill>
                      <a:srgbClr val="FFFFFF"/>
                    </a:solidFill>
                  </a:tcPr>
                </a:tc>
                <a:tc>
                  <a:txBody>
                    <a:bodyPr wrap="square"/>
                    <a:lstStyle/>
                    <a:p>
                      <a:r>
                        <a:rPr sz="1296" b="0">
                          <a:solidFill>
                            <a:srgbClr val="1F2D3A"/>
                          </a:solidFill>
                        </a:rPr>
                        <a:t>Baseline requirement</a:t>
                      </a:r>
                    </a:p>
                  </a:txBody>
                  <a:tcPr marL="54864" marR="54864" marT="27432" marB="27432" anchor="ctr">
                    <a:solidFill>
                      <a:srgbClr val="FFFFFF"/>
                    </a:solidFill>
                  </a:tcPr>
                </a:tc>
              </a:tr>
              <a:tr h="346557">
                <a:tc>
                  <a:txBody>
                    <a:bodyPr wrap="square"/>
                    <a:lstStyle/>
                    <a:p>
                      <a:r>
                        <a:rPr sz="1296" b="0">
                          <a:solidFill>
                            <a:srgbClr val="1F2D3A"/>
                          </a:solidFill>
                        </a:rPr>
                        <a:t>EMVCo/PCI</a:t>
                      </a:r>
                    </a:p>
                  </a:txBody>
                  <a:tcPr marL="54864" marR="54864" marT="27432" marB="27432" anchor="ctr">
                    <a:solidFill>
                      <a:srgbClr val="EEF7F8"/>
                    </a:solidFill>
                  </a:tcPr>
                </a:tc>
                <a:tc>
                  <a:txBody>
                    <a:bodyPr wrap="square"/>
                    <a:lstStyle/>
                    <a:p>
                      <a:r>
                        <a:rPr sz="1296" b="0">
                          <a:solidFill>
                            <a:srgbClr val="1F2D3A"/>
                          </a:solidFill>
                        </a:rPr>
                        <a:t>Payment</a:t>
                      </a:r>
                    </a:p>
                  </a:txBody>
                  <a:tcPr marL="54864" marR="54864" marT="27432" marB="27432" anchor="ctr">
                    <a:solidFill>
                      <a:srgbClr val="EEF7F8"/>
                    </a:solidFill>
                  </a:tcPr>
                </a:tc>
                <a:tc>
                  <a:txBody>
                    <a:bodyPr wrap="square"/>
                    <a:lstStyle/>
                    <a:p>
                      <a:r>
                        <a:rPr sz="1296" b="0">
                          <a:solidFill>
                            <a:srgbClr val="1F2D3A"/>
                          </a:solidFill>
                        </a:rPr>
                        <a:t>Functional + security</a:t>
                      </a:r>
                    </a:p>
                  </a:txBody>
                  <a:tcPr marL="54864" marR="54864" marT="27432" marB="27432" anchor="ctr">
                    <a:solidFill>
                      <a:srgbClr val="EEF7F8"/>
                    </a:solidFill>
                  </a:tcPr>
                </a:tc>
              </a:tr>
              <a:tr h="346560">
                <a:tc>
                  <a:txBody>
                    <a:bodyPr wrap="square"/>
                    <a:lstStyle/>
                    <a:p>
                      <a:r>
                        <a:rPr sz="1296" b="0">
                          <a:solidFill>
                            <a:srgbClr val="1F2D3A"/>
                          </a:solidFill>
                        </a:rPr>
                        <a:t>MASVS</a:t>
                      </a:r>
                    </a:p>
                  </a:txBody>
                  <a:tcPr marL="54864" marR="54864" marT="27432" marB="27432" anchor="ctr">
                    <a:solidFill>
                      <a:srgbClr val="FFFFFF"/>
                    </a:solidFill>
                  </a:tcPr>
                </a:tc>
                <a:tc>
                  <a:txBody>
                    <a:bodyPr wrap="square"/>
                    <a:lstStyle/>
                    <a:p>
                      <a:r>
                        <a:rPr sz="1296" b="0">
                          <a:solidFill>
                            <a:srgbClr val="1F2D3A"/>
                          </a:solidFill>
                        </a:rPr>
                        <a:t>Mobile</a:t>
                      </a:r>
                    </a:p>
                  </a:txBody>
                  <a:tcPr marL="54864" marR="54864" marT="27432" marB="27432" anchor="ctr">
                    <a:solidFill>
                      <a:srgbClr val="FFFFFF"/>
                    </a:solidFill>
                  </a:tcPr>
                </a:tc>
                <a:tc>
                  <a:txBody>
                    <a:bodyPr wrap="square"/>
                    <a:lstStyle/>
                    <a:p>
                      <a:r>
                        <a:rPr sz="1296" b="0">
                          <a:solidFill>
                            <a:srgbClr val="1F2D3A"/>
                          </a:solidFill>
                        </a:rPr>
                        <a:t>Application requirement</a:t>
                      </a:r>
                    </a:p>
                  </a:txBody>
                  <a:tcPr marL="54864" marR="54864" marT="27432" marB="27432" anchor="ctr">
                    <a:solidFill>
                      <a:srgbClr val="FFFFFF"/>
                    </a:solidFill>
                  </a:tcPr>
                </a:tc>
              </a:tr>
            </a:tbl>
          </a:graphicData>
        </a:graphic>
      </p:graphicFrame>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Comparison · The Lesson</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All share the same root: a </a:t>
            </a:r>
            <a:r>
              <a:rPr sz="2000" b="1">
                <a:solidFill>
                  <a:srgbClr val="1F2D3A"/>
                </a:solidFill>
              </a:rPr>
              <a:t>written, verifiable</a:t>
            </a:r>
            <a:r>
              <a:rPr sz="2000" b="0">
                <a:solidFill>
                  <a:srgbClr val="1F2D3A"/>
                </a:solidFill>
              </a:rPr>
              <a:t> requirement.</a:t>
            </a:r>
          </a:p>
          <a:p>
            <a:pPr>
              <a:spcAft>
                <a:spcPts val="300"/>
              </a:spcAft>
            </a:pPr>
            <a:r>
              <a:rPr sz="2000" b="1">
                <a:solidFill>
                  <a:srgbClr val="006D77"/>
                </a:solidFill>
              </a:rPr>
              <a:t>• </a:t>
            </a:r>
            <a:r>
              <a:rPr sz="2000" b="0">
                <a:solidFill>
                  <a:srgbClr val="1F2D3A"/>
                </a:solidFill>
              </a:rPr>
              <a:t>The difference: scope and strictness.</a:t>
            </a:r>
          </a:p>
          <a:p>
            <a:pPr>
              <a:spcAft>
                <a:spcPts val="300"/>
              </a:spcAft>
            </a:pPr>
            <a:r>
              <a:rPr sz="2000" b="1">
                <a:solidFill>
                  <a:srgbClr val="006D77"/>
                </a:solidFill>
              </a:rPr>
              <a:t>• </a:t>
            </a:r>
            <a:r>
              <a:rPr sz="2000" b="1">
                <a:solidFill>
                  <a:srgbClr val="1F2D3A"/>
                </a:solidFill>
              </a:rPr>
              <a:t>MASVS</a:t>
            </a:r>
            <a:r>
              <a:rPr sz="2000" b="0">
                <a:solidFill>
                  <a:srgbClr val="1F2D3A"/>
                </a:solidFill>
              </a:rPr>
              <a:t> is the most practical starting point for your project.</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Same Requirement, Four Standards (1) — Data at Rest</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3217503"/>
                <a:gridCol w="7694031"/>
              </a:tblGrid>
              <a:tr h="346557">
                <a:tc>
                  <a:txBody>
                    <a:bodyPr wrap="square"/>
                    <a:lstStyle/>
                    <a:p>
                      <a:r>
                        <a:rPr sz="1296" b="1">
                          <a:solidFill>
                            <a:srgbClr val="FFFFFF"/>
                          </a:solidFill>
                        </a:rPr>
                        <a:t>Standard</a:t>
                      </a:r>
                    </a:p>
                  </a:txBody>
                  <a:tcPr marL="54864" marR="54864" marT="27432" marB="27432" anchor="ctr">
                    <a:solidFill>
                      <a:srgbClr val="006D77"/>
                    </a:solidFill>
                  </a:tcPr>
                </a:tc>
                <a:tc>
                  <a:txBody>
                    <a:bodyPr wrap="square"/>
                    <a:lstStyle/>
                    <a:p>
                      <a:r>
                        <a:rPr sz="1296" b="1">
                          <a:solidFill>
                            <a:srgbClr val="FFFFFF"/>
                          </a:solidFill>
                        </a:rPr>
                        <a:t>Counterpart</a:t>
                      </a:r>
                    </a:p>
                  </a:txBody>
                  <a:tcPr marL="54864" marR="54864" marT="27432" marB="27432" anchor="ctr">
                    <a:solidFill>
                      <a:srgbClr val="006D77"/>
                    </a:solidFill>
                  </a:tcPr>
                </a:tc>
              </a:tr>
              <a:tr h="346557">
                <a:tc>
                  <a:txBody>
                    <a:bodyPr wrap="square"/>
                    <a:lstStyle/>
                    <a:p>
                      <a:r>
                        <a:rPr sz="1296" b="0">
                          <a:solidFill>
                            <a:srgbClr val="1F2D3A"/>
                          </a:solidFill>
                        </a:rPr>
                        <a:t>Common Criteria</a:t>
                      </a:r>
                    </a:p>
                  </a:txBody>
                  <a:tcPr marL="54864" marR="54864" marT="27432" marB="27432" anchor="ctr">
                    <a:solidFill>
                      <a:srgbClr val="FFFFFF"/>
                    </a:solidFill>
                  </a:tcPr>
                </a:tc>
                <a:tc>
                  <a:txBody>
                    <a:bodyPr wrap="square"/>
                    <a:lstStyle/>
                    <a:p>
                      <a:r>
                        <a:rPr sz="1296" b="0">
                          <a:solidFill>
                            <a:srgbClr val="1F2D3A"/>
                          </a:solidFill>
                        </a:rPr>
                        <a:t>FCS + FDP components</a:t>
                      </a:r>
                    </a:p>
                  </a:txBody>
                  <a:tcPr marL="54864" marR="54864" marT="27432" marB="27432" anchor="ctr">
                    <a:solidFill>
                      <a:srgbClr val="FFFFFF"/>
                    </a:solidFill>
                  </a:tcPr>
                </a:tc>
              </a:tr>
              <a:tr h="346557">
                <a:tc>
                  <a:txBody>
                    <a:bodyPr wrap="square"/>
                    <a:lstStyle/>
                    <a:p>
                      <a:r>
                        <a:rPr sz="1296" b="0">
                          <a:solidFill>
                            <a:srgbClr val="1F2D3A"/>
                          </a:solidFill>
                        </a:rPr>
                        <a:t>FIPS 140-3</a:t>
                      </a:r>
                    </a:p>
                  </a:txBody>
                  <a:tcPr marL="54864" marR="54864" marT="27432" marB="27432" anchor="ctr">
                    <a:solidFill>
                      <a:srgbClr val="EEF7F8"/>
                    </a:solidFill>
                  </a:tcPr>
                </a:tc>
                <a:tc>
                  <a:txBody>
                    <a:bodyPr wrap="square"/>
                    <a:lstStyle/>
                    <a:p>
                      <a:r>
                        <a:rPr sz="1296" b="0">
                          <a:solidFill>
                            <a:srgbClr val="1F2D3A"/>
                          </a:solidFill>
                        </a:rPr>
                        <a:t>Level 1: approved algorithm, self-test, zeroization</a:t>
                      </a:r>
                    </a:p>
                  </a:txBody>
                  <a:tcPr marL="54864" marR="54864" marT="27432" marB="27432" anchor="ctr">
                    <a:solidFill>
                      <a:srgbClr val="EEF7F8"/>
                    </a:solidFill>
                  </a:tcPr>
                </a:tc>
              </a:tr>
              <a:tr h="346557">
                <a:tc>
                  <a:txBody>
                    <a:bodyPr wrap="square"/>
                    <a:lstStyle/>
                    <a:p>
                      <a:r>
                        <a:rPr sz="1296" b="0">
                          <a:solidFill>
                            <a:srgbClr val="1F2D3A"/>
                          </a:solidFill>
                        </a:rPr>
                        <a:t>ETSI EN 303 645</a:t>
                      </a:r>
                    </a:p>
                  </a:txBody>
                  <a:tcPr marL="54864" marR="54864" marT="27432" marB="27432" anchor="ctr">
                    <a:solidFill>
                      <a:srgbClr val="FFFFFF"/>
                    </a:solidFill>
                  </a:tcPr>
                </a:tc>
                <a:tc>
                  <a:txBody>
                    <a:bodyPr wrap="square"/>
                    <a:lstStyle/>
                    <a:p>
                      <a:r>
                        <a:rPr sz="1296" b="0">
                          <a:solidFill>
                            <a:srgbClr val="1F2D3A"/>
                          </a:solidFill>
                        </a:rPr>
                        <a:t>Provision 5.4 "Securely store sensitive parameters"</a:t>
                      </a:r>
                    </a:p>
                  </a:txBody>
                  <a:tcPr marL="54864" marR="54864" marT="27432" marB="27432" anchor="ctr">
                    <a:solidFill>
                      <a:srgbClr val="FFFFFF"/>
                    </a:solidFill>
                  </a:tcPr>
                </a:tc>
              </a:tr>
              <a:tr h="346557">
                <a:tc>
                  <a:txBody>
                    <a:bodyPr wrap="square"/>
                    <a:lstStyle/>
                    <a:p>
                      <a:r>
                        <a:rPr sz="1296" b="0">
                          <a:solidFill>
                            <a:srgbClr val="1F2D3A"/>
                          </a:solidFill>
                        </a:rPr>
                        <a:t>OWASP MASVS</a:t>
                      </a:r>
                    </a:p>
                  </a:txBody>
                  <a:tcPr marL="54864" marR="54864" marT="27432" marB="27432" anchor="ctr">
                    <a:solidFill>
                      <a:srgbClr val="EEF7F8"/>
                    </a:solidFill>
                  </a:tcPr>
                </a:tc>
                <a:tc>
                  <a:txBody>
                    <a:bodyPr wrap="square"/>
                    <a:lstStyle/>
                    <a:p>
                      <a:r>
                        <a:rPr sz="1296" b="0">
                          <a:solidFill>
                            <a:srgbClr val="1F2D3A"/>
                          </a:solidFill>
                        </a:rPr>
                        <a:t>MASVS-STORAGE</a:t>
                      </a:r>
                    </a:p>
                  </a:txBody>
                  <a:tcPr marL="54864" marR="54864" marT="27432" marB="27432" anchor="ctr">
                    <a:solidFill>
                      <a:srgbClr val="EEF7F8"/>
                    </a:solidFill>
                  </a:tcPr>
                </a:tc>
              </a:tr>
              <a:tr h="346560">
                <a:tc>
                  <a:txBody>
                    <a:bodyPr wrap="square"/>
                    <a:lstStyle/>
                    <a:p>
                      <a:r>
                        <a:rPr sz="1296" b="0">
                          <a:solidFill>
                            <a:srgbClr val="1F2D3A"/>
                          </a:solidFill>
                        </a:rPr>
                        <a:t>The course's family</a:t>
                      </a:r>
                    </a:p>
                  </a:txBody>
                  <a:tcPr marL="54864" marR="54864" marT="27432" marB="27432" anchor="ctr">
                    <a:solidFill>
                      <a:srgbClr val="FFFFFF"/>
                    </a:solidFill>
                  </a:tcPr>
                </a:tc>
                <a:tc>
                  <a:txBody>
                    <a:bodyPr wrap="square"/>
                    <a:lstStyle/>
                    <a:p>
                      <a:r>
                        <a:rPr sz="1296" b="0">
                          <a:solidFill>
                            <a:srgbClr val="A1123F"/>
                          </a:solidFill>
                          <a:latin typeface="Consolas"/>
                        </a:rPr>
                        <a:t>CEN429-DR-01</a:t>
                      </a:r>
                    </a:p>
                  </a:txBody>
                  <a:tcPr marL="54864" marR="54864" marT="27432" marB="27432" anchor="ctr">
                    <a:solidFill>
                      <a:srgbClr val="FFFFFF"/>
                    </a:solidFill>
                  </a:tcPr>
                </a:tc>
              </a:tr>
            </a:tbl>
          </a:graphicData>
        </a:graphic>
      </p:graphicFrame>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Same Requirement, Four Standards (2) — Weak Authentication</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3437880"/>
                <a:gridCol w="7473654"/>
              </a:tblGrid>
              <a:tr h="346557">
                <a:tc>
                  <a:txBody>
                    <a:bodyPr wrap="square"/>
                    <a:lstStyle/>
                    <a:p>
                      <a:r>
                        <a:rPr sz="1296" b="1">
                          <a:solidFill>
                            <a:srgbClr val="FFFFFF"/>
                          </a:solidFill>
                        </a:rPr>
                        <a:t>Standard</a:t>
                      </a:r>
                    </a:p>
                  </a:txBody>
                  <a:tcPr marL="54864" marR="54864" marT="27432" marB="27432" anchor="ctr">
                    <a:solidFill>
                      <a:srgbClr val="006D77"/>
                    </a:solidFill>
                  </a:tcPr>
                </a:tc>
                <a:tc>
                  <a:txBody>
                    <a:bodyPr wrap="square"/>
                    <a:lstStyle/>
                    <a:p>
                      <a:r>
                        <a:rPr sz="1296" b="1">
                          <a:solidFill>
                            <a:srgbClr val="FFFFFF"/>
                          </a:solidFill>
                        </a:rPr>
                        <a:t>Counterpart</a:t>
                      </a:r>
                    </a:p>
                  </a:txBody>
                  <a:tcPr marL="54864" marR="54864" marT="27432" marB="27432" anchor="ctr">
                    <a:solidFill>
                      <a:srgbClr val="006D77"/>
                    </a:solidFill>
                  </a:tcPr>
                </a:tc>
              </a:tr>
              <a:tr h="346557">
                <a:tc>
                  <a:txBody>
                    <a:bodyPr wrap="square"/>
                    <a:lstStyle/>
                    <a:p>
                      <a:r>
                        <a:rPr sz="1296" b="0">
                          <a:solidFill>
                            <a:srgbClr val="1F2D3A"/>
                          </a:solidFill>
                        </a:rPr>
                        <a:t>Common Criteria</a:t>
                      </a:r>
                    </a:p>
                  </a:txBody>
                  <a:tcPr marL="54864" marR="54864" marT="27432" marB="27432" anchor="ctr">
                    <a:solidFill>
                      <a:srgbClr val="FFFFFF"/>
                    </a:solidFill>
                  </a:tcPr>
                </a:tc>
                <a:tc>
                  <a:txBody>
                    <a:bodyPr wrap="square"/>
                    <a:lstStyle/>
                    <a:p>
                      <a:r>
                        <a:rPr sz="1296" b="0">
                          <a:solidFill>
                            <a:srgbClr val="1F2D3A"/>
                          </a:solidFill>
                        </a:rPr>
                        <a:t>FIA components</a:t>
                      </a:r>
                    </a:p>
                  </a:txBody>
                  <a:tcPr marL="54864" marR="54864" marT="27432" marB="27432" anchor="ctr">
                    <a:solidFill>
                      <a:srgbClr val="FFFFFF"/>
                    </a:solidFill>
                  </a:tcPr>
                </a:tc>
              </a:tr>
              <a:tr h="346557">
                <a:tc>
                  <a:txBody>
                    <a:bodyPr wrap="square"/>
                    <a:lstStyle/>
                    <a:p>
                      <a:r>
                        <a:rPr sz="1296" b="0">
                          <a:solidFill>
                            <a:srgbClr val="1F2D3A"/>
                          </a:solidFill>
                        </a:rPr>
                        <a:t>FIPS 140-3</a:t>
                      </a:r>
                    </a:p>
                  </a:txBody>
                  <a:tcPr marL="54864" marR="54864" marT="27432" marB="27432" anchor="ctr">
                    <a:solidFill>
                      <a:srgbClr val="EEF7F8"/>
                    </a:solidFill>
                  </a:tcPr>
                </a:tc>
                <a:tc>
                  <a:txBody>
                    <a:bodyPr wrap="square"/>
                    <a:lstStyle/>
                    <a:p>
                      <a:r>
                        <a:rPr sz="1296" b="0">
                          <a:solidFill>
                            <a:srgbClr val="1F2D3A"/>
                          </a:solidFill>
                        </a:rPr>
                        <a:t>Level 2: role-based authentication</a:t>
                      </a:r>
                    </a:p>
                  </a:txBody>
                  <a:tcPr marL="54864" marR="54864" marT="27432" marB="27432" anchor="ctr">
                    <a:solidFill>
                      <a:srgbClr val="EEF7F8"/>
                    </a:solidFill>
                  </a:tcPr>
                </a:tc>
              </a:tr>
              <a:tr h="346557">
                <a:tc>
                  <a:txBody>
                    <a:bodyPr wrap="square"/>
                    <a:lstStyle/>
                    <a:p>
                      <a:r>
                        <a:rPr sz="1296" b="0">
                          <a:solidFill>
                            <a:srgbClr val="1F2D3A"/>
                          </a:solidFill>
                        </a:rPr>
                        <a:t>ETSI EN 303 645</a:t>
                      </a:r>
                    </a:p>
                  </a:txBody>
                  <a:tcPr marL="54864" marR="54864" marT="27432" marB="27432" anchor="ctr">
                    <a:solidFill>
                      <a:srgbClr val="FFFFFF"/>
                    </a:solidFill>
                  </a:tcPr>
                </a:tc>
                <a:tc>
                  <a:txBody>
                    <a:bodyPr wrap="square"/>
                    <a:lstStyle/>
                    <a:p>
                      <a:r>
                        <a:rPr sz="1296" b="0">
                          <a:solidFill>
                            <a:srgbClr val="1F2D3A"/>
                          </a:solidFill>
                        </a:rPr>
                        <a:t>Provision 5.1 "No universal default passwords"</a:t>
                      </a:r>
                    </a:p>
                  </a:txBody>
                  <a:tcPr marL="54864" marR="54864" marT="27432" marB="27432" anchor="ctr">
                    <a:solidFill>
                      <a:srgbClr val="FFFFFF"/>
                    </a:solidFill>
                  </a:tcPr>
                </a:tc>
              </a:tr>
              <a:tr h="346557">
                <a:tc>
                  <a:txBody>
                    <a:bodyPr wrap="square"/>
                    <a:lstStyle/>
                    <a:p>
                      <a:r>
                        <a:rPr sz="1296" b="0">
                          <a:solidFill>
                            <a:srgbClr val="1F2D3A"/>
                          </a:solidFill>
                        </a:rPr>
                        <a:t>OWASP MASVS</a:t>
                      </a:r>
                    </a:p>
                  </a:txBody>
                  <a:tcPr marL="54864" marR="54864" marT="27432" marB="27432" anchor="ctr">
                    <a:solidFill>
                      <a:srgbClr val="EEF7F8"/>
                    </a:solidFill>
                  </a:tcPr>
                </a:tc>
                <a:tc>
                  <a:txBody>
                    <a:bodyPr wrap="square"/>
                    <a:lstStyle/>
                    <a:p>
                      <a:r>
                        <a:rPr sz="1296" b="0">
                          <a:solidFill>
                            <a:srgbClr val="1F2D3A"/>
                          </a:solidFill>
                        </a:rPr>
                        <a:t>MASVS-AUTH</a:t>
                      </a:r>
                    </a:p>
                  </a:txBody>
                  <a:tcPr marL="54864" marR="54864" marT="27432" marB="27432" anchor="ctr">
                    <a:solidFill>
                      <a:srgbClr val="EEF7F8"/>
                    </a:solidFill>
                  </a:tcPr>
                </a:tc>
              </a:tr>
              <a:tr h="346560">
                <a:tc>
                  <a:txBody>
                    <a:bodyPr wrap="square"/>
                    <a:lstStyle/>
                    <a:p>
                      <a:r>
                        <a:rPr sz="1296" b="0">
                          <a:solidFill>
                            <a:srgbClr val="1F2D3A"/>
                          </a:solidFill>
                        </a:rPr>
                        <a:t>The course's family</a:t>
                      </a:r>
                    </a:p>
                  </a:txBody>
                  <a:tcPr marL="54864" marR="54864" marT="27432" marB="27432" anchor="ctr">
                    <a:solidFill>
                      <a:srgbClr val="FFFFFF"/>
                    </a:solidFill>
                  </a:tcPr>
                </a:tc>
                <a:tc>
                  <a:txBody>
                    <a:bodyPr wrap="square"/>
                    <a:lstStyle/>
                    <a:p>
                      <a:r>
                        <a:rPr sz="1296" b="0">
                          <a:solidFill>
                            <a:srgbClr val="A1123F"/>
                          </a:solidFill>
                          <a:latin typeface="Consolas"/>
                        </a:rPr>
                        <a:t>CEN429-ID-01</a:t>
                      </a:r>
                      <a:r>
                        <a:rPr sz="1296" b="0">
                          <a:solidFill>
                            <a:srgbClr val="1F2D3A"/>
                          </a:solidFill>
                        </a:rPr>
                        <a:t> / </a:t>
                      </a:r>
                      <a:r>
                        <a:rPr sz="1296" b="0">
                          <a:solidFill>
                            <a:srgbClr val="A1123F"/>
                          </a:solidFill>
                          <a:latin typeface="Consolas"/>
                        </a:rPr>
                        <a:t>CEN429-ID-02</a:t>
                      </a:r>
                    </a:p>
                  </a:txBody>
                  <a:tcPr marL="54864" marR="54864" marT="27432" marB="27432" anchor="ctr">
                    <a:solidFill>
                      <a:srgbClr val="FFFFFF"/>
                    </a:solidFill>
                  </a:tcPr>
                </a:tc>
              </a:tr>
            </a:tbl>
          </a:graphicData>
        </a:graphic>
      </p:graphicFrame>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Overlap and Section 6's Rule</a:t>
            </a:r>
          </a:p>
        </p:txBody>
      </p:sp>
      <p:sp>
        <p:nvSpPr>
          <p:cNvPr id="7" name="TextBox 6"/>
          <p:cNvSpPr txBox="1"/>
          <p:nvPr/>
        </p:nvSpPr>
        <p:spPr>
          <a:xfrm>
            <a:off x="640080" y="1325880"/>
            <a:ext cx="10911535" cy="171450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Compliance evidence for one standard can be </a:t>
            </a:r>
            <a:r>
              <a:rPr sz="1800" b="1">
                <a:solidFill>
                  <a:srgbClr val="1F2D3A"/>
                </a:solidFill>
              </a:rPr>
              <a:t>partly reused</a:t>
            </a:r>
            <a:r>
              <a:rPr sz="1800" b="0">
                <a:solidFill>
                  <a:srgbClr val="1F2D3A"/>
                </a:solidFill>
              </a:rPr>
              <a:t> for another — but that doesn't mean "automatically met"; every standard has </a:t>
            </a:r>
            <a:r>
              <a:rPr sz="1800" b="1">
                <a:solidFill>
                  <a:srgbClr val="1F2D3A"/>
                </a:solidFill>
              </a:rPr>
              <a:t>its own additional criteria</a:t>
            </a:r>
            <a:r>
              <a:rPr sz="1800" b="0">
                <a:solidFill>
                  <a:srgbClr val="1F2D3A"/>
                </a:solidFill>
              </a:rPr>
              <a:t>.</a:t>
            </a:r>
          </a:p>
          <a:p>
            <a:pPr>
              <a:spcAft>
                <a:spcPts val="300"/>
              </a:spcAft>
            </a:pPr>
            <a:r>
              <a:rPr sz="1800" b="1">
                <a:solidFill>
                  <a:srgbClr val="006D77"/>
                </a:solidFill>
              </a:rPr>
              <a:t>• </a:t>
            </a:r>
            <a:r>
              <a:rPr sz="1800" b="0">
                <a:solidFill>
                  <a:srgbClr val="1F2D3A"/>
                </a:solidFill>
              </a:rPr>
              <a:t>"We use a FIPS-validated module, so we also meet MASVS-CRYPTO" is a </a:t>
            </a:r>
            <a:r>
              <a:rPr sz="1800" b="1">
                <a:solidFill>
                  <a:srgbClr val="1F2D3A"/>
                </a:solidFill>
              </a:rPr>
              <a:t>dangerous</a:t>
            </a:r>
            <a:r>
              <a:rPr sz="1800" b="0">
                <a:solidFill>
                  <a:srgbClr val="1F2D3A"/>
                </a:solidFill>
              </a:rPr>
              <a:t> sentence.</a:t>
            </a:r>
          </a:p>
          <a:p>
            <a:pPr>
              <a:spcAft>
                <a:spcPts val="300"/>
              </a:spcAft>
            </a:pPr>
            <a:r>
              <a:rPr sz="1800" b="1">
                <a:solidFill>
                  <a:srgbClr val="006D77"/>
                </a:solidFill>
              </a:rPr>
              <a:t>• </a:t>
            </a:r>
            <a:r>
              <a:rPr sz="1800" b="1">
                <a:solidFill>
                  <a:srgbClr val="1F2D3A"/>
                </a:solidFill>
              </a:rPr>
              <a:t>Rule:</a:t>
            </a:r>
            <a:r>
              <a:rPr sz="1800" b="0">
                <a:solidFill>
                  <a:srgbClr val="1F2D3A"/>
                </a:solidFill>
              </a:rPr>
              <a:t> use overlap to speed up gathering evidence, but check off every standard </a:t>
            </a:r>
            <a:r>
              <a:rPr sz="1800" b="1">
                <a:solidFill>
                  <a:srgbClr val="1F2D3A"/>
                </a:solidFill>
              </a:rPr>
              <a:t>separately</a:t>
            </a:r>
            <a:r>
              <a:rPr sz="1800" b="0">
                <a:solidFill>
                  <a:srgbClr val="1F2D3A"/>
                </a:solidFill>
              </a:rPr>
              <a:t>.</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6 — Quick Check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Who is ETSI EN 303 645 for?</a:t>
            </a:r>
          </a:p>
          <a:p>
            <a:pPr>
              <a:spcAft>
                <a:spcPts val="300"/>
              </a:spcAft>
            </a:pPr>
            <a:r>
              <a:rPr sz="2000" b="1">
                <a:solidFill>
                  <a:srgbClr val="006D77"/>
                </a:solidFill>
              </a:rPr>
              <a:t>2. </a:t>
            </a:r>
            <a:r>
              <a:rPr sz="2000" b="0">
                <a:solidFill>
                  <a:srgbClr val="1F2D3A"/>
                </a:solidFill>
              </a:rPr>
              <a:t>Why is MASVS the most suitable for your project?</a:t>
            </a:r>
          </a:p>
          <a:p>
            <a:pPr>
              <a:spcAft>
                <a:spcPts val="300"/>
              </a:spcAft>
            </a:pPr>
            <a:r>
              <a:rPr sz="2000" b="1">
                <a:solidFill>
                  <a:srgbClr val="006D77"/>
                </a:solidFill>
              </a:rPr>
              <a:t>3. </a:t>
            </a:r>
            <a:r>
              <a:rPr sz="2000" b="0">
                <a:solidFill>
                  <a:srgbClr val="1F2D3A"/>
                </a:solidFill>
              </a:rPr>
              <a:t>What is the difference between CC and MASVS?</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6 — Answers</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Baseline security for consumer </a:t>
            </a:r>
            <a:r>
              <a:rPr sz="2000" b="1">
                <a:solidFill>
                  <a:srgbClr val="1F2D3A"/>
                </a:solidFill>
              </a:rPr>
              <a:t>IoT</a:t>
            </a:r>
            <a:r>
              <a:rPr sz="2000" b="0">
                <a:solidFill>
                  <a:srgbClr val="1F2D3A"/>
                </a:solidFill>
              </a:rPr>
              <a:t> devices (no default passwords, updates, secure communication…).</a:t>
            </a:r>
          </a:p>
          <a:p>
            <a:pPr>
              <a:spcAft>
                <a:spcPts val="300"/>
              </a:spcAft>
            </a:pPr>
            <a:r>
              <a:rPr sz="2000" b="1">
                <a:solidFill>
                  <a:srgbClr val="006D77"/>
                </a:solidFill>
              </a:rPr>
              <a:t>2. </a:t>
            </a:r>
            <a:r>
              <a:rPr sz="2000" b="0">
                <a:solidFill>
                  <a:srgbClr val="1F2D3A"/>
                </a:solidFill>
              </a:rPr>
              <a:t>The project is application-focused; </a:t>
            </a:r>
            <a:r>
              <a:rPr sz="2000" b="1">
                <a:solidFill>
                  <a:srgbClr val="1F2D3A"/>
                </a:solidFill>
              </a:rPr>
              <a:t>MASVS</a:t>
            </a:r>
            <a:r>
              <a:rPr sz="2000" b="0">
                <a:solidFill>
                  <a:srgbClr val="1F2D3A"/>
                </a:solidFill>
              </a:rPr>
              <a:t> has concrete, checkable items + the </a:t>
            </a:r>
            <a:r>
              <a:rPr sz="2000" b="1">
                <a:solidFill>
                  <a:srgbClr val="1F2D3A"/>
                </a:solidFill>
              </a:rPr>
              <a:t>MASTG</a:t>
            </a:r>
            <a:r>
              <a:rPr sz="2000" b="0">
                <a:solidFill>
                  <a:srgbClr val="1F2D3A"/>
                </a:solidFill>
              </a:rPr>
              <a:t> test guide → directly applicable.</a:t>
            </a:r>
          </a:p>
          <a:p>
            <a:pPr>
              <a:spcAft>
                <a:spcPts val="300"/>
              </a:spcAft>
            </a:pPr>
            <a:r>
              <a:rPr sz="2000" b="1">
                <a:solidFill>
                  <a:srgbClr val="006D77"/>
                </a:solidFill>
              </a:rPr>
              <a:t>3. </a:t>
            </a:r>
            <a:r>
              <a:rPr sz="2000" b="1">
                <a:solidFill>
                  <a:srgbClr val="1F2D3A"/>
                </a:solidFill>
              </a:rPr>
              <a:t>CC</a:t>
            </a:r>
            <a:r>
              <a:rPr sz="2000" b="0">
                <a:solidFill>
                  <a:srgbClr val="1F2D3A"/>
                </a:solidFill>
              </a:rPr>
              <a:t> is heavy, accredited lab/certificate (EAL); </a:t>
            </a:r>
            <a:r>
              <a:rPr sz="2000" b="1">
                <a:solidFill>
                  <a:srgbClr val="1F2D3A"/>
                </a:solidFill>
              </a:rPr>
              <a:t>MASVS</a:t>
            </a:r>
            <a:r>
              <a:rPr sz="2000" b="0">
                <a:solidFill>
                  <a:srgbClr val="1F2D3A"/>
                </a:solidFill>
              </a:rPr>
              <a:t> is a light, open, developer-friendly </a:t>
            </a:r>
            <a:r>
              <a:rPr sz="2000" b="1">
                <a:solidFill>
                  <a:srgbClr val="1F2D3A"/>
                </a:solidFill>
              </a:rPr>
              <a:t>self-assessment</a:t>
            </a:r>
            <a:r>
              <a:rPr sz="2000" b="0">
                <a:solidFill>
                  <a:srgbClr val="1F2D3A"/>
                </a:solidFill>
              </a:rPr>
              <a:t> standard.</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118</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7. Carrying Requirements Into the Project</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Requirement Carry-Over Decision — Diagram</a:t>
            </a:r>
          </a:p>
        </p:txBody>
      </p:sp>
      <p:pic>
        <p:nvPicPr>
          <p:cNvPr id="7" name="Picture 6" descr="h13-02-gereksinim-karari.png"/>
          <p:cNvPicPr>
            <a:picLocks noChangeAspect="1"/>
          </p:cNvPicPr>
          <p:nvPr/>
        </p:nvPicPr>
        <p:blipFill>
          <a:blip r:embed="rId3"/>
          <a:stretch>
            <a:fillRect/>
          </a:stretch>
        </p:blipFill>
        <p:spPr>
          <a:xfrm>
            <a:off x="2046645" y="1325880"/>
            <a:ext cx="8098404" cy="3601178"/>
          </a:xfrm>
          <a:prstGeom prst="rect">
            <a:avLst/>
          </a:prstGeom>
        </p:spPr>
      </p:pic>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Requirement → Asset → Control</a:t>
            </a:r>
          </a:p>
        </p:txBody>
      </p:sp>
      <p:pic>
        <p:nvPicPr>
          <p:cNvPr id="7" name="Picture 6" descr="h13-05-gereksinim-blogu.png"/>
          <p:cNvPicPr>
            <a:picLocks noChangeAspect="1"/>
          </p:cNvPicPr>
          <p:nvPr/>
        </p:nvPicPr>
        <p:blipFill>
          <a:blip r:embed="rId3"/>
          <a:stretch>
            <a:fillRect/>
          </a:stretch>
        </p:blipFill>
        <p:spPr>
          <a:xfrm>
            <a:off x="2259761" y="1325880"/>
            <a:ext cx="7672173" cy="3847028"/>
          </a:xfrm>
          <a:prstGeom prst="rect">
            <a:avLst/>
          </a:prstGeom>
        </p:spPr>
      </p:pic>
      <p:sp>
        <p:nvSpPr>
          <p:cNvPr id="8" name="TextBox 7"/>
          <p:cNvSpPr txBox="1"/>
          <p:nvPr/>
        </p:nvSpPr>
        <p:spPr>
          <a:xfrm>
            <a:off x="640080" y="5282636"/>
            <a:ext cx="10911535" cy="439928"/>
          </a:xfrm>
          <a:prstGeom prst="rect">
            <a:avLst/>
          </a:prstGeom>
          <a:noFill/>
        </p:spPr>
        <p:txBody>
          <a:bodyPr wrap="square" lIns="45720" rIns="45720">
            <a:spAutoFit/>
          </a:bodyPr>
          <a:lstStyle/>
          <a:p>
            <a:pPr algn="l"/>
            <a:r>
              <a:rPr sz="2000" b="0">
                <a:solidFill>
                  <a:srgbClr val="1F2D3A"/>
                </a:solidFill>
              </a:rPr>
              <a:t>Every requirement is linked to an </a:t>
            </a:r>
            <a:r>
              <a:rPr sz="2000" b="1">
                <a:solidFill>
                  <a:srgbClr val="1F2D3A"/>
                </a:solidFill>
              </a:rPr>
              <a:t>asset</a:t>
            </a:r>
            <a:r>
              <a:rPr sz="2000" b="0">
                <a:solidFill>
                  <a:srgbClr val="1F2D3A"/>
                </a:solidFill>
              </a:rPr>
              <a:t> and to a </a:t>
            </a:r>
            <a:r>
              <a:rPr sz="2000" b="1">
                <a:solidFill>
                  <a:srgbClr val="1F2D3A"/>
                </a:solidFill>
              </a:rPr>
              <a:t>control</a:t>
            </a:r>
            <a:r>
              <a:rPr sz="2000" b="0">
                <a:solidFill>
                  <a:srgbClr val="1F2D3A"/>
                </a:solidFill>
              </a:rPr>
              <a:t>.</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Link to Asset Management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Requirements are linked to the S5 </a:t>
            </a:r>
            <a:r>
              <a:rPr sz="2000" b="1">
                <a:solidFill>
                  <a:srgbClr val="1F2D3A"/>
                </a:solidFill>
              </a:rPr>
              <a:t>asset list</a:t>
            </a:r>
            <a:r>
              <a:rPr sz="2000" b="0">
                <a:solidFill>
                  <a:srgbClr val="1F2D3A"/>
                </a:solidFill>
              </a:rPr>
              <a:t>.</a:t>
            </a:r>
          </a:p>
          <a:p>
            <a:pPr>
              <a:spcAft>
                <a:spcPts val="300"/>
              </a:spcAft>
            </a:pPr>
            <a:r>
              <a:rPr sz="2000" b="1">
                <a:solidFill>
                  <a:srgbClr val="006D77"/>
                </a:solidFill>
              </a:rPr>
              <a:t>• </a:t>
            </a:r>
            <a:r>
              <a:rPr sz="2000" b="0">
                <a:solidFill>
                  <a:srgbClr val="1F2D3A"/>
                </a:solidFill>
              </a:rPr>
              <a:t>Every asset: C/I/I+ label, protection control.</a:t>
            </a:r>
          </a:p>
          <a:p>
            <a:pPr>
              <a:spcAft>
                <a:spcPts val="300"/>
              </a:spcAft>
            </a:pPr>
            <a:r>
              <a:rPr sz="2000" b="1">
                <a:solidFill>
                  <a:srgbClr val="006D77"/>
                </a:solidFill>
              </a:rPr>
              <a:t>• </a:t>
            </a:r>
            <a:r>
              <a:rPr sz="2000" b="0">
                <a:solidFill>
                  <a:srgbClr val="1F2D3A"/>
                </a:solidFill>
              </a:rPr>
              <a:t>The requirement makes that protection </a:t>
            </a:r>
            <a:r>
              <a:rPr sz="2000" b="1">
                <a:solidFill>
                  <a:srgbClr val="1F2D3A"/>
                </a:solidFill>
              </a:rPr>
              <a:t>mandatory</a:t>
            </a:r>
            <a:r>
              <a:rPr sz="2000" b="0">
                <a:solidFill>
                  <a:srgbClr val="1F2D3A"/>
                </a:solidFill>
              </a:rPr>
              <a:t>.</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Carrying It Into the Plan</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Functional requirement → design/code (S6–S11).</a:t>
            </a:r>
          </a:p>
          <a:p>
            <a:pPr>
              <a:spcAft>
                <a:spcPts val="300"/>
              </a:spcAft>
            </a:pPr>
            <a:r>
              <a:rPr sz="2000" b="1">
                <a:solidFill>
                  <a:srgbClr val="006D77"/>
                </a:solidFill>
              </a:rPr>
              <a:t>• </a:t>
            </a:r>
            <a:r>
              <a:rPr sz="2000" b="0">
                <a:solidFill>
                  <a:srgbClr val="1F2D3A"/>
                </a:solidFill>
              </a:rPr>
              <a:t>Assurance requirement → test (S16).</a:t>
            </a:r>
          </a:p>
          <a:p>
            <a:pPr>
              <a:spcAft>
                <a:spcPts val="300"/>
              </a:spcAft>
            </a:pPr>
            <a:r>
              <a:rPr sz="2000" b="1">
                <a:solidFill>
                  <a:srgbClr val="006D77"/>
                </a:solidFill>
              </a:rPr>
              <a:t>• </a:t>
            </a:r>
            <a:r>
              <a:rPr sz="2000" b="0">
                <a:solidFill>
                  <a:srgbClr val="1F2D3A"/>
                </a:solidFill>
              </a:rPr>
              <a:t>Process requirement → development process (S13).</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Worked Example · Applying the Six Steps to CR-03</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A1123F"/>
                </a:solidFill>
                <a:latin typeface="Consolas"/>
              </a:rPr>
              <a:t>CEN429-CR-03</a:t>
            </a:r>
            <a:r>
              <a:rPr sz="2000" b="0">
                <a:solidFill>
                  <a:srgbClr val="1F2D3A"/>
                </a:solidFill>
              </a:rPr>
              <a:t> ("keys must be erased once their job is done"):</a:t>
            </a:r>
          </a:p>
        </p:txBody>
      </p:sp>
      <p:sp>
        <p:nvSpPr>
          <p:cNvPr id="8" name="TextBox 7"/>
          <p:cNvSpPr txBox="1"/>
          <p:nvPr/>
        </p:nvSpPr>
        <p:spPr>
          <a:xfrm>
            <a:off x="640080" y="1875536"/>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1. Applicability:</a:t>
            </a:r>
            <a:r>
              <a:rPr sz="2000" b="0">
                <a:solidFill>
                  <a:srgbClr val="1F2D3A"/>
                </a:solidFill>
              </a:rPr>
              <a:t> there's a session key and a vault-file key → it applies.</a:t>
            </a:r>
          </a:p>
          <a:p>
            <a:pPr>
              <a:spcAft>
                <a:spcPts val="300"/>
              </a:spcAft>
            </a:pPr>
            <a:r>
              <a:rPr sz="2000" b="1">
                <a:solidFill>
                  <a:srgbClr val="006D77"/>
                </a:solidFill>
              </a:rPr>
              <a:t>• </a:t>
            </a:r>
            <a:r>
              <a:rPr sz="2000" b="1">
                <a:solidFill>
                  <a:srgbClr val="1F2D3A"/>
                </a:solidFill>
              </a:rPr>
              <a:t>2. Responsibility:</a:t>
            </a:r>
            <a:r>
              <a:rPr sz="2000" b="0">
                <a:solidFill>
                  <a:srgbClr val="1F2D3A"/>
                </a:solidFill>
              </a:rPr>
              <a:t> the code is the project's own → we meet it ourselves.</a:t>
            </a:r>
          </a:p>
          <a:p>
            <a:pPr>
              <a:spcAft>
                <a:spcPts val="300"/>
              </a:spcAft>
            </a:pPr>
            <a:r>
              <a:rPr sz="2000" b="1">
                <a:solidFill>
                  <a:srgbClr val="006D77"/>
                </a:solidFill>
              </a:rPr>
              <a:t>• </a:t>
            </a:r>
            <a:r>
              <a:rPr sz="2000" b="1">
                <a:solidFill>
                  <a:srgbClr val="1F2D3A"/>
                </a:solidFill>
              </a:rPr>
              <a:t>3. Linking to assets:</a:t>
            </a:r>
            <a:r>
              <a:rPr sz="2000" b="0">
                <a:solidFill>
                  <a:srgbClr val="1F2D3A"/>
                </a:solidFill>
              </a:rPr>
              <a:t> the vault-file key's "erasure" column is empty — </a:t>
            </a:r>
            <a:r>
              <a:rPr sz="2000" b="1">
                <a:solidFill>
                  <a:srgbClr val="1F2D3A"/>
                </a:solidFill>
              </a:rPr>
              <a:t>the gap is noticed here</a:t>
            </a:r>
            <a:r>
              <a:rPr sz="2000" b="0">
                <a:solidFill>
                  <a:srgbClr val="1F2D3A"/>
                </a:solidFill>
              </a:rPr>
              <a:t>.</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Same Example · From Threat to Release Plan</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4. Linking to threats:</a:t>
            </a:r>
            <a:r>
              <a:rPr sz="2000" b="0">
                <a:solidFill>
                  <a:srgbClr val="1F2D3A"/>
                </a:solidFill>
              </a:rPr>
              <a:t> links to the threat "an attacker with physical access takes a memory dump."</a:t>
            </a:r>
          </a:p>
          <a:p>
            <a:pPr>
              <a:spcAft>
                <a:spcPts val="300"/>
              </a:spcAft>
            </a:pPr>
            <a:r>
              <a:rPr sz="2000" b="1">
                <a:solidFill>
                  <a:srgbClr val="006D77"/>
                </a:solidFill>
              </a:rPr>
              <a:t>• </a:t>
            </a:r>
            <a:r>
              <a:rPr sz="2000" b="1">
                <a:solidFill>
                  <a:srgbClr val="1F2D3A"/>
                </a:solidFill>
              </a:rPr>
              <a:t>5. Control/verification:</a:t>
            </a:r>
            <a:r>
              <a:rPr sz="2000" b="0">
                <a:solidFill>
                  <a:srgbClr val="1F2D3A"/>
                </a:solidFill>
              </a:rPr>
              <a:t> the </a:t>
            </a:r>
            <a:r>
              <a:rPr sz="2000" b="0">
                <a:solidFill>
                  <a:srgbClr val="A1123F"/>
                </a:solidFill>
                <a:latin typeface="Consolas"/>
              </a:rPr>
              <a:t>sifreleme_bellek_sil()</a:t>
            </a:r>
            <a:r>
              <a:rPr sz="2000" b="0">
                <a:solidFill>
                  <a:srgbClr val="1F2D3A"/>
                </a:solidFill>
              </a:rPr>
              <a:t> call; verification: showing the key's bytes are </a:t>
            </a:r>
            <a:r>
              <a:rPr sz="2000" b="1">
                <a:solidFill>
                  <a:srgbClr val="1F2D3A"/>
                </a:solidFill>
              </a:rPr>
              <a:t>not present</a:t>
            </a:r>
            <a:r>
              <a:rPr sz="2000" b="0">
                <a:solidFill>
                  <a:srgbClr val="1F2D3A"/>
                </a:solidFill>
              </a:rPr>
              <a:t> in a memory dump.</a:t>
            </a:r>
          </a:p>
          <a:p>
            <a:pPr>
              <a:spcAft>
                <a:spcPts val="300"/>
              </a:spcAft>
            </a:pPr>
            <a:r>
              <a:rPr sz="2000" b="1">
                <a:solidFill>
                  <a:srgbClr val="006D77"/>
                </a:solidFill>
              </a:rPr>
              <a:t>• </a:t>
            </a:r>
            <a:r>
              <a:rPr sz="2000" b="1">
                <a:solidFill>
                  <a:srgbClr val="1F2D3A"/>
                </a:solidFill>
              </a:rPr>
              <a:t>6. Release plan:</a:t>
            </a:r>
            <a:r>
              <a:rPr sz="2000" b="0">
                <a:solidFill>
                  <a:srgbClr val="1F2D3A"/>
                </a:solidFill>
              </a:rPr>
              <a:t> the session key was met in v0.9; the vault-file key is planned for v1.0, and until then written as </a:t>
            </a:r>
            <a:r>
              <a:rPr sz="2000" b="1">
                <a:solidFill>
                  <a:srgbClr val="1F2D3A"/>
                </a:solidFill>
              </a:rPr>
              <a:t>not met</a:t>
            </a:r>
            <a:r>
              <a:rPr sz="2000" b="0">
                <a:solidFill>
                  <a:srgbClr val="1F2D3A"/>
                </a:solidFill>
              </a:rPr>
              <a:t> + residual risk.</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Section 7's Rule</a:t>
            </a:r>
          </a:p>
        </p:txBody>
      </p:sp>
      <p:sp>
        <p:nvSpPr>
          <p:cNvPr id="7" name="TextBox 6"/>
          <p:cNvSpPr txBox="1"/>
          <p:nvPr/>
        </p:nvSpPr>
        <p:spPr>
          <a:xfrm>
            <a:off x="640080" y="1325880"/>
            <a:ext cx="10911535" cy="171450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Every "not applicable" decision must be written together with </a:t>
            </a:r>
            <a:r>
              <a:rPr sz="1800" b="1">
                <a:solidFill>
                  <a:srgbClr val="1F2D3A"/>
                </a:solidFill>
              </a:rPr>
              <a:t>evidence</a:t>
            </a:r>
            <a:r>
              <a:rPr sz="1800" b="0">
                <a:solidFill>
                  <a:srgbClr val="1F2D3A"/>
                </a:solidFill>
              </a:rPr>
              <a:t> supporting its rationale (a code scan, an architecture diagram).</a:t>
            </a:r>
          </a:p>
          <a:p>
            <a:pPr>
              <a:spcAft>
                <a:spcPts val="300"/>
              </a:spcAft>
            </a:pPr>
            <a:r>
              <a:rPr sz="1800" b="1">
                <a:solidFill>
                  <a:srgbClr val="006D77"/>
                </a:solidFill>
              </a:rPr>
              <a:t>• </a:t>
            </a:r>
            <a:r>
              <a:rPr sz="1800" b="0">
                <a:solidFill>
                  <a:srgbClr val="1F2D3A"/>
                </a:solidFill>
              </a:rPr>
              <a:t>A "not applicable" with no rationale is just as untrustworthy as a "met" with no evidence.</a:t>
            </a:r>
          </a:p>
          <a:p>
            <a:pPr>
              <a:spcAft>
                <a:spcPts val="300"/>
              </a:spcAft>
            </a:pPr>
            <a:r>
              <a:rPr sz="1800" b="1">
                <a:solidFill>
                  <a:srgbClr val="006D77"/>
                </a:solidFill>
              </a:rPr>
              <a:t>• </a:t>
            </a:r>
            <a:r>
              <a:rPr sz="1800" b="0">
                <a:solidFill>
                  <a:srgbClr val="1F2D3A"/>
                </a:solidFill>
              </a:rPr>
              <a:t>Skipping steps 3 and 4 (linking to assets/threats) is the most common mistake.</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126</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8. The Course's Requirement Families</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Requirement Families — Diagram</a:t>
            </a:r>
          </a:p>
        </p:txBody>
      </p:sp>
      <p:pic>
        <p:nvPicPr>
          <p:cNvPr id="7" name="Picture 6" descr="h13-11-gereksinim-aileleri.png"/>
          <p:cNvPicPr>
            <a:picLocks noChangeAspect="1"/>
          </p:cNvPicPr>
          <p:nvPr/>
        </p:nvPicPr>
        <p:blipFill>
          <a:blip r:embed="rId3"/>
          <a:stretch>
            <a:fillRect/>
          </a:stretch>
        </p:blipFill>
        <p:spPr>
          <a:xfrm>
            <a:off x="2259761" y="1325880"/>
            <a:ext cx="7672173" cy="3661078"/>
          </a:xfrm>
          <a:prstGeom prst="rect">
            <a:avLst/>
          </a:prstGeom>
        </p:spPr>
      </p:pic>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Course's Own Ids</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This course uses its own requirement families, adapted from open standards:</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0">
                <a:solidFill>
                  <a:srgbClr val="1F2D3A"/>
                </a:solidFill>
              </a:rPr>
              <a:t>CEN429-</a:t>
            </a:r>
            <a:r>
              <a:rPr sz="2000" b="1">
                <a:solidFill>
                  <a:srgbClr val="1F2D3A"/>
                </a:solidFill>
              </a:rPr>
              <a:t>AP</a:t>
            </a:r>
            <a:r>
              <a:rPr sz="2000" b="0">
                <a:solidFill>
                  <a:srgbClr val="1F2D3A"/>
                </a:solidFill>
              </a:rPr>
              <a:t> (application protection), </a:t>
            </a:r>
            <a:r>
              <a:rPr sz="2000" b="1">
                <a:solidFill>
                  <a:srgbClr val="1F2D3A"/>
                </a:solidFill>
              </a:rPr>
              <a:t>ID</a:t>
            </a:r>
            <a:r>
              <a:rPr sz="2000" b="0">
                <a:solidFill>
                  <a:srgbClr val="1F2D3A"/>
                </a:solidFill>
              </a:rPr>
              <a:t> (identity), </a:t>
            </a:r>
            <a:r>
              <a:rPr sz="2000" b="1">
                <a:solidFill>
                  <a:srgbClr val="1F2D3A"/>
                </a:solidFill>
              </a:rPr>
              <a:t>AS</a:t>
            </a:r>
            <a:r>
              <a:rPr sz="2000" b="0">
                <a:solidFill>
                  <a:srgbClr val="1F2D3A"/>
                </a:solidFill>
              </a:rPr>
              <a:t> (asset), </a:t>
            </a:r>
            <a:r>
              <a:rPr sz="2000" b="1">
                <a:solidFill>
                  <a:srgbClr val="1F2D3A"/>
                </a:solidFill>
              </a:rPr>
              <a:t>DR/DU/DT</a:t>
            </a:r>
            <a:r>
              <a:rPr sz="2000" b="0">
                <a:solidFill>
                  <a:srgbClr val="1F2D3A"/>
                </a:solidFill>
              </a:rPr>
              <a:t> (data: at rest/in use/in transit)…</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Families (1)</a:t>
            </a:r>
          </a:p>
        </p:txBody>
      </p:sp>
      <p:graphicFrame>
        <p:nvGraphicFramePr>
          <p:cNvPr id="7" name="Table 6"/>
          <p:cNvGraphicFramePr>
            <a:graphicFrameLocks noGrp="1"/>
          </p:cNvGraphicFramePr>
          <p:nvPr/>
        </p:nvGraphicFramePr>
        <p:xfrm>
          <a:off x="640080" y="1325880"/>
          <a:ext cx="10184098" cy="1874519"/>
        </p:xfrm>
        <a:graphic>
          <a:graphicData uri="http://schemas.openxmlformats.org/drawingml/2006/table">
            <a:tbl>
              <a:tblPr firstRow="1" bandRow="1">
                <a:tableStyleId>{5C22544A-7EE6-4342-B048-85BDC9FD1C3A}</a:tableStyleId>
              </a:tblPr>
              <a:tblGrid>
                <a:gridCol w="1818589"/>
                <a:gridCol w="8365509"/>
              </a:tblGrid>
              <a:tr h="374903">
                <a:tc>
                  <a:txBody>
                    <a:bodyPr wrap="square"/>
                    <a:lstStyle/>
                    <a:p>
                      <a:r>
                        <a:rPr sz="1439" b="1">
                          <a:solidFill>
                            <a:srgbClr val="FFFFFF"/>
                          </a:solidFill>
                        </a:rPr>
                        <a:t>Family</a:t>
                      </a:r>
                    </a:p>
                  </a:txBody>
                  <a:tcPr marL="54864" marR="54864" marT="27432" marB="27432" anchor="ctr">
                    <a:solidFill>
                      <a:srgbClr val="006D77"/>
                    </a:solidFill>
                  </a:tcPr>
                </a:tc>
                <a:tc>
                  <a:txBody>
                    <a:bodyPr wrap="square"/>
                    <a:lstStyle/>
                    <a:p>
                      <a:r>
                        <a:rPr sz="1439" b="1">
                          <a:solidFill>
                            <a:srgbClr val="FFFFFF"/>
                          </a:solidFill>
                        </a:rPr>
                        <a:t>Topic</a:t>
                      </a:r>
                    </a:p>
                  </a:txBody>
                  <a:tcPr marL="54864" marR="54864" marT="27432" marB="27432" anchor="ctr">
                    <a:solidFill>
                      <a:srgbClr val="006D77"/>
                    </a:solidFill>
                  </a:tcPr>
                </a:tc>
              </a:tr>
              <a:tr h="374903">
                <a:tc>
                  <a:txBody>
                    <a:bodyPr wrap="square"/>
                    <a:lstStyle/>
                    <a:p>
                      <a:r>
                        <a:rPr sz="1439" b="0">
                          <a:solidFill>
                            <a:srgbClr val="1F2D3A"/>
                          </a:solidFill>
                        </a:rPr>
                        <a:t>AP</a:t>
                      </a:r>
                    </a:p>
                  </a:txBody>
                  <a:tcPr marL="54864" marR="54864" marT="27432" marB="27432" anchor="ctr">
                    <a:solidFill>
                      <a:srgbClr val="FFFFFF"/>
                    </a:solidFill>
                  </a:tcPr>
                </a:tc>
                <a:tc>
                  <a:txBody>
                    <a:bodyPr wrap="square"/>
                    <a:lstStyle/>
                    <a:p>
                      <a:r>
                        <a:rPr sz="1439" b="0">
                          <a:solidFill>
                            <a:srgbClr val="1F2D3A"/>
                          </a:solidFill>
                        </a:rPr>
                        <a:t>Application protection (obfuscation, RASP)</a:t>
                      </a:r>
                    </a:p>
                  </a:txBody>
                  <a:tcPr marL="54864" marR="54864" marT="27432" marB="27432" anchor="ctr">
                    <a:solidFill>
                      <a:srgbClr val="FFFFFF"/>
                    </a:solidFill>
                  </a:tcPr>
                </a:tc>
              </a:tr>
              <a:tr h="374903">
                <a:tc>
                  <a:txBody>
                    <a:bodyPr wrap="square"/>
                    <a:lstStyle/>
                    <a:p>
                      <a:r>
                        <a:rPr sz="1439" b="0">
                          <a:solidFill>
                            <a:srgbClr val="1F2D3A"/>
                          </a:solidFill>
                        </a:rPr>
                        <a:t>ID</a:t>
                      </a:r>
                    </a:p>
                  </a:txBody>
                  <a:tcPr marL="54864" marR="54864" marT="27432" marB="27432" anchor="ctr">
                    <a:solidFill>
                      <a:srgbClr val="EEF7F8"/>
                    </a:solidFill>
                  </a:tcPr>
                </a:tc>
                <a:tc>
                  <a:txBody>
                    <a:bodyPr wrap="square"/>
                    <a:lstStyle/>
                    <a:p>
                      <a:r>
                        <a:rPr sz="1439" b="0">
                          <a:solidFill>
                            <a:srgbClr val="1F2D3A"/>
                          </a:solidFill>
                        </a:rPr>
                        <a:t>Identity and binding</a:t>
                      </a:r>
                    </a:p>
                  </a:txBody>
                  <a:tcPr marL="54864" marR="54864" marT="27432" marB="27432" anchor="ctr">
                    <a:solidFill>
                      <a:srgbClr val="EEF7F8"/>
                    </a:solidFill>
                  </a:tcPr>
                </a:tc>
              </a:tr>
              <a:tr h="374903">
                <a:tc>
                  <a:txBody>
                    <a:bodyPr wrap="square"/>
                    <a:lstStyle/>
                    <a:p>
                      <a:r>
                        <a:rPr sz="1439" b="0">
                          <a:solidFill>
                            <a:srgbClr val="1F2D3A"/>
                          </a:solidFill>
                        </a:rPr>
                        <a:t>AS</a:t>
                      </a:r>
                    </a:p>
                  </a:txBody>
                  <a:tcPr marL="54864" marR="54864" marT="27432" marB="27432" anchor="ctr">
                    <a:solidFill>
                      <a:srgbClr val="FFFFFF"/>
                    </a:solidFill>
                  </a:tcPr>
                </a:tc>
                <a:tc>
                  <a:txBody>
                    <a:bodyPr wrap="square"/>
                    <a:lstStyle/>
                    <a:p>
                      <a:r>
                        <a:rPr sz="1439" b="0">
                          <a:solidFill>
                            <a:srgbClr val="1F2D3A"/>
                          </a:solidFill>
                        </a:rPr>
                        <a:t>Asset management</a:t>
                      </a:r>
                    </a:p>
                  </a:txBody>
                  <a:tcPr marL="54864" marR="54864" marT="27432" marB="27432" anchor="ctr">
                    <a:solidFill>
                      <a:srgbClr val="FFFFFF"/>
                    </a:solidFill>
                  </a:tcPr>
                </a:tc>
              </a:tr>
              <a:tr h="374907">
                <a:tc>
                  <a:txBody>
                    <a:bodyPr wrap="square"/>
                    <a:lstStyle/>
                    <a:p>
                      <a:r>
                        <a:rPr sz="1439" b="0">
                          <a:solidFill>
                            <a:srgbClr val="1F2D3A"/>
                          </a:solidFill>
                        </a:rPr>
                        <a:t>DR</a:t>
                      </a:r>
                    </a:p>
                  </a:txBody>
                  <a:tcPr marL="54864" marR="54864" marT="27432" marB="27432" anchor="ctr">
                    <a:solidFill>
                      <a:srgbClr val="EEF7F8"/>
                    </a:solidFill>
                  </a:tcPr>
                </a:tc>
                <a:tc>
                  <a:txBody>
                    <a:bodyPr wrap="square"/>
                    <a:lstStyle/>
                    <a:p>
                      <a:r>
                        <a:rPr sz="1439" b="0">
                          <a:solidFill>
                            <a:srgbClr val="1F2D3A"/>
                          </a:solidFill>
                        </a:rPr>
                        <a:t>Data at rest</a:t>
                      </a:r>
                    </a:p>
                  </a:txBody>
                  <a:tcPr marL="54864" marR="54864" marT="27432" marB="27432" anchor="ctr">
                    <a:solidFill>
                      <a:srgbClr val="EEF7F8"/>
                    </a:solidFill>
                  </a:tcPr>
                </a:tc>
              </a:tr>
            </a:tbl>
          </a:graphicData>
        </a:graphic>
      </p:graphicFrame>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Families (2)</a:t>
            </a:r>
          </a:p>
        </p:txBody>
      </p:sp>
      <p:graphicFrame>
        <p:nvGraphicFramePr>
          <p:cNvPr id="7" name="Table 6"/>
          <p:cNvGraphicFramePr>
            <a:graphicFrameLocks noGrp="1"/>
          </p:cNvGraphicFramePr>
          <p:nvPr/>
        </p:nvGraphicFramePr>
        <p:xfrm>
          <a:off x="640080" y="1325880"/>
          <a:ext cx="6001343" cy="2221991"/>
        </p:xfrm>
        <a:graphic>
          <a:graphicData uri="http://schemas.openxmlformats.org/drawingml/2006/table">
            <a:tbl>
              <a:tblPr firstRow="1" bandRow="1">
                <a:tableStyleId>{5C22544A-7EE6-4342-B048-85BDC9FD1C3A}</a:tableStyleId>
              </a:tblPr>
              <a:tblGrid>
                <a:gridCol w="1818589"/>
                <a:gridCol w="4182754"/>
              </a:tblGrid>
              <a:tr h="370331">
                <a:tc>
                  <a:txBody>
                    <a:bodyPr wrap="square"/>
                    <a:lstStyle/>
                    <a:p>
                      <a:r>
                        <a:rPr sz="1439" b="1">
                          <a:solidFill>
                            <a:srgbClr val="FFFFFF"/>
                          </a:solidFill>
                        </a:rPr>
                        <a:t>Family</a:t>
                      </a:r>
                    </a:p>
                  </a:txBody>
                  <a:tcPr marL="54864" marR="54864" marT="27432" marB="27432" anchor="ctr">
                    <a:solidFill>
                      <a:srgbClr val="006D77"/>
                    </a:solidFill>
                  </a:tcPr>
                </a:tc>
                <a:tc>
                  <a:txBody>
                    <a:bodyPr wrap="square"/>
                    <a:lstStyle/>
                    <a:p>
                      <a:r>
                        <a:rPr sz="1439" b="1">
                          <a:solidFill>
                            <a:srgbClr val="FFFFFF"/>
                          </a:solidFill>
                        </a:rPr>
                        <a:t>Topic</a:t>
                      </a:r>
                    </a:p>
                  </a:txBody>
                  <a:tcPr marL="54864" marR="54864" marT="27432" marB="27432" anchor="ctr">
                    <a:solidFill>
                      <a:srgbClr val="006D77"/>
                    </a:solidFill>
                  </a:tcPr>
                </a:tc>
              </a:tr>
              <a:tr h="370331">
                <a:tc>
                  <a:txBody>
                    <a:bodyPr wrap="square"/>
                    <a:lstStyle/>
                    <a:p>
                      <a:r>
                        <a:rPr sz="1439" b="0">
                          <a:solidFill>
                            <a:srgbClr val="1F2D3A"/>
                          </a:solidFill>
                        </a:rPr>
                        <a:t>DU</a:t>
                      </a:r>
                    </a:p>
                  </a:txBody>
                  <a:tcPr marL="54864" marR="54864" marT="27432" marB="27432" anchor="ctr">
                    <a:solidFill>
                      <a:srgbClr val="FFFFFF"/>
                    </a:solidFill>
                  </a:tcPr>
                </a:tc>
                <a:tc>
                  <a:txBody>
                    <a:bodyPr wrap="square"/>
                    <a:lstStyle/>
                    <a:p>
                      <a:r>
                        <a:rPr sz="1439" b="0">
                          <a:solidFill>
                            <a:srgbClr val="1F2D3A"/>
                          </a:solidFill>
                        </a:rPr>
                        <a:t>Data in use</a:t>
                      </a:r>
                    </a:p>
                  </a:txBody>
                  <a:tcPr marL="54864" marR="54864" marT="27432" marB="27432" anchor="ctr">
                    <a:solidFill>
                      <a:srgbClr val="FFFFFF"/>
                    </a:solidFill>
                  </a:tcPr>
                </a:tc>
              </a:tr>
              <a:tr h="370331">
                <a:tc>
                  <a:txBody>
                    <a:bodyPr wrap="square"/>
                    <a:lstStyle/>
                    <a:p>
                      <a:r>
                        <a:rPr sz="1439" b="0">
                          <a:solidFill>
                            <a:srgbClr val="1F2D3A"/>
                          </a:solidFill>
                        </a:rPr>
                        <a:t>DT</a:t>
                      </a:r>
                    </a:p>
                  </a:txBody>
                  <a:tcPr marL="54864" marR="54864" marT="27432" marB="27432" anchor="ctr">
                    <a:solidFill>
                      <a:srgbClr val="EEF7F8"/>
                    </a:solidFill>
                  </a:tcPr>
                </a:tc>
                <a:tc>
                  <a:txBody>
                    <a:bodyPr wrap="square"/>
                    <a:lstStyle/>
                    <a:p>
                      <a:r>
                        <a:rPr sz="1439" b="0">
                          <a:solidFill>
                            <a:srgbClr val="1F2D3A"/>
                          </a:solidFill>
                        </a:rPr>
                        <a:t>Data in transit</a:t>
                      </a:r>
                    </a:p>
                  </a:txBody>
                  <a:tcPr marL="54864" marR="54864" marT="27432" marB="27432" anchor="ctr">
                    <a:solidFill>
                      <a:srgbClr val="EEF7F8"/>
                    </a:solidFill>
                  </a:tcPr>
                </a:tc>
              </a:tr>
              <a:tr h="370331">
                <a:tc>
                  <a:txBody>
                    <a:bodyPr wrap="square"/>
                    <a:lstStyle/>
                    <a:p>
                      <a:r>
                        <a:rPr sz="1439" b="0">
                          <a:solidFill>
                            <a:srgbClr val="1F2D3A"/>
                          </a:solidFill>
                        </a:rPr>
                        <a:t>RP</a:t>
                      </a:r>
                    </a:p>
                  </a:txBody>
                  <a:tcPr marL="54864" marR="54864" marT="27432" marB="27432" anchor="ctr">
                    <a:solidFill>
                      <a:srgbClr val="FFFFFF"/>
                    </a:solidFill>
                  </a:tcPr>
                </a:tc>
                <a:tc>
                  <a:txBody>
                    <a:bodyPr wrap="square"/>
                    <a:lstStyle/>
                    <a:p>
                      <a:r>
                        <a:rPr sz="1439" b="0">
                          <a:solidFill>
                            <a:srgbClr val="1F2D3A"/>
                          </a:solidFill>
                        </a:rPr>
                        <a:t>Reporting/logging</a:t>
                      </a:r>
                    </a:p>
                  </a:txBody>
                  <a:tcPr marL="54864" marR="54864" marT="27432" marB="27432" anchor="ctr">
                    <a:solidFill>
                      <a:srgbClr val="FFFFFF"/>
                    </a:solidFill>
                  </a:tcPr>
                </a:tc>
              </a:tr>
              <a:tr h="370331">
                <a:tc>
                  <a:txBody>
                    <a:bodyPr wrap="square"/>
                    <a:lstStyle/>
                    <a:p>
                      <a:r>
                        <a:rPr sz="1439" b="0">
                          <a:solidFill>
                            <a:srgbClr val="1F2D3A"/>
                          </a:solidFill>
                        </a:rPr>
                        <a:t>CR</a:t>
                      </a:r>
                    </a:p>
                  </a:txBody>
                  <a:tcPr marL="54864" marR="54864" marT="27432" marB="27432" anchor="ctr">
                    <a:solidFill>
                      <a:srgbClr val="EEF7F8"/>
                    </a:solidFill>
                  </a:tcPr>
                </a:tc>
                <a:tc>
                  <a:txBody>
                    <a:bodyPr wrap="square"/>
                    <a:lstStyle/>
                    <a:p>
                      <a:r>
                        <a:rPr sz="1439" b="0">
                          <a:solidFill>
                            <a:srgbClr val="1F2D3A"/>
                          </a:solidFill>
                        </a:rPr>
                        <a:t>Cryptography</a:t>
                      </a:r>
                    </a:p>
                  </a:txBody>
                  <a:tcPr marL="54864" marR="54864" marT="27432" marB="27432" anchor="ctr">
                    <a:solidFill>
                      <a:srgbClr val="EEF7F8"/>
                    </a:solidFill>
                  </a:tcPr>
                </a:tc>
              </a:tr>
              <a:tr h="370336">
                <a:tc>
                  <a:txBody>
                    <a:bodyPr wrap="square"/>
                    <a:lstStyle/>
                    <a:p>
                      <a:r>
                        <a:rPr sz="1439" b="0">
                          <a:solidFill>
                            <a:srgbClr val="1F2D3A"/>
                          </a:solidFill>
                        </a:rPr>
                        <a:t>DV</a:t>
                      </a:r>
                    </a:p>
                  </a:txBody>
                  <a:tcPr marL="54864" marR="54864" marT="27432" marB="27432" anchor="ctr">
                    <a:solidFill>
                      <a:srgbClr val="FFFFFF"/>
                    </a:solidFill>
                  </a:tcPr>
                </a:tc>
                <a:tc>
                  <a:txBody>
                    <a:bodyPr wrap="square"/>
                    <a:lstStyle/>
                    <a:p>
                      <a:r>
                        <a:rPr sz="1439" b="0">
                          <a:solidFill>
                            <a:srgbClr val="1F2D3A"/>
                          </a:solidFill>
                        </a:rPr>
                        <a:t>Development/process</a:t>
                      </a:r>
                    </a:p>
                  </a:txBody>
                  <a:tcPr marL="54864" marR="54864" marT="27432" marB="27432" anchor="ctr">
                    <a:solidFill>
                      <a:srgbClr val="FFFFFF"/>
                    </a:solidFill>
                  </a:tcPr>
                </a:tc>
              </a:tr>
            </a:tbl>
          </a:graphicData>
        </a:graphic>
      </p:graphicFrame>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Every Family → Links to Weeks</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AP → 4, 5, 6, 9, 11, 14</a:t>
            </a:r>
          </a:p>
          <a:p>
            <a:pPr>
              <a:spcAft>
                <a:spcPts val="300"/>
              </a:spcAft>
            </a:pPr>
            <a:r>
              <a:rPr sz="2000" b="1">
                <a:solidFill>
                  <a:srgbClr val="006D77"/>
                </a:solidFill>
              </a:rPr>
              <a:t>• </a:t>
            </a:r>
            <a:r>
              <a:rPr sz="2000" b="0">
                <a:solidFill>
                  <a:srgbClr val="1F2D3A"/>
                </a:solidFill>
              </a:rPr>
              <a:t>CR/DR/DU/DT → 3, 10</a:t>
            </a:r>
          </a:p>
          <a:p>
            <a:pPr>
              <a:spcAft>
                <a:spcPts val="300"/>
              </a:spcAft>
            </a:pPr>
            <a:r>
              <a:rPr sz="2000" b="1">
                <a:solidFill>
                  <a:srgbClr val="006D77"/>
                </a:solidFill>
              </a:rPr>
              <a:t>• </a:t>
            </a:r>
            <a:r>
              <a:rPr sz="2000" b="0">
                <a:solidFill>
                  <a:srgbClr val="1F2D3A"/>
                </a:solidFill>
              </a:rPr>
              <a:t>AS → 1, 3</a:t>
            </a:r>
          </a:p>
          <a:p>
            <a:pPr>
              <a:spcAft>
                <a:spcPts val="300"/>
              </a:spcAft>
            </a:pPr>
            <a:r>
              <a:rPr sz="2000" b="1">
                <a:solidFill>
                  <a:srgbClr val="006D77"/>
                </a:solidFill>
              </a:rPr>
              <a:t>• </a:t>
            </a:r>
            <a:r>
              <a:rPr sz="2000" b="0">
                <a:solidFill>
                  <a:srgbClr val="1F2D3A"/>
                </a:solidFill>
              </a:rPr>
              <a:t>DV/RP → 12, 13</a:t>
            </a:r>
          </a:p>
        </p:txBody>
      </p:sp>
      <p:sp>
        <p:nvSpPr>
          <p:cNvPr id="8" name="TextBox 7"/>
          <p:cNvSpPr txBox="1"/>
          <p:nvPr/>
        </p:nvSpPr>
        <p:spPr>
          <a:xfrm>
            <a:off x="640080" y="3030728"/>
            <a:ext cx="10911535" cy="439928"/>
          </a:xfrm>
          <a:prstGeom prst="rect">
            <a:avLst/>
          </a:prstGeom>
          <a:noFill/>
        </p:spPr>
        <p:txBody>
          <a:bodyPr wrap="square" lIns="45720" rIns="45720">
            <a:spAutoFit/>
          </a:bodyPr>
          <a:lstStyle/>
          <a:p>
            <a:pPr algn="l"/>
            <a:r>
              <a:rPr sz="2000" b="0">
                <a:solidFill>
                  <a:srgbClr val="1F2D3A"/>
                </a:solidFill>
              </a:rPr>
              <a:t>Your project chooses a </a:t>
            </a:r>
            <a:r>
              <a:rPr sz="2000" b="1">
                <a:solidFill>
                  <a:srgbClr val="1F2D3A"/>
                </a:solidFill>
              </a:rPr>
              <a:t>subset</a:t>
            </a:r>
            <a:r>
              <a:rPr sz="2000" b="0">
                <a:solidFill>
                  <a:srgbClr val="1F2D3A"/>
                </a:solidFill>
              </a:rPr>
              <a:t> of these families.</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132</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Compliance Matrix Activity</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Activity · Step 1</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Choose </a:t>
            </a:r>
            <a:r>
              <a:rPr sz="2000" b="1">
                <a:solidFill>
                  <a:srgbClr val="1F2D3A"/>
                </a:solidFill>
              </a:rPr>
              <a:t>five requirements</a:t>
            </a:r>
            <a:r>
              <a:rPr sz="2000" b="0">
                <a:solidFill>
                  <a:srgbClr val="1F2D3A"/>
                </a:solidFill>
              </a:rPr>
              <a:t> from your own project (from different families).</a:t>
            </a:r>
          </a:p>
          <a:p>
            <a:pPr>
              <a:spcAft>
                <a:spcPts val="300"/>
              </a:spcAft>
            </a:pPr>
            <a:r>
              <a:rPr sz="2000" b="1">
                <a:solidFill>
                  <a:srgbClr val="006D77"/>
                </a:solidFill>
              </a:rPr>
              <a:t>• </a:t>
            </a:r>
            <a:r>
              <a:rPr sz="2000" b="0">
                <a:solidFill>
                  <a:srgbClr val="1F2D3A"/>
                </a:solidFill>
              </a:rPr>
              <a:t>Write a </a:t>
            </a:r>
            <a:r>
              <a:rPr sz="2000" b="1">
                <a:solidFill>
                  <a:srgbClr val="1F2D3A"/>
                </a:solidFill>
              </a:rPr>
              <a:t>requirement block</a:t>
            </a:r>
            <a:r>
              <a:rPr sz="2000" b="0">
                <a:solidFill>
                  <a:srgbClr val="1F2D3A"/>
                </a:solidFill>
              </a:rPr>
              <a:t> for each one.</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Activity · Step 2</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Fill in a matrix row for every requirement:</a:t>
            </a:r>
          </a:p>
        </p:txBody>
      </p:sp>
      <p:graphicFrame>
        <p:nvGraphicFramePr>
          <p:cNvPr id="8" name="Table 7"/>
          <p:cNvGraphicFramePr>
            <a:graphicFrameLocks noGrp="1"/>
          </p:cNvGraphicFramePr>
          <p:nvPr/>
        </p:nvGraphicFramePr>
        <p:xfrm>
          <a:off x="640080" y="1875536"/>
          <a:ext cx="10911533" cy="832104"/>
        </p:xfrm>
        <a:graphic>
          <a:graphicData uri="http://schemas.openxmlformats.org/drawingml/2006/table">
            <a:tbl>
              <a:tblPr firstRow="1" bandRow="1">
                <a:tableStyleId>{5C22544A-7EE6-4342-B048-85BDC9FD1C3A}</a:tableStyleId>
              </a:tblPr>
              <a:tblGrid>
                <a:gridCol w="2557391"/>
                <a:gridCol w="1704927"/>
                <a:gridCol w="1875420"/>
                <a:gridCol w="2727883"/>
                <a:gridCol w="2045912"/>
              </a:tblGrid>
              <a:tr h="416052">
                <a:tc>
                  <a:txBody>
                    <a:bodyPr wrap="square"/>
                    <a:lstStyle/>
                    <a:p>
                      <a:r>
                        <a:rPr sz="1439" b="1">
                          <a:solidFill>
                            <a:srgbClr val="FFFFFF"/>
                          </a:solidFill>
                        </a:rPr>
                        <a:t>Requirement</a:t>
                      </a:r>
                    </a:p>
                  </a:txBody>
                  <a:tcPr marL="54864" marR="54864" marT="27432" marB="27432" anchor="ctr">
                    <a:solidFill>
                      <a:srgbClr val="006D77"/>
                    </a:solidFill>
                  </a:tcPr>
                </a:tc>
                <a:tc>
                  <a:txBody>
                    <a:bodyPr wrap="square"/>
                    <a:lstStyle/>
                    <a:p>
                      <a:r>
                        <a:rPr sz="1439" b="1">
                          <a:solidFill>
                            <a:srgbClr val="FFFFFF"/>
                          </a:solidFill>
                        </a:rPr>
                        <a:t>Status</a:t>
                      </a:r>
                    </a:p>
                  </a:txBody>
                  <a:tcPr marL="54864" marR="54864" marT="27432" marB="27432" anchor="ctr">
                    <a:solidFill>
                      <a:srgbClr val="006D77"/>
                    </a:solidFill>
                  </a:tcPr>
                </a:tc>
                <a:tc>
                  <a:txBody>
                    <a:bodyPr wrap="square"/>
                    <a:lstStyle/>
                    <a:p>
                      <a:r>
                        <a:rPr sz="1439" b="1">
                          <a:solidFill>
                            <a:srgbClr val="FFFFFF"/>
                          </a:solidFill>
                        </a:rPr>
                        <a:t>Section</a:t>
                      </a:r>
                    </a:p>
                  </a:txBody>
                  <a:tcPr marL="54864" marR="54864" marT="27432" marB="27432" anchor="ctr">
                    <a:solidFill>
                      <a:srgbClr val="006D77"/>
                    </a:solidFill>
                  </a:tcPr>
                </a:tc>
                <a:tc>
                  <a:txBody>
                    <a:bodyPr wrap="square"/>
                    <a:lstStyle/>
                    <a:p>
                      <a:r>
                        <a:rPr sz="1439" b="1">
                          <a:solidFill>
                            <a:srgbClr val="FFFFFF"/>
                          </a:solidFill>
                        </a:rPr>
                        <a:t>Verification</a:t>
                      </a:r>
                    </a:p>
                  </a:txBody>
                  <a:tcPr marL="54864" marR="54864" marT="27432" marB="27432" anchor="ctr">
                    <a:solidFill>
                      <a:srgbClr val="006D77"/>
                    </a:solidFill>
                  </a:tcPr>
                </a:tc>
                <a:tc>
                  <a:txBody>
                    <a:bodyPr wrap="square"/>
                    <a:lstStyle/>
                    <a:p>
                      <a:r>
                        <a:rPr sz="1439" b="1">
                          <a:solidFill>
                            <a:srgbClr val="FFFFFF"/>
                          </a:solidFill>
                        </a:rPr>
                        <a:t>Evidence</a:t>
                      </a:r>
                    </a:p>
                  </a:txBody>
                  <a:tcPr marL="54864" marR="54864" marT="27432" marB="27432" anchor="ctr">
                    <a:solidFill>
                      <a:srgbClr val="006D77"/>
                    </a:solidFill>
                  </a:tcPr>
                </a:tc>
              </a:tr>
              <a:tr h="416052">
                <a:tc>
                  <a:txBody>
                    <a:bodyPr wrap="square"/>
                    <a:lstStyle/>
                    <a:p>
                      <a:r>
                        <a:rPr sz="1439" b="0">
                          <a:solidFill>
                            <a:srgbClr val="1F2D3A"/>
                          </a:solidFill>
                        </a:rPr>
                        <a:t>…</a:t>
                      </a:r>
                    </a:p>
                  </a:txBody>
                  <a:tcPr marL="54864" marR="54864" marT="27432" marB="27432" anchor="ctr">
                    <a:solidFill>
                      <a:srgbClr val="FFFFFF"/>
                    </a:solidFill>
                  </a:tcPr>
                </a:tc>
                <a:tc>
                  <a:txBody>
                    <a:bodyPr wrap="square"/>
                    <a:lstStyle/>
                    <a:p>
                      <a:r>
                        <a:rPr sz="1439" b="0">
                          <a:solidFill>
                            <a:srgbClr val="1F2D3A"/>
                          </a:solidFill>
                        </a:rPr>
                        <a:t>…</a:t>
                      </a:r>
                    </a:p>
                  </a:txBody>
                  <a:tcPr marL="54864" marR="54864" marT="27432" marB="27432" anchor="ctr">
                    <a:solidFill>
                      <a:srgbClr val="FFFFFF"/>
                    </a:solidFill>
                  </a:tcPr>
                </a:tc>
                <a:tc>
                  <a:txBody>
                    <a:bodyPr wrap="square"/>
                    <a:lstStyle/>
                    <a:p>
                      <a:r>
                        <a:rPr sz="1439" b="0">
                          <a:solidFill>
                            <a:srgbClr val="1F2D3A"/>
                          </a:solidFill>
                        </a:rPr>
                        <a:t>…</a:t>
                      </a:r>
                    </a:p>
                  </a:txBody>
                  <a:tcPr marL="54864" marR="54864" marT="27432" marB="27432" anchor="ctr">
                    <a:solidFill>
                      <a:srgbClr val="FFFFFF"/>
                    </a:solidFill>
                  </a:tcPr>
                </a:tc>
                <a:tc>
                  <a:txBody>
                    <a:bodyPr wrap="square"/>
                    <a:lstStyle/>
                    <a:p>
                      <a:r>
                        <a:rPr sz="1439" b="0">
                          <a:solidFill>
                            <a:srgbClr val="1F2D3A"/>
                          </a:solidFill>
                        </a:rPr>
                        <a:t>…</a:t>
                      </a:r>
                    </a:p>
                  </a:txBody>
                  <a:tcPr marL="54864" marR="54864" marT="27432" marB="27432" anchor="ctr">
                    <a:solidFill>
                      <a:srgbClr val="FFFFFF"/>
                    </a:solidFill>
                  </a:tcPr>
                </a:tc>
                <a:tc>
                  <a:txBody>
                    <a:bodyPr wrap="square"/>
                    <a:lstStyle/>
                    <a:p>
                      <a:r>
                        <a:rPr sz="1439" b="0">
                          <a:solidFill>
                            <a:srgbClr val="1F2D3A"/>
                          </a:solidFill>
                        </a:rPr>
                        <a:t>…</a:t>
                      </a:r>
                    </a:p>
                  </a:txBody>
                  <a:tcPr marL="54864" marR="54864" marT="27432" marB="27432" anchor="ctr">
                    <a:solidFill>
                      <a:srgbClr val="FFFFFF"/>
                    </a:solidFill>
                  </a:tcPr>
                </a:tc>
              </a:tr>
            </a:tbl>
          </a:graphicData>
        </a:graphic>
      </p:graphicFrame>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Activity · Step 3</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Write at least one as </a:t>
            </a:r>
            <a:r>
              <a:rPr sz="2000" b="1">
                <a:solidFill>
                  <a:srgbClr val="1F2D3A"/>
                </a:solidFill>
              </a:rPr>
              <a:t>deferred</a:t>
            </a:r>
            <a:r>
              <a:rPr sz="2000" b="0">
                <a:solidFill>
                  <a:srgbClr val="1F2D3A"/>
                </a:solidFill>
              </a:rPr>
              <a:t> (to whom/why/how).</a:t>
            </a:r>
          </a:p>
          <a:p>
            <a:pPr>
              <a:spcAft>
                <a:spcPts val="300"/>
              </a:spcAft>
            </a:pPr>
            <a:r>
              <a:rPr sz="2000" b="1">
                <a:solidFill>
                  <a:srgbClr val="006D77"/>
                </a:solidFill>
              </a:rPr>
              <a:t>• </a:t>
            </a:r>
            <a:r>
              <a:rPr sz="2000" b="0">
                <a:solidFill>
                  <a:srgbClr val="1F2D3A"/>
                </a:solidFill>
              </a:rPr>
              <a:t>Show at least one's </a:t>
            </a:r>
            <a:r>
              <a:rPr sz="2000" b="1">
                <a:solidFill>
                  <a:srgbClr val="1F2D3A"/>
                </a:solidFill>
              </a:rPr>
              <a:t>evidence</a:t>
            </a:r>
            <a:r>
              <a:rPr sz="2000" b="0">
                <a:solidFill>
                  <a:srgbClr val="1F2D3A"/>
                </a:solidFill>
              </a:rPr>
              <a:t> concretely.</a:t>
            </a:r>
          </a:p>
          <a:p>
            <a:pPr>
              <a:spcAft>
                <a:spcPts val="300"/>
              </a:spcAft>
            </a:pPr>
            <a:r>
              <a:rPr sz="2000" b="1">
                <a:solidFill>
                  <a:srgbClr val="006D77"/>
                </a:solidFill>
              </a:rPr>
              <a:t>• </a:t>
            </a:r>
            <a:r>
              <a:rPr sz="2000" b="0">
                <a:solidFill>
                  <a:srgbClr val="1F2D3A"/>
                </a:solidFill>
              </a:rPr>
              <a:t>If there's a "not met," write it into the </a:t>
            </a:r>
            <a:r>
              <a:rPr sz="2000" b="1">
                <a:solidFill>
                  <a:srgbClr val="1F2D3A"/>
                </a:solidFill>
              </a:rPr>
              <a:t>residual risk</a:t>
            </a:r>
            <a:r>
              <a:rPr sz="2000" b="0">
                <a:solidFill>
                  <a:srgbClr val="1F2D3A"/>
                </a:solidFill>
              </a:rPr>
              <a:t>.</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Activity · Evaluation</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Check through an evaluator's eyes:</a:t>
            </a:r>
          </a:p>
        </p:txBody>
      </p:sp>
      <p:sp>
        <p:nvSpPr>
          <p:cNvPr id="8" name="TextBox 7"/>
          <p:cNvSpPr txBox="1"/>
          <p:nvPr/>
        </p:nvSpPr>
        <p:spPr>
          <a:xfrm>
            <a:off x="640080" y="1875536"/>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Does every row have evidence?</a:t>
            </a:r>
          </a:p>
          <a:p>
            <a:pPr>
              <a:spcAft>
                <a:spcPts val="300"/>
              </a:spcAft>
            </a:pPr>
            <a:r>
              <a:rPr sz="2000" b="1">
                <a:solidFill>
                  <a:srgbClr val="006D77"/>
                </a:solidFill>
              </a:rPr>
              <a:t>• </a:t>
            </a:r>
            <a:r>
              <a:rPr sz="2000" b="0">
                <a:solidFill>
                  <a:srgbClr val="1F2D3A"/>
                </a:solidFill>
              </a:rPr>
              <a:t>Are the deferred ones explicit?</a:t>
            </a:r>
          </a:p>
          <a:p>
            <a:pPr>
              <a:spcAft>
                <a:spcPts val="300"/>
              </a:spcAft>
            </a:pPr>
            <a:r>
              <a:rPr sz="2000" b="1">
                <a:solidFill>
                  <a:srgbClr val="006D77"/>
                </a:solidFill>
              </a:rPr>
              <a:t>• </a:t>
            </a:r>
            <a:r>
              <a:rPr sz="2000" b="0">
                <a:solidFill>
                  <a:srgbClr val="1F2D3A"/>
                </a:solidFill>
              </a:rPr>
              <a:t>Are the requirements </a:t>
            </a:r>
            <a:r>
              <a:rPr sz="2000" b="1">
                <a:solidFill>
                  <a:srgbClr val="1F2D3A"/>
                </a:solidFill>
              </a:rPr>
              <a:t>verifiable</a:t>
            </a:r>
            <a:r>
              <a:rPr sz="2000" b="0">
                <a:solidFill>
                  <a:srgbClr val="1F2D3A"/>
                </a:solidFill>
              </a:rPr>
              <a:t>?</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Worked Example · A First Draft (Inadequate)</a:t>
            </a:r>
          </a:p>
        </p:txBody>
      </p:sp>
      <p:sp>
        <p:nvSpPr>
          <p:cNvPr id="7" name="TextBox 6"/>
          <p:cNvSpPr txBox="1"/>
          <p:nvPr/>
        </p:nvSpPr>
        <p:spPr>
          <a:xfrm>
            <a:off x="640080" y="1325880"/>
            <a:ext cx="10911535" cy="406908"/>
          </a:xfrm>
          <a:prstGeom prst="rect">
            <a:avLst/>
          </a:prstGeom>
          <a:noFill/>
        </p:spPr>
        <p:txBody>
          <a:bodyPr wrap="square" lIns="45720" rIns="45720">
            <a:spAutoFit/>
          </a:bodyPr>
          <a:lstStyle/>
          <a:p>
            <a:pPr algn="l"/>
            <a:r>
              <a:rPr sz="1800" b="0">
                <a:solidFill>
                  <a:srgbClr val="1F2D3A"/>
                </a:solidFill>
              </a:rPr>
              <a:t>A team's matrix row for </a:t>
            </a:r>
            <a:r>
              <a:rPr sz="1800" b="0">
                <a:solidFill>
                  <a:srgbClr val="A1123F"/>
                </a:solidFill>
                <a:latin typeface="Consolas"/>
              </a:rPr>
              <a:t>CEN429-AP-04</a:t>
            </a:r>
            <a:r>
              <a:rPr sz="1800" b="0">
                <a:solidFill>
                  <a:srgbClr val="1F2D3A"/>
                </a:solidFill>
              </a:rPr>
              <a:t>, in the </a:t>
            </a:r>
            <a:r>
              <a:rPr sz="1800" b="1">
                <a:solidFill>
                  <a:srgbClr val="1F2D3A"/>
                </a:solidFill>
              </a:rPr>
              <a:t>first draft</a:t>
            </a:r>
            <a:r>
              <a:rPr sz="1800" b="0">
                <a:solidFill>
                  <a:srgbClr val="1F2D3A"/>
                </a:solidFill>
              </a:rPr>
              <a:t>:</a:t>
            </a:r>
          </a:p>
        </p:txBody>
      </p:sp>
      <p:graphicFrame>
        <p:nvGraphicFramePr>
          <p:cNvPr id="8" name="Table 7"/>
          <p:cNvGraphicFramePr>
            <a:graphicFrameLocks noGrp="1"/>
          </p:cNvGraphicFramePr>
          <p:nvPr/>
        </p:nvGraphicFramePr>
        <p:xfrm>
          <a:off x="640080" y="1842515"/>
          <a:ext cx="10911533" cy="1212494"/>
        </p:xfrm>
        <a:graphic>
          <a:graphicData uri="http://schemas.openxmlformats.org/drawingml/2006/table">
            <a:tbl>
              <a:tblPr firstRow="1" bandRow="1">
                <a:tableStyleId>{5C22544A-7EE6-4342-B048-85BDC9FD1C3A}</a:tableStyleId>
              </a:tblPr>
              <a:tblGrid>
                <a:gridCol w="1256004"/>
                <a:gridCol w="4317513"/>
                <a:gridCol w="785002"/>
                <a:gridCol w="2355007"/>
                <a:gridCol w="1256004"/>
                <a:gridCol w="942003"/>
              </a:tblGrid>
              <a:tr h="606247">
                <a:tc>
                  <a:txBody>
                    <a:bodyPr wrap="square"/>
                    <a:lstStyle/>
                    <a:p>
                      <a:r>
                        <a:rPr sz="1296" b="1">
                          <a:solidFill>
                            <a:srgbClr val="FFFFFF"/>
                          </a:solidFill>
                        </a:rPr>
                        <a:t>Id</a:t>
                      </a:r>
                    </a:p>
                  </a:txBody>
                  <a:tcPr marL="54864" marR="54864" marT="27432" marB="27432" anchor="ctr">
                    <a:solidFill>
                      <a:srgbClr val="006D77"/>
                    </a:solidFill>
                  </a:tcPr>
                </a:tc>
                <a:tc>
                  <a:txBody>
                    <a:bodyPr wrap="square"/>
                    <a:lstStyle/>
                    <a:p>
                      <a:r>
                        <a:rPr sz="1296" b="1">
                          <a:solidFill>
                            <a:srgbClr val="FFFFFF"/>
                          </a:solidFill>
                        </a:rPr>
                        <a:t>Requirement</a:t>
                      </a:r>
                    </a:p>
                  </a:txBody>
                  <a:tcPr marL="54864" marR="54864" marT="27432" marB="27432" anchor="ctr">
                    <a:solidFill>
                      <a:srgbClr val="006D77"/>
                    </a:solidFill>
                  </a:tcPr>
                </a:tc>
                <a:tc>
                  <a:txBody>
                    <a:bodyPr wrap="square"/>
                    <a:lstStyle/>
                    <a:p>
                      <a:r>
                        <a:rPr sz="1296" b="1">
                          <a:solidFill>
                            <a:srgbClr val="FFFFFF"/>
                          </a:solidFill>
                        </a:rPr>
                        <a:t>Status</a:t>
                      </a:r>
                    </a:p>
                  </a:txBody>
                  <a:tcPr marL="54864" marR="54864" marT="27432" marB="27432" anchor="ctr">
                    <a:solidFill>
                      <a:srgbClr val="006D77"/>
                    </a:solidFill>
                  </a:tcPr>
                </a:tc>
                <a:tc>
                  <a:txBody>
                    <a:bodyPr wrap="square"/>
                    <a:lstStyle/>
                    <a:p>
                      <a:r>
                        <a:rPr sz="1296" b="1">
                          <a:solidFill>
                            <a:srgbClr val="FFFFFF"/>
                          </a:solidFill>
                        </a:rPr>
                        <a:t>Control</a:t>
                      </a:r>
                    </a:p>
                  </a:txBody>
                  <a:tcPr marL="54864" marR="54864" marT="27432" marB="27432" anchor="ctr">
                    <a:solidFill>
                      <a:srgbClr val="006D77"/>
                    </a:solidFill>
                  </a:tcPr>
                </a:tc>
                <a:tc>
                  <a:txBody>
                    <a:bodyPr wrap="square"/>
                    <a:lstStyle/>
                    <a:p>
                      <a:r>
                        <a:rPr sz="1296" b="1">
                          <a:solidFill>
                            <a:srgbClr val="FFFFFF"/>
                          </a:solidFill>
                        </a:rPr>
                        <a:t>Verification</a:t>
                      </a:r>
                    </a:p>
                  </a:txBody>
                  <a:tcPr marL="54864" marR="54864" marT="27432" marB="27432" anchor="ctr">
                    <a:solidFill>
                      <a:srgbClr val="006D77"/>
                    </a:solidFill>
                  </a:tcPr>
                </a:tc>
                <a:tc>
                  <a:txBody>
                    <a:bodyPr wrap="square"/>
                    <a:lstStyle/>
                    <a:p>
                      <a:r>
                        <a:rPr sz="1296" b="1">
                          <a:solidFill>
                            <a:srgbClr val="FFFFFF"/>
                          </a:solidFill>
                        </a:rPr>
                        <a:t>Evidence</a:t>
                      </a:r>
                    </a:p>
                  </a:txBody>
                  <a:tcPr marL="54864" marR="54864" marT="27432" marB="27432" anchor="ctr">
                    <a:solidFill>
                      <a:srgbClr val="006D77"/>
                    </a:solidFill>
                  </a:tcPr>
                </a:tc>
              </a:tr>
              <a:tr h="606247">
                <a:tc>
                  <a:txBody>
                    <a:bodyPr wrap="square"/>
                    <a:lstStyle/>
                    <a:p>
                      <a:r>
                        <a:rPr sz="1296" b="0">
                          <a:solidFill>
                            <a:srgbClr val="1F2D3A"/>
                          </a:solidFill>
                        </a:rPr>
                        <a:t>CEN429-AP-04</a:t>
                      </a:r>
                    </a:p>
                  </a:txBody>
                  <a:tcPr marL="54864" marR="54864" marT="27432" marB="27432" anchor="ctr">
                    <a:solidFill>
                      <a:srgbClr val="FFFFFF"/>
                    </a:solidFill>
                  </a:tcPr>
                </a:tc>
                <a:tc>
                  <a:txBody>
                    <a:bodyPr wrap="square"/>
                    <a:lstStyle/>
                    <a:p>
                      <a:r>
                        <a:rPr sz="1296" b="0">
                          <a:solidFill>
                            <a:srgbClr val="1F2D3A"/>
                          </a:solidFill>
                        </a:rPr>
                        <a:t>The application must check its integrity at runtime</a:t>
                      </a:r>
                    </a:p>
                  </a:txBody>
                  <a:tcPr marL="54864" marR="54864" marT="27432" marB="27432" anchor="ctr">
                    <a:solidFill>
                      <a:srgbClr val="FFFFFF"/>
                    </a:solidFill>
                  </a:tcPr>
                </a:tc>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There's an integrity check</a:t>
                      </a:r>
                    </a:p>
                  </a:txBody>
                  <a:tcPr marL="54864" marR="54864" marT="27432" marB="27432" anchor="ctr">
                    <a:solidFill>
                      <a:srgbClr val="FFFFFF"/>
                    </a:solidFill>
                  </a:tcPr>
                </a:tc>
                <a:tc>
                  <a:txBody>
                    <a:bodyPr wrap="square"/>
                    <a:lstStyle/>
                    <a:p>
                      <a:r>
                        <a:rPr sz="1296" b="0">
                          <a:solidFill>
                            <a:srgbClr val="1F2D3A"/>
                          </a:solidFill>
                        </a:rPr>
                        <a:t>Tested</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r>
            </a:tbl>
          </a:graphicData>
        </a:graphic>
      </p:graphicFrame>
      <p:sp>
        <p:nvSpPr>
          <p:cNvPr id="9" name="TextBox 8"/>
          <p:cNvSpPr txBox="1"/>
          <p:nvPr/>
        </p:nvSpPr>
        <p:spPr>
          <a:xfrm>
            <a:off x="640080" y="3164737"/>
            <a:ext cx="10911535" cy="704088"/>
          </a:xfrm>
          <a:prstGeom prst="rect">
            <a:avLst/>
          </a:prstGeom>
          <a:noFill/>
        </p:spPr>
        <p:txBody>
          <a:bodyPr wrap="square" lIns="45720" rIns="45720">
            <a:spAutoFit/>
          </a:bodyPr>
          <a:lstStyle/>
          <a:p>
            <a:pPr algn="l"/>
            <a:r>
              <a:rPr sz="1800" b="0">
                <a:solidFill>
                  <a:srgbClr val="1F2D3A"/>
                </a:solidFill>
              </a:rPr>
              <a:t>Three problems: (1) the control is a </a:t>
            </a:r>
            <a:r>
              <a:rPr sz="1800" b="1">
                <a:solidFill>
                  <a:srgbClr val="1F2D3A"/>
                </a:solidFill>
              </a:rPr>
              <a:t>repetition</a:t>
            </a:r>
            <a:r>
              <a:rPr sz="1800" b="0">
                <a:solidFill>
                  <a:srgbClr val="1F2D3A"/>
                </a:solidFill>
              </a:rPr>
              <a:t> of the requirement. (2) "Tested" is </a:t>
            </a:r>
            <a:r>
              <a:rPr sz="1800" b="1">
                <a:solidFill>
                  <a:srgbClr val="1F2D3A"/>
                </a:solidFill>
              </a:rPr>
              <a:t>not</a:t>
            </a:r>
            <a:r>
              <a:rPr sz="1800" b="0">
                <a:solidFill>
                  <a:srgbClr val="1F2D3A"/>
                </a:solidFill>
              </a:rPr>
              <a:t> a verification method. (3) The evidence is </a:t>
            </a:r>
            <a:r>
              <a:rPr sz="1800" b="1">
                <a:solidFill>
                  <a:srgbClr val="1F2D3A"/>
                </a:solidFill>
              </a:rPr>
              <a:t>empty</a:t>
            </a:r>
            <a:r>
              <a:rPr sz="1800" b="0">
                <a:solidFill>
                  <a:srgbClr val="1F2D3A"/>
                </a:solidFill>
              </a:rPr>
              <a:t>.</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Fixing the Draft · Step by Step</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Make the control concrete: a hash of the code section is computed at startup and compared with the embedded expected hash at build time; execution stops on mismatch (S12.3).</a:t>
            </a:r>
          </a:p>
          <a:p>
            <a:pPr>
              <a:spcAft>
                <a:spcPts val="300"/>
              </a:spcAft>
            </a:pPr>
            <a:r>
              <a:rPr sz="2000" b="1">
                <a:solidFill>
                  <a:srgbClr val="006D77"/>
                </a:solidFill>
              </a:rPr>
              <a:t>2. </a:t>
            </a:r>
            <a:r>
              <a:rPr sz="2000" b="0">
                <a:solidFill>
                  <a:srgbClr val="1F2D3A"/>
                </a:solidFill>
              </a:rPr>
              <a:t>Clarify the verification method: a byte of the binary is changed, and it's verified the application </a:t>
            </a:r>
            <a:r>
              <a:rPr sz="2000" b="1">
                <a:solidFill>
                  <a:srgbClr val="1F2D3A"/>
                </a:solidFill>
              </a:rPr>
              <a:t>refuses to start</a:t>
            </a:r>
            <a:r>
              <a:rPr sz="2000" b="0">
                <a:solidFill>
                  <a:srgbClr val="1F2D3A"/>
                </a:solidFill>
              </a:rPr>
              <a:t>.</a:t>
            </a:r>
          </a:p>
          <a:p>
            <a:pPr>
              <a:spcAft>
                <a:spcPts val="300"/>
              </a:spcAft>
            </a:pPr>
            <a:r>
              <a:rPr sz="2000" b="1">
                <a:solidFill>
                  <a:srgbClr val="006D77"/>
                </a:solidFill>
              </a:rPr>
              <a:t>3. </a:t>
            </a:r>
            <a:r>
              <a:rPr sz="2000" b="0">
                <a:solidFill>
                  <a:srgbClr val="1F2D3A"/>
                </a:solidFill>
              </a:rPr>
              <a:t>Add evidence: the CI job </a:t>
            </a:r>
            <a:r>
              <a:rPr sz="2000" b="0">
                <a:solidFill>
                  <a:srgbClr val="A1123F"/>
                </a:solidFill>
                <a:latin typeface="Consolas"/>
              </a:rPr>
              <a:t>ci-integrity-check</a:t>
            </a:r>
            <a:r>
              <a:rPr sz="2000" b="0">
                <a:solidFill>
                  <a:srgbClr val="1F2D3A"/>
                </a:solidFill>
              </a:rPr>
              <a:t>, run </a:t>
            </a:r>
            <a:r>
              <a:rPr sz="2000" b="1">
                <a:solidFill>
                  <a:srgbClr val="1F2D3A"/>
                </a:solidFill>
              </a:rPr>
              <a:t>#391</a:t>
            </a:r>
            <a:r>
              <a:rPr sz="2000" b="0">
                <a:solidFill>
                  <a:srgbClr val="1F2D3A"/>
                </a:solidFill>
              </a:rPr>
              <a:t>, </a:t>
            </a:r>
            <a:r>
              <a:rPr sz="2000" b="0">
                <a:solidFill>
                  <a:srgbClr val="A1123F"/>
                </a:solidFill>
                <a:latin typeface="Consolas"/>
              </a:rPr>
              <a:t>integrity_test.log</a:t>
            </a:r>
            <a:r>
              <a:rPr sz="2000" b="0">
                <a:solidFill>
                  <a:srgbClr val="1F2D3A"/>
                </a:solidFill>
              </a:rPr>
              <a:t>.</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Corrected Row</a:t>
            </a:r>
          </a:p>
        </p:txBody>
      </p:sp>
      <p:graphicFrame>
        <p:nvGraphicFramePr>
          <p:cNvPr id="7" name="Table 6"/>
          <p:cNvGraphicFramePr>
            <a:graphicFrameLocks noGrp="1"/>
          </p:cNvGraphicFramePr>
          <p:nvPr/>
        </p:nvGraphicFramePr>
        <p:xfrm>
          <a:off x="640080" y="1325880"/>
          <a:ext cx="10911532" cy="1212494"/>
        </p:xfrm>
        <a:graphic>
          <a:graphicData uri="http://schemas.openxmlformats.org/drawingml/2006/table">
            <a:tbl>
              <a:tblPr firstRow="1" bandRow="1">
                <a:tableStyleId>{5C22544A-7EE6-4342-B048-85BDC9FD1C3A}</a:tableStyleId>
              </a:tblPr>
              <a:tblGrid>
                <a:gridCol w="872922"/>
                <a:gridCol w="545576"/>
                <a:gridCol w="3819037"/>
                <a:gridCol w="2727883"/>
                <a:gridCol w="2946114"/>
              </a:tblGrid>
              <a:tr h="606247">
                <a:tc>
                  <a:txBody>
                    <a:bodyPr wrap="square"/>
                    <a:lstStyle/>
                    <a:p>
                      <a:r>
                        <a:rPr sz="1296" b="1">
                          <a:solidFill>
                            <a:srgbClr val="FFFFFF"/>
                          </a:solidFill>
                        </a:rPr>
                        <a:t>Id</a:t>
                      </a:r>
                    </a:p>
                  </a:txBody>
                  <a:tcPr marL="54864" marR="54864" marT="27432" marB="27432" anchor="ctr">
                    <a:solidFill>
                      <a:srgbClr val="006D77"/>
                    </a:solidFill>
                  </a:tcPr>
                </a:tc>
                <a:tc>
                  <a:txBody>
                    <a:bodyPr wrap="square"/>
                    <a:lstStyle/>
                    <a:p>
                      <a:r>
                        <a:rPr sz="1296" b="1">
                          <a:solidFill>
                            <a:srgbClr val="FFFFFF"/>
                          </a:solidFill>
                        </a:rPr>
                        <a:t>Status</a:t>
                      </a:r>
                    </a:p>
                  </a:txBody>
                  <a:tcPr marL="54864" marR="54864" marT="27432" marB="27432" anchor="ctr">
                    <a:solidFill>
                      <a:srgbClr val="006D77"/>
                    </a:solidFill>
                  </a:tcPr>
                </a:tc>
                <a:tc>
                  <a:txBody>
                    <a:bodyPr wrap="square"/>
                    <a:lstStyle/>
                    <a:p>
                      <a:r>
                        <a:rPr sz="1296" b="1">
                          <a:solidFill>
                            <a:srgbClr val="FFFFFF"/>
                          </a:solidFill>
                        </a:rPr>
                        <a:t>Control</a:t>
                      </a:r>
                    </a:p>
                  </a:txBody>
                  <a:tcPr marL="54864" marR="54864" marT="27432" marB="27432" anchor="ctr">
                    <a:solidFill>
                      <a:srgbClr val="006D77"/>
                    </a:solidFill>
                  </a:tcPr>
                </a:tc>
                <a:tc>
                  <a:txBody>
                    <a:bodyPr wrap="square"/>
                    <a:lstStyle/>
                    <a:p>
                      <a:r>
                        <a:rPr sz="1296" b="1">
                          <a:solidFill>
                            <a:srgbClr val="FFFFFF"/>
                          </a:solidFill>
                        </a:rPr>
                        <a:t>Verification</a:t>
                      </a:r>
                    </a:p>
                  </a:txBody>
                  <a:tcPr marL="54864" marR="54864" marT="27432" marB="27432" anchor="ctr">
                    <a:solidFill>
                      <a:srgbClr val="006D77"/>
                    </a:solidFill>
                  </a:tcPr>
                </a:tc>
                <a:tc>
                  <a:txBody>
                    <a:bodyPr wrap="square"/>
                    <a:lstStyle/>
                    <a:p>
                      <a:r>
                        <a:rPr sz="1296" b="1">
                          <a:solidFill>
                            <a:srgbClr val="FFFFFF"/>
                          </a:solidFill>
                        </a:rPr>
                        <a:t>Evidence</a:t>
                      </a:r>
                    </a:p>
                  </a:txBody>
                  <a:tcPr marL="54864" marR="54864" marT="27432" marB="27432" anchor="ctr">
                    <a:solidFill>
                      <a:srgbClr val="006D77"/>
                    </a:solidFill>
                  </a:tcPr>
                </a:tc>
              </a:tr>
              <a:tr h="606247">
                <a:tc>
                  <a:txBody>
                    <a:bodyPr wrap="square"/>
                    <a:lstStyle/>
                    <a:p>
                      <a:r>
                        <a:rPr sz="1296" b="0">
                          <a:solidFill>
                            <a:srgbClr val="1F2D3A"/>
                          </a:solidFill>
                        </a:rPr>
                        <a:t>CEN429-AP-04</a:t>
                      </a:r>
                    </a:p>
                  </a:txBody>
                  <a:tcPr marL="54864" marR="54864" marT="27432" marB="27432" anchor="ctr">
                    <a:solidFill>
                      <a:srgbClr val="FFFFFF"/>
                    </a:solidFill>
                  </a:tcPr>
                </a:tc>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S12.3: a startup hash is computed, compared with the embedded hash</a:t>
                      </a:r>
                    </a:p>
                  </a:txBody>
                  <a:tcPr marL="54864" marR="54864" marT="27432" marB="27432" anchor="ctr">
                    <a:solidFill>
                      <a:srgbClr val="FFFFFF"/>
                    </a:solidFill>
                  </a:tcPr>
                </a:tc>
                <a:tc>
                  <a:txBody>
                    <a:bodyPr wrap="square"/>
                    <a:lstStyle/>
                    <a:p>
                      <a:r>
                        <a:rPr sz="1296" b="0">
                          <a:solidFill>
                            <a:srgbClr val="1F2D3A"/>
                          </a:solidFill>
                        </a:rPr>
                        <a:t>Tested: startup is refused when a byte changes</a:t>
                      </a:r>
                    </a:p>
                  </a:txBody>
                  <a:tcPr marL="54864" marR="54864" marT="27432" marB="27432" anchor="ctr">
                    <a:solidFill>
                      <a:srgbClr val="FFFFFF"/>
                    </a:solidFill>
                  </a:tcPr>
                </a:tc>
                <a:tc>
                  <a:txBody>
                    <a:bodyPr wrap="square"/>
                    <a:lstStyle/>
                    <a:p>
                      <a:r>
                        <a:rPr sz="1296" b="0">
                          <a:solidFill>
                            <a:srgbClr val="1F2D3A"/>
                          </a:solidFill>
                        </a:rPr>
                        <a:t>CI </a:t>
                      </a:r>
                      <a:r>
                        <a:rPr sz="1296" b="0">
                          <a:solidFill>
                            <a:srgbClr val="A1123F"/>
                          </a:solidFill>
                          <a:latin typeface="Consolas"/>
                        </a:rPr>
                        <a:t>ci-integrity-check</a:t>
                      </a:r>
                      <a:r>
                        <a:rPr sz="1296" b="0">
                          <a:solidFill>
                            <a:srgbClr val="1F2D3A"/>
                          </a:solidFill>
                        </a:rPr>
                        <a:t> #391, </a:t>
                      </a:r>
                      <a:r>
                        <a:rPr sz="1296" b="0">
                          <a:solidFill>
                            <a:srgbClr val="A1123F"/>
                          </a:solidFill>
                          <a:latin typeface="Consolas"/>
                        </a:rPr>
                        <a:t>integrity_test.log</a:t>
                      </a:r>
                    </a:p>
                  </a:txBody>
                  <a:tcPr marL="54864" marR="54864" marT="27432" marB="27432" anchor="ctr">
                    <a:solidFill>
                      <a:srgbClr val="FFFFFF"/>
                    </a:solidFill>
                  </a:tcPr>
                </a:tc>
              </a:tr>
            </a:tbl>
          </a:graphicData>
        </a:graphic>
      </p:graphicFrame>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Where Is the Difference?</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difference isn't in the row's </a:t>
            </a:r>
            <a:r>
              <a:rPr sz="2000" b="1">
                <a:solidFill>
                  <a:srgbClr val="1F2D3A"/>
                </a:solidFill>
              </a:rPr>
              <a:t>length</a:t>
            </a:r>
            <a:r>
              <a:rPr sz="2000" b="0">
                <a:solidFill>
                  <a:srgbClr val="1F2D3A"/>
                </a:solidFill>
              </a:rPr>
              <a:t>, it's in the </a:t>
            </a:r>
            <a:r>
              <a:rPr sz="2000" b="1">
                <a:solidFill>
                  <a:srgbClr val="1F2D3A"/>
                </a:solidFill>
              </a:rPr>
              <a:t>concreteness</a:t>
            </a:r>
            <a:r>
              <a:rPr sz="2000" b="0">
                <a:solidFill>
                  <a:srgbClr val="1F2D3A"/>
                </a:solidFill>
              </a:rPr>
              <a:t> of every cell.</a:t>
            </a:r>
          </a:p>
          <a:p>
            <a:pPr>
              <a:spcAft>
                <a:spcPts val="300"/>
              </a:spcAft>
            </a:pPr>
            <a:r>
              <a:rPr sz="2000" b="1">
                <a:solidFill>
                  <a:srgbClr val="006D77"/>
                </a:solidFill>
              </a:rPr>
              <a:t>• </a:t>
            </a:r>
            <a:r>
              <a:rPr sz="2000" b="0">
                <a:solidFill>
                  <a:srgbClr val="1F2D3A"/>
                </a:solidFill>
              </a:rPr>
              <a:t>The first draft also looked "filled in," but no cell could be verified </a:t>
            </a:r>
            <a:r>
              <a:rPr sz="2000" b="1">
                <a:solidFill>
                  <a:srgbClr val="1F2D3A"/>
                </a:solidFill>
              </a:rPr>
              <a:t>independently</a:t>
            </a:r>
            <a:r>
              <a:rPr sz="2000" b="0">
                <a:solidFill>
                  <a:srgbClr val="1F2D3A"/>
                </a:solidFill>
              </a:rPr>
              <a:t>.</a:t>
            </a:r>
          </a:p>
          <a:p>
            <a:pPr>
              <a:spcAft>
                <a:spcPts val="300"/>
              </a:spcAft>
            </a:pPr>
            <a:r>
              <a:rPr sz="2000" b="1">
                <a:solidFill>
                  <a:srgbClr val="006D77"/>
                </a:solidFill>
              </a:rPr>
              <a:t>• </a:t>
            </a:r>
            <a:r>
              <a:rPr sz="2000" b="0">
                <a:solidFill>
                  <a:srgbClr val="1F2D3A"/>
                </a:solidFill>
              </a:rPr>
              <a:t>What matters to the evaluator: being able to answer "how do we know this?" for every cell.</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 8's Rule</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Every row's evidence must be </a:t>
            </a:r>
            <a:r>
              <a:rPr sz="2000" b="1">
                <a:solidFill>
                  <a:srgbClr val="1F2D3A"/>
                </a:solidFill>
              </a:rPr>
              <a:t>specific to that row</a:t>
            </a:r>
            <a:r>
              <a:rPr sz="2000" b="0">
                <a:solidFill>
                  <a:srgbClr val="1F2D3A"/>
                </a:solidFill>
              </a:rPr>
              <a:t>: a specific test name, a specific CI number, a specific log file.</a:t>
            </a:r>
          </a:p>
          <a:p>
            <a:pPr>
              <a:spcAft>
                <a:spcPts val="300"/>
              </a:spcAft>
            </a:pPr>
            <a:r>
              <a:rPr sz="2000" b="1">
                <a:solidFill>
                  <a:srgbClr val="006D77"/>
                </a:solidFill>
              </a:rPr>
              <a:t>• </a:t>
            </a:r>
            <a:r>
              <a:rPr sz="2000" b="0">
                <a:solidFill>
                  <a:srgbClr val="1F2D3A"/>
                </a:solidFill>
              </a:rPr>
              <a:t>Copying a single general report into every row makes the </a:t>
            </a:r>
            <a:r>
              <a:rPr sz="2000" b="1">
                <a:solidFill>
                  <a:srgbClr val="1F2D3A"/>
                </a:solidFill>
              </a:rPr>
              <a:t>whole matrix</a:t>
            </a:r>
            <a:r>
              <a:rPr sz="2000" b="0">
                <a:solidFill>
                  <a:srgbClr val="1F2D3A"/>
                </a:solidFill>
              </a:rPr>
              <a:t> look suspicious.</a:t>
            </a:r>
          </a:p>
          <a:p>
            <a:pPr>
              <a:spcAft>
                <a:spcPts val="300"/>
              </a:spcAft>
            </a:pPr>
            <a:r>
              <a:rPr sz="2000" b="1">
                <a:solidFill>
                  <a:srgbClr val="006D77"/>
                </a:solidFill>
              </a:rPr>
              <a:t>• </a:t>
            </a:r>
            <a:r>
              <a:rPr sz="2000" b="0">
                <a:solidFill>
                  <a:srgbClr val="1F2D3A"/>
                </a:solidFill>
              </a:rPr>
              <a:t>If referencing a general report, state </a:t>
            </a:r>
            <a:r>
              <a:rPr sz="2000" b="1">
                <a:solidFill>
                  <a:srgbClr val="1F2D3A"/>
                </a:solidFill>
              </a:rPr>
              <a:t>which section/page</a:t>
            </a:r>
            <a:r>
              <a:rPr sz="2000" b="0">
                <a:solidFill>
                  <a:srgbClr val="1F2D3A"/>
                </a:solidFill>
              </a:rPr>
              <a:t> of it too.</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7–8 — Quick Check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Which two things is a requirement linked to?</a:t>
            </a:r>
          </a:p>
          <a:p>
            <a:pPr>
              <a:spcAft>
                <a:spcPts val="300"/>
              </a:spcAft>
            </a:pPr>
            <a:r>
              <a:rPr sz="2000" b="1">
                <a:solidFill>
                  <a:srgbClr val="006D77"/>
                </a:solidFill>
              </a:rPr>
              <a:t>2. </a:t>
            </a:r>
            <a:r>
              <a:rPr sz="2000" b="0">
                <a:solidFill>
                  <a:srgbClr val="1F2D3A"/>
                </a:solidFill>
              </a:rPr>
              <a:t>Name three of the course's requirement families.</a:t>
            </a:r>
          </a:p>
          <a:p>
            <a:pPr>
              <a:spcAft>
                <a:spcPts val="300"/>
              </a:spcAft>
            </a:pPr>
            <a:r>
              <a:rPr sz="2000" b="1">
                <a:solidFill>
                  <a:srgbClr val="006D77"/>
                </a:solidFill>
              </a:rPr>
              <a:t>3. </a:t>
            </a:r>
            <a:r>
              <a:rPr sz="2000" b="0">
                <a:solidFill>
                  <a:srgbClr val="1F2D3A"/>
                </a:solidFill>
              </a:rPr>
              <a:t>What must be in every row of a compliance matrix?</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Sections 7–8 — Answers</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Upward to a </a:t>
            </a:r>
            <a:r>
              <a:rPr sz="2000" b="1">
                <a:solidFill>
                  <a:srgbClr val="1F2D3A"/>
                </a:solidFill>
              </a:rPr>
              <a:t>source</a:t>
            </a:r>
            <a:r>
              <a:rPr sz="2000" b="0">
                <a:solidFill>
                  <a:srgbClr val="1F2D3A"/>
                </a:solidFill>
              </a:rPr>
              <a:t> (threat/standard/asset) and downward to </a:t>
            </a:r>
            <a:r>
              <a:rPr sz="2000" b="1">
                <a:solidFill>
                  <a:srgbClr val="1F2D3A"/>
                </a:solidFill>
              </a:rPr>
              <a:t>evidence</a:t>
            </a:r>
            <a:r>
              <a:rPr sz="2000" b="0">
                <a:solidFill>
                  <a:srgbClr val="1F2D3A"/>
                </a:solidFill>
              </a:rPr>
              <a:t> (test/code) — two directions.</a:t>
            </a:r>
          </a:p>
          <a:p>
            <a:pPr>
              <a:spcAft>
                <a:spcPts val="300"/>
              </a:spcAft>
            </a:pPr>
            <a:r>
              <a:rPr sz="2000" b="1">
                <a:solidFill>
                  <a:srgbClr val="006D77"/>
                </a:solidFill>
              </a:rPr>
              <a:t>2. </a:t>
            </a:r>
            <a:r>
              <a:rPr sz="2000" b="0">
                <a:solidFill>
                  <a:srgbClr val="1F2D3A"/>
                </a:solidFill>
              </a:rPr>
              <a:t>(Any three of the nine families) e.g. </a:t>
            </a:r>
            <a:r>
              <a:rPr sz="2000" b="1">
                <a:solidFill>
                  <a:srgbClr val="1F2D3A"/>
                </a:solidFill>
              </a:rPr>
              <a:t>data security · code hardening · RASP · crypto/certificates · memory protection · interface protection</a:t>
            </a:r>
            <a:r>
              <a:rPr sz="2000" b="0">
                <a:solidFill>
                  <a:srgbClr val="1F2D3A"/>
                </a:solidFill>
              </a:rPr>
              <a:t>.</a:t>
            </a:r>
          </a:p>
          <a:p>
            <a:pPr>
              <a:spcAft>
                <a:spcPts val="300"/>
              </a:spcAft>
            </a:pPr>
            <a:r>
              <a:rPr sz="2000" b="1">
                <a:solidFill>
                  <a:srgbClr val="006D77"/>
                </a:solidFill>
              </a:rPr>
              <a:t>3. </a:t>
            </a:r>
            <a:r>
              <a:rPr sz="2000" b="0">
                <a:solidFill>
                  <a:srgbClr val="1F2D3A"/>
                </a:solidFill>
              </a:rPr>
              <a:t>The requirement's </a:t>
            </a:r>
            <a:r>
              <a:rPr sz="2000" b="1">
                <a:solidFill>
                  <a:srgbClr val="1F2D3A"/>
                </a:solidFill>
              </a:rPr>
              <a:t>id+statement · status</a:t>
            </a:r>
            <a:r>
              <a:rPr sz="2000" b="0">
                <a:solidFill>
                  <a:srgbClr val="1F2D3A"/>
                </a:solidFill>
              </a:rPr>
              <a:t> (met/deferred) </a:t>
            </a:r>
            <a:r>
              <a:rPr sz="2000" b="1">
                <a:solidFill>
                  <a:srgbClr val="1F2D3A"/>
                </a:solidFill>
              </a:rPr>
              <a:t>· evidence</a:t>
            </a:r>
            <a:r>
              <a:rPr sz="2000" b="0">
                <a:solidFill>
                  <a:srgbClr val="1F2D3A"/>
                </a:solidFill>
              </a:rPr>
              <a:t> (test/file/S-section). </a:t>
            </a:r>
            <a:r>
              <a:rPr sz="2000" b="1">
                <a:solidFill>
                  <a:srgbClr val="1F2D3A"/>
                </a:solidFill>
              </a:rPr>
              <a:t>A row with no evidence counts as not met.</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144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9. Project and Closing</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Project · S14 and S17</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 </a:t>
            </a:r>
            <a:r>
              <a:rPr sz="2000" b="1">
                <a:solidFill>
                  <a:srgbClr val="1F2D3A"/>
                </a:solidFill>
              </a:rPr>
              <a:t>S17 compliance matrix:</a:t>
            </a:r>
            <a:r>
              <a:rPr sz="2000" b="0">
                <a:solidFill>
                  <a:srgbClr val="1F2D3A"/>
                </a:solidFill>
              </a:rPr>
              <a:t> status, section, verification, evidence for every applicable requirement.</a:t>
            </a:r>
          </a:p>
          <a:p>
            <a:pPr>
              <a:spcAft>
                <a:spcPts val="300"/>
              </a:spcAft>
            </a:pPr>
            <a:r>
              <a:rPr sz="2000" b="1">
                <a:solidFill>
                  <a:srgbClr val="006D77"/>
                </a:solidFill>
              </a:rPr>
              <a:t>• </a:t>
            </a:r>
            <a:r>
              <a:rPr sz="2000" b="0">
                <a:solidFill>
                  <a:srgbClr val="1F2D3A"/>
                </a:solidFill>
              </a:rPr>
              <a:t> </a:t>
            </a:r>
            <a:r>
              <a:rPr sz="2000" b="1">
                <a:solidFill>
                  <a:srgbClr val="1F2D3A"/>
                </a:solidFill>
              </a:rPr>
              <a:t>S14 deferred requirements:</a:t>
            </a:r>
            <a:r>
              <a:rPr sz="2000" b="0">
                <a:solidFill>
                  <a:srgbClr val="1F2D3A"/>
                </a:solidFill>
              </a:rPr>
              <a:t> to whom, why, how.</a:t>
            </a:r>
          </a:p>
          <a:p>
            <a:pPr>
              <a:spcAft>
                <a:spcPts val="300"/>
              </a:spcAft>
            </a:pPr>
            <a:r>
              <a:rPr sz="2000" b="1">
                <a:solidFill>
                  <a:srgbClr val="006D77"/>
                </a:solidFill>
              </a:rPr>
              <a:t>• </a:t>
            </a:r>
            <a:r>
              <a:rPr sz="2000" b="0">
                <a:solidFill>
                  <a:srgbClr val="1F2D3A"/>
                </a:solidFill>
              </a:rPr>
              <a:t> </a:t>
            </a:r>
            <a:r>
              <a:rPr sz="2000" b="1">
                <a:solidFill>
                  <a:srgbClr val="1F2D3A"/>
                </a:solidFill>
              </a:rPr>
              <a:t>residual risk</a:t>
            </a:r>
            <a:r>
              <a:rPr sz="2000" b="0">
                <a:solidFill>
                  <a:srgbClr val="1F2D3A"/>
                </a:solidFill>
              </a:rPr>
              <a:t>.</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Through an Evaluator's Eyes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"met" with no evidence = not met.</a:t>
            </a:r>
          </a:p>
          <a:p>
            <a:pPr>
              <a:spcAft>
                <a:spcPts val="300"/>
              </a:spcAft>
            </a:pPr>
            <a:r>
              <a:rPr sz="2000" b="1">
                <a:solidFill>
                  <a:srgbClr val="006D77"/>
                </a:solidFill>
              </a:rPr>
              <a:t>• </a:t>
            </a:r>
            <a:r>
              <a:rPr sz="2000" b="0">
                <a:solidFill>
                  <a:srgbClr val="1F2D3A"/>
                </a:solidFill>
              </a:rPr>
              <a:t>Are the deferred ones explicit and justified?</a:t>
            </a:r>
          </a:p>
          <a:p>
            <a:pPr>
              <a:spcAft>
                <a:spcPts val="300"/>
              </a:spcAft>
            </a:pPr>
            <a:r>
              <a:rPr sz="2000" b="1">
                <a:solidFill>
                  <a:srgbClr val="006D77"/>
                </a:solidFill>
              </a:rPr>
              <a:t>• </a:t>
            </a:r>
            <a:r>
              <a:rPr sz="2000" b="0">
                <a:solidFill>
                  <a:srgbClr val="1F2D3A"/>
                </a:solidFill>
              </a:rPr>
              <a:t>Are the requirements verifiable?</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How to Prepare in 45 Minutes + the Evidence Folder</a:t>
            </a:r>
          </a:p>
        </p:txBody>
      </p:sp>
      <p:sp>
        <p:nvSpPr>
          <p:cNvPr id="7" name="TextBox 6"/>
          <p:cNvSpPr txBox="1"/>
          <p:nvPr/>
        </p:nvSpPr>
        <p:spPr>
          <a:xfrm>
            <a:off x="640080" y="1325880"/>
            <a:ext cx="10911535" cy="2354580"/>
          </a:xfrm>
          <a:prstGeom prst="rect">
            <a:avLst/>
          </a:prstGeom>
          <a:noFill/>
        </p:spPr>
        <p:txBody>
          <a:bodyPr wrap="square" lIns="45720" rIns="45720">
            <a:spAutoFit/>
          </a:bodyPr>
          <a:lstStyle/>
          <a:p>
            <a:pPr>
              <a:spcAft>
                <a:spcPts val="300"/>
              </a:spcAft>
            </a:pPr>
            <a:r>
              <a:rPr sz="1800" b="1">
                <a:solidFill>
                  <a:srgbClr val="006D77"/>
                </a:solidFill>
              </a:rPr>
              <a:t>1. </a:t>
            </a:r>
            <a:r>
              <a:rPr sz="1800" b="0">
                <a:solidFill>
                  <a:srgbClr val="1F2D3A"/>
                </a:solidFill>
              </a:rPr>
              <a:t>Mark the requirements that apply from the family table; leave the ones that don't as "not applicable, rationale: ..."</a:t>
            </a:r>
          </a:p>
          <a:p>
            <a:pPr>
              <a:spcAft>
                <a:spcPts val="300"/>
              </a:spcAft>
            </a:pPr>
            <a:r>
              <a:rPr sz="1800" b="1">
                <a:solidFill>
                  <a:srgbClr val="006D77"/>
                </a:solidFill>
              </a:rPr>
              <a:t>2. </a:t>
            </a:r>
            <a:r>
              <a:rPr sz="1800" b="0">
                <a:solidFill>
                  <a:srgbClr val="1F2D3A"/>
                </a:solidFill>
              </a:rPr>
              <a:t>Fill in the six columns (id, requirement, status, control, verification, evidence); don't write "met" with no evidence.</a:t>
            </a:r>
          </a:p>
          <a:p>
            <a:pPr>
              <a:spcAft>
                <a:spcPts val="300"/>
              </a:spcAft>
            </a:pPr>
            <a:r>
              <a:rPr sz="1800" b="1">
                <a:solidFill>
                  <a:srgbClr val="006D77"/>
                </a:solidFill>
              </a:rPr>
              <a:t>3. </a:t>
            </a:r>
            <a:r>
              <a:rPr sz="1800" b="0">
                <a:solidFill>
                  <a:srgbClr val="1F2D3A"/>
                </a:solidFill>
              </a:rPr>
              <a:t>Move the "deferred" rows to S14, with to-whom/why/how.</a:t>
            </a:r>
          </a:p>
          <a:p>
            <a:pPr>
              <a:spcAft>
                <a:spcPts val="300"/>
              </a:spcAft>
            </a:pPr>
            <a:r>
              <a:rPr sz="1800" b="1">
                <a:solidFill>
                  <a:srgbClr val="006D77"/>
                </a:solidFill>
              </a:rPr>
              <a:t>4. </a:t>
            </a:r>
            <a:r>
              <a:rPr sz="1800" b="0">
                <a:solidFill>
                  <a:srgbClr val="1F2D3A"/>
                </a:solidFill>
              </a:rPr>
              <a:t>Link your asset table (S5) to every requirement; write which standards you're basing it on into S1.</a:t>
            </a:r>
          </a:p>
        </p:txBody>
      </p:sp>
      <p:sp>
        <p:nvSpPr>
          <p:cNvPr id="8" name="Rectangle 7"/>
          <p:cNvSpPr/>
          <p:nvPr/>
        </p:nvSpPr>
        <p:spPr>
          <a:xfrm>
            <a:off x="640080" y="3790188"/>
            <a:ext cx="10911535" cy="6144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evidence/week13/  &lt;- test/log/pcap dosyaları</a:t>
            </a:r>
          </a:p>
          <a:p>
            <a:pPr algn="l"/>
            <a:r>
              <a:rPr sz="1116">
                <a:solidFill>
                  <a:srgbClr val="1F2D3A"/>
                </a:solidFill>
                <a:latin typeface="Consolas"/>
              </a:rPr>
              <a:t>  README.md       &lt;- her dosya hangi gereksinimin kanıtı, bir satırla</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If Time Is Short · Priority Order</a:t>
            </a:r>
          </a:p>
        </p:txBody>
      </p:sp>
      <p:sp>
        <p:nvSpPr>
          <p:cNvPr id="7" name="TextBox 6"/>
          <p:cNvSpPr txBox="1"/>
          <p:nvPr/>
        </p:nvSpPr>
        <p:spPr>
          <a:xfrm>
            <a:off x="640080" y="1325880"/>
            <a:ext cx="10911535" cy="2057400"/>
          </a:xfrm>
          <a:prstGeom prst="rect">
            <a:avLst/>
          </a:prstGeom>
          <a:noFill/>
        </p:spPr>
        <p:txBody>
          <a:bodyPr wrap="square" lIns="45720" rIns="45720">
            <a:spAutoFit/>
          </a:bodyPr>
          <a:lstStyle/>
          <a:p>
            <a:pPr>
              <a:spcAft>
                <a:spcPts val="300"/>
              </a:spcAft>
            </a:pPr>
            <a:r>
              <a:rPr sz="1800" b="1">
                <a:solidFill>
                  <a:srgbClr val="006D77"/>
                </a:solidFill>
              </a:rPr>
              <a:t>1. </a:t>
            </a:r>
            <a:r>
              <a:rPr sz="1800" b="0">
                <a:solidFill>
                  <a:srgbClr val="1F2D3A"/>
                </a:solidFill>
              </a:rPr>
              <a:t>First, an S17 skeleton with </a:t>
            </a:r>
            <a:r>
              <a:rPr sz="1800" b="1">
                <a:solidFill>
                  <a:srgbClr val="1F2D3A"/>
                </a:solidFill>
              </a:rPr>
              <a:t>at least 15 requirements</a:t>
            </a:r>
            <a:r>
              <a:rPr sz="1800" b="0">
                <a:solidFill>
                  <a:srgbClr val="1F2D3A"/>
                </a:solidFill>
              </a:rPr>
              <a:t> (id+requirement+status) — far better than an empty S17.</a:t>
            </a:r>
          </a:p>
          <a:p>
            <a:pPr>
              <a:spcAft>
                <a:spcPts val="300"/>
              </a:spcAft>
            </a:pPr>
            <a:r>
              <a:rPr sz="1800" b="1">
                <a:solidFill>
                  <a:srgbClr val="006D77"/>
                </a:solidFill>
              </a:rPr>
              <a:t>2. </a:t>
            </a:r>
            <a:r>
              <a:rPr sz="1800" b="0">
                <a:solidFill>
                  <a:srgbClr val="1F2D3A"/>
                </a:solidFill>
              </a:rPr>
              <a:t>Complete the "met" rows you actually </a:t>
            </a:r>
            <a:r>
              <a:rPr sz="1800" b="1">
                <a:solidFill>
                  <a:srgbClr val="1F2D3A"/>
                </a:solidFill>
              </a:rPr>
              <a:t>have evidence</a:t>
            </a:r>
            <a:r>
              <a:rPr sz="1800" b="0">
                <a:solidFill>
                  <a:srgbClr val="1F2D3A"/>
                </a:solidFill>
              </a:rPr>
              <a:t> for; honestly turn the ones without into "not met."</a:t>
            </a:r>
          </a:p>
          <a:p>
            <a:pPr>
              <a:spcAft>
                <a:spcPts val="300"/>
              </a:spcAft>
            </a:pPr>
            <a:r>
              <a:rPr sz="1800" b="1">
                <a:solidFill>
                  <a:srgbClr val="006D77"/>
                </a:solidFill>
              </a:rPr>
              <a:t>3. </a:t>
            </a:r>
            <a:r>
              <a:rPr sz="1800" b="0">
                <a:solidFill>
                  <a:srgbClr val="1F2D3A"/>
                </a:solidFill>
              </a:rPr>
              <a:t>Move the deferred rows to S14.</a:t>
            </a:r>
          </a:p>
          <a:p>
            <a:pPr>
              <a:spcAft>
                <a:spcPts val="300"/>
              </a:spcAft>
            </a:pPr>
            <a:r>
              <a:rPr sz="1800" b="1">
                <a:solidFill>
                  <a:srgbClr val="006D77"/>
                </a:solidFill>
              </a:rPr>
              <a:t>4. </a:t>
            </a:r>
            <a:r>
              <a:rPr sz="1800" b="0">
                <a:solidFill>
                  <a:srgbClr val="1F2D3A"/>
                </a:solidFill>
              </a:rPr>
              <a:t>Finally, fill in the remaining control/verification columns.</a:t>
            </a:r>
          </a:p>
        </p:txBody>
      </p:sp>
      <p:sp>
        <p:nvSpPr>
          <p:cNvPr id="8" name="TextBox 7"/>
          <p:cNvSpPr txBox="1"/>
          <p:nvPr/>
        </p:nvSpPr>
        <p:spPr>
          <a:xfrm>
            <a:off x="640080" y="3493008"/>
            <a:ext cx="10911535" cy="704088"/>
          </a:xfrm>
          <a:prstGeom prst="rect">
            <a:avLst/>
          </a:prstGeom>
          <a:noFill/>
        </p:spPr>
        <p:txBody>
          <a:bodyPr wrap="square" lIns="45720" rIns="45720">
            <a:spAutoFit/>
          </a:bodyPr>
          <a:lstStyle/>
          <a:p>
            <a:pPr algn="l"/>
            <a:r>
              <a:rPr sz="1800" b="1">
                <a:solidFill>
                  <a:srgbClr val="1F2D3A"/>
                </a:solidFill>
              </a:rPr>
              <a:t>Rule:</a:t>
            </a:r>
            <a:r>
              <a:rPr sz="1800" b="0">
                <a:solidFill>
                  <a:srgbClr val="1F2D3A"/>
                </a:solidFill>
              </a:rPr>
              <a:t> a "small but honest" matrix always scores better than a "large but evidence-free" one.</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149</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Solved Self-Check</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1</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are the four criteria of a good security requirement?</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Verifiable, singular, measurable, feasible.</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2</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Why is "the application must be secure" bad? How is it fixed?</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It's unverifiable. Write it measurably: e.g., "the release build is produced with a stack canary, PIE, and full RELRO."</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3</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is the traceability chain?</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Requirement → control → verification → evidence. Every requirement is linked to evidence.</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4</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does a "met" with no evidence mean in a compliance matrix?</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It counts as not met for the evaluator; it's one of the first findings.</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5</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Which three questions are answered when deferring a requirement?</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To whom, why, how. Silent deferring counts as "not met."</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6</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is the difference between ST and PP?</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ST is a single product's security target; PP is a common requirement set for a product class. ST generally builds on a PP.</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7</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Is "EAL4+ is always more secure than EAL2" correct?</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No. EAL is the depth of the evaluation; security depends on the threats and objectives in the ST. "+" is an additional assurance component.</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8</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Is an application that uses a FIPS-validated library FIPS-compliant?</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Not on its own. Validation covers the module; the application must use it in approved mode, correctly, and manage keys correctly.</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9</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Where does ETSI EN 303 645's "securely store sensitive parameters" provision map to in the project?</a:t>
            </a:r>
          </a:p>
        </p:txBody>
      </p:sp>
      <p:sp>
        <p:nvSpPr>
          <p:cNvPr id="8" name="TextBox 7"/>
          <p:cNvSpPr txBox="1"/>
          <p:nvPr/>
        </p:nvSpPr>
        <p:spPr>
          <a:xfrm>
            <a:off x="640080" y="2205736"/>
            <a:ext cx="10911535" cy="4399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S5 asset list, S7 data security/shell matrix, S8 key lifecycle.</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10</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If a library cannot meet the "secure update" requirement?</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It defers to the parent application and writes to-whom/why/how it will be met in the guide.</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Glossary</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4419862"/>
                <a:gridCol w="6491672"/>
              </a:tblGrid>
              <a:tr h="346557">
                <a:tc>
                  <a:txBody>
                    <a:bodyPr wrap="square"/>
                    <a:lstStyle/>
                    <a:p>
                      <a:r>
                        <a:rPr sz="1296" b="1">
                          <a:solidFill>
                            <a:srgbClr val="FFFFFF"/>
                          </a:solidFill>
                        </a:rPr>
                        <a:t>Term</a:t>
                      </a:r>
                    </a:p>
                  </a:txBody>
                  <a:tcPr marL="54864" marR="54864" marT="27432" marB="27432" anchor="ctr">
                    <a:solidFill>
                      <a:srgbClr val="006D77"/>
                    </a:solidFill>
                  </a:tcPr>
                </a:tc>
                <a:tc>
                  <a:txBody>
                    <a:bodyPr wrap="square"/>
                    <a:lstStyle/>
                    <a:p>
                      <a:r>
                        <a:rPr sz="1296" b="1">
                          <a:solidFill>
                            <a:srgbClr val="FFFFFF"/>
                          </a:solidFill>
                        </a:rPr>
                        <a:t>Meaning</a:t>
                      </a:r>
                    </a:p>
                  </a:txBody>
                  <a:tcPr marL="54864" marR="54864" marT="27432" marB="27432" anchor="ctr">
                    <a:solidFill>
                      <a:srgbClr val="006D77"/>
                    </a:solidFill>
                  </a:tcPr>
                </a:tc>
              </a:tr>
              <a:tr h="346557">
                <a:tc>
                  <a:txBody>
                    <a:bodyPr wrap="square"/>
                    <a:lstStyle/>
                    <a:p>
                      <a:r>
                        <a:rPr sz="1296" b="0">
                          <a:solidFill>
                            <a:srgbClr val="1F2D3A"/>
                          </a:solidFill>
                        </a:rPr>
                        <a:t>Functional/assurance/process</a:t>
                      </a:r>
                    </a:p>
                  </a:txBody>
                  <a:tcPr marL="54864" marR="54864" marT="27432" marB="27432" anchor="ctr">
                    <a:solidFill>
                      <a:srgbClr val="FFFFFF"/>
                    </a:solidFill>
                  </a:tcPr>
                </a:tc>
                <a:tc>
                  <a:txBody>
                    <a:bodyPr wrap="square"/>
                    <a:lstStyle/>
                    <a:p>
                      <a:r>
                        <a:rPr sz="1296" b="0">
                          <a:solidFill>
                            <a:srgbClr val="1F2D3A"/>
                          </a:solidFill>
                        </a:rPr>
                        <a:t>The three requirement types</a:t>
                      </a:r>
                    </a:p>
                  </a:txBody>
                  <a:tcPr marL="54864" marR="54864" marT="27432" marB="27432" anchor="ctr">
                    <a:solidFill>
                      <a:srgbClr val="FFFFFF"/>
                    </a:solidFill>
                  </a:tcPr>
                </a:tc>
              </a:tr>
              <a:tr h="346557">
                <a:tc>
                  <a:txBody>
                    <a:bodyPr wrap="square"/>
                    <a:lstStyle/>
                    <a:p>
                      <a:r>
                        <a:rPr sz="1296" b="0">
                          <a:solidFill>
                            <a:srgbClr val="1F2D3A"/>
                          </a:solidFill>
                        </a:rPr>
                        <a:t>Traceability</a:t>
                      </a:r>
                    </a:p>
                  </a:txBody>
                  <a:tcPr marL="54864" marR="54864" marT="27432" marB="27432" anchor="ctr">
                    <a:solidFill>
                      <a:srgbClr val="EEF7F8"/>
                    </a:solidFill>
                  </a:tcPr>
                </a:tc>
                <a:tc>
                  <a:txBody>
                    <a:bodyPr wrap="square"/>
                    <a:lstStyle/>
                    <a:p>
                      <a:r>
                        <a:rPr sz="1296" b="0">
                          <a:solidFill>
                            <a:srgbClr val="1F2D3A"/>
                          </a:solidFill>
                        </a:rPr>
                        <a:t>Requirement→evidence chain</a:t>
                      </a:r>
                    </a:p>
                  </a:txBody>
                  <a:tcPr marL="54864" marR="54864" marT="27432" marB="27432" anchor="ctr">
                    <a:solidFill>
                      <a:srgbClr val="EEF7F8"/>
                    </a:solidFill>
                  </a:tcPr>
                </a:tc>
              </a:tr>
              <a:tr h="346557">
                <a:tc>
                  <a:txBody>
                    <a:bodyPr wrap="square"/>
                    <a:lstStyle/>
                    <a:p>
                      <a:r>
                        <a:rPr sz="1296" b="0">
                          <a:solidFill>
                            <a:srgbClr val="1F2D3A"/>
                          </a:solidFill>
                        </a:rPr>
                        <a:t>Deferred</a:t>
                      </a:r>
                    </a:p>
                  </a:txBody>
                  <a:tcPr marL="54864" marR="54864" marT="27432" marB="27432" anchor="ctr">
                    <a:solidFill>
                      <a:srgbClr val="FFFFFF"/>
                    </a:solidFill>
                  </a:tcPr>
                </a:tc>
                <a:tc>
                  <a:txBody>
                    <a:bodyPr wrap="square"/>
                    <a:lstStyle/>
                    <a:p>
                      <a:r>
                        <a:rPr sz="1296" b="0">
                          <a:solidFill>
                            <a:srgbClr val="1F2D3A"/>
                          </a:solidFill>
                        </a:rPr>
                        <a:t>A requirement carried over to another party</a:t>
                      </a:r>
                    </a:p>
                  </a:txBody>
                  <a:tcPr marL="54864" marR="54864" marT="27432" marB="27432" anchor="ctr">
                    <a:solidFill>
                      <a:srgbClr val="FFFFFF"/>
                    </a:solidFill>
                  </a:tcPr>
                </a:tc>
              </a:tr>
              <a:tr h="346557">
                <a:tc>
                  <a:txBody>
                    <a:bodyPr wrap="square"/>
                    <a:lstStyle/>
                    <a:p>
                      <a:r>
                        <a:rPr sz="1296" b="0">
                          <a:solidFill>
                            <a:srgbClr val="1F2D3A"/>
                          </a:solidFill>
                        </a:rPr>
                        <a:t>TOE/ST/PP</a:t>
                      </a:r>
                    </a:p>
                  </a:txBody>
                  <a:tcPr marL="54864" marR="54864" marT="27432" marB="27432" anchor="ctr">
                    <a:solidFill>
                      <a:srgbClr val="EEF7F8"/>
                    </a:solidFill>
                  </a:tcPr>
                </a:tc>
                <a:tc>
                  <a:txBody>
                    <a:bodyPr wrap="square"/>
                    <a:lstStyle/>
                    <a:p>
                      <a:r>
                        <a:rPr sz="1296" b="0">
                          <a:solidFill>
                            <a:srgbClr val="1F2D3A"/>
                          </a:solidFill>
                        </a:rPr>
                        <a:t>CC's basic concepts</a:t>
                      </a:r>
                    </a:p>
                  </a:txBody>
                  <a:tcPr marL="54864" marR="54864" marT="27432" marB="27432" anchor="ctr">
                    <a:solidFill>
                      <a:srgbClr val="EEF7F8"/>
                    </a:solidFill>
                  </a:tcPr>
                </a:tc>
              </a:tr>
              <a:tr h="346560">
                <a:tc>
                  <a:txBody>
                    <a:bodyPr wrap="square"/>
                    <a:lstStyle/>
                    <a:p>
                      <a:r>
                        <a:rPr sz="1296" b="0">
                          <a:solidFill>
                            <a:srgbClr val="1F2D3A"/>
                          </a:solidFill>
                        </a:rPr>
                        <a:t>SFR/SAR/EAL</a:t>
                      </a:r>
                    </a:p>
                  </a:txBody>
                  <a:tcPr marL="54864" marR="54864" marT="27432" marB="27432" anchor="ctr">
                    <a:solidFill>
                      <a:srgbClr val="FFFFFF"/>
                    </a:solidFill>
                  </a:tcPr>
                </a:tc>
                <a:tc>
                  <a:txBody>
                    <a:bodyPr wrap="square"/>
                    <a:lstStyle/>
                    <a:p>
                      <a:r>
                        <a:rPr sz="1296" b="0">
                          <a:solidFill>
                            <a:srgbClr val="1F2D3A"/>
                          </a:solidFill>
                        </a:rPr>
                        <a:t>Functional/assurance/depth</a:t>
                      </a:r>
                    </a:p>
                  </a:txBody>
                  <a:tcPr marL="54864" marR="54864" marT="27432" marB="27432" anchor="ctr">
                    <a:solidFill>
                      <a:srgbClr val="FFFFFF"/>
                    </a:solidFill>
                  </a:tcPr>
                </a:tc>
              </a:tr>
            </a:tbl>
          </a:graphicData>
        </a:graphic>
      </p:graphicFrame>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Summary: This Week in One Sentence</a:t>
            </a:r>
          </a:p>
        </p:txBody>
      </p:sp>
      <p:sp>
        <p:nvSpPr>
          <p:cNvPr id="7" name="Rectangle 6"/>
          <p:cNvSpPr/>
          <p:nvPr/>
        </p:nvSpPr>
        <p:spPr>
          <a:xfrm>
            <a:off x="640080" y="1325880"/>
            <a:ext cx="10911535" cy="12649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Security is managed with </a:t>
            </a:r>
            <a:r>
              <a:rPr sz="2000" b="1">
                <a:solidFill>
                  <a:srgbClr val="1F2D3A"/>
                </a:solidFill>
              </a:rPr>
              <a:t>written, verifiable, traceable</a:t>
            </a:r>
            <a:r>
              <a:rPr sz="2000" b="0">
                <a:solidFill>
                  <a:srgbClr val="1F2D3A"/>
                </a:solidFill>
              </a:rPr>
              <a:t> requirements; every requirement is linked to a control, a test, and </a:t>
            </a:r>
            <a:r>
              <a:rPr sz="2000" b="1">
                <a:solidFill>
                  <a:srgbClr val="1F2D3A"/>
                </a:solidFill>
              </a:rPr>
              <a:t>evidence</a:t>
            </a:r>
            <a:r>
              <a:rPr sz="2000" b="0">
                <a:solidFill>
                  <a:srgbClr val="1F2D3A"/>
                </a:solidFill>
              </a:rPr>
              <a:t>; what can't be met is explicitly </a:t>
            </a:r>
            <a:r>
              <a:rPr sz="2000" b="1">
                <a:solidFill>
                  <a:srgbClr val="1F2D3A"/>
                </a:solidFill>
              </a:rPr>
              <a:t>deferred</a:t>
            </a:r>
            <a:r>
              <a:rPr sz="2000" b="0">
                <a:solidFill>
                  <a:srgbClr val="1F2D3A"/>
                </a:solidFill>
              </a:rPr>
              <a:t>.</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162</a:t>
            </a:r>
          </a:p>
        </p:txBody>
      </p:sp>
      <p:sp>
        <p:nvSpPr>
          <p:cNvPr id="5" name="TextBox 4"/>
          <p:cNvSpPr txBox="1"/>
          <p:nvPr/>
        </p:nvSpPr>
        <p:spPr>
          <a:xfrm>
            <a:off x="640080" y="2194560"/>
            <a:ext cx="10911535" cy="1280160"/>
          </a:xfrm>
          <a:prstGeom prst="rect">
            <a:avLst/>
          </a:prstGeom>
          <a:noFill/>
        </p:spPr>
        <p:txBody>
          <a:bodyPr wrap="square" lIns="45720" rIns="45720">
            <a:spAutoFit/>
          </a:bodyPr>
          <a:lstStyle/>
          <a:p>
            <a:pPr algn="l"/>
            <a:r>
              <a:rPr sz="4000" b="1">
                <a:solidFill>
                  <a:srgbClr val="FFFFFF"/>
                </a:solidFill>
              </a:rPr>
              <a:t>Next Week</a:t>
            </a:r>
          </a:p>
        </p:txBody>
      </p:sp>
      <p:sp>
        <p:nvSpPr>
          <p:cNvPr id="6" name="TextBox 5"/>
          <p:cNvSpPr txBox="1"/>
          <p:nvPr/>
        </p:nvSpPr>
        <p:spPr>
          <a:xfrm>
            <a:off x="640080" y="3566160"/>
            <a:ext cx="10911535" cy="439928"/>
          </a:xfrm>
          <a:prstGeom prst="rect">
            <a:avLst/>
          </a:prstGeom>
          <a:noFill/>
        </p:spPr>
        <p:txBody>
          <a:bodyPr wrap="square" lIns="45720" rIns="45720">
            <a:spAutoFit/>
          </a:bodyPr>
          <a:lstStyle/>
          <a:p>
            <a:pPr algn="l"/>
            <a:r>
              <a:rPr sz="2000" b="1">
                <a:solidFill>
                  <a:srgbClr val="FFFFFF"/>
                </a:solidFill>
              </a:rPr>
              <a:t>Week 14 — Tigress and Diversification</a:t>
            </a:r>
          </a:p>
        </p:txBody>
      </p:sp>
      <p:sp>
        <p:nvSpPr>
          <p:cNvPr id="7" name="TextBox 6"/>
          <p:cNvSpPr txBox="1"/>
          <p:nvPr/>
        </p:nvSpPr>
        <p:spPr>
          <a:xfrm>
            <a:off x="640080" y="4051808"/>
            <a:ext cx="10911535" cy="770128"/>
          </a:xfrm>
          <a:prstGeom prst="rect">
            <a:avLst/>
          </a:prstGeom>
          <a:noFill/>
        </p:spPr>
        <p:txBody>
          <a:bodyPr wrap="square" lIns="45720" rIns="45720">
            <a:spAutoFit/>
          </a:bodyPr>
          <a:lstStyle/>
          <a:p>
            <a:pPr algn="l"/>
            <a:r>
              <a:rPr sz="2000" b="0">
                <a:solidFill>
                  <a:srgbClr val="FFFFFF"/>
                </a:solidFill>
              </a:rPr>
              <a:t>The automated, diversified application of the obfuscation rules; measurement and the build pipeline.</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163</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A · A Worked Compliance Matrix</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Context · NotKasa</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A synthetic application: keeps local encrypted notes, talks to a server, gets updated.</a:t>
            </a:r>
          </a:p>
        </p:txBody>
      </p:sp>
      <p:sp>
        <p:nvSpPr>
          <p:cNvPr id="8" name="TextBox 7"/>
          <p:cNvSpPr txBox="1"/>
          <p:nvPr/>
        </p:nvSpPr>
        <p:spPr>
          <a:xfrm>
            <a:off x="640080" y="2205736"/>
            <a:ext cx="10911535" cy="439928"/>
          </a:xfrm>
          <a:prstGeom prst="rect">
            <a:avLst/>
          </a:prstGeom>
          <a:noFill/>
        </p:spPr>
        <p:txBody>
          <a:bodyPr wrap="square" lIns="45720" rIns="45720">
            <a:spAutoFit/>
          </a:bodyPr>
          <a:lstStyle/>
          <a:p>
            <a:pPr algn="l"/>
            <a:r>
              <a:rPr sz="2000" b="0">
                <a:solidFill>
                  <a:srgbClr val="1F2D3A"/>
                </a:solidFill>
              </a:rPr>
              <a:t>Let's pick a few requirements and write matrix rows.</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Where a Requirement Comes From · The Threat</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Tehdit: cihaz çalınırsa yerel notlar okunur</a:t>
            </a:r>
          </a:p>
          <a:p>
            <a:pPr algn="l"/>
            <a:r>
              <a:rPr sz="1240">
                <a:solidFill>
                  <a:srgbClr val="1F2D3A"/>
                </a:solidFill>
                <a:latin typeface="Consolas"/>
              </a:rPr>
              <a:t>   ↓</a:t>
            </a:r>
          </a:p>
          <a:p>
            <a:pPr algn="l"/>
            <a:r>
              <a:rPr sz="1240">
                <a:solidFill>
                  <a:srgbClr val="1F2D3A"/>
                </a:solidFill>
                <a:latin typeface="Consolas"/>
              </a:rPr>
              <a:t>Amaç: beklemede gizlilik</a:t>
            </a:r>
          </a:p>
          <a:p>
            <a:pPr algn="l"/>
            <a:r>
              <a:rPr sz="1240">
                <a:solidFill>
                  <a:srgbClr val="1F2D3A"/>
                </a:solidFill>
                <a:latin typeface="Consolas"/>
              </a:rPr>
              <a:t>   ↓</a:t>
            </a:r>
          </a:p>
          <a:p>
            <a:pPr algn="l"/>
            <a:r>
              <a:rPr sz="1240">
                <a:solidFill>
                  <a:srgbClr val="1F2D3A"/>
                </a:solidFill>
                <a:latin typeface="Consolas"/>
              </a:rPr>
              <a:t>Gereksinim: C sınıfı veri AEAD ile şifrelenir</a:t>
            </a:r>
          </a:p>
        </p:txBody>
      </p:sp>
      <p:sp>
        <p:nvSpPr>
          <p:cNvPr id="8" name="TextBox 7"/>
          <p:cNvSpPr txBox="1"/>
          <p:nvPr/>
        </p:nvSpPr>
        <p:spPr>
          <a:xfrm>
            <a:off x="640080" y="2654807"/>
            <a:ext cx="10911535" cy="439928"/>
          </a:xfrm>
          <a:prstGeom prst="rect">
            <a:avLst/>
          </a:prstGeom>
          <a:noFill/>
        </p:spPr>
        <p:txBody>
          <a:bodyPr wrap="square" lIns="45720" rIns="45720">
            <a:spAutoFit/>
          </a:bodyPr>
          <a:lstStyle/>
          <a:p>
            <a:pPr algn="l"/>
            <a:r>
              <a:rPr sz="2000" b="0">
                <a:solidFill>
                  <a:srgbClr val="1F2D3A"/>
                </a:solidFill>
              </a:rPr>
              <a:t>A requirement doesn't come out of thin air; it derives from a </a:t>
            </a:r>
            <a:r>
              <a:rPr sz="2000" b="1">
                <a:solidFill>
                  <a:srgbClr val="1F2D3A"/>
                </a:solidFill>
              </a:rPr>
              <a:t>threat</a:t>
            </a:r>
            <a:r>
              <a:rPr sz="2000" b="0">
                <a:solidFill>
                  <a:srgbClr val="1F2D3A"/>
                </a:solidFill>
              </a:rPr>
              <a:t>.</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 DR-01 (Data at Rest)</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CEN429-DR-01</a:t>
            </a:r>
          </a:p>
          <a:p>
            <a:pPr algn="l"/>
            <a:r>
              <a:rPr sz="1240">
                <a:solidFill>
                  <a:srgbClr val="1F2D3A"/>
                </a:solidFill>
                <a:latin typeface="Consolas"/>
              </a:rPr>
              <a:t>Metin: Yerel DB'deki C sınıfı veri AES-256-GCM ile şifrelenir.</a:t>
            </a:r>
          </a:p>
          <a:p>
            <a:pPr algn="l"/>
            <a:r>
              <a:rPr sz="1240">
                <a:solidFill>
                  <a:srgbClr val="1F2D3A"/>
                </a:solidFill>
                <a:latin typeface="Consolas"/>
              </a:rPr>
              <a:t>Durum: Karşılandı</a:t>
            </a:r>
          </a:p>
          <a:p>
            <a:pPr algn="l"/>
            <a:r>
              <a:rPr sz="1240">
                <a:solidFill>
                  <a:srgbClr val="1F2D3A"/>
                </a:solidFill>
                <a:latin typeface="Consolas"/>
              </a:rPr>
              <a:t>Karşılama: AES-256-GCM, anahtar TEE'de</a:t>
            </a:r>
          </a:p>
          <a:p>
            <a:pPr algn="l"/>
            <a:r>
              <a:rPr sz="1240">
                <a:solidFill>
                  <a:srgbClr val="1F2D3A"/>
                </a:solidFill>
                <a:latin typeface="Consolas"/>
              </a:rPr>
              <a:t>Doğrulama: T-05</a:t>
            </a:r>
          </a:p>
          <a:p>
            <a:pPr algn="l"/>
            <a:r>
              <a:rPr sz="1240">
                <a:solidFill>
                  <a:srgbClr val="1F2D3A"/>
                </a:solidFill>
                <a:latin typeface="Consolas"/>
              </a:rPr>
              <a:t>Kanıt: test çıktısı (S16)</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 CR-02 (Crypto)</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CEN429-CR-02</a:t>
            </a:r>
          </a:p>
          <a:p>
            <a:pPr algn="l"/>
            <a:r>
              <a:rPr sz="1240">
                <a:solidFill>
                  <a:srgbClr val="1F2D3A"/>
                </a:solidFill>
                <a:latin typeface="Consolas"/>
              </a:rPr>
              <a:t>Metin: Anahtarların amacı, kripto-periyodu, imhası belgelenir.</a:t>
            </a:r>
          </a:p>
          <a:p>
            <a:pPr algn="l"/>
            <a:r>
              <a:rPr sz="1240">
                <a:solidFill>
                  <a:srgbClr val="1F2D3A"/>
                </a:solidFill>
                <a:latin typeface="Consolas"/>
              </a:rPr>
              <a:t>Durum: Karşılandı</a:t>
            </a:r>
          </a:p>
          <a:p>
            <a:pPr algn="l"/>
            <a:r>
              <a:rPr sz="1240">
                <a:solidFill>
                  <a:srgbClr val="1F2D3A"/>
                </a:solidFill>
                <a:latin typeface="Consolas"/>
              </a:rPr>
              <a:t>Karşılama: S8 anahtar tablosu</a:t>
            </a:r>
          </a:p>
          <a:p>
            <a:pPr algn="l"/>
            <a:r>
              <a:rPr sz="1240">
                <a:solidFill>
                  <a:srgbClr val="1F2D3A"/>
                </a:solidFill>
                <a:latin typeface="Consolas"/>
              </a:rPr>
              <a:t>Doğrulama: belge incelemesi</a:t>
            </a:r>
          </a:p>
          <a:p>
            <a:pPr algn="l"/>
            <a:r>
              <a:rPr sz="1240">
                <a:solidFill>
                  <a:srgbClr val="1F2D3A"/>
                </a:solidFill>
                <a:latin typeface="Consolas"/>
              </a:rPr>
              <a:t>Kanıt: S8</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 DT-03 (Data in Transit)</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CEN429-DT-03</a:t>
            </a:r>
          </a:p>
          <a:p>
            <a:pPr algn="l"/>
            <a:r>
              <a:rPr sz="1240">
                <a:solidFill>
                  <a:srgbClr val="1F2D3A"/>
                </a:solidFill>
                <a:latin typeface="Consolas"/>
              </a:rPr>
              <a:t>Metin: Sunucu iletişimi TLS 1.3 ve sertifika zinciri doğrulaması kullanır.</a:t>
            </a:r>
          </a:p>
          <a:p>
            <a:pPr algn="l"/>
            <a:r>
              <a:rPr sz="1240">
                <a:solidFill>
                  <a:srgbClr val="1F2D3A"/>
                </a:solidFill>
                <a:latin typeface="Consolas"/>
              </a:rPr>
              <a:t>Durum: Karşılandı</a:t>
            </a:r>
          </a:p>
          <a:p>
            <a:pPr algn="l"/>
            <a:r>
              <a:rPr sz="1240">
                <a:solidFill>
                  <a:srgbClr val="1F2D3A"/>
                </a:solidFill>
                <a:latin typeface="Consolas"/>
              </a:rPr>
              <a:t>Karşılama: TLS 1.3 + SAN denetimi + SPKI pin</a:t>
            </a:r>
          </a:p>
          <a:p>
            <a:pPr algn="l"/>
            <a:r>
              <a:rPr sz="1240">
                <a:solidFill>
                  <a:srgbClr val="1F2D3A"/>
                </a:solidFill>
                <a:latin typeface="Consolas"/>
              </a:rPr>
              <a:t>Doğrulama: T-11</a:t>
            </a:r>
          </a:p>
          <a:p>
            <a:pPr algn="l"/>
            <a:r>
              <a:rPr sz="1240">
                <a:solidFill>
                  <a:srgbClr val="1F2D3A"/>
                </a:solidFill>
                <a:latin typeface="Consolas"/>
              </a:rPr>
              <a:t>Kanıt: test + S11</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 AP-04 (Application Protection) — Deferred</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CEN429-AP-04</a:t>
            </a:r>
          </a:p>
          <a:p>
            <a:pPr algn="l"/>
            <a:r>
              <a:rPr sz="1240">
                <a:solidFill>
                  <a:srgbClr val="1F2D3A"/>
                </a:solidFill>
                <a:latin typeface="Consolas"/>
              </a:rPr>
              <a:t>Metin: Güvenli kurulum ve güncelleme sağlanır.</a:t>
            </a:r>
          </a:p>
          <a:p>
            <a:pPr algn="l"/>
            <a:r>
              <a:rPr sz="1240">
                <a:solidFill>
                  <a:srgbClr val="1F2D3A"/>
                </a:solidFill>
                <a:latin typeface="Consolas"/>
              </a:rPr>
              <a:t>Durum: Devredildi</a:t>
            </a:r>
          </a:p>
          <a:p>
            <a:pPr algn="l"/>
            <a:r>
              <a:rPr sz="1240">
                <a:solidFill>
                  <a:srgbClr val="1F2D3A"/>
                </a:solidFill>
                <a:latin typeface="Consolas"/>
              </a:rPr>
              <a:t>Kime: Üst uygulama (MPA)</a:t>
            </a:r>
          </a:p>
          <a:p>
            <a:pPr algn="l"/>
            <a:r>
              <a:rPr sz="1240">
                <a:solidFill>
                  <a:srgbClr val="1F2D3A"/>
                </a:solidFill>
                <a:latin typeface="Consolas"/>
              </a:rPr>
              <a:t>Neden: SDK dağıtım kanalına sahip değil</a:t>
            </a:r>
          </a:p>
          <a:p>
            <a:pPr algn="l"/>
            <a:r>
              <a:rPr sz="1240">
                <a:solidFill>
                  <a:srgbClr val="1F2D3A"/>
                </a:solidFill>
                <a:latin typeface="Consolas"/>
              </a:rPr>
              <a:t>Nasıl: MPA imzalı güncelleme + sürüm denetimi</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 AS-05 — Not Met</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CEN429-AS-05</a:t>
            </a:r>
          </a:p>
          <a:p>
            <a:pPr algn="l"/>
            <a:r>
              <a:rPr sz="1240">
                <a:solidFill>
                  <a:srgbClr val="1F2D3A"/>
                </a:solidFill>
                <a:latin typeface="Consolas"/>
              </a:rPr>
              <a:t>Metin: Tüm hassas varlıklar için bellek izleme tespiti.</a:t>
            </a:r>
          </a:p>
          <a:p>
            <a:pPr algn="l"/>
            <a:r>
              <a:rPr sz="1240">
                <a:solidFill>
                  <a:srgbClr val="1F2D3A"/>
                </a:solidFill>
                <a:latin typeface="Consolas"/>
              </a:rPr>
              <a:t>Durum: Karşılanmadı</a:t>
            </a:r>
          </a:p>
          <a:p>
            <a:pPr algn="l"/>
            <a:r>
              <a:rPr sz="1240">
                <a:solidFill>
                  <a:srgbClr val="1F2D3A"/>
                </a:solidFill>
                <a:latin typeface="Consolas"/>
              </a:rPr>
              <a:t>Kalan risk: köklü cihazda canlı bellek analizi</a:t>
            </a:r>
          </a:p>
          <a:p>
            <a:pPr algn="l"/>
            <a:r>
              <a:rPr sz="1240">
                <a:solidFill>
                  <a:srgbClr val="1F2D3A"/>
                </a:solidFill>
                <a:latin typeface="Consolas"/>
              </a:rPr>
              <a:t>Azaltma: kısa ömürlü anahtar + sunucu denetimi</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Matrix · Combined View</a:t>
            </a:r>
          </a:p>
        </p:txBody>
      </p:sp>
      <p:graphicFrame>
        <p:nvGraphicFramePr>
          <p:cNvPr id="7" name="Table 6"/>
          <p:cNvGraphicFramePr>
            <a:graphicFrameLocks noGrp="1"/>
          </p:cNvGraphicFramePr>
          <p:nvPr/>
        </p:nvGraphicFramePr>
        <p:xfrm>
          <a:off x="640080" y="1325880"/>
          <a:ext cx="8911084" cy="2079345"/>
        </p:xfrm>
        <a:graphic>
          <a:graphicData uri="http://schemas.openxmlformats.org/drawingml/2006/table">
            <a:tbl>
              <a:tblPr firstRow="1" bandRow="1">
                <a:tableStyleId>{5C22544A-7EE6-4342-B048-85BDC9FD1C3A}</a:tableStyleId>
              </a:tblPr>
              <a:tblGrid>
                <a:gridCol w="1636730"/>
                <a:gridCol w="2182306"/>
                <a:gridCol w="2000447"/>
                <a:gridCol w="3091601"/>
              </a:tblGrid>
              <a:tr h="346557">
                <a:tc>
                  <a:txBody>
                    <a:bodyPr wrap="square"/>
                    <a:lstStyle/>
                    <a:p>
                      <a:r>
                        <a:rPr sz="1296" b="1">
                          <a:solidFill>
                            <a:srgbClr val="FFFFFF"/>
                          </a:solidFill>
                        </a:rPr>
                        <a:t>Id</a:t>
                      </a:r>
                    </a:p>
                  </a:txBody>
                  <a:tcPr marL="54864" marR="54864" marT="27432" marB="27432" anchor="ctr">
                    <a:solidFill>
                      <a:srgbClr val="006D77"/>
                    </a:solidFill>
                  </a:tcPr>
                </a:tc>
                <a:tc>
                  <a:txBody>
                    <a:bodyPr wrap="square"/>
                    <a:lstStyle/>
                    <a:p>
                      <a:r>
                        <a:rPr sz="1296" b="1">
                          <a:solidFill>
                            <a:srgbClr val="FFFFFF"/>
                          </a:solidFill>
                        </a:rPr>
                        <a:t>Status</a:t>
                      </a:r>
                    </a:p>
                  </a:txBody>
                  <a:tcPr marL="54864" marR="54864" marT="27432" marB="27432" anchor="ctr">
                    <a:solidFill>
                      <a:srgbClr val="006D77"/>
                    </a:solidFill>
                  </a:tcPr>
                </a:tc>
                <a:tc>
                  <a:txBody>
                    <a:bodyPr wrap="square"/>
                    <a:lstStyle/>
                    <a:p>
                      <a:r>
                        <a:rPr sz="1296" b="1">
                          <a:solidFill>
                            <a:srgbClr val="FFFFFF"/>
                          </a:solidFill>
                        </a:rPr>
                        <a:t>Section</a:t>
                      </a:r>
                    </a:p>
                  </a:txBody>
                  <a:tcPr marL="54864" marR="54864" marT="27432" marB="27432" anchor="ctr">
                    <a:solidFill>
                      <a:srgbClr val="006D77"/>
                    </a:solidFill>
                  </a:tcPr>
                </a:tc>
                <a:tc>
                  <a:txBody>
                    <a:bodyPr wrap="square"/>
                    <a:lstStyle/>
                    <a:p>
                      <a:r>
                        <a:rPr sz="1296" b="1">
                          <a:solidFill>
                            <a:srgbClr val="FFFFFF"/>
                          </a:solidFill>
                        </a:rPr>
                        <a:t>Evidence</a:t>
                      </a:r>
                    </a:p>
                  </a:txBody>
                  <a:tcPr marL="54864" marR="54864" marT="27432" marB="27432" anchor="ctr">
                    <a:solidFill>
                      <a:srgbClr val="006D77"/>
                    </a:solidFill>
                  </a:tcPr>
                </a:tc>
              </a:tr>
              <a:tr h="346557">
                <a:tc>
                  <a:txBody>
                    <a:bodyPr wrap="square"/>
                    <a:lstStyle/>
                    <a:p>
                      <a:r>
                        <a:rPr sz="1296" b="0">
                          <a:solidFill>
                            <a:srgbClr val="1F2D3A"/>
                          </a:solidFill>
                        </a:rPr>
                        <a:t>DR-01</a:t>
                      </a:r>
                    </a:p>
                  </a:txBody>
                  <a:tcPr marL="54864" marR="54864" marT="27432" marB="27432" anchor="ctr">
                    <a:solidFill>
                      <a:srgbClr val="FFFFFF"/>
                    </a:solidFill>
                  </a:tcPr>
                </a:tc>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S8</a:t>
                      </a:r>
                    </a:p>
                  </a:txBody>
                  <a:tcPr marL="54864" marR="54864" marT="27432" marB="27432" anchor="ctr">
                    <a:solidFill>
                      <a:srgbClr val="FFFFFF"/>
                    </a:solidFill>
                  </a:tcPr>
                </a:tc>
                <a:tc>
                  <a:txBody>
                    <a:bodyPr wrap="square"/>
                    <a:lstStyle/>
                    <a:p>
                      <a:r>
                        <a:rPr sz="1296" b="0">
                          <a:solidFill>
                            <a:srgbClr val="1F2D3A"/>
                          </a:solidFill>
                        </a:rPr>
                        <a:t>T-05</a:t>
                      </a:r>
                    </a:p>
                  </a:txBody>
                  <a:tcPr marL="54864" marR="54864" marT="27432" marB="27432" anchor="ctr">
                    <a:solidFill>
                      <a:srgbClr val="FFFFFF"/>
                    </a:solidFill>
                  </a:tcPr>
                </a:tc>
              </a:tr>
              <a:tr h="346557">
                <a:tc>
                  <a:txBody>
                    <a:bodyPr wrap="square"/>
                    <a:lstStyle/>
                    <a:p>
                      <a:r>
                        <a:rPr sz="1296" b="0">
                          <a:solidFill>
                            <a:srgbClr val="1F2D3A"/>
                          </a:solidFill>
                        </a:rPr>
                        <a:t>CR-02</a:t>
                      </a:r>
                    </a:p>
                  </a:txBody>
                  <a:tcPr marL="54864" marR="54864" marT="27432" marB="27432" anchor="ctr">
                    <a:solidFill>
                      <a:srgbClr val="EEF7F8"/>
                    </a:solidFill>
                  </a:tcPr>
                </a:tc>
                <a:tc>
                  <a:txBody>
                    <a:bodyPr wrap="square"/>
                    <a:lstStyle/>
                    <a:p>
                      <a:r>
                        <a:rPr sz="1296" b="0">
                          <a:solidFill>
                            <a:srgbClr val="1F2D3A"/>
                          </a:solidFill>
                        </a:rPr>
                        <a:t>Met</a:t>
                      </a:r>
                    </a:p>
                  </a:txBody>
                  <a:tcPr marL="54864" marR="54864" marT="27432" marB="27432" anchor="ctr">
                    <a:solidFill>
                      <a:srgbClr val="EEF7F8"/>
                    </a:solidFill>
                  </a:tcPr>
                </a:tc>
                <a:tc>
                  <a:txBody>
                    <a:bodyPr wrap="square"/>
                    <a:lstStyle/>
                    <a:p>
                      <a:r>
                        <a:rPr sz="1296" b="0">
                          <a:solidFill>
                            <a:srgbClr val="1F2D3A"/>
                          </a:solidFill>
                        </a:rPr>
                        <a:t>S8</a:t>
                      </a:r>
                    </a:p>
                  </a:txBody>
                  <a:tcPr marL="54864" marR="54864" marT="27432" marB="27432" anchor="ctr">
                    <a:solidFill>
                      <a:srgbClr val="EEF7F8"/>
                    </a:solidFill>
                  </a:tcPr>
                </a:tc>
                <a:tc>
                  <a:txBody>
                    <a:bodyPr wrap="square"/>
                    <a:lstStyle/>
                    <a:p>
                      <a:r>
                        <a:rPr sz="1296" b="0">
                          <a:solidFill>
                            <a:srgbClr val="1F2D3A"/>
                          </a:solidFill>
                        </a:rPr>
                        <a:t>S8</a:t>
                      </a:r>
                    </a:p>
                  </a:txBody>
                  <a:tcPr marL="54864" marR="54864" marT="27432" marB="27432" anchor="ctr">
                    <a:solidFill>
                      <a:srgbClr val="EEF7F8"/>
                    </a:solidFill>
                  </a:tcPr>
                </a:tc>
              </a:tr>
              <a:tr h="346557">
                <a:tc>
                  <a:txBody>
                    <a:bodyPr wrap="square"/>
                    <a:lstStyle/>
                    <a:p>
                      <a:r>
                        <a:rPr sz="1296" b="0">
                          <a:solidFill>
                            <a:srgbClr val="1F2D3A"/>
                          </a:solidFill>
                        </a:rPr>
                        <a:t>DT-03</a:t>
                      </a:r>
                    </a:p>
                  </a:txBody>
                  <a:tcPr marL="54864" marR="54864" marT="27432" marB="27432" anchor="ctr">
                    <a:solidFill>
                      <a:srgbClr val="FFFFFF"/>
                    </a:solidFill>
                  </a:tcPr>
                </a:tc>
                <a:tc>
                  <a:txBody>
                    <a:bodyPr wrap="square"/>
                    <a:lstStyle/>
                    <a:p>
                      <a:r>
                        <a:rPr sz="1296" b="0">
                          <a:solidFill>
                            <a:srgbClr val="1F2D3A"/>
                          </a:solidFill>
                        </a:rPr>
                        <a:t>Met</a:t>
                      </a:r>
                    </a:p>
                  </a:txBody>
                  <a:tcPr marL="54864" marR="54864" marT="27432" marB="27432" anchor="ctr">
                    <a:solidFill>
                      <a:srgbClr val="FFFFFF"/>
                    </a:solidFill>
                  </a:tcPr>
                </a:tc>
                <a:tc>
                  <a:txBody>
                    <a:bodyPr wrap="square"/>
                    <a:lstStyle/>
                    <a:p>
                      <a:r>
                        <a:rPr sz="1296" b="0">
                          <a:solidFill>
                            <a:srgbClr val="1F2D3A"/>
                          </a:solidFill>
                        </a:rPr>
                        <a:t>S11</a:t>
                      </a:r>
                    </a:p>
                  </a:txBody>
                  <a:tcPr marL="54864" marR="54864" marT="27432" marB="27432" anchor="ctr">
                    <a:solidFill>
                      <a:srgbClr val="FFFFFF"/>
                    </a:solidFill>
                  </a:tcPr>
                </a:tc>
                <a:tc>
                  <a:txBody>
                    <a:bodyPr wrap="square"/>
                    <a:lstStyle/>
                    <a:p>
                      <a:r>
                        <a:rPr sz="1296" b="0">
                          <a:solidFill>
                            <a:srgbClr val="1F2D3A"/>
                          </a:solidFill>
                        </a:rPr>
                        <a:t>T-11</a:t>
                      </a:r>
                    </a:p>
                  </a:txBody>
                  <a:tcPr marL="54864" marR="54864" marT="27432" marB="27432" anchor="ctr">
                    <a:solidFill>
                      <a:srgbClr val="FFFFFF"/>
                    </a:solidFill>
                  </a:tcPr>
                </a:tc>
              </a:tr>
              <a:tr h="346557">
                <a:tc>
                  <a:txBody>
                    <a:bodyPr wrap="square"/>
                    <a:lstStyle/>
                    <a:p>
                      <a:r>
                        <a:rPr sz="1296" b="0">
                          <a:solidFill>
                            <a:srgbClr val="1F2D3A"/>
                          </a:solidFill>
                        </a:rPr>
                        <a:t>AP-04</a:t>
                      </a:r>
                    </a:p>
                  </a:txBody>
                  <a:tcPr marL="54864" marR="54864" marT="27432" marB="27432" anchor="ctr">
                    <a:solidFill>
                      <a:srgbClr val="EEF7F8"/>
                    </a:solidFill>
                  </a:tcPr>
                </a:tc>
                <a:tc>
                  <a:txBody>
                    <a:bodyPr wrap="square"/>
                    <a:lstStyle/>
                    <a:p>
                      <a:r>
                        <a:rPr sz="1296" b="0">
                          <a:solidFill>
                            <a:srgbClr val="1F2D3A"/>
                          </a:solidFill>
                        </a:rPr>
                        <a:t>Deferred</a:t>
                      </a:r>
                    </a:p>
                  </a:txBody>
                  <a:tcPr marL="54864" marR="54864" marT="27432" marB="27432" anchor="ctr">
                    <a:solidFill>
                      <a:srgbClr val="EEF7F8"/>
                    </a:solidFill>
                  </a:tcPr>
                </a:tc>
                <a:tc>
                  <a:txBody>
                    <a:bodyPr wrap="square"/>
                    <a:lstStyle/>
                    <a:p>
                      <a:r>
                        <a:rPr sz="1296" b="0">
                          <a:solidFill>
                            <a:srgbClr val="1F2D3A"/>
                          </a:solidFill>
                        </a:rPr>
                        <a:t>S14</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r>
              <a:tr h="346560">
                <a:tc>
                  <a:txBody>
                    <a:bodyPr wrap="square"/>
                    <a:lstStyle/>
                    <a:p>
                      <a:r>
                        <a:rPr sz="1296" b="0">
                          <a:solidFill>
                            <a:srgbClr val="1F2D3A"/>
                          </a:solidFill>
                        </a:rPr>
                        <a:t>AS-05</a:t>
                      </a:r>
                    </a:p>
                  </a:txBody>
                  <a:tcPr marL="54864" marR="54864" marT="27432" marB="27432" anchor="ctr">
                    <a:solidFill>
                      <a:srgbClr val="FFFFFF"/>
                    </a:solidFill>
                  </a:tcPr>
                </a:tc>
                <a:tc>
                  <a:txBody>
                    <a:bodyPr wrap="square"/>
                    <a:lstStyle/>
                    <a:p>
                      <a:r>
                        <a:rPr sz="1296" b="0">
                          <a:solidFill>
                            <a:srgbClr val="1F2D3A"/>
                          </a:solidFill>
                        </a:rPr>
                        <a:t>Not met</a:t>
                      </a:r>
                    </a:p>
                  </a:txBody>
                  <a:tcPr marL="54864" marR="54864" marT="27432" marB="27432" anchor="ctr">
                    <a:solidFill>
                      <a:srgbClr val="FFFFFF"/>
                    </a:solidFill>
                  </a:tcPr>
                </a:tc>
                <a:tc>
                  <a:txBody>
                    <a:bodyPr wrap="square"/>
                    <a:lstStyle/>
                    <a:p>
                      <a:r>
                        <a:rPr sz="1296" b="0">
                          <a:solidFill>
                            <a:srgbClr val="1F2D3A"/>
                          </a:solidFill>
                        </a:rPr>
                        <a:t>S12</a:t>
                      </a:r>
                    </a:p>
                  </a:txBody>
                  <a:tcPr marL="54864" marR="54864" marT="27432" marB="27432" anchor="ctr">
                    <a:solidFill>
                      <a:srgbClr val="FFFFFF"/>
                    </a:solidFill>
                  </a:tcPr>
                </a:tc>
                <a:tc>
                  <a:txBody>
                    <a:bodyPr wrap="square"/>
                    <a:lstStyle/>
                    <a:p>
                      <a:r>
                        <a:rPr sz="1296" b="0">
                          <a:solidFill>
                            <a:srgbClr val="1F2D3A"/>
                          </a:solidFill>
                        </a:rPr>
                        <a:t>residual risk</a:t>
                      </a:r>
                    </a:p>
                  </a:txBody>
                  <a:tcPr marL="54864" marR="54864" marT="27432" marB="27432" anchor="ctr">
                    <a:solidFill>
                      <a:srgbClr val="FFFFFF"/>
                    </a:solidFill>
                  </a:tcPr>
                </a:tc>
              </a:tr>
            </a:tbl>
          </a:graphicData>
        </a:graphic>
      </p:graphicFrame>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the Matrix Tells Us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Three met (with evidence), one deferred, one residual risk.</a:t>
            </a:r>
          </a:p>
          <a:p>
            <a:pPr>
              <a:spcAft>
                <a:spcPts val="300"/>
              </a:spcAft>
            </a:pPr>
            <a:r>
              <a:rPr sz="2000" b="1">
                <a:solidFill>
                  <a:srgbClr val="006D77"/>
                </a:solidFill>
              </a:rPr>
              <a:t>• </a:t>
            </a:r>
            <a:r>
              <a:rPr sz="2000" b="0">
                <a:solidFill>
                  <a:srgbClr val="1F2D3A"/>
                </a:solidFill>
              </a:rPr>
              <a:t>Every row is traceable.</a:t>
            </a:r>
          </a:p>
          <a:p>
            <a:pPr>
              <a:spcAft>
                <a:spcPts val="300"/>
              </a:spcAft>
            </a:pPr>
            <a:r>
              <a:rPr sz="2000" b="1">
                <a:solidFill>
                  <a:srgbClr val="006D77"/>
                </a:solidFill>
              </a:rPr>
              <a:t>• </a:t>
            </a:r>
            <a:r>
              <a:rPr sz="2000" b="0">
                <a:solidFill>
                  <a:srgbClr val="1F2D3A"/>
                </a:solidFill>
              </a:rPr>
              <a:t>The evaluator starts from this table.</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173</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B · Standard Mapping</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Same Requirement, Multiple Standards</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A single requirement can link to more than one standard:</a:t>
            </a:r>
          </a:p>
        </p:txBody>
      </p:sp>
      <p:pic>
        <p:nvPicPr>
          <p:cNvPr id="8" name="Picture 7" descr="h13-10-uyum-matrisi.png"/>
          <p:cNvPicPr>
            <a:picLocks noChangeAspect="1"/>
          </p:cNvPicPr>
          <p:nvPr/>
        </p:nvPicPr>
        <p:blipFill>
          <a:blip r:embed="rId3"/>
          <a:stretch>
            <a:fillRect/>
          </a:stretch>
        </p:blipFill>
        <p:spPr>
          <a:xfrm>
            <a:off x="2259761" y="1875536"/>
            <a:ext cx="7672173" cy="3039522"/>
          </a:xfrm>
          <a:prstGeom prst="rect">
            <a:avLst/>
          </a:prstGeom>
        </p:spPr>
      </p:pic>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Is Mapping Useful?</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You meet it once and satisfy several standards </a:t>
            </a:r>
            <a:r>
              <a:rPr sz="2000" b="1">
                <a:solidFill>
                  <a:srgbClr val="1F2D3A"/>
                </a:solidFill>
              </a:rPr>
              <a:t>at the same time</a:t>
            </a:r>
            <a:r>
              <a:rPr sz="2000" b="0">
                <a:solidFill>
                  <a:srgbClr val="1F2D3A"/>
                </a:solidFill>
              </a:rPr>
              <a:t>.</a:t>
            </a:r>
          </a:p>
          <a:p>
            <a:pPr>
              <a:spcAft>
                <a:spcPts val="300"/>
              </a:spcAft>
            </a:pPr>
            <a:r>
              <a:rPr sz="2000" b="1">
                <a:solidFill>
                  <a:srgbClr val="006D77"/>
                </a:solidFill>
              </a:rPr>
              <a:t>• </a:t>
            </a:r>
            <a:r>
              <a:rPr sz="2000" b="0">
                <a:solidFill>
                  <a:srgbClr val="1F2D3A"/>
                </a:solidFill>
              </a:rPr>
              <a:t>Add a standard column to the compliance matrix.</a:t>
            </a:r>
          </a:p>
          <a:p>
            <a:pPr>
              <a:spcAft>
                <a:spcPts val="300"/>
              </a:spcAft>
            </a:pPr>
            <a:r>
              <a:rPr sz="2000" b="1">
                <a:solidFill>
                  <a:srgbClr val="006D77"/>
                </a:solidFill>
              </a:rPr>
              <a:t>• </a:t>
            </a:r>
            <a:r>
              <a:rPr sz="2000" b="0">
                <a:solidFill>
                  <a:srgbClr val="1F2D3A"/>
                </a:solidFill>
              </a:rPr>
              <a:t>The work isn't repeated even if certification changes.</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A Mapping Example</a:t>
            </a:r>
          </a:p>
        </p:txBody>
      </p:sp>
      <p:graphicFrame>
        <p:nvGraphicFramePr>
          <p:cNvPr id="7" name="Table 6"/>
          <p:cNvGraphicFramePr>
            <a:graphicFrameLocks noGrp="1"/>
          </p:cNvGraphicFramePr>
          <p:nvPr/>
        </p:nvGraphicFramePr>
        <p:xfrm>
          <a:off x="640080" y="1325880"/>
          <a:ext cx="9092943" cy="1431950"/>
        </p:xfrm>
        <a:graphic>
          <a:graphicData uri="http://schemas.openxmlformats.org/drawingml/2006/table">
            <a:tbl>
              <a:tblPr firstRow="1" bandRow="1">
                <a:tableStyleId>{5C22544A-7EE6-4342-B048-85BDC9FD1C3A}</a:tableStyleId>
              </a:tblPr>
              <a:tblGrid>
                <a:gridCol w="4364613"/>
                <a:gridCol w="1454871"/>
                <a:gridCol w="2000447"/>
                <a:gridCol w="1273012"/>
              </a:tblGrid>
              <a:tr h="357987">
                <a:tc>
                  <a:txBody>
                    <a:bodyPr wrap="square"/>
                    <a:lstStyle/>
                    <a:p>
                      <a:r>
                        <a:rPr sz="1296" b="1">
                          <a:solidFill>
                            <a:srgbClr val="FFFFFF"/>
                          </a:solidFill>
                        </a:rPr>
                        <a:t>Requirement</a:t>
                      </a:r>
                    </a:p>
                  </a:txBody>
                  <a:tcPr marL="54864" marR="54864" marT="27432" marB="27432" anchor="ctr">
                    <a:solidFill>
                      <a:srgbClr val="006D77"/>
                    </a:solidFill>
                  </a:tcPr>
                </a:tc>
                <a:tc>
                  <a:txBody>
                    <a:bodyPr wrap="square"/>
                    <a:lstStyle/>
                    <a:p>
                      <a:r>
                        <a:rPr sz="1296" b="1">
                          <a:solidFill>
                            <a:srgbClr val="FFFFFF"/>
                          </a:solidFill>
                        </a:rPr>
                        <a:t>ETSI</a:t>
                      </a:r>
                    </a:p>
                  </a:txBody>
                  <a:tcPr marL="54864" marR="54864" marT="27432" marB="27432" anchor="ctr">
                    <a:solidFill>
                      <a:srgbClr val="006D77"/>
                    </a:solidFill>
                  </a:tcPr>
                </a:tc>
                <a:tc>
                  <a:txBody>
                    <a:bodyPr wrap="square"/>
                    <a:lstStyle/>
                    <a:p>
                      <a:r>
                        <a:rPr sz="1296" b="1">
                          <a:solidFill>
                            <a:srgbClr val="FFFFFF"/>
                          </a:solidFill>
                        </a:rPr>
                        <a:t>MASVS</a:t>
                      </a:r>
                    </a:p>
                  </a:txBody>
                  <a:tcPr marL="54864" marR="54864" marT="27432" marB="27432" anchor="ctr">
                    <a:solidFill>
                      <a:srgbClr val="006D77"/>
                    </a:solidFill>
                  </a:tcPr>
                </a:tc>
                <a:tc>
                  <a:txBody>
                    <a:bodyPr wrap="square"/>
                    <a:lstStyle/>
                    <a:p>
                      <a:r>
                        <a:rPr sz="1296" b="1">
                          <a:solidFill>
                            <a:srgbClr val="FFFFFF"/>
                          </a:solidFill>
                        </a:rPr>
                        <a:t>CC</a:t>
                      </a:r>
                    </a:p>
                  </a:txBody>
                  <a:tcPr marL="54864" marR="54864" marT="27432" marB="27432" anchor="ctr">
                    <a:solidFill>
                      <a:srgbClr val="006D77"/>
                    </a:solidFill>
                  </a:tcPr>
                </a:tc>
              </a:tr>
              <a:tr h="357987">
                <a:tc>
                  <a:txBody>
                    <a:bodyPr wrap="square"/>
                    <a:lstStyle/>
                    <a:p>
                      <a:r>
                        <a:rPr sz="1296" b="0">
                          <a:solidFill>
                            <a:srgbClr val="1F2D3A"/>
                          </a:solidFill>
                        </a:rPr>
                        <a:t>Encrypted storage</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STORAGE</a:t>
                      </a:r>
                    </a:p>
                  </a:txBody>
                  <a:tcPr marL="54864" marR="54864" marT="27432" marB="27432" anchor="ctr">
                    <a:solidFill>
                      <a:srgbClr val="FFFFFF"/>
                    </a:solidFill>
                  </a:tcPr>
                </a:tc>
                <a:tc>
                  <a:txBody>
                    <a:bodyPr wrap="square"/>
                    <a:lstStyle/>
                    <a:p>
                      <a:r>
                        <a:rPr sz="1296" b="0">
                          <a:solidFill>
                            <a:srgbClr val="1F2D3A"/>
                          </a:solidFill>
                        </a:rPr>
                        <a:t>SFR</a:t>
                      </a:r>
                    </a:p>
                  </a:txBody>
                  <a:tcPr marL="54864" marR="54864" marT="27432" marB="27432" anchor="ctr">
                    <a:solidFill>
                      <a:srgbClr val="FFFFFF"/>
                    </a:solidFill>
                  </a:tcPr>
                </a:tc>
              </a:tr>
              <a:tr h="357987">
                <a:tc>
                  <a:txBody>
                    <a:bodyPr wrap="square"/>
                    <a:lstStyle/>
                    <a:p>
                      <a:r>
                        <a:rPr sz="1296" b="0">
                          <a:solidFill>
                            <a:srgbClr val="1F2D3A"/>
                          </a:solidFill>
                        </a:rPr>
                        <a:t>Secure communication</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NETWORK</a:t>
                      </a:r>
                    </a:p>
                  </a:txBody>
                  <a:tcPr marL="54864" marR="54864" marT="27432" marB="27432" anchor="ctr">
                    <a:solidFill>
                      <a:srgbClr val="EEF7F8"/>
                    </a:solidFill>
                  </a:tcPr>
                </a:tc>
                <a:tc>
                  <a:txBody>
                    <a:bodyPr wrap="square"/>
                    <a:lstStyle/>
                    <a:p>
                      <a:r>
                        <a:rPr sz="1296" b="0">
                          <a:solidFill>
                            <a:srgbClr val="1F2D3A"/>
                          </a:solidFill>
                        </a:rPr>
                        <a:t>SFR</a:t>
                      </a:r>
                    </a:p>
                  </a:txBody>
                  <a:tcPr marL="54864" marR="54864" marT="27432" marB="27432" anchor="ctr">
                    <a:solidFill>
                      <a:srgbClr val="EEF7F8"/>
                    </a:solidFill>
                  </a:tcPr>
                </a:tc>
              </a:tr>
              <a:tr h="357989">
                <a:tc>
                  <a:txBody>
                    <a:bodyPr wrap="square"/>
                    <a:lstStyle/>
                    <a:p>
                      <a:r>
                        <a:rPr sz="1296" b="0">
                          <a:solidFill>
                            <a:srgbClr val="1F2D3A"/>
                          </a:solidFill>
                        </a:rPr>
                        <a:t>Secure update</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SAR</a:t>
                      </a:r>
                    </a:p>
                  </a:txBody>
                  <a:tcPr marL="54864" marR="54864" marT="27432" marB="27432" anchor="ctr">
                    <a:solidFill>
                      <a:srgbClr val="FFFFFF"/>
                    </a:solidFill>
                  </a:tcPr>
                </a:tc>
              </a:tr>
            </a:tbl>
          </a:graphicData>
        </a:graphic>
      </p:graphicFrame>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Appendices A–B · Summary</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requirement derives from a threat, is written as a block, and enters the matrix.</a:t>
            </a:r>
          </a:p>
          <a:p>
            <a:pPr>
              <a:spcAft>
                <a:spcPts val="300"/>
              </a:spcAft>
            </a:pPr>
            <a:r>
              <a:rPr sz="2000" b="1">
                <a:solidFill>
                  <a:srgbClr val="006D77"/>
                </a:solidFill>
              </a:rPr>
              <a:t>• </a:t>
            </a:r>
            <a:r>
              <a:rPr sz="2000" b="0">
                <a:solidFill>
                  <a:srgbClr val="1F2D3A"/>
                </a:solidFill>
              </a:rPr>
              <a:t>One requirement can meet many standards.</a:t>
            </a:r>
          </a:p>
          <a:p>
            <a:pPr>
              <a:spcAft>
                <a:spcPts val="300"/>
              </a:spcAft>
            </a:pPr>
            <a:r>
              <a:rPr sz="2000" b="1">
                <a:solidFill>
                  <a:srgbClr val="006D77"/>
                </a:solidFill>
              </a:rPr>
              <a:t>• </a:t>
            </a:r>
            <a:r>
              <a:rPr sz="2000" b="0">
                <a:solidFill>
                  <a:srgbClr val="1F2D3A"/>
                </a:solidFill>
              </a:rPr>
              <a:t>No row is "met" without evidence.</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178</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C · Requirement Families in Detail</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AP · Application Protection</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"Sensitive functions are obfuscated and protected with an integrity check."</a:t>
            </a:r>
          </a:p>
          <a:p>
            <a:pPr>
              <a:spcAft>
                <a:spcPts val="300"/>
              </a:spcAft>
            </a:pPr>
            <a:r>
              <a:rPr sz="2000" b="1">
                <a:solidFill>
                  <a:srgbClr val="006D77"/>
                </a:solidFill>
              </a:rPr>
              <a:t>• </a:t>
            </a:r>
            <a:r>
              <a:rPr sz="2000" b="0">
                <a:solidFill>
                  <a:srgbClr val="1F2D3A"/>
                </a:solidFill>
              </a:rPr>
              <a:t>Link: Weeks 4, 6, 9, 11, 14.</a:t>
            </a:r>
          </a:p>
          <a:p>
            <a:pPr>
              <a:spcAft>
                <a:spcPts val="300"/>
              </a:spcAft>
            </a:pPr>
            <a:r>
              <a:rPr sz="2000" b="1">
                <a:solidFill>
                  <a:srgbClr val="006D77"/>
                </a:solidFill>
              </a:rPr>
              <a:t>• </a:t>
            </a:r>
            <a:r>
              <a:rPr sz="2000" b="0">
                <a:solidFill>
                  <a:srgbClr val="1F2D3A"/>
                </a:solidFill>
              </a:rPr>
              <a:t>Verification: obfuscation measurement + RASP test.</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ID · Identity and Binding</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"The device and version are bound to key usage."</a:t>
            </a:r>
          </a:p>
          <a:p>
            <a:pPr>
              <a:spcAft>
                <a:spcPts val="300"/>
              </a:spcAft>
            </a:pPr>
            <a:r>
              <a:rPr sz="2000" b="1">
                <a:solidFill>
                  <a:srgbClr val="006D77"/>
                </a:solidFill>
              </a:rPr>
              <a:t>• </a:t>
            </a:r>
            <a:r>
              <a:rPr sz="2000" b="0">
                <a:solidFill>
                  <a:srgbClr val="1F2D3A"/>
                </a:solidFill>
              </a:rPr>
              <a:t>Link: Weeks 6, 11.</a:t>
            </a:r>
          </a:p>
          <a:p>
            <a:pPr>
              <a:spcAft>
                <a:spcPts val="300"/>
              </a:spcAft>
            </a:pPr>
            <a:r>
              <a:rPr sz="2000" b="1">
                <a:solidFill>
                  <a:srgbClr val="006D77"/>
                </a:solidFill>
              </a:rPr>
              <a:t>• </a:t>
            </a:r>
            <a:r>
              <a:rPr sz="2000" b="0">
                <a:solidFill>
                  <a:srgbClr val="1F2D3A"/>
                </a:solidFill>
              </a:rPr>
              <a:t>Verification: device-binding test.</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AS · Asset Management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"Every asset is labelled C/I/I+ and its lifecycle is documented."</a:t>
            </a:r>
          </a:p>
          <a:p>
            <a:pPr>
              <a:spcAft>
                <a:spcPts val="300"/>
              </a:spcAft>
            </a:pPr>
            <a:r>
              <a:rPr sz="2000" b="1">
                <a:solidFill>
                  <a:srgbClr val="006D77"/>
                </a:solidFill>
              </a:rPr>
              <a:t>• </a:t>
            </a:r>
            <a:r>
              <a:rPr sz="2000" b="0">
                <a:solidFill>
                  <a:srgbClr val="1F2D3A"/>
                </a:solidFill>
              </a:rPr>
              <a:t>Link: Weeks 1, 3.</a:t>
            </a:r>
          </a:p>
          <a:p>
            <a:pPr>
              <a:spcAft>
                <a:spcPts val="300"/>
              </a:spcAft>
            </a:pPr>
            <a:r>
              <a:rPr sz="2000" b="1">
                <a:solidFill>
                  <a:srgbClr val="006D77"/>
                </a:solidFill>
              </a:rPr>
              <a:t>• </a:t>
            </a:r>
            <a:r>
              <a:rPr sz="2000" b="0">
                <a:solidFill>
                  <a:srgbClr val="1F2D3A"/>
                </a:solidFill>
              </a:rPr>
              <a:t>Verification: S5 asset list.</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DR/DU/DT · Data</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DR (at rest):</a:t>
            </a:r>
            <a:r>
              <a:rPr sz="2000" b="0">
                <a:solidFill>
                  <a:srgbClr val="1F2D3A"/>
                </a:solidFill>
              </a:rPr>
              <a:t> "Local data is encrypted with AEAD."</a:t>
            </a:r>
          </a:p>
          <a:p>
            <a:pPr>
              <a:spcAft>
                <a:spcPts val="300"/>
              </a:spcAft>
            </a:pPr>
            <a:r>
              <a:rPr sz="2000" b="1">
                <a:solidFill>
                  <a:srgbClr val="006D77"/>
                </a:solidFill>
              </a:rPr>
              <a:t>• </a:t>
            </a:r>
            <a:r>
              <a:rPr sz="2000" b="1">
                <a:solidFill>
                  <a:srgbClr val="1F2D3A"/>
                </a:solidFill>
              </a:rPr>
              <a:t>DU (in use):</a:t>
            </a:r>
            <a:r>
              <a:rPr sz="2000" b="0">
                <a:solidFill>
                  <a:srgbClr val="1F2D3A"/>
                </a:solidFill>
              </a:rPr>
              <a:t> "The key is erased after use."</a:t>
            </a:r>
          </a:p>
          <a:p>
            <a:pPr>
              <a:spcAft>
                <a:spcPts val="300"/>
              </a:spcAft>
            </a:pPr>
            <a:r>
              <a:rPr sz="2000" b="1">
                <a:solidFill>
                  <a:srgbClr val="006D77"/>
                </a:solidFill>
              </a:rPr>
              <a:t>• </a:t>
            </a:r>
            <a:r>
              <a:rPr sz="2000" b="1">
                <a:solidFill>
                  <a:srgbClr val="1F2D3A"/>
                </a:solidFill>
              </a:rPr>
              <a:t>DT (in transit):</a:t>
            </a:r>
            <a:r>
              <a:rPr sz="2000" b="0">
                <a:solidFill>
                  <a:srgbClr val="1F2D3A"/>
                </a:solidFill>
              </a:rPr>
              <a:t> "TLS 1.3 + chain validation."</a:t>
            </a:r>
          </a:p>
        </p:txBody>
      </p:sp>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CR · Cryptography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"Approved algorithm, mode, and key length; key hierarchy documented."</a:t>
            </a:r>
          </a:p>
          <a:p>
            <a:pPr>
              <a:spcAft>
                <a:spcPts val="300"/>
              </a:spcAft>
            </a:pPr>
            <a:r>
              <a:rPr sz="2000" b="1">
                <a:solidFill>
                  <a:srgbClr val="006D77"/>
                </a:solidFill>
              </a:rPr>
              <a:t>• </a:t>
            </a:r>
            <a:r>
              <a:rPr sz="2000" b="0">
                <a:solidFill>
                  <a:srgbClr val="1F2D3A"/>
                </a:solidFill>
              </a:rPr>
              <a:t>Link: Weeks 3, 10.</a:t>
            </a:r>
          </a:p>
          <a:p>
            <a:pPr>
              <a:spcAft>
                <a:spcPts val="300"/>
              </a:spcAft>
            </a:pPr>
            <a:r>
              <a:rPr sz="2000" b="1">
                <a:solidFill>
                  <a:srgbClr val="006D77"/>
                </a:solidFill>
              </a:rPr>
              <a:t>• </a:t>
            </a:r>
            <a:r>
              <a:rPr sz="2000" b="0">
                <a:solidFill>
                  <a:srgbClr val="1F2D3A"/>
                </a:solidFill>
              </a:rPr>
              <a:t>Verification: algorithm inventory.</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RP · Reporting</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"Sensitive data is never logged in plain text in the release."</a:t>
            </a:r>
          </a:p>
          <a:p>
            <a:pPr>
              <a:spcAft>
                <a:spcPts val="300"/>
              </a:spcAft>
            </a:pPr>
            <a:r>
              <a:rPr sz="2000" b="1">
                <a:solidFill>
                  <a:srgbClr val="006D77"/>
                </a:solidFill>
              </a:rPr>
              <a:t>• </a:t>
            </a:r>
            <a:r>
              <a:rPr sz="2000" b="0">
                <a:solidFill>
                  <a:srgbClr val="1F2D3A"/>
                </a:solidFill>
              </a:rPr>
              <a:t>Link: Weeks 4, 6.</a:t>
            </a:r>
          </a:p>
          <a:p>
            <a:pPr>
              <a:spcAft>
                <a:spcPts val="300"/>
              </a:spcAft>
            </a:pPr>
            <a:r>
              <a:rPr sz="2000" b="1">
                <a:solidFill>
                  <a:srgbClr val="006D77"/>
                </a:solidFill>
              </a:rPr>
              <a:t>• </a:t>
            </a:r>
            <a:r>
              <a:rPr sz="2000" b="0">
                <a:solidFill>
                  <a:srgbClr val="1F2D3A"/>
                </a:solidFill>
              </a:rPr>
              <a:t>Verification: </a:t>
            </a:r>
            <a:r>
              <a:rPr sz="2000" b="0">
                <a:solidFill>
                  <a:srgbClr val="A1123F"/>
                </a:solidFill>
                <a:latin typeface="Consolas"/>
              </a:rPr>
              <a:t>strings</a:t>
            </a:r>
            <a:r>
              <a:rPr sz="2000" b="0">
                <a:solidFill>
                  <a:srgbClr val="1F2D3A"/>
                </a:solidFill>
              </a:rPr>
              <a:t>, log audit.</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DV · Development/Process</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Example:</a:t>
            </a:r>
            <a:r>
              <a:rPr sz="2000" b="0">
                <a:solidFill>
                  <a:srgbClr val="1F2D3A"/>
                </a:solidFill>
              </a:rPr>
              <a:t> "Every change is reviewed before being merged; the SBOM is updated."</a:t>
            </a:r>
          </a:p>
          <a:p>
            <a:pPr>
              <a:spcAft>
                <a:spcPts val="300"/>
              </a:spcAft>
            </a:pPr>
            <a:r>
              <a:rPr sz="2000" b="1">
                <a:solidFill>
                  <a:srgbClr val="006D77"/>
                </a:solidFill>
              </a:rPr>
              <a:t>• </a:t>
            </a:r>
            <a:r>
              <a:rPr sz="2000" b="0">
                <a:solidFill>
                  <a:srgbClr val="1F2D3A"/>
                </a:solidFill>
              </a:rPr>
              <a:t>Link: Weeks 5, 12, 13.</a:t>
            </a:r>
          </a:p>
          <a:p>
            <a:pPr>
              <a:spcAft>
                <a:spcPts val="300"/>
              </a:spcAft>
            </a:pPr>
            <a:r>
              <a:rPr sz="2000" b="1">
                <a:solidFill>
                  <a:srgbClr val="006D77"/>
                </a:solidFill>
              </a:rPr>
              <a:t>• </a:t>
            </a:r>
            <a:r>
              <a:rPr sz="2000" b="0">
                <a:solidFill>
                  <a:srgbClr val="1F2D3A"/>
                </a:solidFill>
              </a:rPr>
              <a:t>Verification: process records, SBOM.</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From Family to Requirement · The Rule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Your project chooses </a:t>
            </a:r>
            <a:r>
              <a:rPr sz="2000" b="1">
                <a:solidFill>
                  <a:srgbClr val="1F2D3A"/>
                </a:solidFill>
              </a:rPr>
              <a:t>at least one</a:t>
            </a:r>
            <a:r>
              <a:rPr sz="2000" b="0">
                <a:solidFill>
                  <a:srgbClr val="1F2D3A"/>
                </a:solidFill>
              </a:rPr>
              <a:t> requirement from every family.</a:t>
            </a:r>
          </a:p>
          <a:p>
            <a:pPr>
              <a:spcAft>
                <a:spcPts val="300"/>
              </a:spcAft>
            </a:pPr>
            <a:r>
              <a:rPr sz="2000" b="1">
                <a:solidFill>
                  <a:srgbClr val="006D77"/>
                </a:solidFill>
              </a:rPr>
              <a:t>• </a:t>
            </a:r>
            <a:r>
              <a:rPr sz="2000" b="0">
                <a:solidFill>
                  <a:srgbClr val="1F2D3A"/>
                </a:solidFill>
              </a:rPr>
              <a:t>Every requirement derives from a threat, written as a block.</a:t>
            </a:r>
          </a:p>
          <a:p>
            <a:pPr>
              <a:spcAft>
                <a:spcPts val="300"/>
              </a:spcAft>
            </a:pPr>
            <a:r>
              <a:rPr sz="2000" b="1">
                <a:solidFill>
                  <a:srgbClr val="006D77"/>
                </a:solidFill>
              </a:rPr>
              <a:t>• </a:t>
            </a:r>
            <a:r>
              <a:rPr sz="2000" b="0">
                <a:solidFill>
                  <a:srgbClr val="1F2D3A"/>
                </a:solidFill>
              </a:rPr>
              <a:t>It enters the matrix, linked to evidence.</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13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187</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D · Common Mistakes</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An Unverifiable Requirement</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An unmeasurable phrase like "must be secure."</a:t>
            </a:r>
          </a:p>
          <a:p>
            <a:pPr>
              <a:spcAft>
                <a:spcPts val="300"/>
              </a:spcAft>
            </a:pPr>
            <a:r>
              <a:rPr sz="2000" b="1">
                <a:solidFill>
                  <a:srgbClr val="006D77"/>
                </a:solidFill>
              </a:rPr>
              <a:t>• </a:t>
            </a:r>
            <a:r>
              <a:rPr sz="2000" b="0">
                <a:solidFill>
                  <a:srgbClr val="1F2D3A"/>
                </a:solidFill>
              </a:rPr>
              <a:t>Correct: a concrete, testable item.</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A "Met" With No Evidence</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evidence column is empty in the matrix.</a:t>
            </a:r>
          </a:p>
          <a:p>
            <a:pPr>
              <a:spcAft>
                <a:spcPts val="300"/>
              </a:spcAft>
            </a:pPr>
            <a:r>
              <a:rPr sz="2000" b="1">
                <a:solidFill>
                  <a:srgbClr val="006D77"/>
                </a:solidFill>
              </a:rPr>
              <a:t>• </a:t>
            </a:r>
            <a:r>
              <a:rPr sz="2000" b="0">
                <a:solidFill>
                  <a:srgbClr val="1F2D3A"/>
                </a:solidFill>
              </a:rPr>
              <a:t>The evaluator counts it as not met.</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Silent Deferring</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Not writing down a requirement that isn't met.</a:t>
            </a:r>
          </a:p>
          <a:p>
            <a:pPr>
              <a:spcAft>
                <a:spcPts val="300"/>
              </a:spcAft>
            </a:pPr>
            <a:r>
              <a:rPr sz="2000" b="1">
                <a:solidFill>
                  <a:srgbClr val="006D77"/>
                </a:solidFill>
              </a:rPr>
              <a:t>• </a:t>
            </a:r>
            <a:r>
              <a:rPr sz="2000" b="0">
                <a:solidFill>
                  <a:srgbClr val="1F2D3A"/>
                </a:solidFill>
              </a:rPr>
              <a:t>Correct: to whom/why/how (S14).</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Mistaking EAL for the Amount of Security</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"EAL4 &gt; EAL2 is more secure" is wrong.</a:t>
            </a:r>
          </a:p>
          <a:p>
            <a:pPr>
              <a:spcAft>
                <a:spcPts val="300"/>
              </a:spcAft>
            </a:pPr>
            <a:r>
              <a:rPr sz="2000" b="1">
                <a:solidFill>
                  <a:srgbClr val="006D77"/>
                </a:solidFill>
              </a:rPr>
              <a:t>• </a:t>
            </a:r>
            <a:r>
              <a:rPr sz="2000" b="0">
                <a:solidFill>
                  <a:srgbClr val="1F2D3A"/>
                </a:solidFill>
              </a:rPr>
              <a:t>EAL is depth; security depends on the ST.</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A FIPS-Validated Library = FIPS Compliance</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Even if the module is validated, the application must use it correctly.</a:t>
            </a:r>
          </a:p>
          <a:p>
            <a:pPr>
              <a:spcAft>
                <a:spcPts val="300"/>
              </a:spcAft>
            </a:pPr>
            <a:r>
              <a:rPr sz="2000" b="1">
                <a:solidFill>
                  <a:srgbClr val="006D77"/>
                </a:solidFill>
              </a:rPr>
              <a:t>• </a:t>
            </a:r>
            <a:r>
              <a:rPr sz="2000" b="0">
                <a:solidFill>
                  <a:srgbClr val="1F2D3A"/>
                </a:solidFill>
              </a:rPr>
              <a:t>Approved mode + correct key management.</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Leaving Residual Risk Blank</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No product has zero residual risk.</a:t>
            </a:r>
          </a:p>
          <a:p>
            <a:pPr>
              <a:spcAft>
                <a:spcPts val="300"/>
              </a:spcAft>
            </a:pPr>
            <a:r>
              <a:rPr sz="2000" b="1">
                <a:solidFill>
                  <a:srgbClr val="006D77"/>
                </a:solidFill>
              </a:rPr>
              <a:t>• </a:t>
            </a:r>
            <a:r>
              <a:rPr sz="2000" b="0">
                <a:solidFill>
                  <a:srgbClr val="1F2D3A"/>
                </a:solidFill>
              </a:rPr>
              <a:t>An empty "residual risk" = an incomplete analysis.</a:t>
            </a:r>
          </a:p>
        </p:txBody>
      </p:sp>
    </p:spTree>
  </p:cSld>
  <p:clrMapOvr>
    <a:masterClrMapping/>
  </p:clrMapOvr>
</p:sld>
</file>

<file path=ppt/slides/slide1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Checklist</a:t>
            </a:r>
          </a:p>
        </p:txBody>
      </p:sp>
      <p:sp>
        <p:nvSpPr>
          <p:cNvPr id="7" name="TextBox 6"/>
          <p:cNvSpPr txBox="1"/>
          <p:nvPr/>
        </p:nvSpPr>
        <p:spPr>
          <a:xfrm>
            <a:off x="640080" y="1325880"/>
            <a:ext cx="10911535" cy="21488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p:txBody>
      </p:sp>
    </p:spTree>
  </p:cSld>
  <p:clrMapOvr>
    <a:masterClrMapping/>
  </p:clrMapOvr>
</p:sld>
</file>

<file path=ppt/slides/slide1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13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Final Word (Week 13)</a:t>
            </a:r>
          </a:p>
        </p:txBody>
      </p:sp>
      <p:sp>
        <p:nvSpPr>
          <p:cNvPr id="7" name="Rectangle 6"/>
          <p:cNvSpPr/>
          <p:nvPr/>
        </p:nvSpPr>
        <p:spPr>
          <a:xfrm>
            <a:off x="640080" y="1325880"/>
            <a:ext cx="10911535" cy="12649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A requirement is born from a threat; it is linked to a control, a test, and </a:t>
            </a:r>
            <a:r>
              <a:rPr sz="2000" b="1">
                <a:solidFill>
                  <a:srgbClr val="1F2D3A"/>
                </a:solidFill>
              </a:rPr>
              <a:t>evidence</a:t>
            </a:r>
            <a:r>
              <a:rPr sz="2000" b="0">
                <a:solidFill>
                  <a:srgbClr val="1F2D3A"/>
                </a:solidFill>
              </a:rPr>
              <a:t>; if it cannot be met, it is explicitly </a:t>
            </a:r>
            <a:r>
              <a:rPr sz="2000" b="1">
                <a:solidFill>
                  <a:srgbClr val="1F2D3A"/>
                </a:solidFill>
              </a:rPr>
              <a:t>deferred</a:t>
            </a:r>
            <a:r>
              <a:rPr sz="2000" b="0">
                <a:solidFill>
                  <a:srgbClr val="1F2D3A"/>
                </a:solidFill>
              </a:rPr>
              <a:t>. The compliance matrix is the map of this chain.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CEN429 Week 13 — Security Requirements</dc:title>
  <dc:subject/>
  <dc:creator>Asst. Prof. Dr. Uğur CORUH</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