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see, step by step, how a product is evaluated at an independent laboratory and how a penetration test is planned.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learn how a product is evaluated at an independent laboratory and how we plan the penetration test of our own product. We'll set the ethical framework right from the 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Do not skip this slide. The whole week operates within this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assume no prior knowledge. We'll use the terms from this section throughout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Then the 13-step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 generalized version of a product being evaluated at a third-party laboratory. We go step by step; we tie every step back to the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After the break, methods and rating.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approach these defensively, with the question "how do I test my own product before I deliver it?"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Then attack potential and rating.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After the break, the penetration test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"Planned" and "permitted" are not optional. A test whose scope/rules aren't written down isn't legitimate.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Then the project and the solved self-check.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Go through the questions one by one, let students answer first, then reveal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evaluate a synthetic "toy product" from start to finish; it makes the 13 steps concrete.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Security Certifications and Penetration Test Planning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04.12.2026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255"/>
                <a:gridCol w="1318976"/>
                <a:gridCol w="8633302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why independent evaluation · standards · 13 steps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2–3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Vulnerability-assessment methods · standard tests · attack potential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Penetration test plan · test card · reporting · project S16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Short History — Evaluation and Certification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059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1985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TCSEC</a:t>
            </a:r>
            <a:r>
              <a:rPr sz="1800" b="0">
                <a:solidFill>
                  <a:srgbClr val="1F2D3A"/>
                </a:solidFill>
              </a:rPr>
              <a:t> ("Orange Book"): the first formal evaluation criteria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1991–93</a:t>
            </a:r>
            <a:r>
              <a:rPr sz="1800" b="0">
                <a:solidFill>
                  <a:srgbClr val="1F2D3A"/>
                </a:solidFill>
              </a:rPr>
              <a:t> — European </a:t>
            </a:r>
            <a:r>
              <a:rPr sz="1800" b="1">
                <a:solidFill>
                  <a:srgbClr val="1F2D3A"/>
                </a:solidFill>
              </a:rPr>
              <a:t>ITSEC</a:t>
            </a:r>
            <a:r>
              <a:rPr sz="1800" b="0">
                <a:solidFill>
                  <a:srgbClr val="1F2D3A"/>
                </a:solidFill>
              </a:rPr>
              <a:t>, Canadian </a:t>
            </a:r>
            <a:r>
              <a:rPr sz="1800" b="1">
                <a:solidFill>
                  <a:srgbClr val="1F2D3A"/>
                </a:solidFill>
              </a:rPr>
              <a:t>CTCPEC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1999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Common Criteria (ISO/IEC 15408)</a:t>
            </a:r>
            <a:r>
              <a:rPr sz="1800" b="0">
                <a:solidFill>
                  <a:srgbClr val="1F2D3A"/>
                </a:solidFill>
              </a:rPr>
              <a:t>; the </a:t>
            </a:r>
            <a:r>
              <a:rPr sz="1800" b="1">
                <a:solidFill>
                  <a:srgbClr val="1F2D3A"/>
                </a:solidFill>
              </a:rPr>
              <a:t>EAL</a:t>
            </a:r>
            <a:r>
              <a:rPr sz="1800" b="0">
                <a:solidFill>
                  <a:srgbClr val="1F2D3A"/>
                </a:solidFill>
              </a:rPr>
              <a:t> scale comes from here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OWASP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PTES/NIST SP 800-115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2005→2023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CVSS</a:t>
            </a:r>
            <a:r>
              <a:rPr sz="1800" b="0">
                <a:solidFill>
                  <a:srgbClr val="1F2D3A"/>
                </a:solidFill>
              </a:rPr>
              <a:t> (v2→v4.0)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2010s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MASVS/MASTG</a:t>
            </a:r>
            <a:r>
              <a:rPr sz="1800" b="0">
                <a:solidFill>
                  <a:srgbClr val="1F2D3A"/>
                </a:solidFill>
              </a:rPr>
              <a:t> (mobile), </a:t>
            </a:r>
            <a:r>
              <a:rPr sz="1800" b="1">
                <a:solidFill>
                  <a:srgbClr val="1F2D3A"/>
                </a:solidFill>
              </a:rPr>
              <a:t>ETSI EN 303 645</a:t>
            </a:r>
            <a:r>
              <a:rPr sz="1800" b="0">
                <a:solidFill>
                  <a:srgbClr val="1F2D3A"/>
                </a:solidFill>
              </a:rPr>
              <a:t> (IoT)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241548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One sentence: </a:t>
            </a:r>
            <a:r>
              <a:rPr sz="1800" b="1">
                <a:solidFill>
                  <a:srgbClr val="1F2D3A"/>
                </a:solidFill>
              </a:rPr>
              <a:t>a vendor cannot approve its own product</a:t>
            </a:r>
            <a:r>
              <a:rPr sz="1800" b="0">
                <a:solidFill>
                  <a:srgbClr val="1F2D3A"/>
                </a:solidFill>
              </a:rPr>
              <a:t> — independent, </a:t>
            </a:r>
            <a:r>
              <a:rPr sz="1800" b="1">
                <a:solidFill>
                  <a:srgbClr val="1F2D3A"/>
                </a:solidFill>
              </a:rPr>
              <a:t>evidence-based</a:t>
            </a:r>
            <a:r>
              <a:rPr sz="1800" b="0">
                <a:solidFill>
                  <a:srgbClr val="1F2D3A"/>
                </a:solidFill>
              </a:rPr>
              <a:t> evaluation.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Weeks 4–11:</a:t>
            </a:r>
            <a:r>
              <a:rPr sz="2000" b="0">
                <a:solidFill>
                  <a:srgbClr val="1F2D3A"/>
                </a:solidFill>
              </a:rPr>
              <a:t> we learned the protections (memory, crypto, obfuscation, whitebox…)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(12):</a:t>
            </a:r>
            <a:r>
              <a:rPr sz="2000" b="0">
                <a:solidFill>
                  <a:srgbClr val="1F2D3A"/>
                </a:solidFill>
              </a:rPr>
              <a:t> but do these protections </a:t>
            </a:r>
            <a:r>
              <a:rPr sz="2000" b="1">
                <a:solidFill>
                  <a:srgbClr val="1F2D3A"/>
                </a:solidFill>
              </a:rPr>
              <a:t>really work</a:t>
            </a:r>
            <a:r>
              <a:rPr sz="2000" b="0">
                <a:solidFill>
                  <a:srgbClr val="1F2D3A"/>
                </a:solidFill>
              </a:rPr>
              <a:t>? How are they </a:t>
            </a:r>
            <a:r>
              <a:rPr sz="2000" b="1">
                <a:solidFill>
                  <a:srgbClr val="1F2D3A"/>
                </a:solidFill>
              </a:rPr>
              <a:t>tested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13:</a:t>
            </a:r>
            <a:r>
              <a:rPr sz="2000" b="0">
                <a:solidFill>
                  <a:srgbClr val="1F2D3A"/>
                </a:solidFill>
              </a:rPr>
              <a:t> security requirements and the compliance matrix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Today: independent evaluation + penetration test planning.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LO.6 / LO.7</a:t>
            </a:r>
            <a:r>
              <a:rPr sz="2000" b="0">
                <a:solidFill>
                  <a:srgbClr val="1F2D3A"/>
                </a:solidFill>
              </a:rPr>
              <a:t> (testing/verification, standards).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Explain the steps of independent evaluation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a </a:t>
            </a:r>
            <a:r>
              <a:rPr sz="2000" b="1">
                <a:solidFill>
                  <a:srgbClr val="1F2D3A"/>
                </a:solidFill>
              </a:rPr>
              <a:t>penetration test plan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Rate</a:t>
            </a:r>
            <a:r>
              <a:rPr sz="2000" b="0">
                <a:solidFill>
                  <a:srgbClr val="1F2D3A"/>
                </a:solidFill>
              </a:rPr>
              <a:t> a finding (attack potential, CVSS)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Ethical and Legal Framework (From the Start)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penetration test </a:t>
            </a:r>
            <a:r>
              <a:rPr sz="2000" b="1">
                <a:solidFill>
                  <a:srgbClr val="1F2D3A"/>
                </a:solidFill>
              </a:rPr>
              <a:t>cannot be done</a:t>
            </a:r>
            <a:r>
              <a:rPr sz="2000" b="0">
                <a:solidFill>
                  <a:srgbClr val="1F2D3A"/>
                </a:solidFill>
              </a:rPr>
              <a:t> without </a:t>
            </a:r>
            <a:r>
              <a:rPr sz="2000" b="1">
                <a:solidFill>
                  <a:srgbClr val="1F2D3A"/>
                </a:solidFill>
              </a:rPr>
              <a:t>written permission</a:t>
            </a:r>
            <a:r>
              <a:rPr sz="2000" b="0">
                <a:solidFill>
                  <a:srgbClr val="1F2D3A"/>
                </a:solidFill>
              </a:rPr>
              <a:t> and a contract with an explicitly defined scope.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Unauthorized testing is a </a:t>
            </a:r>
            <a:r>
              <a:rPr sz="2000" b="1">
                <a:solidFill>
                  <a:srgbClr val="1F2D3A"/>
                </a:solidFill>
              </a:rPr>
              <a:t>crime</a:t>
            </a:r>
            <a:r>
              <a:rPr sz="2000" b="0">
                <a:solidFill>
                  <a:srgbClr val="1F2D3A"/>
                </a:solidFill>
              </a:rPr>
              <a:t>, whatever the intent.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this course, testing is done only on </a:t>
            </a:r>
            <a:r>
              <a:rPr sz="2000" b="1">
                <a:solidFill>
                  <a:srgbClr val="1F2D3A"/>
                </a:solidFill>
              </a:rPr>
              <a:t>your own</a:t>
            </a:r>
            <a:r>
              <a:rPr sz="2000" b="0">
                <a:solidFill>
                  <a:srgbClr val="1F2D3A"/>
                </a:solidFill>
              </a:rPr>
              <a:t> project.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data is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; there is no real personal data.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Section?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terms such as "evaluation," "certification," "penetration test" will come up.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first define all of them </a:t>
            </a:r>
            <a:r>
              <a:rPr sz="2000" b="1">
                <a:solidFill>
                  <a:srgbClr val="1F2D3A"/>
                </a:solidFill>
              </a:rPr>
              <a:t>one by one</a:t>
            </a:r>
            <a:r>
              <a:rPr sz="2000" b="0">
                <a:solidFill>
                  <a:srgbClr val="1F2D3A"/>
                </a:solidFill>
              </a:rPr>
              <a:t> so the topic doesn't stay abstract.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Security Evaluation?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Security evaluation:</a:t>
            </a:r>
            <a:r>
              <a:rPr sz="2000" b="0">
                <a:solidFill>
                  <a:srgbClr val="1F2D3A"/>
                </a:solidFill>
              </a:rPr>
              <a:t> an </a:t>
            </a:r>
            <a:r>
              <a:rPr sz="2000" b="1">
                <a:solidFill>
                  <a:srgbClr val="1F2D3A"/>
                </a:solidFill>
              </a:rPr>
              <a:t>independent</a:t>
            </a:r>
            <a:r>
              <a:rPr sz="2000" b="0">
                <a:solidFill>
                  <a:srgbClr val="1F2D3A"/>
                </a:solidFill>
              </a:rPr>
              <a:t> party </a:t>
            </a:r>
            <a:r>
              <a:rPr sz="2000" b="1">
                <a:solidFill>
                  <a:srgbClr val="1F2D3A"/>
                </a:solidFill>
              </a:rPr>
              <a:t>testing</a:t>
            </a:r>
            <a:r>
              <a:rPr sz="2000" b="0">
                <a:solidFill>
                  <a:srgbClr val="1F2D3A"/>
                </a:solidFill>
              </a:rPr>
              <a:t> a product's security claims.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Saying "I am secure" is not enough;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testing</a:t>
            </a:r>
            <a:r>
              <a:rPr sz="2000" b="0">
                <a:solidFill>
                  <a:srgbClr val="1F2D3A"/>
                </a:solidFill>
              </a:rPr>
              <a:t> are required.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Certification?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Certification:</a:t>
            </a:r>
            <a:r>
              <a:rPr sz="2000" b="0">
                <a:solidFill>
                  <a:srgbClr val="1F2D3A"/>
                </a:solidFill>
              </a:rPr>
              <a:t> an authorized party </a:t>
            </a:r>
            <a:r>
              <a:rPr sz="2000" b="1">
                <a:solidFill>
                  <a:srgbClr val="1F2D3A"/>
                </a:solidFill>
              </a:rPr>
              <a:t>documenting</a:t>
            </a:r>
            <a:r>
              <a:rPr sz="2000" b="0">
                <a:solidFill>
                  <a:srgbClr val="1F2D3A"/>
                </a:solidFill>
              </a:rPr>
              <a:t> that a product/organisation complies with a given </a:t>
            </a:r>
            <a:r>
              <a:rPr sz="2000" b="1">
                <a:solidFill>
                  <a:srgbClr val="1F2D3A"/>
                </a:solidFill>
              </a:rPr>
              <a:t>standard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evaluation succeeds, a </a:t>
            </a:r>
            <a:r>
              <a:rPr sz="2000" b="1">
                <a:solidFill>
                  <a:srgbClr val="1F2D3A"/>
                </a:solidFill>
              </a:rPr>
              <a:t>certificate</a:t>
            </a:r>
            <a:r>
              <a:rPr sz="2000" b="0">
                <a:solidFill>
                  <a:srgbClr val="1F2D3A"/>
                </a:solidFill>
              </a:rPr>
              <a:t> is issued.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Who Is the Laboratory (Evaluator)?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Evaluation laboratory:</a:t>
            </a:r>
            <a:r>
              <a:rPr sz="2000" b="0">
                <a:solidFill>
                  <a:srgbClr val="1F2D3A"/>
                </a:solidFill>
              </a:rPr>
              <a:t> the independent, accredited organisation that tests the product.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the organisation that develops the product (for impartiality).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has access to all source code and documentation.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Standard?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Standard:</a:t>
            </a:r>
            <a:r>
              <a:rPr sz="2000" b="0">
                <a:solidFill>
                  <a:srgbClr val="1F2D3A"/>
                </a:solidFill>
              </a:rPr>
              <a:t> a common set of rules defining what should be done and how.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Examples: ISO/IEC 27001, Common Criteria, FIPS 140-3, PCI, OWASP MASVS.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measures something different (more on this shortly).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Vulnerability?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Vulnerability: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weak point</a:t>
            </a:r>
            <a:r>
              <a:rPr sz="2000" b="0">
                <a:solidFill>
                  <a:srgbClr val="1F2D3A"/>
                </a:solidFill>
              </a:rPr>
              <a:t> in a system that can be abused (e.g., an unbounded buffer).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Vulnerability + abuse = a security incident.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Finding?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Finding:</a:t>
            </a:r>
            <a:r>
              <a:rPr sz="2000" b="0">
                <a:solidFill>
                  <a:srgbClr val="1F2D3A"/>
                </a:solidFill>
              </a:rPr>
              <a:t> a problem or improvement point identified during evaluation.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finding needs: evidence, severity, a </a:t>
            </a:r>
            <a:r>
              <a:rPr sz="2000" b="1">
                <a:solidFill>
                  <a:srgbClr val="1F2D3A"/>
                </a:solidFill>
              </a:rPr>
              <a:t>recommendation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White-Box vs. Black-Box Testing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White-box testing:</a:t>
            </a:r>
            <a:r>
              <a:rPr sz="2000" b="0">
                <a:solidFill>
                  <a:srgbClr val="1F2D3A"/>
                </a:solidFill>
              </a:rPr>
              <a:t> the tester has access to </a:t>
            </a:r>
            <a:r>
              <a:rPr sz="2000" b="1">
                <a:solidFill>
                  <a:srgbClr val="1F2D3A"/>
                </a:solidFill>
              </a:rPr>
              <a:t>source code + documentation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Black-box testing:</a:t>
            </a:r>
            <a:r>
              <a:rPr sz="2000" b="0">
                <a:solidFill>
                  <a:srgbClr val="1F2D3A"/>
                </a:solidFill>
              </a:rPr>
              <a:t> the tester accesses the system only from the outside (like a user).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evaluator usually works </a:t>
            </a:r>
            <a:r>
              <a:rPr sz="2000" b="1">
                <a:solidFill>
                  <a:srgbClr val="1F2D3A"/>
                </a:solidFill>
              </a:rPr>
              <a:t>white-box</a:t>
            </a:r>
            <a:r>
              <a:rPr sz="2000" b="0">
                <a:solidFill>
                  <a:srgbClr val="1F2D3A"/>
                </a:solidFill>
              </a:rPr>
              <a:t> (sees everything).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SAST?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SAST (Static Application Security Testing):</a:t>
            </a:r>
            <a:r>
              <a:rPr sz="2000" b="0">
                <a:solidFill>
                  <a:srgbClr val="1F2D3A"/>
                </a:solidFill>
              </a:rPr>
              <a:t> a tool that analyses source </a:t>
            </a:r>
            <a:r>
              <a:rPr sz="2000" b="1">
                <a:solidFill>
                  <a:srgbClr val="1F2D3A"/>
                </a:solidFill>
              </a:rPr>
              <a:t>without running 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Finds dangerous patterns and possible memory errors.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Fast and broad; but produces </a:t>
            </a:r>
            <a:r>
              <a:rPr sz="2000" b="1">
                <a:solidFill>
                  <a:srgbClr val="1F2D3A"/>
                </a:solidFill>
              </a:rPr>
              <a:t>false positives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(We saw this in week 4 as "static analysis.")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DAST?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DAST (Dynamic Application Security Testing):</a:t>
            </a:r>
            <a:r>
              <a:rPr sz="2000" b="0">
                <a:solidFill>
                  <a:srgbClr val="1F2D3A"/>
                </a:solidFill>
              </a:rPr>
              <a:t> tests the program </a:t>
            </a:r>
            <a:r>
              <a:rPr sz="2000" b="1">
                <a:solidFill>
                  <a:srgbClr val="1F2D3A"/>
                </a:solidFill>
              </a:rPr>
              <a:t>while running 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Catches memory-access errors, undefined behaviour (e.g., with sanitizers).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(ASan/UBSan in week 4.)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Fuzzing?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Fuzzing:</a:t>
            </a:r>
            <a:r>
              <a:rPr sz="2000" b="0">
                <a:solidFill>
                  <a:srgbClr val="1F2D3A"/>
                </a:solidFill>
              </a:rPr>
              <a:t> feeding a program </a:t>
            </a:r>
            <a:r>
              <a:rPr sz="2000" b="1">
                <a:solidFill>
                  <a:srgbClr val="1F2D3A"/>
                </a:solidFill>
              </a:rPr>
              <a:t>unexpected/random inputs</a:t>
            </a:r>
            <a:r>
              <a:rPr sz="2000" b="0">
                <a:solidFill>
                  <a:srgbClr val="1F2D3A"/>
                </a:solidFill>
              </a:rPr>
              <a:t> to look for crashes/corruption.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Finds inputs a human would never think of.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(The libFuzzer/AFL concept in week 4.)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Penetration Test (Pentest)?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Penetration test:</a:t>
            </a:r>
            <a:r>
              <a:rPr sz="2000" b="0">
                <a:solidFill>
                  <a:srgbClr val="1F2D3A"/>
                </a:solidFill>
              </a:rPr>
              <a:t> attempting to break into a system from an attacker's point of view, </a:t>
            </a:r>
            <a:r>
              <a:rPr sz="2000" b="1">
                <a:solidFill>
                  <a:srgbClr val="1F2D3A"/>
                </a:solidFill>
              </a:rPr>
              <a:t>with permission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in a planned way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Combines</a:t>
            </a:r>
            <a:r>
              <a:rPr sz="2000" b="0">
                <a:solidFill>
                  <a:srgbClr val="1F2D3A"/>
                </a:solidFill>
              </a:rPr>
              <a:t> the methods above; the last and most expensive step.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TOE?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TOE (Target of Evaluation):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exactly what</a:t>
            </a:r>
            <a:r>
              <a:rPr sz="2000" b="0">
                <a:solidFill>
                  <a:srgbClr val="1F2D3A"/>
                </a:solidFill>
              </a:rPr>
              <a:t> is being evaluated?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Common Criteria term.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Identified uniquely: version + binary + source + hash value.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CVSS?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 (Common Vulnerability Scoring System):</a:t>
            </a:r>
            <a:r>
              <a:rPr sz="2000" b="0">
                <a:solidFill>
                  <a:srgbClr val="1F2D3A"/>
                </a:solidFill>
              </a:rPr>
              <a:t> expresses a vulnerability's </a:t>
            </a:r>
            <a:r>
              <a:rPr sz="2000" b="1">
                <a:solidFill>
                  <a:srgbClr val="1F2D3A"/>
                </a:solidFill>
              </a:rPr>
              <a:t>impact</a:t>
            </a:r>
            <a:r>
              <a:rPr sz="2000" b="0">
                <a:solidFill>
                  <a:srgbClr val="1F2D3A"/>
                </a:solidFill>
              </a:rPr>
              <a:t> as a standard score (0–10).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Higher score = more severe impact.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for prioritisation.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Attack Potential?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 potential: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how difficult</a:t>
            </a:r>
            <a:r>
              <a:rPr sz="2000" b="0">
                <a:solidFill>
                  <a:srgbClr val="1F2D3A"/>
                </a:solidFill>
              </a:rPr>
              <a:t> it is to carry out an attack.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Scored with factors such as time, expertise, and equipment.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Low potential (an easy attack) = a serious finding.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Potential — Five Factors</a:t>
            </a:r>
          </a:p>
        </p:txBody>
      </p:sp>
      <p:pic>
        <p:nvPicPr>
          <p:cNvPr id="7" name="Picture 6" descr="h12-03-saldiri-potansiye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39502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Impact Analysis and Delta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Security impact analysis:</a:t>
            </a:r>
            <a:r>
              <a:rPr sz="2000" b="0">
                <a:solidFill>
                  <a:srgbClr val="1F2D3A"/>
                </a:solidFill>
              </a:rPr>
              <a:t> a report </a:t>
            </a:r>
            <a:r>
              <a:rPr sz="2000" b="1">
                <a:solidFill>
                  <a:srgbClr val="1F2D3A"/>
                </a:solidFill>
              </a:rPr>
              <a:t>documenting</a:t>
            </a:r>
            <a:r>
              <a:rPr sz="2000" b="0">
                <a:solidFill>
                  <a:srgbClr val="1F2D3A"/>
                </a:solidFill>
              </a:rPr>
              <a:t> the security impact of a change.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Delta assessment:</a:t>
            </a:r>
            <a:r>
              <a:rPr sz="2000" b="0">
                <a:solidFill>
                  <a:srgbClr val="1F2D3A"/>
                </a:solidFill>
              </a:rPr>
              <a:t> re-evaluating </a:t>
            </a:r>
            <a:r>
              <a:rPr sz="2000" b="1">
                <a:solidFill>
                  <a:srgbClr val="1F2D3A"/>
                </a:solidFill>
              </a:rPr>
              <a:t>only the changed part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We'll see these in detail in section 5.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terms we know: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evaluation · certification · laboratory · standard · vulnerability · finding · white/black box · SAST · DAST · fuzzing · penetration test · TOE · CVSS · attack potential · impact analysis/delta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</a:t>
            </a:r>
            <a:r>
              <a:rPr sz="2000" b="1">
                <a:solidFill>
                  <a:srgbClr val="1F2D3A"/>
                </a:solidFill>
              </a:rPr>
              <a:t>why independent evaluation?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Why Independent Evaluation?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Independent Evaluation — Diagram</a:t>
            </a:r>
          </a:p>
        </p:txBody>
      </p:sp>
      <p:pic>
        <p:nvPicPr>
          <p:cNvPr id="7" name="Picture 6" descr="h12-04-bagimsiz-degerlend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"My Code Is Secure" Is Not Enough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developer can be </a:t>
            </a:r>
            <a:r>
              <a:rPr sz="2000" b="1">
                <a:solidFill>
                  <a:srgbClr val="1F2D3A"/>
                </a:solidFill>
              </a:rPr>
              <a:t>blind</a:t>
            </a:r>
            <a:r>
              <a:rPr sz="2000" b="0">
                <a:solidFill>
                  <a:srgbClr val="1F2D3A"/>
                </a:solidFill>
              </a:rPr>
              <a:t> to their own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Conflict of interest: you want to say "my product is secure."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That's why </a:t>
            </a:r>
            <a:r>
              <a:rPr sz="2000" b="1">
                <a:solidFill>
                  <a:srgbClr val="1F2D3A"/>
                </a:solidFill>
              </a:rPr>
              <a:t>third-party</a:t>
            </a:r>
            <a:r>
              <a:rPr sz="2000" b="0">
                <a:solidFill>
                  <a:srgbClr val="1F2D3A"/>
                </a:solidFill>
              </a:rPr>
              <a:t> verification is required.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Trust Rest 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on claims, but on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testing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independent laboratory: impartial, accredited, expert.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a </a:t>
            </a:r>
            <a:r>
              <a:rPr sz="2000" b="1">
                <a:solidFill>
                  <a:srgbClr val="1F2D3A"/>
                </a:solidFill>
              </a:rPr>
              <a:t>certificate</a:t>
            </a:r>
            <a:r>
              <a:rPr sz="2000" b="0">
                <a:solidFill>
                  <a:srgbClr val="1F2D3A"/>
                </a:solidFill>
              </a:rPr>
              <a:t> or a </a:t>
            </a:r>
            <a:r>
              <a:rPr sz="2000" b="1">
                <a:solidFill>
                  <a:srgbClr val="1F2D3A"/>
                </a:solidFill>
              </a:rPr>
              <a:t>finding list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Evaluator's Two Assumptions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White-box:</a:t>
            </a:r>
            <a:r>
              <a:rPr sz="2000" b="0">
                <a:solidFill>
                  <a:srgbClr val="1F2D3A"/>
                </a:solidFill>
              </a:rPr>
              <a:t> it has access to all source code and documents.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Platform is untrusted:</a:t>
            </a:r>
            <a:r>
              <a:rPr sz="2000" b="0">
                <a:solidFill>
                  <a:srgbClr val="1F2D3A"/>
                </a:solidFill>
              </a:rPr>
              <a:t> the environment the product runs on is exposed to the attacker.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Consequence of These Assumptions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protection merely </a:t>
            </a:r>
            <a:r>
              <a:rPr sz="2000" b="1">
                <a:solidFill>
                  <a:srgbClr val="1F2D3A"/>
                </a:solidFill>
              </a:rPr>
              <a:t>existing</a:t>
            </a:r>
            <a:r>
              <a:rPr sz="2000" b="0">
                <a:solidFill>
                  <a:srgbClr val="1F2D3A"/>
                </a:solidFill>
              </a:rPr>
              <a:t> is not enough.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evaluator asks: </a:t>
            </a:r>
            <a:r>
              <a:rPr sz="2000" b="1">
                <a:solidFill>
                  <a:srgbClr val="1F2D3A"/>
                </a:solidFill>
              </a:rPr>
              <a:t>how easily is it bypassed?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a single protection,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the time it takes to bypass protections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 Good Design the Attacker Is Forced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protection → bypassed in a single step.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Layered protection → the attacker must </a:t>
            </a:r>
            <a:r>
              <a:rPr sz="2000" b="1">
                <a:solidFill>
                  <a:srgbClr val="1F2D3A"/>
                </a:solidFill>
              </a:rPr>
              <a:t>chain</a:t>
            </a:r>
            <a:r>
              <a:rPr sz="2000" b="0">
                <a:solidFill>
                  <a:srgbClr val="1F2D3A"/>
                </a:solidFill>
              </a:rPr>
              <a:t> the layers.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evaluation counterpart of the "layered defence" idea from weeks 9 and 11.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The Standards Landscape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Standards Map — Diagram</a:t>
            </a:r>
          </a:p>
        </p:txBody>
      </p:sp>
      <p:pic>
        <p:nvPicPr>
          <p:cNvPr id="7" name="Picture 6" descr="h12-05-standart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91753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Are There So Many Standards?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standard secures a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thing: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organisation, the product, or the crypto module?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domain (IoT, payments, mobile)?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Knowing which one your project is closest to tells you which tests to prioritise.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ISO/IEC 27001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What:</a:t>
            </a:r>
            <a:r>
              <a:rPr sz="2000" b="0">
                <a:solidFill>
                  <a:srgbClr val="1F2D3A"/>
                </a:solidFill>
              </a:rPr>
              <a:t> certifies the </a:t>
            </a:r>
            <a:r>
              <a:rPr sz="2000" b="1">
                <a:solidFill>
                  <a:srgbClr val="1F2D3A"/>
                </a:solidFill>
              </a:rPr>
              <a:t>organisation</a:t>
            </a:r>
            <a:r>
              <a:rPr sz="2000" b="0">
                <a:solidFill>
                  <a:srgbClr val="1F2D3A"/>
                </a:solidFill>
              </a:rPr>
              <a:t> (its processes).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the product, but the organisation's information security management.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Asks for </a:t>
            </a:r>
            <a:r>
              <a:rPr sz="2000" b="1">
                <a:solidFill>
                  <a:srgbClr val="1F2D3A"/>
                </a:solidFill>
              </a:rPr>
              <a:t>control evidence</a:t>
            </a:r>
            <a:r>
              <a:rPr sz="2000" b="0">
                <a:solidFill>
                  <a:srgbClr val="1F2D3A"/>
                </a:solidFill>
              </a:rPr>
              <a:t> instead of testing.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Criteria (ISO/IEC 15408)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What:</a:t>
            </a:r>
            <a:r>
              <a:rPr sz="2000" b="0">
                <a:solidFill>
                  <a:srgbClr val="1F2D3A"/>
                </a:solidFill>
              </a:rPr>
              <a:t> certifies the </a:t>
            </a:r>
            <a:r>
              <a:rPr sz="2000" b="1">
                <a:solidFill>
                  <a:srgbClr val="1F2D3A"/>
                </a:solidFill>
              </a:rPr>
              <a:t>product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 review + vulnerability analysis + penetration test +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Depth increases with </a:t>
            </a:r>
            <a:r>
              <a:rPr sz="2000" b="1">
                <a:solidFill>
                  <a:srgbClr val="1F2D3A"/>
                </a:solidFill>
              </a:rPr>
              <a:t>EAL</a:t>
            </a:r>
            <a:r>
              <a:rPr sz="2000" b="0">
                <a:solidFill>
                  <a:srgbClr val="1F2D3A"/>
                </a:solidFill>
              </a:rPr>
              <a:t> (week 13).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FIPS 140-3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cryptographic module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Algorithm validation, self-tests.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Covers only the </a:t>
            </a:r>
            <a:r>
              <a:rPr sz="2000" b="1">
                <a:solidFill>
                  <a:srgbClr val="1F2D3A"/>
                </a:solidFill>
              </a:rPr>
              <a:t>module</a:t>
            </a:r>
            <a:r>
              <a:rPr sz="2000" b="0">
                <a:solidFill>
                  <a:srgbClr val="1F2D3A"/>
                </a:solidFill>
              </a:rPr>
              <a:t>, not the whole application (week 13).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ETSI EN 303 645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What:</a:t>
            </a:r>
            <a:r>
              <a:rPr sz="2000" b="0">
                <a:solidFill>
                  <a:srgbClr val="1F2D3A"/>
                </a:solidFill>
              </a:rPr>
              <a:t> baseline </a:t>
            </a:r>
            <a:r>
              <a:rPr sz="2000" b="1">
                <a:solidFill>
                  <a:srgbClr val="1F2D3A"/>
                </a:solidFill>
              </a:rPr>
              <a:t>IoT</a:t>
            </a:r>
            <a:r>
              <a:rPr sz="2000" b="0">
                <a:solidFill>
                  <a:srgbClr val="1F2D3A"/>
                </a:solidFill>
              </a:rPr>
              <a:t> security requirements.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light, broad-coverage baseline.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E.g., "store sensitive parameters securely".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EMVCo / PCI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payment</a:t>
            </a:r>
            <a:r>
              <a:rPr sz="2000" b="0">
                <a:solidFill>
                  <a:srgbClr val="1F2D3A"/>
                </a:solidFill>
              </a:rPr>
              <a:t> products.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Functional conformance + laboratory penetration test + attack potential.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Strict and detailed.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MASVS + MASTG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MASVS:</a:t>
            </a:r>
            <a:r>
              <a:rPr sz="2000" b="0">
                <a:solidFill>
                  <a:srgbClr val="1F2D3A"/>
                </a:solidFill>
              </a:rPr>
              <a:t> mobile application security </a:t>
            </a:r>
            <a:r>
              <a:rPr sz="2000" b="1">
                <a:solidFill>
                  <a:srgbClr val="1F2D3A"/>
                </a:solidFill>
              </a:rPr>
              <a:t>requirements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MASTG: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test guide</a:t>
            </a:r>
            <a:r>
              <a:rPr sz="2000" b="0">
                <a:solidFill>
                  <a:srgbClr val="1F2D3A"/>
                </a:solidFill>
              </a:rPr>
              <a:t> for testing them.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most applicable</a:t>
            </a:r>
            <a:r>
              <a:rPr sz="2000" b="0">
                <a:solidFill>
                  <a:srgbClr val="1F2D3A"/>
                </a:solidFill>
              </a:rPr>
              <a:t> guide for your project.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Standards · One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547368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7"/>
                <a:gridCol w="4728331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Certifies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ISO/IEC 27001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Organisation (process)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Common Criteria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Product (EAL)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 module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EN 303 645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IoT baseline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EMVCo / PCI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Payments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OWASP MASVS/MASTG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Mobile application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Organisation or Product? (Often Confused)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ISO/IEC 27001:</a:t>
            </a:r>
            <a:r>
              <a:rPr sz="2000" b="0">
                <a:solidFill>
                  <a:srgbClr val="1F2D3A"/>
                </a:solidFill>
              </a:rPr>
              <a:t> organisation.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Common Criteria:</a:t>
            </a:r>
            <a:r>
              <a:rPr sz="2000" b="0">
                <a:solidFill>
                  <a:srgbClr val="1F2D3A"/>
                </a:solidFill>
              </a:rPr>
              <a:t> product.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organisation can hold ISO 27001 while its product has not been evaluated; the reverse is also true.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isn't it enough for the developer to say "it's secure"?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evaluator's two assumptions?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do ISO 27001 and Common Criteria certify separately?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developer is a </a:t>
            </a:r>
            <a:r>
              <a:rPr sz="2000" b="1">
                <a:solidFill>
                  <a:srgbClr val="1F2D3A"/>
                </a:solidFill>
              </a:rPr>
              <a:t>party with interest</a:t>
            </a:r>
            <a:r>
              <a:rPr sz="2000" b="0">
                <a:solidFill>
                  <a:srgbClr val="1F2D3A"/>
                </a:solidFill>
              </a:rPr>
              <a:t> (conflict of interest), is </a:t>
            </a:r>
            <a:r>
              <a:rPr sz="2000" b="1">
                <a:solidFill>
                  <a:srgbClr val="1F2D3A"/>
                </a:solidFill>
              </a:rPr>
              <a:t>blind</a:t>
            </a:r>
            <a:r>
              <a:rPr sz="2000" b="0">
                <a:solidFill>
                  <a:srgbClr val="1F2D3A"/>
                </a:solidFill>
              </a:rPr>
              <a:t> to its own mistakes, and has no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 in hand. An independent evaluator verifies with evidence.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(1) The attacker </a:t>
            </a:r>
            <a:r>
              <a:rPr sz="2000" b="1">
                <a:solidFill>
                  <a:srgbClr val="1F2D3A"/>
                </a:solidFill>
              </a:rPr>
              <a:t>fully knows</a:t>
            </a:r>
            <a:r>
              <a:rPr sz="2000" b="0">
                <a:solidFill>
                  <a:srgbClr val="1F2D3A"/>
                </a:solidFill>
              </a:rPr>
              <a:t> the system (Kerckhoffs), (2) the attacker is </a:t>
            </a:r>
            <a:r>
              <a:rPr sz="2000" b="1">
                <a:solidFill>
                  <a:srgbClr val="1F2D3A"/>
                </a:solidFill>
              </a:rPr>
              <a:t>skilled and resourced</a:t>
            </a:r>
            <a:r>
              <a:rPr sz="2000" b="0">
                <a:solidFill>
                  <a:srgbClr val="1F2D3A"/>
                </a:solidFill>
              </a:rPr>
              <a:t>. Assume the worst case.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ISO 27001 certifies the organisation/process</a:t>
            </a:r>
            <a:r>
              <a:rPr sz="2000" b="0">
                <a:solidFill>
                  <a:srgbClr val="1F2D3A"/>
                </a:solidFill>
              </a:rPr>
              <a:t> (information security management), </a:t>
            </a:r>
            <a:r>
              <a:rPr sz="2000" b="1">
                <a:solidFill>
                  <a:srgbClr val="1F2D3A"/>
                </a:solidFill>
              </a:rPr>
              <a:t>Common Criteria certifies the product</a:t>
            </a:r>
            <a:r>
              <a:rPr sz="2000" b="0">
                <a:solidFill>
                  <a:srgbClr val="1F2D3A"/>
                </a:solidFill>
              </a:rPr>
              <a:t> (TOE) at a given assurance level.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The Evaluation Process: 13 Steps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Evaluation Process — Diagram</a:t>
            </a:r>
          </a:p>
        </p:txBody>
      </p:sp>
      <p:pic>
        <p:nvPicPr>
          <p:cNvPr id="7" name="Picture 6" descr="h12-01-degerlendirme-sure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Phases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process is split into three phases: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Preparation</a:t>
            </a:r>
            <a:r>
              <a:rPr sz="2000" b="0">
                <a:solidFill>
                  <a:srgbClr val="1F2D3A"/>
                </a:solidFill>
              </a:rPr>
              <a:t> (1–4)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Evaluation</a:t>
            </a:r>
            <a:r>
              <a:rPr sz="2000" b="0">
                <a:solidFill>
                  <a:srgbClr val="1F2D3A"/>
                </a:solidFill>
              </a:rPr>
              <a:t> (5–8)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Result and continuity</a:t>
            </a:r>
            <a:r>
              <a:rPr sz="2000" b="0">
                <a:solidFill>
                  <a:srgbClr val="1F2D3A"/>
                </a:solidFill>
              </a:rPr>
              <a:t> (9–13)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 let's take them one by one.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Preparation (Steps 1–4)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Preparation Steps — Diagram</a:t>
            </a:r>
          </a:p>
        </p:txBody>
      </p:sp>
      <p:pic>
        <p:nvPicPr>
          <p:cNvPr id="7" name="Picture 6" descr="h12-02-hazirlik-adim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Target of Evaluation (TOE)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is to be evaluated is defined </a:t>
            </a:r>
            <a:r>
              <a:rPr sz="2000" b="1">
                <a:solidFill>
                  <a:srgbClr val="1F2D3A"/>
                </a:solidFill>
              </a:rPr>
              <a:t>uniquely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version number </a:t>
            </a:r>
            <a:r>
              <a:rPr sz="2000" b="1">
                <a:solidFill>
                  <a:srgbClr val="1F2D3A"/>
                </a:solidFill>
              </a:rPr>
              <a:t>is not enough</a:t>
            </a:r>
            <a:r>
              <a:rPr sz="2000" b="0">
                <a:solidFill>
                  <a:srgbClr val="1F2D3A"/>
                </a:solidFill>
              </a:rPr>
              <a:t>: binary + source + hash value/label.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Out-of-scope components are written down.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S0, S1 (version identity, week 1).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TOE Identity — Diagram</a:t>
            </a:r>
          </a:p>
        </p:txBody>
      </p:sp>
      <p:pic>
        <p:nvPicPr>
          <p:cNvPr id="7" name="Picture 6" descr="h12-06-to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Why Unique?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report is only valid for the </a:t>
            </a:r>
            <a:r>
              <a:rPr sz="2000" b="1">
                <a:solidFill>
                  <a:srgbClr val="1F2D3A"/>
                </a:solidFill>
              </a:rPr>
              <a:t>binary examined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"v1.2" can point to two different builds.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hash value pins down exactly which file it is.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Delivery of Documents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 code, API documentation, </a:t>
            </a:r>
            <a:r>
              <a:rPr sz="2000" b="1">
                <a:solidFill>
                  <a:srgbClr val="1F2D3A"/>
                </a:solidFill>
              </a:rPr>
              <a:t>security guide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Debug and release builds.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Delivered over a secure channel.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your repo + your guide.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Requirement Template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standard's </a:t>
            </a:r>
            <a:r>
              <a:rPr sz="2000" b="1">
                <a:solidFill>
                  <a:srgbClr val="1F2D3A"/>
                </a:solidFill>
              </a:rPr>
              <a:t>numbered</a:t>
            </a:r>
            <a:r>
              <a:rPr sz="2000" b="0">
                <a:solidFill>
                  <a:srgbClr val="1F2D3A"/>
                </a:solidFill>
              </a:rPr>
              <a:t> requirements.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each: the text, </a:t>
            </a:r>
            <a:r>
              <a:rPr sz="2000" b="1">
                <a:solidFill>
                  <a:srgbClr val="1F2D3A"/>
                </a:solidFill>
              </a:rPr>
              <a:t>test coverage</a:t>
            </a:r>
            <a:r>
              <a:rPr sz="2000" b="0">
                <a:solidFill>
                  <a:srgbClr val="1F2D3A"/>
                </a:solidFill>
              </a:rPr>
              <a:t>, the developer's </a:t>
            </a:r>
            <a:r>
              <a:rPr sz="2000" b="1">
                <a:solidFill>
                  <a:srgbClr val="1F2D3A"/>
                </a:solidFill>
              </a:rPr>
              <a:t>compliance rationale + document reference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Status: met / transferred / not met.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S17 compliance matrix (week 13).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Workshop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control meets which requirement?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will gaps be closed?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document-update plan comes out of it.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Evaluation (Steps 5–8)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Source Code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source is reviewed in a </a:t>
            </a:r>
            <a:r>
              <a:rPr sz="2000" b="1">
                <a:solidFill>
                  <a:srgbClr val="1F2D3A"/>
                </a:solidFill>
              </a:rPr>
              <a:t>white-box</a:t>
            </a:r>
            <a:r>
              <a:rPr sz="2000" b="0">
                <a:solidFill>
                  <a:srgbClr val="1F2D3A"/>
                </a:solidFill>
              </a:rPr>
              <a:t> context.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Dangerous patterns, incorrect crypto, leak points.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week 4 CERT, static analysis.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Where Does the Evaluator Look?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crypto usage correct? Where does the key come from/go to?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 validation, memory (bounds, overflow, UAF).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Secret leakage in logs/errors.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Control-bypass paths.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 · Vulnerability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Assets and the </a:t>
            </a:r>
            <a:r>
              <a:rPr sz="2000" b="1">
                <a:solidFill>
                  <a:srgbClr val="1F2D3A"/>
                </a:solidFill>
              </a:rPr>
              <a:t>key hierarchy</a:t>
            </a:r>
            <a:r>
              <a:rPr sz="2000" b="0">
                <a:solidFill>
                  <a:srgbClr val="1F2D3A"/>
                </a:solidFill>
              </a:rPr>
              <a:t> are extracted.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every asset: "where, in what state, is it exposed?"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Output: finding list + </a:t>
            </a:r>
            <a:r>
              <a:rPr sz="2000" b="1">
                <a:solidFill>
                  <a:srgbClr val="1F2D3A"/>
                </a:solidFill>
              </a:rPr>
              <a:t>penetration test plan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S4, S5, S16.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· Penetration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item in the plan is carried out with the </a:t>
            </a:r>
            <a:r>
              <a:rPr sz="2000" b="1">
                <a:solidFill>
                  <a:srgbClr val="1F2D3A"/>
                </a:solidFill>
              </a:rPr>
              <a:t>eight-field</a:t>
            </a:r>
            <a:r>
              <a:rPr sz="2000" b="0">
                <a:solidFill>
                  <a:srgbClr val="1F2D3A"/>
                </a:solidFill>
              </a:rPr>
              <a:t> template.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finding is rated with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Output: test result tables.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S16.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Penetration Test Plan — Diagram</a:t>
            </a:r>
          </a:p>
        </p:txBody>
      </p:sp>
      <p:pic>
        <p:nvPicPr>
          <p:cNvPr id="7" name="Picture 6" descr="h12-11-pentest-pla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8 · Functional Conformance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product's standard functions (e.g., payment flows) are tested with the scheme's </a:t>
            </a:r>
            <a:r>
              <a:rPr sz="2000" b="1">
                <a:solidFill>
                  <a:srgbClr val="1F2D3A"/>
                </a:solidFill>
              </a:rPr>
              <a:t>test suite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Output: execution report.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unit tests.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Result and Continuity (Steps 9–13)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9 · Findings and Fixes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every finding, the laboratory produces a </a:t>
            </a:r>
            <a:r>
              <a:rPr sz="2000" b="1">
                <a:solidFill>
                  <a:srgbClr val="1F2D3A"/>
                </a:solidFill>
              </a:rPr>
              <a:t>recommendation</a:t>
            </a:r>
            <a:r>
              <a:rPr sz="2000" b="0">
                <a:solidFill>
                  <a:srgbClr val="1F2D3A"/>
                </a:solidFill>
              </a:rPr>
              <a:t>, the developer produces an </a:t>
            </a:r>
            <a:r>
              <a:rPr sz="2000" b="1">
                <a:solidFill>
                  <a:srgbClr val="1F2D3A"/>
                </a:solidFill>
              </a:rPr>
              <a:t>action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Some findings close as "not a security issue, a good-practice suggestion".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week 7 finding–action list.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Finding Cycle — Diagram</a:t>
            </a:r>
          </a:p>
        </p:txBody>
      </p:sp>
      <p:pic>
        <p:nvPicPr>
          <p:cNvPr id="7" name="Picture 6" descr="h12-09-bulgu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10 · Security Impact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fixes produce a new version: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change category (new feature / improvement / bug fix)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affected files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security impact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S13, change management.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Impact Analysis ↔ Delta — Diagram</a:t>
            </a:r>
          </a:p>
        </p:txBody>
      </p:sp>
      <p:pic>
        <p:nvPicPr>
          <p:cNvPr id="7" name="Picture 6" descr="h12-10-etki-del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11 · Delta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the </a:t>
            </a:r>
            <a:r>
              <a:rPr sz="2000" b="1">
                <a:solidFill>
                  <a:srgbClr val="1F2D3A"/>
                </a:solidFill>
              </a:rPr>
              <a:t>changed part</a:t>
            </a:r>
            <a:r>
              <a:rPr sz="2000" b="0">
                <a:solidFill>
                  <a:srgbClr val="1F2D3A"/>
                </a:solidFill>
              </a:rPr>
              <a:t> is re-evaluated.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laboratory asks for: marked-up documents, impact analysis, file list, the </a:t>
            </a:r>
            <a:r>
              <a:rPr sz="2000" b="1">
                <a:solidFill>
                  <a:srgbClr val="1F2D3A"/>
                </a:solidFill>
              </a:rPr>
              <a:t>new TOE identity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12 · Trade-Off and Residual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cost of every protection is measured.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Decisions are justified.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Residual risk is written explicitly.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week 1 trade-off record.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13 · Change Management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Baseline → request → classification → approval → development and testing → release → verification.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your project:</a:t>
            </a:r>
            <a:r>
              <a:rPr sz="2000" b="0">
                <a:solidFill>
                  <a:srgbClr val="1F2D3A"/>
                </a:solidFill>
              </a:rPr>
              <a:t> S13.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13 Steps · At a Glance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0012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Preparation:</a:t>
            </a:r>
            <a:r>
              <a:rPr sz="1800" b="0">
                <a:solidFill>
                  <a:srgbClr val="1F2D3A"/>
                </a:solidFill>
              </a:rPr>
              <a:t> 1 TOE · 2 documents · 3 requirement template · 4 workshop </a:t>
            </a:r>
            <a:r>
              <a:rPr sz="1800" b="1">
                <a:solidFill>
                  <a:srgbClr val="1F2D3A"/>
                </a:solidFill>
              </a:rPr>
              <a:t>Evaluation:</a:t>
            </a:r>
            <a:r>
              <a:rPr sz="1800" b="0">
                <a:solidFill>
                  <a:srgbClr val="1F2D3A"/>
                </a:solidFill>
              </a:rPr>
              <a:t> 5 code review · 6 vulnerability · 7 penetration · 8 functional </a:t>
            </a:r>
            <a:r>
              <a:rPr sz="1800" b="1">
                <a:solidFill>
                  <a:srgbClr val="1F2D3A"/>
                </a:solidFill>
              </a:rPr>
              <a:t>Result:</a:t>
            </a:r>
            <a:r>
              <a:rPr sz="1800" b="0">
                <a:solidFill>
                  <a:srgbClr val="1F2D3A"/>
                </a:solidFill>
              </a:rPr>
              <a:t> 9 finding · 10 impact · 11 delta · 12 residual risk · 13 change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the Guide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security guide that is the source of this course's "How it's done in the field" notes = the </a:t>
            </a:r>
            <a:r>
              <a:rPr sz="2000" b="1">
                <a:solidFill>
                  <a:srgbClr val="1F2D3A"/>
                </a:solidFill>
              </a:rPr>
              <a:t>document delivered at step 2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primary reader: the </a:t>
            </a:r>
            <a:r>
              <a:rPr sz="2000" b="1">
                <a:solidFill>
                  <a:srgbClr val="1F2D3A"/>
                </a:solidFill>
              </a:rPr>
              <a:t>laboratory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section opens with a requirement block ("requirement — status").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The guide in your project is a scaled-down version of this.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three phases, and roughly which steps?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 the TOE defined uniquely?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relationship between impact analysis and delta assessment?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Preparation</a:t>
            </a:r>
            <a:r>
              <a:rPr sz="2000" b="0">
                <a:solidFill>
                  <a:srgbClr val="1F2D3A"/>
                </a:solidFill>
              </a:rPr>
              <a:t> (TOE, scope, requirements, plan · 1–4), </a:t>
            </a:r>
            <a:r>
              <a:rPr sz="2000" b="1">
                <a:solidFill>
                  <a:srgbClr val="1F2D3A"/>
                </a:solidFill>
              </a:rPr>
              <a:t>Evaluation</a:t>
            </a:r>
            <a:r>
              <a:rPr sz="2000" b="0">
                <a:solidFill>
                  <a:srgbClr val="1F2D3A"/>
                </a:solidFill>
              </a:rPr>
              <a:t> (apply method, test, rate), </a:t>
            </a:r>
            <a:r>
              <a:rPr sz="2000" b="1">
                <a:solidFill>
                  <a:srgbClr val="1F2D3A"/>
                </a:solidFill>
              </a:rPr>
              <a:t>Result</a:t>
            </a:r>
            <a:r>
              <a:rPr sz="2000" b="0">
                <a:solidFill>
                  <a:srgbClr val="1F2D3A"/>
                </a:solidFill>
              </a:rPr>
              <a:t> (report, compliance, decision, ongoing delta maintenance).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To </a:t>
            </a:r>
            <a:r>
              <a:rPr sz="2000" b="1">
                <a:solidFill>
                  <a:srgbClr val="1F2D3A"/>
                </a:solidFill>
              </a:rPr>
              <a:t>pin down precisely</a:t>
            </a:r>
            <a:r>
              <a:rPr sz="2000" b="0">
                <a:solidFill>
                  <a:srgbClr val="1F2D3A"/>
                </a:solidFill>
              </a:rPr>
              <a:t> what is certified: version, build, hash, configuration. Otherwise a different version can appear "certified."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On a change, first the </a:t>
            </a:r>
            <a:r>
              <a:rPr sz="2000" b="1">
                <a:solidFill>
                  <a:srgbClr val="1F2D3A"/>
                </a:solidFill>
              </a:rPr>
              <a:t>impact analysis</a:t>
            </a:r>
            <a:r>
              <a:rPr sz="2000" b="0">
                <a:solidFill>
                  <a:srgbClr val="1F2D3A"/>
                </a:solidFill>
              </a:rPr>
              <a:t> (does it affect security?); if it does, not the whole product but only the </a:t>
            </a:r>
            <a:r>
              <a:rPr sz="2000" b="1">
                <a:solidFill>
                  <a:srgbClr val="1F2D3A"/>
                </a:solidFill>
              </a:rPr>
              <a:t>delta</a:t>
            </a:r>
            <a:r>
              <a:rPr sz="2000" b="0">
                <a:solidFill>
                  <a:srgbClr val="1F2D3A"/>
                </a:solidFill>
              </a:rPr>
              <a:t> (the changed part) is re-evaluated.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Vulnerability-Assessment Methods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Evaluation Methods — Diagram</a:t>
            </a:r>
          </a:p>
        </p:txBody>
      </p:sp>
      <p:pic>
        <p:nvPicPr>
          <p:cNvPr id="7" name="Picture 6" descr="h12-07-yontem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Purpose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Steps 5–6 of the process require using a set of methods </a:t>
            </a:r>
            <a:r>
              <a:rPr sz="2000" b="1">
                <a:solidFill>
                  <a:srgbClr val="1F2D3A"/>
                </a:solidFill>
              </a:rPr>
              <a:t>in the right order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Question: "How do I test my own product before I deliver it?"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Right Order: Cheap to Expensive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Source code review (manual)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Static analysis (SAST)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Dynamic analysis (DAST) + sanitizer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Fuzzing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Penetration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Cheap + broad → expensive + deep.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Order?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SAST</a:t>
            </a:r>
            <a:r>
              <a:rPr sz="2000" b="0">
                <a:solidFill>
                  <a:srgbClr val="1F2D3A"/>
                </a:solidFill>
              </a:rPr>
              <a:t> is cheap, scans broadly; but produces false positives.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Manual review</a:t>
            </a:r>
            <a:r>
              <a:rPr sz="2000" b="0">
                <a:solidFill>
                  <a:srgbClr val="1F2D3A"/>
                </a:solidFill>
              </a:rPr>
              <a:t> is expensive; but sees context.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Fuzzing</a:t>
            </a:r>
            <a:r>
              <a:rPr sz="2000" b="0">
                <a:solidFill>
                  <a:srgbClr val="1F2D3A"/>
                </a:solidFill>
              </a:rPr>
              <a:t> requires running the program; finds what no one would think of.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Penetration test</a:t>
            </a:r>
            <a:r>
              <a:rPr sz="2000" b="0">
                <a:solidFill>
                  <a:srgbClr val="1F2D3A"/>
                </a:solidFill>
              </a:rPr>
              <a:t> is the most expensive; comes last.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Clear "easy" findings first with cheap methods → the penetration test can focus on real, combined problems.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Method 1 · Source Code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Finds </a:t>
            </a:r>
            <a:r>
              <a:rPr sz="2000" b="1">
                <a:solidFill>
                  <a:srgbClr val="1F2D3A"/>
                </a:solidFill>
              </a:rPr>
              <a:t>logic</a:t>
            </a:r>
            <a:r>
              <a:rPr sz="2000" b="0">
                <a:solidFill>
                  <a:srgbClr val="1F2D3A"/>
                </a:solidFill>
              </a:rPr>
              <a:t> errors that automated tools miss.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human eye sees context and intent.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Code Review · Where to Look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Crypto:</a:t>
            </a:r>
            <a:r>
              <a:rPr sz="2000" b="0">
                <a:solidFill>
                  <a:srgbClr val="1F2D3A"/>
                </a:solidFill>
              </a:rPr>
              <a:t> is the right algorithm/mode/padding used? Where does the key come from/go to/get erased? (weeks 3, 10, 11)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Code Review · Where to Look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Input/memory:</a:t>
            </a:r>
            <a:r>
              <a:rPr sz="2000" b="0">
                <a:solidFill>
                  <a:srgbClr val="1F2D3A"/>
                </a:solidFill>
              </a:rPr>
              <a:t> bounds checking, integer overflow, format string, UAF (week 4 CERT).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Leakage:</a:t>
            </a:r>
            <a:r>
              <a:rPr sz="2000" b="0">
                <a:solidFill>
                  <a:srgbClr val="1F2D3A"/>
                </a:solidFill>
              </a:rPr>
              <a:t> sensitive data in logs, internal state in errors.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Bypass:</a:t>
            </a:r>
            <a:r>
              <a:rPr sz="2000" b="0">
                <a:solidFill>
                  <a:srgbClr val="1F2D3A"/>
                </a:solidFill>
              </a:rPr>
              <a:t> a control that can be bypassed with a single branch/return (week 9).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Method 2 · Static Analysis (SAST)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Scans the source </a:t>
            </a:r>
            <a:r>
              <a:rPr sz="2000" b="1">
                <a:solidFill>
                  <a:srgbClr val="1F2D3A"/>
                </a:solidFill>
              </a:rPr>
              <a:t>without running 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Memory errors, dangerous calls, patterns.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Fast; but </a:t>
            </a:r>
            <a:r>
              <a:rPr sz="2000" b="1">
                <a:solidFill>
                  <a:srgbClr val="1F2D3A"/>
                </a:solidFill>
              </a:rPr>
              <a:t>false positives</a:t>
            </a:r>
            <a:r>
              <a:rPr sz="2000" b="0">
                <a:solidFill>
                  <a:srgbClr val="1F2D3A"/>
                </a:solidFill>
              </a:rPr>
              <a:t> must be handled.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Method 3 · Dynamic Analysis (DAST)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Tests the program </a:t>
            </a:r>
            <a:r>
              <a:rPr sz="2000" b="1">
                <a:solidFill>
                  <a:srgbClr val="1F2D3A"/>
                </a:solidFill>
              </a:rPr>
              <a:t>while running 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Sanitizers (ASan/UBSan) catch memory-access errors, undefined behaviour.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Method 4 · Fuzzing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is fed </a:t>
            </a:r>
            <a:r>
              <a:rPr sz="2000" b="1">
                <a:solidFill>
                  <a:srgbClr val="1F2D3A"/>
                </a:solidFill>
              </a:rPr>
              <a:t>unexpected inputs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Crash/corruption paths are found.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Reveals cases a human would never think of.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Method 5 · Penetration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Combines</a:t>
            </a:r>
            <a:r>
              <a:rPr sz="2000" b="0">
                <a:solidFill>
                  <a:srgbClr val="1F2D3A"/>
                </a:solidFill>
              </a:rPr>
              <a:t> the methods above, tests exploitability from an attacker's viewpoint.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most expensive; comes last.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We'll plan it in detail in section 5.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Critical Point: The Developer Goes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These tools must also be run </a:t>
            </a:r>
            <a:r>
              <a:rPr sz="2000" b="1">
                <a:solidFill>
                  <a:srgbClr val="1F2D3A"/>
                </a:solidFill>
              </a:rPr>
              <a:t>by the developer</a:t>
            </a:r>
            <a:r>
              <a:rPr sz="2000" b="0">
                <a:solidFill>
                  <a:srgbClr val="1F2D3A"/>
                </a:solidFill>
              </a:rPr>
              <a:t>, and the results (S16) presented.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big difference for the evaluator: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"no one has tested this" vs.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"these tools were run, these findings were closed".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counterpart of week 4's </a:t>
            </a:r>
            <a:r>
              <a:rPr sz="2000" b="1">
                <a:solidFill>
                  <a:srgbClr val="1F2D3A"/>
                </a:solidFill>
              </a:rPr>
              <a:t>secure build pipeline</a:t>
            </a:r>
            <a:r>
              <a:rPr sz="2000" b="0">
                <a:solidFill>
                  <a:srgbClr val="1F2D3A"/>
                </a:solidFill>
              </a:rPr>
              <a:t> (SAST + sanitizer + fuzz in CI).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The Tests the Standards Demand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Each Standard Emphasises Different Tests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Whichever family your project is closest to, do the tests it expects first.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Criteria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 review + vulnerability analysis + penetration test.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 rating.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Depth increases with EAL.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FIPS 140-3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Cryptographic </a:t>
            </a:r>
            <a:r>
              <a:rPr sz="2000" b="1">
                <a:solidFill>
                  <a:srgbClr val="1F2D3A"/>
                </a:solidFill>
              </a:rPr>
              <a:t>module</a:t>
            </a:r>
            <a:r>
              <a:rPr sz="2000" b="0">
                <a:solidFill>
                  <a:srgbClr val="1F2D3A"/>
                </a:solidFill>
              </a:rPr>
              <a:t> tests.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Algorithm validation, self-tests.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Covers only the module.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EMVCo / PCI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Functional conformance + laboratory </a:t>
            </a:r>
            <a:r>
              <a:rPr sz="2000" b="1">
                <a:solidFill>
                  <a:srgbClr val="1F2D3A"/>
                </a:solidFill>
              </a:rPr>
              <a:t>penetration test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Attack-potential scoring.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Payment domain; strict.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MASVS / MASTG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Mobile application: static + dynamic testing.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most applicable</a:t>
            </a:r>
            <a:r>
              <a:rPr sz="2000" b="0">
                <a:solidFill>
                  <a:srgbClr val="1F2D3A"/>
                </a:solidFill>
              </a:rPr>
              <a:t> guide for your project.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Standards · Test Expectations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7938"/>
                <a:gridCol w="825359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Standard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Primary Test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ISO/IEC 27001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Process/management audit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Common Criteria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Review + vulnerability + penetration + attack potential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FIPS 140-3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 module testing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ETSI EN 303 645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Baseline requirement 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EMVCo / PCI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Functional + penetration + attack potential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MASVS/MASTG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Mobile static + dynamic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Test Methodology Guides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Mature public guides exist for </a:t>
            </a:r>
            <a:r>
              <a:rPr sz="2000" b="1">
                <a:solidFill>
                  <a:srgbClr val="1F2D3A"/>
                </a:solidFill>
              </a:rPr>
              <a:t>how</a:t>
            </a:r>
            <a:r>
              <a:rPr sz="2000" b="0">
                <a:solidFill>
                  <a:srgbClr val="1F2D3A"/>
                </a:solidFill>
              </a:rPr>
              <a:t> to run a penetration test: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WSTG</a:t>
            </a:r>
            <a:r>
              <a:rPr sz="2000" b="0">
                <a:solidFill>
                  <a:srgbClr val="1F2D3A"/>
                </a:solidFill>
              </a:rPr>
              <a:t> (web)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MASTG</a:t>
            </a:r>
            <a:r>
              <a:rPr sz="2000" b="0">
                <a:solidFill>
                  <a:srgbClr val="1F2D3A"/>
                </a:solidFill>
              </a:rPr>
              <a:t> (mobile)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PTES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NIST SP 800-115</a:t>
            </a:r>
            <a:r>
              <a:rPr sz="2000" b="0">
                <a:solidFill>
                  <a:srgbClr val="1F2D3A"/>
                </a:solidFill>
              </a:rPr>
              <a:t> (general process)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These are not an "attack recipe," they are </a:t>
            </a:r>
            <a:r>
              <a:rPr sz="2000" b="1">
                <a:solidFill>
                  <a:srgbClr val="1F2D3A"/>
                </a:solidFill>
              </a:rPr>
              <a:t>methodology</a:t>
            </a:r>
            <a:r>
              <a:rPr sz="2000" b="0">
                <a:solidFill>
                  <a:srgbClr val="1F2D3A"/>
                </a:solidFill>
              </a:rPr>
              <a:t> — they make the result repeatable/comparable.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do we order the methods cheap to expensive?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is SAST's weakness?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does it matter that the developer tests first?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Cheap/automated methods (SAST/DAST) </a:t>
            </a:r>
            <a:r>
              <a:rPr sz="2000" b="1">
                <a:solidFill>
                  <a:srgbClr val="1F2D3A"/>
                </a:solidFill>
              </a:rPr>
              <a:t>filter out</a:t>
            </a:r>
            <a:r>
              <a:rPr sz="2000" b="0">
                <a:solidFill>
                  <a:srgbClr val="1F2D3A"/>
                </a:solidFill>
              </a:rPr>
              <a:t> easy findings early; expensive human effort is spent only on what remains → efficient.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SAST</a:t>
            </a:r>
            <a:r>
              <a:rPr sz="2000" b="0">
                <a:solidFill>
                  <a:srgbClr val="1F2D3A"/>
                </a:solidFill>
              </a:rPr>
              <a:t> doesn't run the code → high </a:t>
            </a:r>
            <a:r>
              <a:rPr sz="2000" b="1">
                <a:solidFill>
                  <a:srgbClr val="1F2D3A"/>
                </a:solidFill>
              </a:rPr>
              <a:t>false positives</a:t>
            </a:r>
            <a:r>
              <a:rPr sz="2000" b="0">
                <a:solidFill>
                  <a:srgbClr val="1F2D3A"/>
                </a:solidFill>
              </a:rPr>
              <a:t>, cannot see runtime/configuration/business-logic flaws, doesn't know context.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It closes easy findings </a:t>
            </a:r>
            <a:r>
              <a:rPr sz="2000" b="1">
                <a:solidFill>
                  <a:srgbClr val="1F2D3A"/>
                </a:solidFill>
              </a:rPr>
              <a:t>cheaply</a:t>
            </a:r>
            <a:r>
              <a:rPr sz="2000" b="0">
                <a:solidFill>
                  <a:srgbClr val="1F2D3A"/>
                </a:solidFill>
              </a:rPr>
              <a:t> (goes clean to the evaluator), lowers cost/delay → evaluation can focus on deep problems.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Attack Potential and Rating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Not "Yes/No" but "How Hard?"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protection merely existing is not enough; </a:t>
            </a:r>
            <a:r>
              <a:rPr sz="2000" b="1">
                <a:solidFill>
                  <a:srgbClr val="1F2D3A"/>
                </a:solidFill>
              </a:rPr>
              <a:t>how easily it is bypassed</a:t>
            </a:r>
            <a:r>
              <a:rPr sz="2000" b="0">
                <a:solidFill>
                  <a:srgbClr val="1F2D3A"/>
                </a:solidFill>
              </a:rPr>
              <a:t> is measured.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Common Criteria and payment schemes do this with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formal counterpart of week 9's "measuring obfuscation" (potency/resilience) framework.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Question: "What Did It Take to Break?"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finding's severity is decided by the answer to this question.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score it with five–six factors; the points are summed; the total maps to a </a:t>
            </a:r>
            <a:r>
              <a:rPr sz="2000" b="1">
                <a:solidFill>
                  <a:srgbClr val="1F2D3A"/>
                </a:solidFill>
              </a:rPr>
              <a:t>resistance level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Factor 1 · Elapsed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long did the attack take?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 score:</a:t>
            </a:r>
            <a:r>
              <a:rPr sz="2000" b="0">
                <a:solidFill>
                  <a:srgbClr val="1F2D3A"/>
                </a:solidFill>
              </a:rPr>
              <a:t> a day. </a:t>
            </a:r>
            <a:r>
              <a:rPr sz="2000" b="1">
                <a:solidFill>
                  <a:srgbClr val="1F2D3A"/>
                </a:solidFill>
              </a:rPr>
              <a:t>High score:</a:t>
            </a:r>
            <a:r>
              <a:rPr sz="2000" b="0">
                <a:solidFill>
                  <a:srgbClr val="1F2D3A"/>
                </a:solidFill>
              </a:rPr>
              <a:t> months.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Factor 2 · Expertise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level of skill was required?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Low:</a:t>
            </a:r>
            <a:r>
              <a:rPr sz="2000" b="0">
                <a:solidFill>
                  <a:srgbClr val="1F2D3A"/>
                </a:solidFill>
              </a:rPr>
              <a:t> an ordinary user. </a:t>
            </a:r>
            <a:r>
              <a:rPr sz="2000" b="1">
                <a:solidFill>
                  <a:srgbClr val="1F2D3A"/>
                </a:solidFill>
              </a:rPr>
              <a:t>High:</a:t>
            </a:r>
            <a:r>
              <a:rPr sz="2000" b="0">
                <a:solidFill>
                  <a:srgbClr val="1F2D3A"/>
                </a:solidFill>
              </a:rPr>
              <a:t> a domain expert.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Factor 3 · Knowledge of the 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needed to be known about the product?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Low:</a:t>
            </a:r>
            <a:r>
              <a:rPr sz="2000" b="0">
                <a:solidFill>
                  <a:srgbClr val="1F2D3A"/>
                </a:solidFill>
              </a:rPr>
              <a:t> publicly available information. </a:t>
            </a:r>
            <a:r>
              <a:rPr sz="2000" b="1">
                <a:solidFill>
                  <a:srgbClr val="1F2D3A"/>
                </a:solidFill>
              </a:rPr>
              <a:t>High:</a:t>
            </a:r>
            <a:r>
              <a:rPr sz="2000" b="0">
                <a:solidFill>
                  <a:srgbClr val="1F2D3A"/>
                </a:solidFill>
              </a:rPr>
              <a:t> internal/confidential documents.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Factor 4 · Window of Opportunity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much access/how many attempts were needed?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Low:</a:t>
            </a:r>
            <a:r>
              <a:rPr sz="2000" b="0">
                <a:solidFill>
                  <a:srgbClr val="1F2D3A"/>
                </a:solidFill>
              </a:rPr>
              <a:t> unlimited/remote. </a:t>
            </a:r>
            <a:r>
              <a:rPr sz="2000" b="1">
                <a:solidFill>
                  <a:srgbClr val="1F2D3A"/>
                </a:solidFill>
              </a:rPr>
              <a:t>High:</a:t>
            </a:r>
            <a:r>
              <a:rPr sz="2000" b="0">
                <a:solidFill>
                  <a:srgbClr val="1F2D3A"/>
                </a:solidFill>
              </a:rPr>
              <a:t> restricted physical access.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Factor 5 · Equipment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tools were needed?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Low:</a:t>
            </a:r>
            <a:r>
              <a:rPr sz="2000" b="0">
                <a:solidFill>
                  <a:srgbClr val="1F2D3A"/>
                </a:solidFill>
              </a:rPr>
              <a:t> standard, free. </a:t>
            </a:r>
            <a:r>
              <a:rPr sz="2000" b="1">
                <a:solidFill>
                  <a:srgbClr val="1F2D3A"/>
                </a:solidFill>
              </a:rPr>
              <a:t>High:</a:t>
            </a:r>
            <a:r>
              <a:rPr sz="2000" b="0">
                <a:solidFill>
                  <a:srgbClr val="1F2D3A"/>
                </a:solidFill>
              </a:rPr>
              <a:t> specialised, expensive.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Factors · One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6976"/>
                <a:gridCol w="3117581"/>
                <a:gridCol w="3896976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Factor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High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Elapsed time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day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Months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Expertise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Ordinary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Expert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Knowledge of target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Public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Confidential document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 of opportunity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Unlimited/remote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Restricted physical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Equipment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Specialised/expensive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Interpretation: Low Total = Serious Finding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High</a:t>
            </a:r>
            <a:r>
              <a:rPr sz="2000" b="0">
                <a:solidFill>
                  <a:srgbClr val="1F2D3A"/>
                </a:solidFill>
              </a:rPr>
              <a:t> total → the attack is hard → the protection is good.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Low</a:t>
            </a:r>
            <a:r>
              <a:rPr sz="2000" b="0">
                <a:solidFill>
                  <a:srgbClr val="1F2D3A"/>
                </a:solidFill>
              </a:rPr>
              <a:t> total (ordinary user, one hour, free tool) → </a:t>
            </a:r>
            <a:r>
              <a:rPr sz="2000" b="1">
                <a:solidFill>
                  <a:srgbClr val="1F2D3A"/>
                </a:solidFill>
              </a:rPr>
              <a:t>serious finding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logic is the same as week 9's four metrics.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Worked Example (Synthetic)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"A licence check in the release build depended on a branch that an ordinary-level user, with a free disassembler, found in an hour and bypassed with a single-byte patch."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· Scoring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Time: low · expertise: moderate · knowledge: public · equipment: free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low attack potential → serious finding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Recommendation:</a:t>
            </a:r>
            <a:r>
              <a:rPr sz="2000" b="0">
                <a:solidFill>
                  <a:srgbClr val="1F2D3A"/>
                </a:solidFill>
              </a:rPr>
              <a:t> opaque boolean + random exit (week 9) + server-side check.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CVSS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Potential ↔ CVSS — Diagram</a:t>
            </a:r>
          </a:p>
        </p:txBody>
      </p:sp>
      <p:pic>
        <p:nvPicPr>
          <p:cNvPr id="7" name="Picture 6" descr="h12-08-potansiyel-cv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CVSS Add?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Attack potential: "how </a:t>
            </a:r>
            <a:r>
              <a:rPr sz="2000" b="1">
                <a:solidFill>
                  <a:srgbClr val="1F2D3A"/>
                </a:solidFill>
              </a:rPr>
              <a:t>hard</a:t>
            </a:r>
            <a:r>
              <a:rPr sz="2000" b="0">
                <a:solidFill>
                  <a:srgbClr val="1F2D3A"/>
                </a:solidFill>
              </a:rPr>
              <a:t> is it to break?"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CVSS: "how </a:t>
            </a:r>
            <a:r>
              <a:rPr sz="2000" b="1">
                <a:solidFill>
                  <a:srgbClr val="1F2D3A"/>
                </a:solidFill>
              </a:rPr>
              <a:t>big</a:t>
            </a:r>
            <a:r>
              <a:rPr sz="2000" b="0">
                <a:solidFill>
                  <a:srgbClr val="1F2D3A"/>
                </a:solidFill>
              </a:rPr>
              <a:t> is this vulnerability's impact?"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two complement each other.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· Likelihood vs. Impact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weighs </a:t>
            </a:r>
            <a:r>
              <a:rPr sz="2000" b="1">
                <a:solidFill>
                  <a:srgbClr val="1F2D3A"/>
                </a:solidFill>
              </a:rPr>
              <a:t>likelihood</a:t>
            </a:r>
            <a:r>
              <a:rPr sz="2000" b="0">
                <a:solidFill>
                  <a:srgbClr val="1F2D3A"/>
                </a:solidFill>
              </a:rPr>
              <a:t> (the attack's difficulty), the other </a:t>
            </a:r>
            <a:r>
              <a:rPr sz="2000" b="1">
                <a:solidFill>
                  <a:srgbClr val="1F2D3A"/>
                </a:solidFill>
              </a:rPr>
              <a:t>impact</a:t>
            </a:r>
            <a:r>
              <a:rPr sz="2000" b="0">
                <a:solidFill>
                  <a:srgbClr val="1F2D3A"/>
                </a:solidFill>
              </a:rPr>
              <a:t> (loss of confidentiality/integrity/availability).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are usually given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 in the report.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Prioritisation is based on both.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Finding → Recommendation → Action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Evaluation Is a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a "pass/fail" stamp, but an </a:t>
            </a:r>
            <a:r>
              <a:rPr sz="2000" b="1">
                <a:solidFill>
                  <a:srgbClr val="1F2D3A"/>
                </a:solidFill>
              </a:rPr>
              <a:t>improvement cycle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Four steps for every finding: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Four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Finding:</a:t>
            </a:r>
            <a:r>
              <a:rPr sz="2000" b="0">
                <a:solidFill>
                  <a:srgbClr val="1F2D3A"/>
                </a:solidFill>
              </a:rPr>
              <a:t> what the laboratory found (with evidence, repeatable).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Recommendation:</a:t>
            </a:r>
            <a:r>
              <a:rPr sz="2000" b="0">
                <a:solidFill>
                  <a:srgbClr val="1F2D3A"/>
                </a:solidFill>
              </a:rPr>
              <a:t> the suggested direction of the fix.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Action:</a:t>
            </a:r>
            <a:r>
              <a:rPr sz="2000" b="0">
                <a:solidFill>
                  <a:srgbClr val="1F2D3A"/>
                </a:solidFill>
              </a:rPr>
              <a:t> what the developer did (or why not).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Closure:</a:t>
            </a:r>
            <a:r>
              <a:rPr sz="2000" b="0">
                <a:solidFill>
                  <a:srgbClr val="1F2D3A"/>
                </a:solidFill>
              </a:rPr>
              <a:t> some findings close as "not open, a good-practice suggestion".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cycle → the source of the post-midterm </a:t>
            </a:r>
            <a:r>
              <a:rPr sz="2000" b="1">
                <a:solidFill>
                  <a:srgbClr val="1F2D3A"/>
                </a:solidFill>
              </a:rPr>
              <a:t>finding–action list</a:t>
            </a:r>
            <a:r>
              <a:rPr sz="2000" b="0">
                <a:solidFill>
                  <a:srgbClr val="1F2D3A"/>
                </a:solidFill>
              </a:rPr>
              <a:t> (week 7).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Impact Analysis and Delta Assessment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 We Need These?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Fixes produce a new version.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Re-evaluating everything from scratch is </a:t>
            </a:r>
            <a:r>
              <a:rPr sz="2000" b="1">
                <a:solidFill>
                  <a:srgbClr val="1F2D3A"/>
                </a:solidFill>
              </a:rPr>
              <a:t>expensive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Two documents come into play (steps 10–11).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Security Impact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Classifies changes: new feature / improvement / bug fix.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Lists affected files.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Writes the </a:t>
            </a:r>
            <a:r>
              <a:rPr sz="2000" b="1">
                <a:solidFill>
                  <a:srgbClr val="1F2D3A"/>
                </a:solidFill>
              </a:rPr>
              <a:t>security impact</a:t>
            </a:r>
            <a:r>
              <a:rPr sz="2000" b="0">
                <a:solidFill>
                  <a:srgbClr val="1F2D3A"/>
                </a:solidFill>
              </a:rPr>
              <a:t> of each change.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The developer's</a:t>
            </a:r>
            <a:r>
              <a:rPr sz="2000" b="0">
                <a:solidFill>
                  <a:srgbClr val="1F2D3A"/>
                </a:solidFill>
              </a:rPr>
              <a:t> output.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Delta 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Based on this document, re-evaluates </a:t>
            </a:r>
            <a:r>
              <a:rPr sz="2000" b="1">
                <a:solidFill>
                  <a:srgbClr val="1F2D3A"/>
                </a:solidFill>
              </a:rPr>
              <a:t>only the changed part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Asks for: marked-up documents, change list, file list, </a:t>
            </a:r>
            <a:r>
              <a:rPr sz="2000" b="1">
                <a:solidFill>
                  <a:srgbClr val="1F2D3A"/>
                </a:solidFill>
              </a:rPr>
              <a:t>new TOE identity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The laboratory's</a:t>
            </a:r>
            <a:r>
              <a:rPr sz="2000" b="0">
                <a:solidFill>
                  <a:srgbClr val="1F2D3A"/>
                </a:solidFill>
              </a:rPr>
              <a:t> job.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Do Not Confuse the Two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Impact analysis: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 i="1">
                <a:solidFill>
                  <a:srgbClr val="1F2D3A"/>
                </a:solidFill>
              </a:rPr>
              <a:t>documents</a:t>
            </a:r>
            <a:r>
              <a:rPr sz="2000" b="0">
                <a:solidFill>
                  <a:srgbClr val="1F2D3A"/>
                </a:solidFill>
              </a:rPr>
              <a:t> the change's impact (developer).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Delta assessment: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 i="1">
                <a:solidFill>
                  <a:srgbClr val="1F2D3A"/>
                </a:solidFill>
              </a:rPr>
              <a:t>re-evaluates</a:t>
            </a:r>
            <a:r>
              <a:rPr sz="2000" b="0">
                <a:solidFill>
                  <a:srgbClr val="1F2D3A"/>
                </a:solidFill>
              </a:rPr>
              <a:t> only the change (laboratory).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version identity/hash is inconsistent, delta </a:t>
            </a:r>
            <a:r>
              <a:rPr sz="2000" b="1">
                <a:solidFill>
                  <a:srgbClr val="1F2D3A"/>
                </a:solidFill>
              </a:rPr>
              <a:t>cannot be done</a:t>
            </a:r>
            <a:r>
              <a:rPr sz="2000" b="0">
                <a:solidFill>
                  <a:srgbClr val="1F2D3A"/>
                </a:solidFill>
              </a:rPr>
              <a:t> (the evaluated product becomes ambiguous).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five factors of attack potential?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 a low attack potential a serious finding?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do attack potential and CVSS each measure?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Whose job is impact analysis, whose is delta?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46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Elapsed time · expertise · knowledge of the target · opportunity (access) · equipment.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It means the exploit can be done with </a:t>
            </a:r>
            <a:r>
              <a:rPr sz="2000" b="1">
                <a:solidFill>
                  <a:srgbClr val="1F2D3A"/>
                </a:solidFill>
              </a:rPr>
              <a:t>little</a:t>
            </a:r>
            <a:r>
              <a:rPr sz="2000" b="0">
                <a:solidFill>
                  <a:srgbClr val="1F2D3A"/>
                </a:solidFill>
              </a:rPr>
              <a:t> time/skill/tools → many more attackers can do it → a broad, likely threat → high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 measures the attack's </a:t>
            </a:r>
            <a:r>
              <a:rPr sz="2000" b="1">
                <a:solidFill>
                  <a:srgbClr val="1F2D3A"/>
                </a:solidFill>
              </a:rPr>
              <a:t>difficulty/cost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CVSS</a:t>
            </a:r>
            <a:r>
              <a:rPr sz="2000" b="0">
                <a:solidFill>
                  <a:srgbClr val="1F2D3A"/>
                </a:solidFill>
              </a:rPr>
              <a:t> measures the vulnerability's </a:t>
            </a:r>
            <a:r>
              <a:rPr sz="2000" b="1">
                <a:solidFill>
                  <a:srgbClr val="1F2D3A"/>
                </a:solidFill>
              </a:rPr>
              <a:t>severity/impact</a:t>
            </a:r>
            <a:r>
              <a:rPr sz="2000" b="0">
                <a:solidFill>
                  <a:srgbClr val="1F2D3A"/>
                </a:solidFill>
              </a:rPr>
              <a:t>. Different axes, used together.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Impact analysis is the developer's</a:t>
            </a:r>
            <a:r>
              <a:rPr sz="2000" b="0">
                <a:solidFill>
                  <a:srgbClr val="1F2D3A"/>
                </a:solidFill>
              </a:rPr>
              <a:t> job (they initiate the assessment of the change's impact); </a:t>
            </a:r>
            <a:r>
              <a:rPr sz="2000" b="1">
                <a:solidFill>
                  <a:srgbClr val="1F2D3A"/>
                </a:solidFill>
              </a:rPr>
              <a:t>delta assessment is the evaluator's</a:t>
            </a:r>
            <a:r>
              <a:rPr sz="2000" b="0">
                <a:solidFill>
                  <a:srgbClr val="1F2D3A"/>
                </a:solidFill>
              </a:rPr>
              <a:t> job (they independently re-review it).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Penetration Test Plan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Was a Penetration Test?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activity that </a:t>
            </a:r>
            <a:r>
              <a:rPr sz="2000" b="1">
                <a:solidFill>
                  <a:srgbClr val="1F2D3A"/>
                </a:solidFill>
              </a:rPr>
              <a:t>combines</a:t>
            </a:r>
            <a:r>
              <a:rPr sz="2000" b="0">
                <a:solidFill>
                  <a:srgbClr val="1F2D3A"/>
                </a:solidFill>
              </a:rPr>
              <a:t> the methods from an attacker's viewpoint, </a:t>
            </a:r>
            <a:r>
              <a:rPr sz="2000" b="1">
                <a:solidFill>
                  <a:srgbClr val="1F2D3A"/>
                </a:solidFill>
              </a:rPr>
              <a:t>planned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permitted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"Planned" and "permitted" are not optional.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plan contains at least four headings.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Heading 1 ·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will </a:t>
            </a:r>
            <a:r>
              <a:rPr sz="2000" b="1">
                <a:solidFill>
                  <a:srgbClr val="1F2D3A"/>
                </a:solidFill>
              </a:rPr>
              <a:t>and won't</a:t>
            </a:r>
            <a:r>
              <a:rPr sz="2000" b="0">
                <a:solidFill>
                  <a:srgbClr val="1F2D3A"/>
                </a:solidFill>
              </a:rPr>
              <a:t> be tested is written explicitly.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binary/version, which components, which environment (test or production), which data (synthetic only).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Out-of-scope items are also written down (third-party servers, real user data).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Heading 2 · Rules of Engagement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Written permission</a:t>
            </a:r>
            <a:r>
              <a:rPr sz="2000" b="0">
                <a:solidFill>
                  <a:srgbClr val="1F2D3A"/>
                </a:solidFill>
              </a:rPr>
              <a:t> and an authorised signature.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test window (date/time).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Permitted and </a:t>
            </a:r>
            <a:r>
              <a:rPr sz="2000" b="1">
                <a:solidFill>
                  <a:srgbClr val="1F2D3A"/>
                </a:solidFill>
              </a:rPr>
              <a:t>forbidden</a:t>
            </a:r>
            <a:r>
              <a:rPr sz="2000" b="0">
                <a:solidFill>
                  <a:srgbClr val="1F2D3A"/>
                </a:solidFill>
              </a:rPr>
              <a:t> methods (e.g., excluding those that cause service disruption).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Heading 2 · Rules of Engagement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 rule: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real personal data; findings are confidential.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Kill switch:</a:t>
            </a:r>
            <a:r>
              <a:rPr sz="2000" b="0">
                <a:solidFill>
                  <a:srgbClr val="1F2D3A"/>
                </a:solidFill>
              </a:rPr>
              <a:t> if a critical impact is observed, the test stops, reported immediately.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Communication and escalation points.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Heading 3 · Methodology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Choose a recognised methodology and follow it: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mobile: </a:t>
            </a:r>
            <a:r>
              <a:rPr sz="2000" b="1">
                <a:solidFill>
                  <a:srgbClr val="1F2D3A"/>
                </a:solidFill>
              </a:rPr>
              <a:t>OWASP MASTG/MASVS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web: </a:t>
            </a:r>
            <a:r>
              <a:rPr sz="2000" b="1">
                <a:solidFill>
                  <a:srgbClr val="1F2D3A"/>
                </a:solidFill>
              </a:rPr>
              <a:t>OWASP WSTG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general: </a:t>
            </a:r>
            <a:r>
              <a:rPr sz="2000" b="1">
                <a:solidFill>
                  <a:srgbClr val="1F2D3A"/>
                </a:solidFill>
              </a:rPr>
              <a:t>PTES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NIST SP 800-115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the result is </a:t>
            </a:r>
            <a:r>
              <a:rPr sz="2000" b="1">
                <a:solidFill>
                  <a:srgbClr val="1F2D3A"/>
                </a:solidFill>
              </a:rPr>
              <a:t>repeatable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comparable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Heading 4 · Test Template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test is written with the same </a:t>
            </a:r>
            <a:r>
              <a:rPr sz="2000" b="1">
                <a:solidFill>
                  <a:srgbClr val="1F2D3A"/>
                </a:solidFill>
              </a:rPr>
              <a:t>eight-field</a:t>
            </a:r>
            <a:r>
              <a:rPr sz="2000" b="0">
                <a:solidFill>
                  <a:srgbClr val="1F2D3A"/>
                </a:solidFill>
              </a:rPr>
              <a:t> card.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card is your project's </a:t>
            </a:r>
            <a:r>
              <a:rPr sz="2000" b="1">
                <a:solidFill>
                  <a:srgbClr val="1F2D3A"/>
                </a:solidFill>
              </a:rPr>
              <a:t>S16</a:t>
            </a:r>
            <a:r>
              <a:rPr sz="2000" b="0">
                <a:solidFill>
                  <a:srgbClr val="1F2D3A"/>
                </a:solidFill>
              </a:rPr>
              <a:t> skeleton. Let's look at the fields now.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Test Card · Fields 1–4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Test ID:</a:t>
            </a:r>
            <a:r>
              <a:rPr sz="2000" b="0">
                <a:solidFill>
                  <a:srgbClr val="1F2D3A"/>
                </a:solidFill>
              </a:rPr>
              <a:t> a unique number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Related requirement:</a:t>
            </a:r>
            <a:r>
              <a:rPr sz="2000" b="0">
                <a:solidFill>
                  <a:srgbClr val="1F2D3A"/>
                </a:solidFill>
              </a:rPr>
              <a:t> which asset/requirement it tests (S17 link)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Purpose:</a:t>
            </a:r>
            <a:r>
              <a:rPr sz="2000" b="0">
                <a:solidFill>
                  <a:srgbClr val="1F2D3A"/>
                </a:solidFill>
              </a:rPr>
              <a:t> what is being verified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Preconditions:</a:t>
            </a:r>
            <a:r>
              <a:rPr sz="2000" b="0">
                <a:solidFill>
                  <a:srgbClr val="1F2D3A"/>
                </a:solidFill>
              </a:rPr>
              <a:t> environment, version, data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Test Card · Fields 5–8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Method/steps:</a:t>
            </a:r>
            <a:r>
              <a:rPr sz="2000" b="0">
                <a:solidFill>
                  <a:srgbClr val="1F2D3A"/>
                </a:solidFill>
              </a:rPr>
              <a:t> in repeatable form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Expected result:</a:t>
            </a:r>
            <a:r>
              <a:rPr sz="2000" b="0">
                <a:solidFill>
                  <a:srgbClr val="1F2D3A"/>
                </a:solidFill>
              </a:rPr>
              <a:t> what secure behaviour should be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Observed result:</a:t>
            </a:r>
            <a:r>
              <a:rPr sz="2000" b="0">
                <a:solidFill>
                  <a:srgbClr val="1F2D3A"/>
                </a:solidFill>
              </a:rPr>
              <a:t> what happened (with evidence)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Decision:</a:t>
            </a:r>
            <a:r>
              <a:rPr sz="2000" b="0">
                <a:solidFill>
                  <a:srgbClr val="1F2D3A"/>
                </a:solidFill>
              </a:rPr>
              <a:t> attack potential + pass/fail + recommendation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Test Card · One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050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8001792"/>
              </a:tblGrid>
              <a:tr h="33893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Field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Content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Unique number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Requirement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Link to S17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Purpose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What is verified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Precondition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Environment, version, data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Steps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Repeatable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Expected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behaviour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893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Observed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What happened (evidence)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Decision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Attack pot. + pass/fail + recommendation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Worked Example · Test Card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ID:</a:t>
            </a:r>
            <a:r>
              <a:rPr sz="2000" b="0">
                <a:solidFill>
                  <a:srgbClr val="1F2D3A"/>
                </a:solidFill>
              </a:rPr>
              <a:t> T-05 </a:t>
            </a:r>
            <a:r>
              <a:rPr sz="2000" b="1">
                <a:solidFill>
                  <a:srgbClr val="1F2D3A"/>
                </a:solidFill>
              </a:rPr>
              <a:t>Requirement:</a:t>
            </a:r>
            <a:r>
              <a:rPr sz="2000" b="0">
                <a:solidFill>
                  <a:srgbClr val="1F2D3A"/>
                </a:solidFill>
              </a:rPr>
              <a:t> the sensitive record in the local database must be protected with AEAD (S17) </a:t>
            </a:r>
            <a:r>
              <a:rPr sz="2000" b="1">
                <a:solidFill>
                  <a:srgbClr val="1F2D3A"/>
                </a:solidFill>
              </a:rPr>
              <a:t>Purpose:</a:t>
            </a:r>
            <a:r>
              <a:rPr sz="2000" b="0">
                <a:solidFill>
                  <a:srgbClr val="1F2D3A"/>
                </a:solidFill>
              </a:rPr>
              <a:t> is the record found in plaintext on disk?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Worked Example · Test Card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Precondition:</a:t>
            </a:r>
            <a:r>
              <a:rPr sz="2000" b="0">
                <a:solidFill>
                  <a:srgbClr val="1F2D3A"/>
                </a:solidFill>
              </a:rPr>
              <a:t> release build, a synthetic record inserted </a:t>
            </a:r>
            <a:r>
              <a:rPr sz="2000" b="1">
                <a:solidFill>
                  <a:srgbClr val="1F2D3A"/>
                </a:solidFill>
              </a:rPr>
              <a:t>Steps:</a:t>
            </a:r>
            <a:r>
              <a:rPr sz="2000" b="0">
                <a:solidFill>
                  <a:srgbClr val="1F2D3A"/>
                </a:solidFill>
              </a:rPr>
              <a:t> run the application → add a record → scan the database file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Expected:</a:t>
            </a:r>
            <a:r>
              <a:rPr sz="2000" b="0">
                <a:solidFill>
                  <a:srgbClr val="1F2D3A"/>
                </a:solidFill>
              </a:rPr>
              <a:t> plaintext is </a:t>
            </a:r>
            <a:r>
              <a:rPr sz="2000" b="1">
                <a:solidFill>
                  <a:srgbClr val="1F2D3A"/>
                </a:solidFill>
              </a:rPr>
              <a:t>not visible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Worked Example · Test Card (3)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Observed:</a:t>
            </a:r>
            <a:r>
              <a:rPr sz="2000" b="0">
                <a:solidFill>
                  <a:srgbClr val="1F2D3A"/>
                </a:solidFill>
              </a:rPr>
              <a:t> no plaintext visible (only an encrypted blob) — evidence: output screenshot </a:t>
            </a:r>
            <a:r>
              <a:rPr sz="2000" b="1">
                <a:solidFill>
                  <a:srgbClr val="1F2D3A"/>
                </a:solidFill>
              </a:rPr>
              <a:t>Decision:</a:t>
            </a:r>
            <a:r>
              <a:rPr sz="2000" b="0">
                <a:solidFill>
                  <a:srgbClr val="1F2D3A"/>
                </a:solidFill>
              </a:rPr>
              <a:t> pass · attack potential high (an easy attack failed)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goal isn't to find a flaw, it's to learn </a:t>
            </a:r>
            <a:r>
              <a:rPr sz="2000" b="1">
                <a:solidFill>
                  <a:srgbClr val="1F2D3A"/>
                </a:solidFill>
              </a:rPr>
              <a:t>to write a proper card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Team Activity (In Class)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team picks </a:t>
            </a:r>
            <a:r>
              <a:rPr sz="2000" b="1">
                <a:solidFill>
                  <a:srgbClr val="1F2D3A"/>
                </a:solidFill>
              </a:rPr>
              <a:t>one asset</a:t>
            </a:r>
            <a:r>
              <a:rPr sz="2000" b="0">
                <a:solidFill>
                  <a:srgbClr val="1F2D3A"/>
                </a:solidFill>
              </a:rPr>
              <a:t> from its own project.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Fills in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test card for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15 minutes; then a few cards are shared.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Reporting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Report's Four Sections — Diagram</a:t>
            </a:r>
          </a:p>
        </p:txBody>
      </p:sp>
      <p:pic>
        <p:nvPicPr>
          <p:cNvPr id="7" name="Picture 6" descr="h12-12-rapor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Good Report = a Decidable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a list of "you failed."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reader must be able to decide </a:t>
            </a:r>
            <a:r>
              <a:rPr sz="2000" b="1">
                <a:solidFill>
                  <a:srgbClr val="1F2D3A"/>
                </a:solidFill>
              </a:rPr>
              <a:t>what to do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Report Sections 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Executive summary:</a:t>
            </a:r>
            <a:r>
              <a:rPr sz="2000" b="0">
                <a:solidFill>
                  <a:srgbClr val="1F2D3A"/>
                </a:solidFill>
              </a:rPr>
              <a:t> overall status for the non-technical reader + the three most critical findings.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Methodology and scope:</a:t>
            </a:r>
            <a:r>
              <a:rPr sz="2000" b="0">
                <a:solidFill>
                  <a:srgbClr val="1F2D3A"/>
                </a:solidFill>
              </a:rPr>
              <a:t> what was tested, what wasn't, with which methodology.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Report Sections (2)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Findings:</a:t>
            </a:r>
            <a:r>
              <a:rPr sz="2000" b="0">
                <a:solidFill>
                  <a:srgbClr val="1F2D3A"/>
                </a:solidFill>
              </a:rPr>
              <a:t> each with evidence + attack potential + CVSS + recommendation.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Finding–action table:</a:t>
            </a:r>
            <a:r>
              <a:rPr sz="2000" b="0">
                <a:solidFill>
                  <a:srgbClr val="1F2D3A"/>
                </a:solidFill>
              </a:rPr>
              <a:t> the developer's response, closure.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Residual risk:</a:t>
            </a:r>
            <a:r>
              <a:rPr sz="2000" b="0">
                <a:solidFill>
                  <a:srgbClr val="1F2D3A"/>
                </a:solidFill>
              </a:rPr>
              <a:t> what wasn't closed/was transferred, with justification.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Critical-Reading Exercise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Read a short finding text together: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Was the attack potential rated correctly?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the recommendation actionable?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Does the "met" row have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a rehearsal for reading the compliance matrix in week 13.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plan's four headings?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does the "kill switch" exist?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Which field of the test card links to S17?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Scope · rules (RoE) · methodology · test cards</a:t>
            </a:r>
            <a:r>
              <a:rPr sz="2000" b="0">
                <a:solidFill>
                  <a:srgbClr val="1F2D3A"/>
                </a:solidFill>
              </a:rPr>
              <a:t> (+ kill switch, reporting).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To limit real </a:t>
            </a:r>
            <a:r>
              <a:rPr sz="2000" b="1">
                <a:solidFill>
                  <a:srgbClr val="1F2D3A"/>
                </a:solidFill>
              </a:rPr>
              <a:t>harm/data loss/disruption</a:t>
            </a:r>
            <a:r>
              <a:rPr sz="2000" b="0">
                <a:solidFill>
                  <a:srgbClr val="1F2D3A"/>
                </a:solidFill>
              </a:rPr>
              <a:t> risk; at a defined threshold the test </a:t>
            </a:r>
            <a:r>
              <a:rPr sz="2000" b="1">
                <a:solidFill>
                  <a:srgbClr val="1F2D3A"/>
                </a:solidFill>
              </a:rPr>
              <a:t>stops</a:t>
            </a:r>
            <a:r>
              <a:rPr sz="2000" b="0">
                <a:solidFill>
                  <a:srgbClr val="1F2D3A"/>
                </a:solidFill>
              </a:rPr>
              <a:t> → safe and ethical execution.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test card's </a:t>
            </a:r>
            <a:r>
              <a:rPr sz="2000" b="1">
                <a:solidFill>
                  <a:srgbClr val="1F2D3A"/>
                </a:solidFill>
              </a:rPr>
              <a:t>result/requirement-met</a:t>
            </a:r>
            <a:r>
              <a:rPr sz="2000" b="0">
                <a:solidFill>
                  <a:srgbClr val="1F2D3A"/>
                </a:solidFill>
              </a:rPr>
              <a:t> field → links as evidence to the </a:t>
            </a:r>
            <a:r>
              <a:rPr sz="2000" b="1">
                <a:solidFill>
                  <a:srgbClr val="1F2D3A"/>
                </a:solidFill>
              </a:rPr>
              <a:t>S17 compliance matrix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Project and Closing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S16 (Test Plan + Results)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</a:t>
            </a:r>
            <a:r>
              <a:rPr sz="2000" b="0">
                <a:solidFill>
                  <a:srgbClr val="1F2D3A"/>
                </a:solidFill>
              </a:rPr>
              <a:t> Write </a:t>
            </a:r>
            <a:r>
              <a:rPr sz="2000" b="1">
                <a:solidFill>
                  <a:srgbClr val="1F2D3A"/>
                </a:solidFill>
              </a:rPr>
              <a:t>eight-field</a:t>
            </a:r>
            <a:r>
              <a:rPr sz="2000" b="0">
                <a:solidFill>
                  <a:srgbClr val="1F2D3A"/>
                </a:solidFill>
              </a:rPr>
              <a:t> test cards for the two–three most critical assets/requirements (linked to S17).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S16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 Methodology:</a:t>
            </a:r>
            <a:r>
              <a:rPr sz="2000" b="0">
                <a:solidFill>
                  <a:srgbClr val="1F2D3A"/>
                </a:solidFill>
              </a:rPr>
              <a:t> state which methodology (MASTG / WSTG / PTES / NIST SP 800-115) you're basing it on.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S16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 Results:</a:t>
            </a:r>
            <a:r>
              <a:rPr sz="2000" b="0">
                <a:solidFill>
                  <a:srgbClr val="1F2D3A"/>
                </a:solidFill>
              </a:rPr>
              <a:t> run the tests and write the </a:t>
            </a:r>
            <a:r>
              <a:rPr sz="2000" b="1">
                <a:solidFill>
                  <a:srgbClr val="1F2D3A"/>
                </a:solidFill>
              </a:rPr>
              <a:t>observed results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At the final, a plan is not expected, a </a:t>
            </a:r>
            <a:r>
              <a:rPr sz="2000" b="1">
                <a:solidFill>
                  <a:srgbClr val="1F2D3A"/>
                </a:solidFill>
              </a:rPr>
              <a:t>result</a:t>
            </a:r>
            <a:r>
              <a:rPr sz="2000" b="0">
                <a:solidFill>
                  <a:srgbClr val="1F2D3A"/>
                </a:solidFill>
              </a:rPr>
              <a:t> is.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S16 — 4,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4. Finding–action:</a:t>
            </a:r>
            <a:r>
              <a:rPr sz="2000" b="0">
                <a:solidFill>
                  <a:srgbClr val="1F2D3A"/>
                </a:solidFill>
              </a:rPr>
              <a:t> pour your midterm feedback into a table.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5. Residual risk:</a:t>
            </a:r>
            <a:r>
              <a:rPr sz="2000" b="0">
                <a:solidFill>
                  <a:srgbClr val="1F2D3A"/>
                </a:solidFill>
              </a:rPr>
              <a:t> write the risks you didn't close and why.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Ethics (Again)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only on </a:t>
            </a:r>
            <a:r>
              <a:rPr sz="2000" b="1">
                <a:solidFill>
                  <a:srgbClr val="1F2D3A"/>
                </a:solidFill>
              </a:rPr>
              <a:t>your own</a:t>
            </a:r>
            <a:r>
              <a:rPr sz="2000" b="0">
                <a:solidFill>
                  <a:srgbClr val="1F2D3A"/>
                </a:solidFill>
              </a:rPr>
              <a:t> project and systems you're authorised for.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Unauthorised testing is a crime.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data is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; no real secrets/personal data in the repo.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Solved Self-Check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Summarise the 13 steps in three phases.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Preparation (TOE, documents, requirement template, workshop) → Evaluation (code review, vulnerability, penetration, functional) → Result (finding, impact analysis, delta, residual risk, change management).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evaluator's two assumptions? What follows from them?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(1) white-box — full source/document access; (2) the platform is untrusted. Consequence: a protection existing is not enough, </a:t>
            </a:r>
            <a:r>
              <a:rPr sz="2000" b="1">
                <a:solidFill>
                  <a:srgbClr val="1F2D3A"/>
                </a:solidFill>
              </a:rPr>
              <a:t>how easily it is bypassed</a:t>
            </a:r>
            <a:r>
              <a:rPr sz="2000" b="0">
                <a:solidFill>
                  <a:srgbClr val="1F2D3A"/>
                </a:solidFill>
              </a:rPr>
              <a:t> is measured.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 we order the methods cheap to expensive?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Cheap/broad methods (SAST) clear easy findings; the expensive/deep method (pentest) can then focus on real, combined problems. Time and cost efficiency.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 ISO 27001 and Common Criteria certify separately?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ISO 27001 certifies the </a:t>
            </a:r>
            <a:r>
              <a:rPr sz="2000" b="1">
                <a:solidFill>
                  <a:srgbClr val="1F2D3A"/>
                </a:solidFill>
              </a:rPr>
              <a:t>organisation</a:t>
            </a:r>
            <a:r>
              <a:rPr sz="2000" b="0">
                <a:solidFill>
                  <a:srgbClr val="1F2D3A"/>
                </a:solidFill>
              </a:rPr>
              <a:t> (process), Common Criteria the </a:t>
            </a:r>
            <a:r>
              <a:rPr sz="2000" b="1">
                <a:solidFill>
                  <a:srgbClr val="1F2D3A"/>
                </a:solidFill>
              </a:rPr>
              <a:t>product</a:t>
            </a:r>
            <a:r>
              <a:rPr sz="2000" b="0">
                <a:solidFill>
                  <a:srgbClr val="1F2D3A"/>
                </a:solidFill>
              </a:rPr>
              <a:t>. One does not require the other.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five factors of attack potential? Why is a low score serious?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time, expertise, knowledge of the target, window of opportunity, equipment. A low total = an easy attack = a </a:t>
            </a:r>
            <a:r>
              <a:rPr sz="2000" b="1">
                <a:solidFill>
                  <a:srgbClr val="1F2D3A"/>
                </a:solidFill>
              </a:rPr>
              <a:t>serious finding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 attack potential and CVSS each measure? Why together?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Attack potential measures </a:t>
            </a:r>
            <a:r>
              <a:rPr sz="2000" b="1">
                <a:solidFill>
                  <a:srgbClr val="1F2D3A"/>
                </a:solidFill>
              </a:rPr>
              <a:t>likelihood</a:t>
            </a:r>
            <a:r>
              <a:rPr sz="2000" b="0">
                <a:solidFill>
                  <a:srgbClr val="1F2D3A"/>
                </a:solidFill>
              </a:rPr>
              <a:t> (difficulty), CVSS measures </a:t>
            </a:r>
            <a:r>
              <a:rPr sz="2000" b="1">
                <a:solidFill>
                  <a:srgbClr val="1F2D3A"/>
                </a:solidFill>
              </a:rPr>
              <a:t>impact</a:t>
            </a:r>
            <a:r>
              <a:rPr sz="2000" b="0">
                <a:solidFill>
                  <a:srgbClr val="1F2D3A"/>
                </a:solidFill>
              </a:rPr>
              <a:t> (loss of C/I/A). Both are given together for prioritisation.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finding–recommendation–action cycle. How can a finding close as "not open"?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laboratory produces a recommendation, the developer produces an action. Some findings close, with justification, as a </a:t>
            </a:r>
            <a:r>
              <a:rPr sz="2000" b="1">
                <a:solidFill>
                  <a:srgbClr val="1F2D3A"/>
                </a:solidFill>
              </a:rPr>
              <a:t>good-practice suggestion</a:t>
            </a:r>
            <a:r>
              <a:rPr sz="2000" b="0">
                <a:solidFill>
                  <a:srgbClr val="1F2D3A"/>
                </a:solidFill>
              </a:rPr>
              <a:t>, not a security vulnerability.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difference between impact analysis and delta assessment? Whose job is each?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Impact analysis </a:t>
            </a:r>
            <a:r>
              <a:rPr sz="2000" b="1">
                <a:solidFill>
                  <a:srgbClr val="1F2D3A"/>
                </a:solidFill>
              </a:rPr>
              <a:t>documents</a:t>
            </a:r>
            <a:r>
              <a:rPr sz="2000" b="0">
                <a:solidFill>
                  <a:srgbClr val="1F2D3A"/>
                </a:solidFill>
              </a:rPr>
              <a:t> the change's impact (developer); delta </a:t>
            </a:r>
            <a:r>
              <a:rPr sz="2000" b="1">
                <a:solidFill>
                  <a:srgbClr val="1F2D3A"/>
                </a:solidFill>
              </a:rPr>
              <a:t>re-evaluates</a:t>
            </a:r>
            <a:r>
              <a:rPr sz="2000" b="0">
                <a:solidFill>
                  <a:srgbClr val="1F2D3A"/>
                </a:solidFill>
              </a:rPr>
              <a:t> only the change (laboratory).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four headings of a penetration test plan?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scope, rules of engagement, methodology, test template. Each makes the result legitimate, repeatable, and safe.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a "kill switch" exist in the rules of engagement?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If a critical/unforeseen impact is observed, the test stops immediately and is reported; it limits harm and legal risk.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field of the test card links to S17?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"related requirement" field — every test is tied to a requirement/asset, tracked with the compliance matrix (S17).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it mean that at the final S16 needs "results," not a "plan"?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Writing a test plan is not enough; you must </a:t>
            </a:r>
            <a:r>
              <a:rPr sz="2000" b="1">
                <a:solidFill>
                  <a:srgbClr val="1F2D3A"/>
                </a:solidFill>
              </a:rPr>
              <a:t>run the tests and present the observed results</a:t>
            </a:r>
            <a:r>
              <a:rPr sz="2000" b="0">
                <a:solidFill>
                  <a:srgbClr val="1F2D3A"/>
                </a:solidFill>
              </a:rPr>
              <a:t> and finding–action.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9854"/>
                <a:gridCol w="7501680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exact object evaluated (unique)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SAST/DAST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Static / dynamic testing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Finding crashes with random input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Penetration 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Permitted, planned attacker-view testing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Attack potential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Difficulty of breaking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880"/>
                <a:gridCol w="7473654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CVSS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Vulnerability impact score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Finding–action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Laboratory recommendation → developer response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Impact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impact of a change (developer)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Delta assessment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Re-evaluating only the change (laboratory)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Rules of engagement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permission/scope/limit contract of a test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Security is not a claim, it is a quality </a:t>
            </a:r>
            <a:r>
              <a:rPr sz="2000" b="1">
                <a:solidFill>
                  <a:srgbClr val="1F2D3A"/>
                </a:solidFill>
              </a:rPr>
              <a:t>independently tested and measured</a:t>
            </a:r>
            <a:r>
              <a:rPr sz="2000" b="0">
                <a:solidFill>
                  <a:srgbClr val="1F2D3A"/>
                </a:solidFill>
              </a:rPr>
              <a:t>; a protection existing is not enough, </a:t>
            </a:r>
            <a:r>
              <a:rPr sz="2000" b="1">
                <a:solidFill>
                  <a:srgbClr val="1F2D3A"/>
                </a:solidFill>
              </a:rPr>
              <a:t>how much it withstands</a:t>
            </a:r>
            <a:r>
              <a:rPr sz="2000" b="0">
                <a:solidFill>
                  <a:srgbClr val="1F2D3A"/>
                </a:solidFill>
              </a:rPr>
              <a:t> is measured in a planned, permitted, and repeatable way.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Secure programming technical guide</a:t>
            </a:r>
            <a:r>
              <a:rPr sz="2000" b="0">
                <a:solidFill>
                  <a:srgbClr val="1F2D3A"/>
                </a:solidFill>
              </a:rPr>
              <a:t> — the delivered document, impact/delta structure, requirement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MASVS / MASTG</a:t>
            </a:r>
            <a:r>
              <a:rPr sz="2000" b="0">
                <a:solidFill>
                  <a:srgbClr val="1F2D3A"/>
                </a:solidFill>
              </a:rPr>
              <a:t> — mobile requirements + test guide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OWASP WSTG</a:t>
            </a:r>
            <a:r>
              <a:rPr sz="2000" b="0">
                <a:solidFill>
                  <a:srgbClr val="1F2D3A"/>
                </a:solidFill>
              </a:rPr>
              <a:t> — web test guide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PTES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NIST SP 800-115</a:t>
            </a:r>
            <a:r>
              <a:rPr sz="2000" b="0">
                <a:solidFill>
                  <a:srgbClr val="1F2D3A"/>
                </a:solidFill>
              </a:rPr>
              <a:t> — penetration-test methodology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Common Criteria (ISO/IEC 15408)</a:t>
            </a:r>
            <a:r>
              <a:rPr sz="2000" b="0">
                <a:solidFill>
                  <a:srgbClr val="1F2D3A"/>
                </a:solidFill>
              </a:rPr>
              <a:t> + attack-potential guides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13 — Security Requirements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Good requirements · traceability/compliance matrix · transferred requirements · CC, FIPS 140-3, ETSI, EMVCo, PCI, MASVS.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A Mini End-to-End Case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Scenario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synthetic mobile application: </a:t>
            </a:r>
            <a:r>
              <a:rPr sz="2000" b="1">
                <a:solidFill>
                  <a:srgbClr val="1F2D3A"/>
                </a:solidFill>
              </a:rPr>
              <a:t>"NotKasa"</a:t>
            </a:r>
            <a:r>
              <a:rPr sz="2000" b="0">
                <a:solidFill>
                  <a:srgbClr val="1F2D3A"/>
                </a:solidFill>
              </a:rPr>
              <a:t> (keeps encrypted notes locally).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Encrypts notes with AES.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Downloads the key from the server.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Logging is off in the release build.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We'll evaluate this product start to finish.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Applying Step 1 · TOE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TOE:</a:t>
            </a:r>
            <a:r>
              <a:rPr sz="2000" b="0">
                <a:solidFill>
                  <a:srgbClr val="1F2D3A"/>
                </a:solidFill>
              </a:rPr>
              <a:t> NotKasa v1.0.0, </a:t>
            </a:r>
            <a:r>
              <a:rPr sz="2000" b="0">
                <a:solidFill>
                  <a:srgbClr val="A1123F"/>
                </a:solidFill>
                <a:latin typeface="Consolas"/>
              </a:rPr>
              <a:t>notkasa-1.0.0.apk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Hash (SHA-256): </a:t>
            </a:r>
            <a:r>
              <a:rPr sz="2000" b="0">
                <a:solidFill>
                  <a:srgbClr val="A1123F"/>
                </a:solidFill>
                <a:latin typeface="Consolas"/>
              </a:rPr>
              <a:t>a1b2…</a:t>
            </a:r>
            <a:r>
              <a:rPr sz="2000" b="0">
                <a:solidFill>
                  <a:srgbClr val="1F2D3A"/>
                </a:solidFill>
              </a:rPr>
              <a:t> (synthetic)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Source: </a:t>
            </a:r>
            <a:r>
              <a:rPr sz="2000" b="0">
                <a:solidFill>
                  <a:srgbClr val="A1123F"/>
                </a:solidFill>
                <a:latin typeface="Consolas"/>
              </a:rPr>
              <a:t>notkasa/</a:t>
            </a:r>
            <a:r>
              <a:rPr sz="2000" b="0">
                <a:solidFill>
                  <a:srgbClr val="1F2D3A"/>
                </a:solidFill>
              </a:rPr>
              <a:t> repository, tag </a:t>
            </a:r>
            <a:r>
              <a:rPr sz="2000" b="0">
                <a:solidFill>
                  <a:srgbClr val="A1123F"/>
                </a:solidFill>
                <a:latin typeface="Consolas"/>
              </a:rPr>
              <a:t>v1.0.0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 of scope: server infrastructure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Steps 2–3 · Documents and Requirement Template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Delivered: source, security guide, both debug and release APKs.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Requirement template: MASVS items numbered; each with status + evidence reference.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Code Review Findings (Synthetic)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B-01:</a:t>
            </a:r>
            <a:r>
              <a:rPr sz="2000" b="0">
                <a:solidFill>
                  <a:srgbClr val="1F2D3A"/>
                </a:solidFill>
              </a:rPr>
              <a:t> the key is erased in an intermediate variable, but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tmp</a:t>
            </a:r>
            <a:r>
              <a:rPr sz="2000" b="0">
                <a:solidFill>
                  <a:srgbClr val="1F2D3A"/>
                </a:solidFill>
              </a:rPr>
              <a:t> buffer is </a:t>
            </a:r>
            <a:r>
              <a:rPr sz="2000" b="1">
                <a:solidFill>
                  <a:srgbClr val="1F2D3A"/>
                </a:solidFill>
              </a:rPr>
              <a:t>not erased</a:t>
            </a:r>
            <a:r>
              <a:rPr sz="2000" b="0">
                <a:solidFill>
                  <a:srgbClr val="1F2D3A"/>
                </a:solidFill>
              </a:rPr>
              <a:t> (it stays in memory).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B-02:</a:t>
            </a:r>
            <a:r>
              <a:rPr sz="2000" b="0">
                <a:solidFill>
                  <a:srgbClr val="1F2D3A"/>
                </a:solidFill>
              </a:rPr>
              <a:t> the error message on a decode failure leaks internal detail.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 · Vulnerability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Assets: note content (C/I), data key (C/I), server token.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Question: </a:t>
            </a:r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is each asset exposed?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Output: a penetration test plan (below).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· Penetration Test Card (Summary)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T-01</a:t>
            </a:r>
            <a:r>
              <a:rPr sz="2000" b="0">
                <a:solidFill>
                  <a:srgbClr val="1F2D3A"/>
                </a:solidFill>
              </a:rPr>
              <a:t> plaintext on disk? → pass (encrypted)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T-02</a:t>
            </a:r>
            <a:r>
              <a:rPr sz="2000" b="0">
                <a:solidFill>
                  <a:srgbClr val="1F2D3A"/>
                </a:solidFill>
              </a:rPr>
              <a:t> does the key stay in memory? → </a:t>
            </a:r>
            <a:r>
              <a:rPr sz="2000" b="1">
                <a:solidFill>
                  <a:srgbClr val="1F2D3A"/>
                </a:solidFill>
              </a:rPr>
              <a:t>fail</a:t>
            </a:r>
            <a:r>
              <a:rPr sz="2000" b="0">
                <a:solidFill>
                  <a:srgbClr val="1F2D3A"/>
                </a:solidFill>
              </a:rPr>
              <a:t> (B-01 confirmed)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T-03</a:t>
            </a:r>
            <a:r>
              <a:rPr sz="2000" b="0">
                <a:solidFill>
                  <a:srgbClr val="1F2D3A"/>
                </a:solidFill>
              </a:rPr>
              <a:t> does the error message leak? → </a:t>
            </a:r>
            <a:r>
              <a:rPr sz="2000" b="1">
                <a:solidFill>
                  <a:srgbClr val="1F2D3A"/>
                </a:solidFill>
              </a:rPr>
              <a:t>fail</a:t>
            </a:r>
            <a:r>
              <a:rPr sz="2000" b="0">
                <a:solidFill>
                  <a:srgbClr val="1F2D3A"/>
                </a:solidFill>
              </a:rPr>
              <a:t> (B-02)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· T-02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Time: low · expertise: moderate · knowledge: public · equipment: free (memory dump)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moderate-low attack potential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CVSS: medium (confidentiality impact)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9 · Finding–Action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456"/>
                <a:gridCol w="4737903"/>
                <a:gridCol w="3302175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Finding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Recommendation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B-01 key residue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Erase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tmp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after use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Added (memset-like)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B-02 error leak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Return a single generic error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Fixed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Steps 10–11 · Impact Analysis + Delta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fixes produced v1.0.1.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Impact analysis:</a:t>
            </a:r>
            <a:r>
              <a:rPr sz="2000" b="0">
                <a:solidFill>
                  <a:srgbClr val="1F2D3A"/>
                </a:solidFill>
              </a:rPr>
              <a:t> 2 files changed, both on the memory/error path; the crypto flow did not change.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Delta:</a:t>
            </a:r>
            <a:r>
              <a:rPr sz="2000" b="0">
                <a:solidFill>
                  <a:srgbClr val="1F2D3A"/>
                </a:solidFill>
              </a:rPr>
              <a:t> only these two files + the new TOE identity (</a:t>
            </a:r>
            <a:r>
              <a:rPr sz="2000" b="0">
                <a:solidFill>
                  <a:srgbClr val="A1123F"/>
                </a:solidFill>
                <a:latin typeface="Consolas"/>
              </a:rPr>
              <a:t>notkasa-1.0.1.apk</a:t>
            </a:r>
            <a:r>
              <a:rPr sz="2000" b="0">
                <a:solidFill>
                  <a:srgbClr val="1F2D3A"/>
                </a:solidFill>
              </a:rPr>
              <a:t>) were re-evaluated.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12 · Residual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device is rooted, a memory dump is still possible.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Mitigation: short-lived key + server-side risk check.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Written explicitly.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13 steps aren't abstract; they're </a:t>
            </a:r>
            <a:r>
              <a:rPr sz="2000" b="1">
                <a:solidFill>
                  <a:srgbClr val="1F2D3A"/>
                </a:solidFill>
              </a:rPr>
              <a:t>concrete</a:t>
            </a:r>
            <a:r>
              <a:rPr sz="2000" b="0">
                <a:solidFill>
                  <a:srgbClr val="1F2D3A"/>
                </a:solidFill>
              </a:rPr>
              <a:t> in a small product.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Evaluation is a </a:t>
            </a:r>
            <a:r>
              <a:rPr sz="2000" b="1">
                <a:solidFill>
                  <a:srgbClr val="1F2D3A"/>
                </a:solidFill>
              </a:rPr>
              <a:t>cycle</a:t>
            </a:r>
            <a:r>
              <a:rPr sz="2000" b="0">
                <a:solidFill>
                  <a:srgbClr val="1F2D3A"/>
                </a:solidFill>
              </a:rPr>
              <a:t>: find → fix → re-evaluate.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Your project is a scaled-down version of this.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More Test Card Examples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Card · Crypto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Purpose:</a:t>
            </a:r>
            <a:r>
              <a:rPr sz="2000" b="0">
                <a:solidFill>
                  <a:srgbClr val="1F2D3A"/>
                </a:solidFill>
              </a:rPr>
              <a:t> are notes really encrypted with AEAD?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Step:</a:t>
            </a:r>
            <a:r>
              <a:rPr sz="2000" b="0">
                <a:solidFill>
                  <a:srgbClr val="1F2D3A"/>
                </a:solidFill>
              </a:rPr>
              <a:t> inspect the encrypted blob's header/tag; is a corrupted tag rejected?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Expected:</a:t>
            </a:r>
            <a:r>
              <a:rPr sz="2000" b="0">
                <a:solidFill>
                  <a:srgbClr val="1F2D3A"/>
                </a:solidFill>
              </a:rPr>
              <a:t> corrupted tag → decryption is rejected.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Card · Key Lifecycle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Purpose:</a:t>
            </a:r>
            <a:r>
              <a:rPr sz="2000" b="0">
                <a:solidFill>
                  <a:srgbClr val="1F2D3A"/>
                </a:solidFill>
              </a:rPr>
              <a:t> is the key erased once the job is done?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Step:</a:t>
            </a:r>
            <a:r>
              <a:rPr sz="2000" b="0">
                <a:solidFill>
                  <a:srgbClr val="1F2D3A"/>
                </a:solidFill>
              </a:rPr>
              <a:t> scan memory after the operation.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Expected:</a:t>
            </a:r>
            <a:r>
              <a:rPr sz="2000" b="0">
                <a:solidFill>
                  <a:srgbClr val="1F2D3A"/>
                </a:solidFill>
              </a:rPr>
              <a:t> key bytes are not found.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Card · Release/Debug Distinction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Purpose:</a:t>
            </a:r>
            <a:r>
              <a:rPr sz="2000" b="0">
                <a:solidFill>
                  <a:srgbClr val="1F2D3A"/>
                </a:solidFill>
              </a:rPr>
              <a:t> is logging really off in the release build?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Step:</a:t>
            </a:r>
            <a:r>
              <a:rPr sz="2000" b="0">
                <a:solidFill>
                  <a:srgbClr val="1F2D3A"/>
                </a:solidFill>
              </a:rPr>
              <a:t> search the release APK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for the log string.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Expected:</a:t>
            </a:r>
            <a:r>
              <a:rPr sz="2000" b="0">
                <a:solidFill>
                  <a:srgbClr val="1F2D3A"/>
                </a:solidFill>
              </a:rPr>
              <a:t> the log string is absent.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Card · Upgrade 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Purpose:</a:t>
            </a:r>
            <a:r>
              <a:rPr sz="2000" b="0">
                <a:solidFill>
                  <a:srgbClr val="1F2D3A"/>
                </a:solidFill>
              </a:rPr>
              <a:t> can an old signed version be restored?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Step:</a:t>
            </a:r>
            <a:r>
              <a:rPr sz="2000" b="0">
                <a:solidFill>
                  <a:srgbClr val="1F2D3A"/>
                </a:solidFill>
              </a:rPr>
              <a:t> try installing a lower version.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Expected:</a:t>
            </a:r>
            <a:r>
              <a:rPr sz="2000" b="0">
                <a:solidFill>
                  <a:srgbClr val="1F2D3A"/>
                </a:solidFill>
              </a:rPr>
              <a:t> the downgrade is rejected.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When Writing Cards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card must be </a:t>
            </a:r>
            <a:r>
              <a:rPr sz="2000" b="1">
                <a:solidFill>
                  <a:srgbClr val="1F2D3A"/>
                </a:solidFill>
              </a:rPr>
              <a:t>repeatable</a:t>
            </a:r>
            <a:r>
              <a:rPr sz="2000" b="0">
                <a:solidFill>
                  <a:srgbClr val="1F2D3A"/>
                </a:solidFill>
              </a:rPr>
              <a:t> (someone else must be able to follow the same steps).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card is linked to a </a:t>
            </a:r>
            <a:r>
              <a:rPr sz="2000" b="1">
                <a:solidFill>
                  <a:srgbClr val="1F2D3A"/>
                </a:solidFill>
              </a:rPr>
              <a:t>requirement</a:t>
            </a:r>
            <a:r>
              <a:rPr sz="2000" b="0">
                <a:solidFill>
                  <a:srgbClr val="1F2D3A"/>
                </a:solidFill>
              </a:rPr>
              <a:t> (S17).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"Observed" field is filled with </a:t>
            </a:r>
            <a:r>
              <a:rPr sz="2000" b="1">
                <a:solidFill>
                  <a:srgbClr val="1F2D3A"/>
                </a:solidFill>
              </a:rPr>
              <a:t>evidence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Common Mistakes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A Plan Without a Result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the final, S16 expects a </a:t>
            </a:r>
            <a:r>
              <a:rPr sz="2000" b="1">
                <a:solidFill>
                  <a:srgbClr val="1F2D3A"/>
                </a:solidFill>
              </a:rPr>
              <a:t>result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"We will test this" is not enough; "we tested this, here's what came out" is.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"Met" Without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the compliance matrix, "met" without evidence counts as </a:t>
            </a:r>
            <a:r>
              <a:rPr sz="2000" b="1">
                <a:solidFill>
                  <a:srgbClr val="1F2D3A"/>
                </a:solidFill>
              </a:rPr>
              <a:t>not met</a:t>
            </a:r>
            <a:r>
              <a:rPr sz="2000" b="0">
                <a:solidFill>
                  <a:srgbClr val="1F2D3A"/>
                </a:solidFill>
              </a:rPr>
              <a:t> by the evaluator.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row needs an evidence reference.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Version Inconsistency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Guide v1.0, code v1.1 → the product being evaluated is ambiguous.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version identity + hash must be </a:t>
            </a:r>
            <a:r>
              <a:rPr sz="2000" b="1">
                <a:solidFill>
                  <a:srgbClr val="1F2D3A"/>
                </a:solidFill>
              </a:rPr>
              <a:t>consistent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Residual Risk Left Empty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product's residual risk is ever zero.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empty "residual risk" = an incomplete analysis.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Ignoring Midterm Feedback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finding–action cycle is part of the process.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Midterm findings must be closed by the final.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Real Data in the Repo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secrets/personal data = a serious finding.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Everything must be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Appendix · Closing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These appendices gave you a concrete template for writing </a:t>
            </a:r>
            <a:r>
              <a:rPr sz="2000" b="1">
                <a:solidFill>
                  <a:srgbClr val="1F2D3A"/>
                </a:solidFill>
              </a:rPr>
              <a:t>your own S16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end-to-end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card examples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mistakes to avoid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good test plan carries trust from </a:t>
            </a:r>
            <a:r>
              <a:rPr sz="2000" b="1">
                <a:solidFill>
                  <a:srgbClr val="1F2D3A"/>
                </a:solidFill>
              </a:rPr>
              <a:t>claim to evidence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12 — Security Certifications and Penetration Test Planning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