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we build the building blocks of cryptography and PKI end to end: modes, MAC, RSA and elliptic curves, signatures, certificate chains, revocation, and key storage.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is about using crypto correctly, and PKI. Students saw an introduction in Week 3; here we recap from scratch and go deeper. Emphasis: not the right algorithm, but the right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define crypto terms from scratch; a recap from Week 3 plus new terms.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MAC/HMAC and asymmetric crypto.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digital signature pitfalls and DH.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PKI, X.509, chain, revocation.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HSM, PKCS#11, PQC,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build a synthetic root→intermediate→server chain and validate it. Values are examples.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One mistake per slide: wrong → right. Can move through it quickly.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pn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Certificates and Cryptographic Methods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20.11.2026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914"/>
                <a:gridCol w="1333632"/>
                <a:gridCol w="8607988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0–3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Basic concepts · algorithm/key selection · modes/padding · MAC/HMAC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4–7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RSA/ECC · OAEP/PSS · digital signature · Diffie–Hellman · PKI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8–13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X.509 · chain · CRL/OCSP · HSM/PKCS#11 · post-quantum · project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 Brief History — Keys, Certificates, PKI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1976–77</a:t>
            </a:r>
            <a:r>
              <a:rPr sz="1800" b="0">
                <a:solidFill>
                  <a:srgbClr val="1F2D3A"/>
                </a:solidFill>
              </a:rPr>
              <a:t> — Diffie–Hellman and </a:t>
            </a:r>
            <a:r>
              <a:rPr sz="1800" b="1">
                <a:solidFill>
                  <a:srgbClr val="1F2D3A"/>
                </a:solidFill>
              </a:rPr>
              <a:t>RSA</a:t>
            </a:r>
            <a:r>
              <a:rPr sz="1800" b="0">
                <a:solidFill>
                  <a:srgbClr val="1F2D3A"/>
                </a:solidFill>
              </a:rPr>
              <a:t>: talking securely with someone you don't know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1988</a:t>
            </a:r>
            <a:r>
              <a:rPr sz="1800" b="0">
                <a:solidFill>
                  <a:srgbClr val="1F2D3A"/>
                </a:solidFill>
              </a:rPr>
              <a:t> — the </a:t>
            </a:r>
            <a:r>
              <a:rPr sz="1800" b="1">
                <a:solidFill>
                  <a:srgbClr val="1F2D3A"/>
                </a:solidFill>
              </a:rPr>
              <a:t>X.509</a:t>
            </a:r>
            <a:r>
              <a:rPr sz="1800" b="0">
                <a:solidFill>
                  <a:srgbClr val="1F2D3A"/>
                </a:solidFill>
              </a:rPr>
              <a:t> certificate format; identity carries a </a:t>
            </a:r>
            <a:r>
              <a:rPr sz="1800" b="1">
                <a:solidFill>
                  <a:srgbClr val="1F2D3A"/>
                </a:solidFill>
              </a:rPr>
              <a:t>CA signature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1995</a:t>
            </a:r>
            <a:r>
              <a:rPr sz="1800" b="0">
                <a:solidFill>
                  <a:srgbClr val="1F2D3A"/>
                </a:solidFill>
              </a:rPr>
              <a:t> — commercial CAs and </a:t>
            </a:r>
            <a:r>
              <a:rPr sz="1800" b="1">
                <a:solidFill>
                  <a:srgbClr val="1F2D3A"/>
                </a:solidFill>
              </a:rPr>
              <a:t>PKI</a:t>
            </a:r>
            <a:r>
              <a:rPr sz="1800" b="0">
                <a:solidFill>
                  <a:srgbClr val="1F2D3A"/>
                </a:solidFill>
              </a:rPr>
              <a:t>; then </a:t>
            </a:r>
            <a:r>
              <a:rPr sz="1800" b="1">
                <a:solidFill>
                  <a:srgbClr val="1F2D3A"/>
                </a:solidFill>
              </a:rPr>
              <a:t>CRL</a:t>
            </a:r>
            <a:r>
              <a:rPr sz="1800" b="0">
                <a:solidFill>
                  <a:srgbClr val="1F2D3A"/>
                </a:solidFill>
              </a:rPr>
              <a:t> and </a:t>
            </a:r>
            <a:r>
              <a:rPr sz="1800" b="1">
                <a:solidFill>
                  <a:srgbClr val="1F2D3A"/>
                </a:solidFill>
              </a:rPr>
              <a:t>OCSP</a:t>
            </a:r>
            <a:r>
              <a:rPr sz="1800" b="0">
                <a:solidFill>
                  <a:srgbClr val="1F2D3A"/>
                </a:solidFill>
              </a:rPr>
              <a:t> (revocation)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2014</a:t>
            </a:r>
            <a:r>
              <a:rPr sz="1800" b="0">
                <a:solidFill>
                  <a:srgbClr val="1F2D3A"/>
                </a:solidFill>
              </a:rPr>
              <a:t> Heartbleed · </a:t>
            </a:r>
            <a:r>
              <a:rPr sz="1800" b="1">
                <a:solidFill>
                  <a:srgbClr val="1F2D3A"/>
                </a:solidFill>
              </a:rPr>
              <a:t>2015</a:t>
            </a:r>
            <a:r>
              <a:rPr sz="1800" b="0">
                <a:solidFill>
                  <a:srgbClr val="1F2D3A"/>
                </a:solidFill>
              </a:rPr>
              <a:t> Let's Encrypt · </a:t>
            </a:r>
            <a:r>
              <a:rPr sz="1800" b="1">
                <a:solidFill>
                  <a:srgbClr val="1F2D3A"/>
                </a:solidFill>
              </a:rPr>
              <a:t>2018</a:t>
            </a:r>
            <a:r>
              <a:rPr sz="1800" b="0">
                <a:solidFill>
                  <a:srgbClr val="1F2D3A"/>
                </a:solidFill>
              </a:rPr>
              <a:t> TLS 1.3 · </a:t>
            </a:r>
            <a:r>
              <a:rPr sz="1800" b="1">
                <a:solidFill>
                  <a:srgbClr val="1F2D3A"/>
                </a:solidFill>
              </a:rPr>
              <a:t>2022–24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PQC</a:t>
            </a:r>
            <a:r>
              <a:rPr sz="1800" b="0">
                <a:solidFill>
                  <a:srgbClr val="1F2D3A"/>
                </a:solidFill>
              </a:rPr>
              <a:t> (Kyber/Dilithium)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86868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Today's rules (the right mode/padding, chain validation, revocation) came out of these painful lessons.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Where Does This Week Fit?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3:</a:t>
            </a:r>
            <a:r>
              <a:rPr sz="2000" b="0">
                <a:solidFill>
                  <a:srgbClr val="1F2D3A"/>
                </a:solidFill>
              </a:rPr>
              <a:t> introduction to cryptography (confidentiality, integrity).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This week (10):</a:t>
            </a:r>
            <a:r>
              <a:rPr sz="2000" b="0">
                <a:solidFill>
                  <a:srgbClr val="1F2D3A"/>
                </a:solidFill>
              </a:rPr>
              <a:t> choosing the right </a:t>
            </a:r>
            <a:r>
              <a:rPr sz="2000" b="1">
                <a:solidFill>
                  <a:srgbClr val="1F2D3A"/>
                </a:solidFill>
              </a:rPr>
              <a:t>algorithm/mode/padding</a:t>
            </a:r>
            <a:r>
              <a:rPr sz="2000" b="0">
                <a:solidFill>
                  <a:srgbClr val="1F2D3A"/>
                </a:solidFill>
              </a:rPr>
              <a:t>, the key lifecycle, </a:t>
            </a:r>
            <a:r>
              <a:rPr sz="2000" b="1">
                <a:solidFill>
                  <a:srgbClr val="1F2D3A"/>
                </a:solidFill>
              </a:rPr>
              <a:t>PKI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11:</a:t>
            </a:r>
            <a:r>
              <a:rPr sz="2000" b="0">
                <a:solidFill>
                  <a:srgbClr val="1F2D3A"/>
                </a:solidFill>
              </a:rPr>
              <a:t> if the key is protected in software → whitebox.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Learning 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week is about </a:t>
            </a:r>
            <a:r>
              <a:rPr sz="2000" b="1">
                <a:solidFill>
                  <a:srgbClr val="1F2D3A"/>
                </a:solidFill>
              </a:rPr>
              <a:t>LO.2 / LO.4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By the end, you will be able to: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Choose the right algorithm, mode, padding, and key length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Spot the </a:t>
            </a:r>
            <a:r>
              <a:rPr sz="2000" b="1">
                <a:solidFill>
                  <a:srgbClr val="1F2D3A"/>
                </a:solidFill>
              </a:rPr>
              <a:t>pitfalls</a:t>
            </a:r>
            <a:r>
              <a:rPr sz="2000" b="0">
                <a:solidFill>
                  <a:srgbClr val="1F2D3A"/>
                </a:solidFill>
              </a:rPr>
              <a:t> of signatures and key exchange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Correctly validate a certificate </a:t>
            </a:r>
            <a:r>
              <a:rPr sz="2000" b="1">
                <a:solidFill>
                  <a:srgbClr val="1F2D3A"/>
                </a:solidFill>
              </a:rPr>
              <a:t>chain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Main Idea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In cryptography, mistakes are usually not in the algorithm but in the </a:t>
            </a:r>
            <a:r>
              <a:rPr sz="2000" b="1">
                <a:solidFill>
                  <a:srgbClr val="1F2D3A"/>
                </a:solidFill>
              </a:rPr>
              <a:t>usage</a:t>
            </a:r>
            <a:r>
              <a:rPr sz="2000" b="0">
                <a:solidFill>
                  <a:srgbClr val="1F2D3A"/>
                </a:solidFill>
              </a:rPr>
              <a:t>: the wrong mode, the wrong padding, an unverified signature, an unchecked chain.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Today we learn the correct </a:t>
            </a:r>
            <a:r>
              <a:rPr sz="2000" b="1">
                <a:solidFill>
                  <a:srgbClr val="1F2D3A"/>
                </a:solidFill>
              </a:rPr>
              <a:t>usage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0. Basic Concepts (From Scratch)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Symmetric vs Asymmetric (Reminder)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Symmetric:</a:t>
            </a:r>
            <a:r>
              <a:rPr sz="2000" b="0">
                <a:solidFill>
                  <a:srgbClr val="1F2D3A"/>
                </a:solidFill>
              </a:rPr>
              <a:t> one key, encrypts and decrypts (AES). Fast.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Asymmetric:</a:t>
            </a:r>
            <a:r>
              <a:rPr sz="2000" b="0">
                <a:solidFill>
                  <a:srgbClr val="1F2D3A"/>
                </a:solidFill>
              </a:rPr>
              <a:t> a public + private key pair (RSA, ECC). Slower, but easy key distribution.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practice, </a:t>
            </a:r>
            <a:r>
              <a:rPr sz="2000" b="1">
                <a:solidFill>
                  <a:srgbClr val="1F2D3A"/>
                </a:solidFill>
              </a:rPr>
              <a:t>together</a:t>
            </a:r>
            <a:r>
              <a:rPr sz="2000" b="0">
                <a:solidFill>
                  <a:srgbClr val="1F2D3A"/>
                </a:solidFill>
              </a:rPr>
              <a:t>: carry the key with asymmetric, encrypt the data with symmetric.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Block Cipher and Mode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Block cipher:</a:t>
            </a:r>
            <a:r>
              <a:rPr sz="2000" b="0">
                <a:solidFill>
                  <a:srgbClr val="1F2D3A"/>
                </a:solidFill>
              </a:rPr>
              <a:t> encrypts a fixed-size block (AES: 16 bytes).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Mode: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how</a:t>
            </a:r>
            <a:r>
              <a:rPr sz="2000" b="0">
                <a:solidFill>
                  <a:srgbClr val="1F2D3A"/>
                </a:solidFill>
              </a:rPr>
              <a:t> we chain the blocks together (CBC, GCM…).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choice of mode is the </a:t>
            </a:r>
            <a:r>
              <a:rPr sz="2000" b="1">
                <a:solidFill>
                  <a:srgbClr val="1F2D3A"/>
                </a:solidFill>
              </a:rPr>
              <a:t>heart</a:t>
            </a:r>
            <a:r>
              <a:rPr sz="2000" b="0">
                <a:solidFill>
                  <a:srgbClr val="1F2D3A"/>
                </a:solidFill>
              </a:rPr>
              <a:t> of security.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Padding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Padding:</a:t>
            </a:r>
            <a:r>
              <a:rPr sz="2000" b="0">
                <a:solidFill>
                  <a:srgbClr val="1F2D3A"/>
                </a:solidFill>
              </a:rPr>
              <a:t> filling data out when it is not a multiple of the block size.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Required by some modes (CBC), </a:t>
            </a:r>
            <a:r>
              <a:rPr sz="2000" b="1">
                <a:solidFill>
                  <a:srgbClr val="1F2D3A"/>
                </a:solidFill>
              </a:rPr>
              <a:t>absent</a:t>
            </a:r>
            <a:r>
              <a:rPr sz="2000" b="0">
                <a:solidFill>
                  <a:srgbClr val="1F2D3A"/>
                </a:solidFill>
              </a:rPr>
              <a:t> from others (GCM).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Handling padding incorrectly → the </a:t>
            </a:r>
            <a:r>
              <a:rPr sz="2000" b="1">
                <a:solidFill>
                  <a:srgbClr val="1F2D3A"/>
                </a:solidFill>
              </a:rPr>
              <a:t>padding oracle</a:t>
            </a:r>
            <a:r>
              <a:rPr sz="2000" b="0">
                <a:solidFill>
                  <a:srgbClr val="1F2D3A"/>
                </a:solidFill>
              </a:rPr>
              <a:t> attack.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AEAD?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AEAD (Authenticated Encryption with Associated Data):</a:t>
            </a:r>
            <a:r>
              <a:rPr sz="2000" b="0">
                <a:solidFill>
                  <a:srgbClr val="1F2D3A"/>
                </a:solidFill>
              </a:rPr>
              <a:t> encryption that gives confidentiality </a:t>
            </a:r>
            <a:r>
              <a:rPr sz="2000" b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 integrity </a:t>
            </a:r>
            <a:r>
              <a:rPr sz="2000" b="1">
                <a:solidFill>
                  <a:srgbClr val="1F2D3A"/>
                </a:solidFill>
              </a:rPr>
              <a:t>together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AES-GCM, ChaCha20-Poly1305.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 choice: don't bother with a separate MAC, use AEAD.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MAC and HMAC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MAC (Message Authentication Code):</a:t>
            </a:r>
            <a:r>
              <a:rPr sz="2000" b="0">
                <a:solidFill>
                  <a:srgbClr val="1F2D3A"/>
                </a:solidFill>
              </a:rPr>
              <a:t> a tag that proves a message </a:t>
            </a:r>
            <a:r>
              <a:rPr sz="2000" b="1">
                <a:solidFill>
                  <a:srgbClr val="1F2D3A"/>
                </a:solidFill>
              </a:rPr>
              <a:t>has not changed</a:t>
            </a:r>
            <a:r>
              <a:rPr sz="2000" b="0">
                <a:solidFill>
                  <a:srgbClr val="1F2D3A"/>
                </a:solidFill>
              </a:rPr>
              <a:t> and came from the right party (symmetric).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HMAC:</a:t>
            </a:r>
            <a:r>
              <a:rPr sz="2000" b="0">
                <a:solidFill>
                  <a:srgbClr val="1F2D3A"/>
                </a:solidFill>
              </a:rPr>
              <a:t> a common MAC built on a digest function.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integrity.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Encrypt-then-MAC — Diagram</a:t>
            </a:r>
          </a:p>
        </p:txBody>
      </p:sp>
      <p:pic>
        <p:nvPicPr>
          <p:cNvPr id="7" name="Picture 6" descr="h10-01-encrypt-then-m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Digest (Hash)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Digest:</a:t>
            </a:r>
            <a:r>
              <a:rPr sz="2000" b="0">
                <a:solidFill>
                  <a:srgbClr val="1F2D3A"/>
                </a:solidFill>
              </a:rPr>
              <a:t> a fixed-size fingerprint computed from data (SHA-256).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One-way: you cannot get the data back from the digest.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building block of signatures and MACs.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Digital Signature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Signature:</a:t>
            </a:r>
            <a:r>
              <a:rPr sz="2000" b="0">
                <a:solidFill>
                  <a:srgbClr val="1F2D3A"/>
                </a:solidFill>
              </a:rPr>
              <a:t> asymmetric; sign with the </a:t>
            </a:r>
            <a:r>
              <a:rPr sz="2000" b="1">
                <a:solidFill>
                  <a:srgbClr val="1F2D3A"/>
                </a:solidFill>
              </a:rPr>
              <a:t>private</a:t>
            </a:r>
            <a:r>
              <a:rPr sz="2000" b="0">
                <a:solidFill>
                  <a:srgbClr val="1F2D3A"/>
                </a:solidFill>
              </a:rPr>
              <a:t> key, verify with the </a:t>
            </a:r>
            <a:r>
              <a:rPr sz="2000" b="1">
                <a:solidFill>
                  <a:srgbClr val="1F2D3A"/>
                </a:solidFill>
              </a:rPr>
              <a:t>public</a:t>
            </a:r>
            <a:r>
              <a:rPr sz="2000" b="0">
                <a:solidFill>
                  <a:srgbClr val="1F2D3A"/>
                </a:solidFill>
              </a:rPr>
              <a:t>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Provides: integrity + </a:t>
            </a:r>
            <a:r>
              <a:rPr sz="2000" b="1">
                <a:solidFill>
                  <a:srgbClr val="1F2D3A"/>
                </a:solidFill>
              </a:rPr>
              <a:t>non-repudiation</a:t>
            </a:r>
            <a:r>
              <a:rPr sz="2000" b="0">
                <a:solidFill>
                  <a:srgbClr val="1F2D3A"/>
                </a:solidFill>
              </a:rPr>
              <a:t> (who signed it).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Different from a MAC: asymmetric, anyone can verify.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RSA and Elliptic Curve (ECC)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RSA:</a:t>
            </a:r>
            <a:r>
              <a:rPr sz="2000" b="0">
                <a:solidFill>
                  <a:srgbClr val="1F2D3A"/>
                </a:solidFill>
              </a:rPr>
              <a:t> the classic asymmetric algorithm; large keys (2048+ bits).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ECC:</a:t>
            </a:r>
            <a:r>
              <a:rPr sz="2000" b="0">
                <a:solidFill>
                  <a:srgbClr val="1F2D3A"/>
                </a:solidFill>
              </a:rPr>
              <a:t> elliptic curve; the same security with a </a:t>
            </a:r>
            <a:r>
              <a:rPr sz="2000" b="1">
                <a:solidFill>
                  <a:srgbClr val="1F2D3A"/>
                </a:solidFill>
              </a:rPr>
              <a:t>smaller</a:t>
            </a:r>
            <a:r>
              <a:rPr sz="2000" b="0">
                <a:solidFill>
                  <a:srgbClr val="1F2D3A"/>
                </a:solidFill>
              </a:rPr>
              <a:t> key (Ed25519, X25519).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modern choice is increasingly ECC.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Diffie–Hellman (DH)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DH:</a:t>
            </a:r>
            <a:r>
              <a:rPr sz="2000" b="0">
                <a:solidFill>
                  <a:srgbClr val="1F2D3A"/>
                </a:solidFill>
              </a:rPr>
              <a:t> two parties deriving a shared secret </a:t>
            </a:r>
            <a:r>
              <a:rPr sz="2000" b="1">
                <a:solidFill>
                  <a:srgbClr val="1F2D3A"/>
                </a:solidFill>
              </a:rPr>
              <a:t>without sharing</a:t>
            </a:r>
            <a:r>
              <a:rPr sz="2000" b="0">
                <a:solidFill>
                  <a:srgbClr val="1F2D3A"/>
                </a:solidFill>
              </a:rPr>
              <a:t> a private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 agreement over the network.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Risk of </a:t>
            </a:r>
            <a:r>
              <a:rPr sz="2000" b="1">
                <a:solidFill>
                  <a:srgbClr val="1F2D3A"/>
                </a:solidFill>
              </a:rPr>
              <a:t>man-in-the-middle</a:t>
            </a:r>
            <a:r>
              <a:rPr sz="2000" b="0">
                <a:solidFill>
                  <a:srgbClr val="1F2D3A"/>
                </a:solidFill>
              </a:rPr>
              <a:t> (MITM) if identity is not authenticated.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Unauthenticated DH and MITM — Diagram</a:t>
            </a:r>
          </a:p>
        </p:txBody>
      </p:sp>
      <p:pic>
        <p:nvPicPr>
          <p:cNvPr id="7" name="Picture 6" descr="h10-02-dh-mit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438681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PKI and 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PKI (Public Key Infrastructure):</a:t>
            </a:r>
            <a:r>
              <a:rPr sz="2000" b="0">
                <a:solidFill>
                  <a:srgbClr val="1F2D3A"/>
                </a:solidFill>
              </a:rPr>
              <a:t> the trust system that answers "which public key belongs to whom?"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CA (Certificate Authority):</a:t>
            </a:r>
            <a:r>
              <a:rPr sz="2000" b="0">
                <a:solidFill>
                  <a:srgbClr val="1F2D3A"/>
                </a:solidFill>
              </a:rPr>
              <a:t> the trusted party that signs certificates.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Root CA → intermediate CA → server certificate.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Certificate and X.509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Certificate:</a:t>
            </a:r>
            <a:r>
              <a:rPr sz="2000" b="0">
                <a:solidFill>
                  <a:srgbClr val="1F2D3A"/>
                </a:solidFill>
              </a:rPr>
              <a:t> a document, signed by a CA, that binds a public key to an identity (a domain name).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X.509:</a:t>
            </a:r>
            <a:r>
              <a:rPr sz="2000" b="0">
                <a:solidFill>
                  <a:srgbClr val="1F2D3A"/>
                </a:solidFill>
              </a:rPr>
              <a:t> the standard format for certificates.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Contains: subject, public key, validity, signature, SAN.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CRL and OCSP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CRL (Certificate Revocation List):</a:t>
            </a:r>
            <a:r>
              <a:rPr sz="2000" b="0">
                <a:solidFill>
                  <a:srgbClr val="1F2D3A"/>
                </a:solidFill>
              </a:rPr>
              <a:t> a </a:t>
            </a:r>
            <a:r>
              <a:rPr sz="2000" b="1">
                <a:solidFill>
                  <a:srgbClr val="1F2D3A"/>
                </a:solidFill>
              </a:rPr>
              <a:t>list</a:t>
            </a:r>
            <a:r>
              <a:rPr sz="2000" b="0">
                <a:solidFill>
                  <a:srgbClr val="1F2D3A"/>
                </a:solidFill>
              </a:rPr>
              <a:t> of revoked certificates.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OCSP:</a:t>
            </a:r>
            <a:r>
              <a:rPr sz="2000" b="0">
                <a:solidFill>
                  <a:srgbClr val="1F2D3A"/>
                </a:solidFill>
              </a:rPr>
              <a:t> asking about a certificate's revocation status </a:t>
            </a:r>
            <a:r>
              <a:rPr sz="2000" b="1">
                <a:solidFill>
                  <a:srgbClr val="1F2D3A"/>
                </a:solidFill>
              </a:rPr>
              <a:t>on the spot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question "is this certificate still valid?"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HSM, PKCS#11, SoftHSM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HSM:</a:t>
            </a:r>
            <a:r>
              <a:rPr sz="2000" b="0">
                <a:solidFill>
                  <a:srgbClr val="1F2D3A"/>
                </a:solidFill>
              </a:rPr>
              <a:t> dedicated </a:t>
            </a:r>
            <a:r>
              <a:rPr sz="2000" b="1">
                <a:solidFill>
                  <a:srgbClr val="1F2D3A"/>
                </a:solidFill>
              </a:rPr>
              <a:t>hardware</a:t>
            </a:r>
            <a:r>
              <a:rPr sz="2000" b="0">
                <a:solidFill>
                  <a:srgbClr val="1F2D3A"/>
                </a:solidFill>
              </a:rPr>
              <a:t> that stores/operates keys; the key never leaves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PKCS#11:</a:t>
            </a:r>
            <a:r>
              <a:rPr sz="2000" b="0">
                <a:solidFill>
                  <a:srgbClr val="1F2D3A"/>
                </a:solidFill>
              </a:rPr>
              <a:t> the standard interface for talking to key modules.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SoftHSM:</a:t>
            </a:r>
            <a:r>
              <a:rPr sz="2000" b="0">
                <a:solidFill>
                  <a:srgbClr val="1F2D3A"/>
                </a:solidFill>
              </a:rPr>
              <a:t> a software simulation of an HSM (for testing).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Post-Quantum (PQC)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PQC (Post-Quantum Cryptography):</a:t>
            </a:r>
            <a:r>
              <a:rPr sz="2000" b="0">
                <a:solidFill>
                  <a:srgbClr val="1F2D3A"/>
                </a:solidFill>
              </a:rPr>
              <a:t> algorithms resistant to quantum computers.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Today's RSA/ECC will be under threat in the future.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Standardization is ongoing (e.g., ML-KEM).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Now We're Ready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Terms: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symmetric/asymmetric · block cipher/mode · padding · AEAD · MAC/HMAC · digest · signature · RSA/ECC · DH · PKI/CA · certificate/X.509 · CRL/OCSP · HSM/PKCS#11 · PQC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Now: choosing the right algorithm and key.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Algorithm and Key Selection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Current, Standard, Properly Used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Three rules: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Current:</a:t>
            </a:r>
            <a:r>
              <a:rPr sz="2000" b="0">
                <a:solidFill>
                  <a:srgbClr val="1F2D3A"/>
                </a:solidFill>
              </a:rPr>
              <a:t> an unbroken algorithm (AES, SHA-256, Ed25519).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Standard:</a:t>
            </a:r>
            <a:r>
              <a:rPr sz="2000" b="0">
                <a:solidFill>
                  <a:srgbClr val="1F2D3A"/>
                </a:solidFill>
              </a:rPr>
              <a:t> don't write your own crypto; use a proven library.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Properly used:</a:t>
            </a:r>
            <a:r>
              <a:rPr sz="2000" b="0">
                <a:solidFill>
                  <a:srgbClr val="1F2D3A"/>
                </a:solidFill>
              </a:rPr>
              <a:t> the right mode, padding, key management.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to Avoid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MD5, SHA-1 (for digests), DES/3DES, RC4.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ECB mode.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Your own "encryption" algorithm.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fixed/predictable IV or key.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Key Length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365509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165"/>
                <a:gridCol w="6001344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Purpose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Recommendation (approx.)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Symmetric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AES-128 (sufficient), AES-256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RSA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≥ 2048, prefer 3072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ECC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256-bit (≈ RSA-3072)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Digest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SHA-256+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Weakest-Link Rule</a:t>
            </a:r>
          </a:p>
        </p:txBody>
      </p:sp>
      <p:pic>
        <p:nvPicPr>
          <p:cNvPr id="7" name="Picture 6" descr="h10-13-en-zayif-halk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294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865027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Choose components with </a:t>
            </a:r>
            <a:r>
              <a:rPr sz="2000" b="1">
                <a:solidFill>
                  <a:srgbClr val="1F2D3A"/>
                </a:solidFill>
              </a:rPr>
              <a:t>balanced</a:t>
            </a:r>
            <a:r>
              <a:rPr sz="2000" b="0">
                <a:solidFill>
                  <a:srgbClr val="1F2D3A"/>
                </a:solidFill>
              </a:rPr>
              <a:t> strength.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Targeting 128 bits? Use RSA-3072 or ECC.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Block Cipher Modes and Padding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OAEP / PSS — Diagram</a:t>
            </a:r>
          </a:p>
        </p:txBody>
      </p:sp>
      <p:pic>
        <p:nvPicPr>
          <p:cNvPr id="7" name="Picture 6" descr="h10-09-oaep-p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ECB · Never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ECB:</a:t>
            </a:r>
            <a:r>
              <a:rPr sz="2000" b="0">
                <a:solidFill>
                  <a:srgbClr val="1F2D3A"/>
                </a:solidFill>
              </a:rPr>
              <a:t> encrypts each block independently.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block → same ciphertext block → </a:t>
            </a:r>
            <a:r>
              <a:rPr sz="2000" b="1">
                <a:solidFill>
                  <a:srgbClr val="1F2D3A"/>
                </a:solidFill>
              </a:rPr>
              <a:t>pattern leaks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famous "ECB penguin" example.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Don't use ECB.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ECB Is Bad — Diagram</a:t>
            </a:r>
          </a:p>
        </p:txBody>
      </p:sp>
      <p:pic>
        <p:nvPicPr>
          <p:cNvPr id="7" name="Picture 6" descr="h10-06-ec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CBC · Use with Care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CBC:</a:t>
            </a:r>
            <a:r>
              <a:rPr sz="2000" b="0">
                <a:solidFill>
                  <a:srgbClr val="1F2D3A"/>
                </a:solidFill>
              </a:rPr>
              <a:t> each block is chained with the previous one; an </a:t>
            </a:r>
            <a:r>
              <a:rPr sz="2000" b="1">
                <a:solidFill>
                  <a:srgbClr val="1F2D3A"/>
                </a:solidFill>
              </a:rPr>
              <a:t>IV</a:t>
            </a:r>
            <a:r>
              <a:rPr sz="2000" b="0">
                <a:solidFill>
                  <a:srgbClr val="1F2D3A"/>
                </a:solidFill>
              </a:rPr>
              <a:t> is required.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IV must be </a:t>
            </a:r>
            <a:r>
              <a:rPr sz="2000" b="1">
                <a:solidFill>
                  <a:srgbClr val="1F2D3A"/>
                </a:solidFill>
              </a:rPr>
              <a:t>random</a:t>
            </a:r>
            <a:r>
              <a:rPr sz="2000" b="0">
                <a:solidFill>
                  <a:srgbClr val="1F2D3A"/>
                </a:solidFill>
              </a:rPr>
              <a:t> and never repeated.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Does </a:t>
            </a:r>
            <a:r>
              <a:rPr sz="2000" b="1">
                <a:solidFill>
                  <a:srgbClr val="1F2D3A"/>
                </a:solidFill>
              </a:rPr>
              <a:t>not provide integrity</a:t>
            </a:r>
            <a:r>
              <a:rPr sz="2000" b="0">
                <a:solidFill>
                  <a:srgbClr val="1F2D3A"/>
                </a:solidFill>
              </a:rPr>
              <a:t> on its own → a separate MAC is required.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CBC + Padding =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CBC requires padding.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Handling padding incorrectly → </a:t>
            </a:r>
            <a:r>
              <a:rPr sz="2000" b="1">
                <a:solidFill>
                  <a:srgbClr val="1F2D3A"/>
                </a:solidFill>
              </a:rPr>
              <a:t>padding oracle</a:t>
            </a:r>
            <a:r>
              <a:rPr sz="2000" b="0">
                <a:solidFill>
                  <a:srgbClr val="1F2D3A"/>
                </a:solidFill>
              </a:rPr>
              <a:t> (coming up next).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why the modern choice is </a:t>
            </a:r>
            <a:r>
              <a:rPr sz="2000" b="1">
                <a:solidFill>
                  <a:srgbClr val="1F2D3A"/>
                </a:solidFill>
              </a:rPr>
              <a:t>AEAD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PKCS#7 Padding · Example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encrypt the 13-byte text </a:t>
            </a:r>
            <a:r>
              <a:rPr sz="2000" b="0">
                <a:solidFill>
                  <a:srgbClr val="A1123F"/>
                </a:solidFill>
                <a:latin typeface="Consolas"/>
              </a:rPr>
              <a:t>"MERHABA DUNYA"</a:t>
            </a:r>
            <a:r>
              <a:rPr sz="2000" b="0">
                <a:solidFill>
                  <a:srgbClr val="1F2D3A"/>
                </a:solidFill>
              </a:rPr>
              <a:t> with AES-128-CBC (K and IV are fixed here only for the demo):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printf 'MERHABA DUNYA' | openssl enc -aes-128-cbc -K "$K" -iv "$IV" -out cikti.bin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xxd -p cikti.bin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67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output is </a:t>
            </a:r>
            <a:r>
              <a:rPr sz="2000" b="1">
                <a:solidFill>
                  <a:srgbClr val="1F2D3A"/>
                </a:solidFill>
              </a:rPr>
              <a:t>16 bytes</a:t>
            </a:r>
            <a:r>
              <a:rPr sz="2000" b="0">
                <a:solidFill>
                  <a:srgbClr val="1F2D3A"/>
                </a:solidFill>
              </a:rPr>
              <a:t> (32 hex characters) — the input was 13 bytes, so </a:t>
            </a:r>
            <a:r>
              <a:rPr sz="2000" b="1">
                <a:solidFill>
                  <a:srgbClr val="1F2D3A"/>
                </a:solidFill>
              </a:rPr>
              <a:t>3 bytes of padding</a:t>
            </a:r>
            <a:r>
              <a:rPr sz="2000" b="0">
                <a:solidFill>
                  <a:srgbClr val="1F2D3A"/>
                </a:solidFill>
              </a:rPr>
              <a:t> were added.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PKCS#7 Padding · Output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look at the padding content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-nopad</a:t>
            </a:r>
            <a:r>
              <a:rPr sz="2000" b="0">
                <a:solidFill>
                  <a:srgbClr val="1F2D3A"/>
                </a:solidFill>
              </a:rPr>
              <a:t> (for teaching purposes only):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4d45 5248 4142 4120 4455 4e59 4103 0303  MERHABA DUNYA...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last three bytes are </a:t>
            </a:r>
            <a:r>
              <a:rPr sz="2000" b="1">
                <a:solidFill>
                  <a:srgbClr val="1F2D3A"/>
                </a:solidFill>
              </a:rPr>
              <a:t>`03 03 03`</a:t>
            </a:r>
            <a:r>
              <a:rPr sz="2000" b="0">
                <a:solidFill>
                  <a:srgbClr val="1F2D3A"/>
                </a:solidFill>
              </a:rPr>
              <a:t>: the number of missing bytes (16 − 13 = 3) worth of bytes, each with that value, were added — exactly the PKCS#7 rule. A normal </a:t>
            </a:r>
            <a:r>
              <a:rPr sz="2000" b="0">
                <a:solidFill>
                  <a:srgbClr val="A1123F"/>
                </a:solidFill>
                <a:latin typeface="Consolas"/>
              </a:rPr>
              <a:t>openssl enc -d</a:t>
            </a:r>
            <a:r>
              <a:rPr sz="2000" b="0">
                <a:solidFill>
                  <a:srgbClr val="1F2D3A"/>
                </a:solidFill>
              </a:rPr>
              <a:t> reads and strips these bytes automatically.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GCM · the Modern Choice (AEAD)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AES-GCM:</a:t>
            </a:r>
            <a:r>
              <a:rPr sz="2000" b="0">
                <a:solidFill>
                  <a:srgbClr val="1F2D3A"/>
                </a:solidFill>
              </a:rPr>
              <a:t> confidentiality </a:t>
            </a:r>
            <a:r>
              <a:rPr sz="2000" b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 integrity together.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padding; a </a:t>
            </a:r>
            <a:r>
              <a:rPr sz="2000" b="1">
                <a:solidFill>
                  <a:srgbClr val="1F2D3A"/>
                </a:solidFill>
              </a:rPr>
              <a:t>nonce</a:t>
            </a:r>
            <a:r>
              <a:rPr sz="2000" b="0">
                <a:solidFill>
                  <a:srgbClr val="1F2D3A"/>
                </a:solidFill>
              </a:rPr>
              <a:t> (a number used once) is required.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nonce must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repeat (under the same key).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Nonce/IV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IV/nonce must be </a:t>
            </a:r>
            <a:r>
              <a:rPr sz="2000" b="1">
                <a:solidFill>
                  <a:srgbClr val="1F2D3A"/>
                </a:solidFill>
              </a:rPr>
              <a:t>unique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Nonce reuse in GCM is </a:t>
            </a:r>
            <a:r>
              <a:rPr sz="2000" b="1">
                <a:solidFill>
                  <a:srgbClr val="1F2D3A"/>
                </a:solidFill>
              </a:rPr>
              <a:t>catastrophic</a:t>
            </a:r>
            <a:r>
              <a:rPr sz="2000" b="0">
                <a:solidFill>
                  <a:srgbClr val="1F2D3A"/>
                </a:solidFill>
              </a:rPr>
              <a:t> (the key/data can leak).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 a counter or a random value (of sufficient length).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Nonce Reuse — Diagram</a:t>
            </a:r>
          </a:p>
        </p:txBody>
      </p:sp>
      <p:pic>
        <p:nvPicPr>
          <p:cNvPr id="7" name="Picture 6" descr="h10-07-nonce-tekr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ChaCha20-Poly1305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AEAD alternative to AES-GCM.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Fast when there is no hardware AES support.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same nonce rule applies.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Padding Oracle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Problem · Step by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While decrypting CBC, the server gives a </a:t>
            </a:r>
            <a:r>
              <a:rPr sz="2000" b="1">
                <a:solidFill>
                  <a:srgbClr val="1F2D3A"/>
                </a:solidFill>
              </a:rPr>
              <a:t>different</a:t>
            </a:r>
            <a:r>
              <a:rPr sz="2000" b="0">
                <a:solidFill>
                  <a:srgbClr val="1F2D3A"/>
                </a:solidFill>
              </a:rPr>
              <a:t> response/timing for </a:t>
            </a:r>
            <a:r>
              <a:rPr sz="2000" b="1">
                <a:solidFill>
                  <a:srgbClr val="1F2D3A"/>
                </a:solidFill>
              </a:rPr>
              <a:t>invalid padding</a:t>
            </a:r>
            <a:r>
              <a:rPr sz="2000" b="0">
                <a:solidFill>
                  <a:srgbClr val="1F2D3A"/>
                </a:solidFill>
              </a:rPr>
              <a:t> versus </a:t>
            </a:r>
            <a:r>
              <a:rPr sz="2000" b="1">
                <a:solidFill>
                  <a:srgbClr val="1F2D3A"/>
                </a:solidFill>
              </a:rPr>
              <a:t>invalid MAC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The attacker modifies the ciphertext and watches the responses.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From the response difference, they decrypt the </a:t>
            </a:r>
            <a:r>
              <a:rPr sz="2000" b="1">
                <a:solidFill>
                  <a:srgbClr val="1F2D3A"/>
                </a:solidFill>
              </a:rPr>
              <a:t>plaintext</a:t>
            </a:r>
            <a:r>
              <a:rPr sz="2000" b="0">
                <a:solidFill>
                  <a:srgbClr val="1F2D3A"/>
                </a:solidFill>
              </a:rPr>
              <a:t> byte by byte.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Does It Happen?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error message/timing </a:t>
            </a:r>
            <a:r>
              <a:rPr sz="2000" b="1">
                <a:solidFill>
                  <a:srgbClr val="1F2D3A"/>
                </a:solidFill>
              </a:rPr>
              <a:t>leaks</a:t>
            </a:r>
            <a:r>
              <a:rPr sz="2000" b="0">
                <a:solidFill>
                  <a:srgbClr val="1F2D3A"/>
                </a:solidFill>
              </a:rPr>
              <a:t> internal state.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uses this like an </a:t>
            </a:r>
            <a:r>
              <a:rPr sz="2000" b="1">
                <a:solidFill>
                  <a:srgbClr val="1F2D3A"/>
                </a:solidFill>
              </a:rPr>
              <a:t>oracle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Fix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Use AEAD</a:t>
            </a:r>
            <a:r>
              <a:rPr sz="2000" b="0">
                <a:solidFill>
                  <a:srgbClr val="1F2D3A"/>
                </a:solidFill>
              </a:rPr>
              <a:t> (GCM): no padding, a single verification.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CBC is unavoidable: </a:t>
            </a:r>
            <a:r>
              <a:rPr sz="2000" b="1">
                <a:solidFill>
                  <a:srgbClr val="1F2D3A"/>
                </a:solidFill>
              </a:rPr>
              <a:t>encrypt-then-MAC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one and the same</a:t>
            </a:r>
            <a:r>
              <a:rPr sz="2000" b="0">
                <a:solidFill>
                  <a:srgbClr val="1F2D3A"/>
                </a:solidFill>
              </a:rPr>
              <a:t> error.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timing difference is a leak too → make it constant-time.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Lesson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Encryption alone is not enough; </a:t>
            </a:r>
            <a:r>
              <a:rPr sz="2000" b="1">
                <a:solidFill>
                  <a:srgbClr val="1F2D3A"/>
                </a:solidFill>
              </a:rPr>
              <a:t>integrity</a:t>
            </a:r>
            <a:r>
              <a:rPr sz="2000" b="0">
                <a:solidFill>
                  <a:srgbClr val="1F2D3A"/>
                </a:solidFill>
              </a:rPr>
              <a:t> and a </a:t>
            </a:r>
            <a:r>
              <a:rPr sz="2000" b="1">
                <a:solidFill>
                  <a:srgbClr val="1F2D3A"/>
                </a:solidFill>
              </a:rPr>
              <a:t>consistent error</a:t>
            </a:r>
            <a:r>
              <a:rPr sz="2000" b="0">
                <a:solidFill>
                  <a:srgbClr val="1F2D3A"/>
                </a:solidFill>
              </a:rPr>
              <a:t> are required.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padding oracle is the classic example of a "usage mistake."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1–2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Explain the weakest-link rule with an example.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is ECB never used?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is nonce reuse catastrophic in GCM?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How does AEAD close off the padding oracle?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1–2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5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 system is only as secure as its </a:t>
            </a:r>
            <a:r>
              <a:rPr sz="2000" b="1">
                <a:solidFill>
                  <a:srgbClr val="1F2D3A"/>
                </a:solidFill>
              </a:rPr>
              <a:t>weakest component</a:t>
            </a:r>
            <a:r>
              <a:rPr sz="2000" b="0">
                <a:solidFill>
                  <a:srgbClr val="1F2D3A"/>
                </a:solidFill>
              </a:rPr>
              <a:t>. E.g., using AES-256 but storing the key in a plain file → the key is the weakest link.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ECB</a:t>
            </a:r>
            <a:r>
              <a:rPr sz="2000" b="0">
                <a:solidFill>
                  <a:srgbClr val="1F2D3A"/>
                </a:solidFill>
              </a:rPr>
              <a:t> turns the same plaintext block into the same ciphertext block → the pattern leaks, no semantic security.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same key+nonce repeats the </a:t>
            </a:r>
            <a:r>
              <a:rPr sz="2000" b="1">
                <a:solidFill>
                  <a:srgbClr val="1F2D3A"/>
                </a:solidFill>
              </a:rPr>
              <a:t>keystream</a:t>
            </a:r>
            <a:r>
              <a:rPr sz="2000" b="0">
                <a:solidFill>
                  <a:srgbClr val="1F2D3A"/>
                </a:solidFill>
              </a:rPr>
              <a:t> (confidentiality collapses), and the GHASH </a:t>
            </a:r>
            <a:r>
              <a:rPr sz="2000" b="1">
                <a:solidFill>
                  <a:srgbClr val="1F2D3A"/>
                </a:solidFill>
              </a:rPr>
              <a:t>authentication key</a:t>
            </a:r>
            <a:r>
              <a:rPr sz="2000" b="0">
                <a:solidFill>
                  <a:srgbClr val="1F2D3A"/>
                </a:solidFill>
              </a:rPr>
              <a:t> can be recovered → catastrophe.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AEAD</a:t>
            </a:r>
            <a:r>
              <a:rPr sz="2000" b="0">
                <a:solidFill>
                  <a:srgbClr val="1F2D3A"/>
                </a:solidFill>
              </a:rPr>
              <a:t> verifies the tag first and </a:t>
            </a:r>
            <a:r>
              <a:rPr sz="2000" b="1">
                <a:solidFill>
                  <a:srgbClr val="1F2D3A"/>
                </a:solidFill>
              </a:rPr>
              <a:t>refuses to decrypt</a:t>
            </a:r>
            <a:r>
              <a:rPr sz="2000" b="0">
                <a:solidFill>
                  <a:srgbClr val="1F2D3A"/>
                </a:solidFill>
              </a:rPr>
              <a:t> text with an invalid tag → no oracle is left for a padding error.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MAC, HMAC, and Integrity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HMAC — Diagram</a:t>
            </a:r>
          </a:p>
        </p:txBody>
      </p:sp>
      <p:pic>
        <p:nvPicPr>
          <p:cNvPr id="7" name="Picture 6" descr="h10-08-hm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MAC?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Encryption gives confidentiality, </a:t>
            </a:r>
            <a:r>
              <a:rPr sz="2000" b="1">
                <a:solidFill>
                  <a:srgbClr val="1F2D3A"/>
                </a:solidFill>
              </a:rPr>
              <a:t>not integrity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attacker can modify the ciphertext.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MAC: the message </a:t>
            </a:r>
            <a:r>
              <a:rPr sz="2000" b="1">
                <a:solidFill>
                  <a:srgbClr val="1F2D3A"/>
                </a:solidFill>
              </a:rPr>
              <a:t>has not changed</a:t>
            </a:r>
            <a:r>
              <a:rPr sz="2000" b="0">
                <a:solidFill>
                  <a:srgbClr val="1F2D3A"/>
                </a:solidFill>
              </a:rPr>
              <a:t> and came from the right party.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HMAC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MAC built on a digest function (</a:t>
            </a:r>
            <a:r>
              <a:rPr sz="2000" b="0">
                <a:solidFill>
                  <a:srgbClr val="A1123F"/>
                </a:solidFill>
                <a:latin typeface="Consolas"/>
              </a:rPr>
              <a:t>HMAC-SHA256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symmetric key; both parties know the same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Verified with a </a:t>
            </a:r>
            <a:r>
              <a:rPr sz="2000" b="1">
                <a:solidFill>
                  <a:srgbClr val="1F2D3A"/>
                </a:solidFill>
              </a:rPr>
              <a:t>constant-time</a:t>
            </a:r>
            <a:r>
              <a:rPr sz="2000" b="0">
                <a:solidFill>
                  <a:srgbClr val="1F2D3A"/>
                </a:solidFill>
              </a:rPr>
              <a:t> comparison.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HMAC-SHA-256 · Real Output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compute the HMAC of a payment instruction (a 32-byte key, fixed here only for the demo):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printf 'tutar=100;alici=TR00' |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openssl dgst -sha256 -mac HMAC -macopt hexkey:$ANAHTAR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9677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SHA2-256(stdin)= a08fb115...c5f9a1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HMAC-SHA-256 · Avalanche Effect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Using the same key, let's change only the amount (</a:t>
            </a:r>
            <a:r>
              <a:rPr sz="2000" b="0">
                <a:solidFill>
                  <a:srgbClr val="A1123F"/>
                </a:solidFill>
                <a:latin typeface="Consolas"/>
              </a:rPr>
              <a:t>100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900</a:t>
            </a:r>
            <a:r>
              <a:rPr sz="2000" b="0">
                <a:solidFill>
                  <a:srgbClr val="1F2D3A"/>
                </a:solidFill>
              </a:rPr>
              <a:t>):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SHA2-256(stdin)= 8a786eac...91a46be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single-character change (</a:t>
            </a:r>
            <a:r>
              <a:rPr sz="2000" b="0">
                <a:solidFill>
                  <a:srgbClr val="A1123F"/>
                </a:solidFill>
                <a:latin typeface="Consolas"/>
              </a:rPr>
              <a:t>1</a:t>
            </a:r>
            <a:r>
              <a:rPr sz="2000" b="0">
                <a:solidFill>
                  <a:srgbClr val="1F2D3A"/>
                </a:solidFill>
              </a:rPr>
              <a:t>→</a:t>
            </a:r>
            <a:r>
              <a:rPr sz="2000" b="0">
                <a:solidFill>
                  <a:srgbClr val="A1123F"/>
                </a:solidFill>
                <a:latin typeface="Consolas"/>
              </a:rPr>
              <a:t>9</a:t>
            </a:r>
            <a:r>
              <a:rPr sz="2000" b="0">
                <a:solidFill>
                  <a:srgbClr val="1F2D3A"/>
                </a:solidFill>
              </a:rPr>
              <a:t>) makes the tag come out </a:t>
            </a:r>
            <a:r>
              <a:rPr sz="2000" b="1">
                <a:solidFill>
                  <a:srgbClr val="1F2D3A"/>
                </a:solidFill>
              </a:rPr>
              <a:t>completely different</a:t>
            </a:r>
            <a:r>
              <a:rPr sz="2000" b="0">
                <a:solidFill>
                  <a:srgbClr val="1F2D3A"/>
                </a:solidFill>
              </a:rPr>
              <a:t> — this is called the </a:t>
            </a:r>
            <a:r>
              <a:rPr sz="2000" b="1">
                <a:solidFill>
                  <a:srgbClr val="1F2D3A"/>
                </a:solidFill>
              </a:rPr>
              <a:t>avalanche effect</a:t>
            </a:r>
            <a:r>
              <a:rPr sz="2000" b="0">
                <a:solidFill>
                  <a:srgbClr val="1F2D3A"/>
                </a:solidFill>
              </a:rPr>
              <a:t>. Without knowing the key, an attacker cannot produce a valid new tag; the receiver catches the mismatch.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Constant-Time Comparison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YANLIS: ilk farkta durur, sure farki sizdirir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(memcmp(hesaplanan, gelen, 32) == 0) { /* kabul */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DOGRU: her zaman 32 baytin tamamini gezer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(CRYPTO_memcmp(hesaplanan, gelen, 32) == 0) { /* kabul */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Rule:</a:t>
            </a:r>
            <a:r>
              <a:rPr sz="2000" b="0">
                <a:solidFill>
                  <a:srgbClr val="1F2D3A"/>
                </a:solidFill>
              </a:rPr>
              <a:t> always compare secret values such as a MAC/signature/password digest with a constant-time comparison;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==</a:t>
            </a:r>
            <a:r>
              <a:rPr sz="2000" b="0">
                <a:solidFill>
                  <a:srgbClr val="1F2D3A"/>
                </a:solidFill>
              </a:rPr>
              <a:t> leaves an open door to a timing attack.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Section's Rule · MAC/HMAC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Provide integrity with </a:t>
            </a:r>
            <a:r>
              <a:rPr sz="2000" b="1">
                <a:solidFill>
                  <a:srgbClr val="1F2D3A"/>
                </a:solidFill>
              </a:rPr>
              <a:t>HMAC</a:t>
            </a:r>
            <a:r>
              <a:rPr sz="2000" b="0">
                <a:solidFill>
                  <a:srgbClr val="1F2D3A"/>
                </a:solidFill>
              </a:rPr>
              <a:t>, not plain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H(K‖m)</a:t>
            </a:r>
            <a:r>
              <a:rPr sz="2000" b="0">
                <a:solidFill>
                  <a:srgbClr val="1F2D3A"/>
                </a:solidFill>
              </a:rPr>
              <a:t> (risk of length extension).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 combining encryption + MAC, the order is </a:t>
            </a:r>
            <a:r>
              <a:rPr sz="2000" b="1">
                <a:solidFill>
                  <a:srgbClr val="1F2D3A"/>
                </a:solidFill>
              </a:rPr>
              <a:t>encrypt-then-MAC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Tag/signature comparison must be </a:t>
            </a:r>
            <a:r>
              <a:rPr sz="2000" b="1">
                <a:solidFill>
                  <a:srgbClr val="1F2D3A"/>
                </a:solidFill>
              </a:rPr>
              <a:t>constant-time</a:t>
            </a:r>
            <a:r>
              <a:rPr sz="2000" b="0">
                <a:solidFill>
                  <a:srgbClr val="1F2D3A"/>
                </a:solidFill>
              </a:rPr>
              <a:t>; don't use a function with an early exit.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Correct Order · Encrypt-then-MAC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1. şifrele:  c = ENC(k1, m)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2. MAC'le:   t = MAC(k2, c)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3. gönder:   c || 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Encrypt first, </a:t>
            </a:r>
            <a:r>
              <a:rPr sz="2000" b="1">
                <a:solidFill>
                  <a:srgbClr val="1F2D3A"/>
                </a:solidFill>
              </a:rPr>
              <a:t>then</a:t>
            </a:r>
            <a:r>
              <a:rPr sz="2000" b="0">
                <a:solidFill>
                  <a:srgbClr val="1F2D3A"/>
                </a:solidFill>
              </a:rPr>
              <a:t> MAC the ciphertext.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MAC does not pass, </a:t>
            </a:r>
            <a:r>
              <a:rPr sz="2000" b="1">
                <a:solidFill>
                  <a:srgbClr val="1F2D3A"/>
                </a:solidFill>
              </a:rPr>
              <a:t>don't even attempt</a:t>
            </a:r>
            <a:r>
              <a:rPr sz="2000" b="0">
                <a:solidFill>
                  <a:srgbClr val="1F2D3A"/>
                </a:solidFill>
              </a:rPr>
              <a:t> to decrypt.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Wrong Orders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MAC-then-encrypt:</a:t>
            </a:r>
            <a:r>
              <a:rPr sz="2000" b="0">
                <a:solidFill>
                  <a:srgbClr val="1F2D3A"/>
                </a:solidFill>
              </a:rPr>
              <a:t> open to the padding oracle.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Encrypt-and-MAC:</a:t>
            </a:r>
            <a:r>
              <a:rPr sz="2000" b="0">
                <a:solidFill>
                  <a:srgbClr val="1F2D3A"/>
                </a:solidFill>
              </a:rPr>
              <a:t> the MAC can leak the plaintext.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correct way: </a:t>
            </a:r>
            <a:r>
              <a:rPr sz="2000" b="1">
                <a:solidFill>
                  <a:srgbClr val="1F2D3A"/>
                </a:solidFill>
              </a:rPr>
              <a:t>encrypt-then-MAC</a:t>
            </a:r>
            <a:r>
              <a:rPr sz="2000" b="0">
                <a:solidFill>
                  <a:srgbClr val="1F2D3A"/>
                </a:solidFill>
              </a:rPr>
              <a:t> (or AEAD, which already does this).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Replay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resends a valid message </a:t>
            </a:r>
            <a:r>
              <a:rPr sz="2000" b="1">
                <a:solidFill>
                  <a:srgbClr val="1F2D3A"/>
                </a:solidFill>
              </a:rPr>
              <a:t>again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MAC is valid (the message hasn't changed), but the operation is </a:t>
            </a:r>
            <a:r>
              <a:rPr sz="2000" b="1">
                <a:solidFill>
                  <a:srgbClr val="1F2D3A"/>
                </a:solidFill>
              </a:rPr>
              <a:t>repeated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Fix: </a:t>
            </a:r>
            <a:r>
              <a:rPr sz="2000" b="1">
                <a:solidFill>
                  <a:srgbClr val="1F2D3A"/>
                </a:solidFill>
              </a:rPr>
              <a:t>nonce</a:t>
            </a:r>
            <a:r>
              <a:rPr sz="2000" b="0">
                <a:solidFill>
                  <a:srgbClr val="1F2D3A"/>
                </a:solidFill>
              </a:rPr>
              <a:t>, timestamp, counter.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AEAD Does It 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AES-GCM: encryption + integrity </a:t>
            </a:r>
            <a:r>
              <a:rPr sz="2000" b="1">
                <a:solidFill>
                  <a:srgbClr val="1F2D3A"/>
                </a:solidFill>
              </a:rPr>
              <a:t>together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"Associated data" (AAD) also authenticates headers/context.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 choice: AEAD instead of a separate MAC.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Asymmetric Cryptography: RSA and ECC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Symmetric ↔ Asymmetric — Diagram</a:t>
            </a:r>
          </a:p>
        </p:txBody>
      </p:sp>
      <p:pic>
        <p:nvPicPr>
          <p:cNvPr id="7" name="Picture 6" descr="h10-05-simetrik-asimetri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RSA · Two Jobs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Encryption:</a:t>
            </a:r>
            <a:r>
              <a:rPr sz="2000" b="0">
                <a:solidFill>
                  <a:srgbClr val="1F2D3A"/>
                </a:solidFill>
              </a:rPr>
              <a:t> encrypt with the public key, decrypt with the private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Signing:</a:t>
            </a:r>
            <a:r>
              <a:rPr sz="2000" b="0">
                <a:solidFill>
                  <a:srgbClr val="1F2D3A"/>
                </a:solidFill>
              </a:rPr>
              <a:t> sign with the private key, verify with the public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Large keys (2048+).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RSA · Padding Is Required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Raw RSA is </a:t>
            </a:r>
            <a:r>
              <a:rPr sz="2000" b="1">
                <a:solidFill>
                  <a:srgbClr val="1F2D3A"/>
                </a:solidFill>
              </a:rPr>
              <a:t>insecure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For encryption:</a:t>
            </a:r>
            <a:r>
              <a:rPr sz="2000" b="0">
                <a:solidFill>
                  <a:srgbClr val="1F2D3A"/>
                </a:solidFill>
              </a:rPr>
              <a:t> OAEP padding.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For signing:</a:t>
            </a:r>
            <a:r>
              <a:rPr sz="2000" b="0">
                <a:solidFill>
                  <a:srgbClr val="1F2D3A"/>
                </a:solidFill>
              </a:rPr>
              <a:t> PSS padding.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Old PKCS#1 v1.5: avoid where possible.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OAEP vs PSS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OAEP:</a:t>
            </a:r>
            <a:r>
              <a:rPr sz="2000" b="0">
                <a:solidFill>
                  <a:srgbClr val="1F2D3A"/>
                </a:solidFill>
              </a:rPr>
              <a:t> RSA </a:t>
            </a:r>
            <a:r>
              <a:rPr sz="2000" b="1">
                <a:solidFill>
                  <a:srgbClr val="1F2D3A"/>
                </a:solidFill>
              </a:rPr>
              <a:t>encryption</a:t>
            </a:r>
            <a:r>
              <a:rPr sz="2000" b="0">
                <a:solidFill>
                  <a:srgbClr val="1F2D3A"/>
                </a:solidFill>
              </a:rPr>
              <a:t> padding.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PSS:</a:t>
            </a:r>
            <a:r>
              <a:rPr sz="2000" b="0">
                <a:solidFill>
                  <a:srgbClr val="1F2D3A"/>
                </a:solidFill>
              </a:rPr>
              <a:t> RSA </a:t>
            </a:r>
            <a:r>
              <a:rPr sz="2000" b="1">
                <a:solidFill>
                  <a:srgbClr val="1F2D3A"/>
                </a:solidFill>
              </a:rPr>
              <a:t>signature</a:t>
            </a:r>
            <a:r>
              <a:rPr sz="2000" b="0">
                <a:solidFill>
                  <a:srgbClr val="1F2D3A"/>
                </a:solidFill>
              </a:rPr>
              <a:t> padding.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mix-up: OAEP is not for signing, PSS is not for encryption.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OAEP's Randomness · Command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encrypt the same message twice with OAEP: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pkeyutl -encrypt -pubin -inkey rsa_acik.pem -in kisa.txt -out c1.bin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-pkeyopt rsa_padding_mode:oaep -pkeyopt rsa_oaep_md:sha256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pkeyutl -encrypt -pubin -inkey rsa_acik.pem -in kisa.txt -out c2.bin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-pkeyopt rsa_padding_mode:oaep -pkeyopt rsa_oaep_md:sha256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cmp c1.bin c2.bin &amp;&amp; echo AYNI || echo FARKLI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OAEP's Randomness · Result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c1.bin c2.bin differ: char 1, line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FARKLI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Same key, same plaintext, but </a:t>
            </a:r>
            <a:r>
              <a:rPr sz="2000" b="1">
                <a:solidFill>
                  <a:srgbClr val="1F2D3A"/>
                </a:solidFill>
              </a:rPr>
              <a:t>different</a:t>
            </a:r>
            <a:r>
              <a:rPr sz="2000" b="0">
                <a:solidFill>
                  <a:srgbClr val="1F2D3A"/>
                </a:solidFill>
              </a:rPr>
              <a:t> ciphertext — OAEP mixes in a fresh random value on every encryption. </a:t>
            </a:r>
            <a:r>
              <a:rPr sz="2000" b="1">
                <a:solidFill>
                  <a:srgbClr val="1F2D3A"/>
                </a:solidFill>
              </a:rPr>
              <a:t>Raw RSA</a:t>
            </a:r>
            <a:r>
              <a:rPr sz="2000" b="0">
                <a:solidFill>
                  <a:srgbClr val="1F2D3A"/>
                </a:solidFill>
              </a:rPr>
              <a:t> (without padding) is deterministic (</a:t>
            </a:r>
            <a:r>
              <a:rPr sz="2000" b="0">
                <a:solidFill>
                  <a:srgbClr val="A1123F"/>
                </a:solidFill>
                <a:latin typeface="Consolas"/>
              </a:rPr>
              <a:t>c = m^e mod n</a:t>
            </a:r>
            <a:r>
              <a:rPr sz="2000" b="0">
                <a:solidFill>
                  <a:srgbClr val="1F2D3A"/>
                </a:solidFill>
              </a:rPr>
              <a:t>); that is why it is never used directly for encryption.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ECC · Why?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same security with a </a:t>
            </a:r>
            <a:r>
              <a:rPr sz="2000" b="1">
                <a:solidFill>
                  <a:srgbClr val="1F2D3A"/>
                </a:solidFill>
              </a:rPr>
              <a:t>smaller</a:t>
            </a:r>
            <a:r>
              <a:rPr sz="2000" b="0">
                <a:solidFill>
                  <a:srgbClr val="1F2D3A"/>
                </a:solidFill>
              </a:rPr>
              <a:t> key (256-bit ≈ RSA-3072).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Faster, less space.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Ideal for mobile/embedded.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Ed25519 and X25519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Ed25519:</a:t>
            </a:r>
            <a:r>
              <a:rPr sz="2000" b="0">
                <a:solidFill>
                  <a:srgbClr val="1F2D3A"/>
                </a:solidFill>
              </a:rPr>
              <a:t> the modern </a:t>
            </a:r>
            <a:r>
              <a:rPr sz="2000" b="1">
                <a:solidFill>
                  <a:srgbClr val="1F2D3A"/>
                </a:solidFill>
              </a:rPr>
              <a:t>signature</a:t>
            </a:r>
            <a:r>
              <a:rPr sz="2000" b="0">
                <a:solidFill>
                  <a:srgbClr val="1F2D3A"/>
                </a:solidFill>
              </a:rPr>
              <a:t> algorithm.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X25519:</a:t>
            </a:r>
            <a:r>
              <a:rPr sz="2000" b="0">
                <a:solidFill>
                  <a:srgbClr val="1F2D3A"/>
                </a:solidFill>
              </a:rPr>
              <a:t> modern </a:t>
            </a:r>
            <a:r>
              <a:rPr sz="2000" b="1">
                <a:solidFill>
                  <a:srgbClr val="1F2D3A"/>
                </a:solidFill>
              </a:rPr>
              <a:t>key agreement</a:t>
            </a:r>
            <a:r>
              <a:rPr sz="2000" b="0">
                <a:solidFill>
                  <a:srgbClr val="1F2D3A"/>
                </a:solidFill>
              </a:rPr>
              <a:t> (DH).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mix-up: Ed25519 signs, X25519 exchanges keys.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RSA-3072 vs Ed25519 · Measurement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Both at roughly 128 bits of security (see the table in Section 1):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wc -c rsa_acik.pem ed_acik.pem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wc -c belge.rsa.sig belge.ed.sig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RSA-3072 vs Ed25519 · Result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365508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2364165"/>
                <a:gridCol w="2364165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RSA-3072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Ed25519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Public key (PEM)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636 bytes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116 bytes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Signature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384 bytes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64 bytes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6151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public key is </a:t>
            </a:r>
            <a:r>
              <a:rPr sz="2000" b="1">
                <a:solidFill>
                  <a:srgbClr val="1F2D3A"/>
                </a:solidFill>
              </a:rPr>
              <a:t>~5.5 times</a:t>
            </a:r>
            <a:r>
              <a:rPr sz="2000" b="0">
                <a:solidFill>
                  <a:srgbClr val="1F2D3A"/>
                </a:solidFill>
              </a:rPr>
              <a:t> smaller, the signature </a:t>
            </a:r>
            <a:r>
              <a:rPr sz="2000" b="1">
                <a:solidFill>
                  <a:srgbClr val="1F2D3A"/>
                </a:solidFill>
              </a:rPr>
              <a:t>6 times</a:t>
            </a:r>
            <a:r>
              <a:rPr sz="2000" b="0">
                <a:solidFill>
                  <a:srgbClr val="1F2D3A"/>
                </a:solidFill>
              </a:rPr>
              <a:t> smaller. In IoT/mobile handshakes, in embedded flash, or on a blockchain, this difference adds up.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Symmetric + Asymmetric Together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1. X25519 ile ortak sır türet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2. Ondan bir AES anahtarı çıkar (KDF)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3. AES-GCM ile veriyi şifrele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Asymmetric: carry the key. Symmetric: encrypt the data.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TLS does exactly this.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3–4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is encrypt-then-MAC the correct order?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How is replay prevented?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Which is OAEP and which is PSS for?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What's the difference between Ed25519 and X25519?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3–4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receiver verifies the </a:t>
            </a:r>
            <a:r>
              <a:rPr sz="2000" b="1">
                <a:solidFill>
                  <a:srgbClr val="1F2D3A"/>
                </a:solidFill>
              </a:rPr>
              <a:t>MAC first</a:t>
            </a:r>
            <a:r>
              <a:rPr sz="2000" b="0">
                <a:solidFill>
                  <a:srgbClr val="1F2D3A"/>
                </a:solidFill>
              </a:rPr>
              <a:t>; if it fails, it does not decrypt → a modified ciphertext is never processed (closes off the padding oracle).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Freshness:</a:t>
            </a:r>
            <a:r>
              <a:rPr sz="2000" b="0">
                <a:solidFill>
                  <a:srgbClr val="1F2D3A"/>
                </a:solidFill>
              </a:rPr>
              <a:t> a nonce/counter, a timestamp + window, a one-time challenge.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OAEP</a:t>
            </a:r>
            <a:r>
              <a:rPr sz="2000" b="0">
                <a:solidFill>
                  <a:srgbClr val="1F2D3A"/>
                </a:solidFill>
              </a:rPr>
              <a:t> = RSA </a:t>
            </a:r>
            <a:r>
              <a:rPr sz="2000" b="1">
                <a:solidFill>
                  <a:srgbClr val="1F2D3A"/>
                </a:solidFill>
              </a:rPr>
              <a:t>encryption</a:t>
            </a:r>
            <a:r>
              <a:rPr sz="2000" b="0">
                <a:solidFill>
                  <a:srgbClr val="1F2D3A"/>
                </a:solidFill>
              </a:rPr>
              <a:t> padding; </a:t>
            </a:r>
            <a:r>
              <a:rPr sz="2000" b="1">
                <a:solidFill>
                  <a:srgbClr val="1F2D3A"/>
                </a:solidFill>
              </a:rPr>
              <a:t>PSS</a:t>
            </a:r>
            <a:r>
              <a:rPr sz="2000" b="0">
                <a:solidFill>
                  <a:srgbClr val="1F2D3A"/>
                </a:solidFill>
              </a:rPr>
              <a:t> = RSA </a:t>
            </a:r>
            <a:r>
              <a:rPr sz="2000" b="1">
                <a:solidFill>
                  <a:srgbClr val="1F2D3A"/>
                </a:solidFill>
              </a:rPr>
              <a:t>signature</a:t>
            </a:r>
            <a:r>
              <a:rPr sz="2000" b="0">
                <a:solidFill>
                  <a:srgbClr val="1F2D3A"/>
                </a:solidFill>
              </a:rPr>
              <a:t> padding.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Ed25519</a:t>
            </a:r>
            <a:r>
              <a:rPr sz="2000" b="0">
                <a:solidFill>
                  <a:srgbClr val="1F2D3A"/>
                </a:solidFill>
              </a:rPr>
              <a:t> = signing (EdDSA); </a:t>
            </a:r>
            <a:r>
              <a:rPr sz="2000" b="1">
                <a:solidFill>
                  <a:srgbClr val="1F2D3A"/>
                </a:solidFill>
              </a:rPr>
              <a:t>X25519</a:t>
            </a:r>
            <a:r>
              <a:rPr sz="2000" b="0">
                <a:solidFill>
                  <a:srgbClr val="1F2D3A"/>
                </a:solidFill>
              </a:rPr>
              <a:t> = key exchange (ECDH). Same curve family, different job.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Digital Signatures and Pitfalls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Digital Signature — Diagram</a:t>
            </a:r>
          </a:p>
        </p:txBody>
      </p:sp>
      <p:pic>
        <p:nvPicPr>
          <p:cNvPr id="7" name="Picture 6" descr="h10-10-imz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Signature · What Does It Provide?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Integrity:</a:t>
            </a:r>
            <a:r>
              <a:rPr sz="2000" b="0">
                <a:solidFill>
                  <a:srgbClr val="1F2D3A"/>
                </a:solidFill>
              </a:rPr>
              <a:t> the message has not changed.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Identity/non-repudiation:</a:t>
            </a:r>
            <a:r>
              <a:rPr sz="2000" b="0">
                <a:solidFill>
                  <a:srgbClr val="1F2D3A"/>
                </a:solidFill>
              </a:rPr>
              <a:t> the private key holder signed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Verification: with the public key, anyone can do it.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Signature · Where Is It Used?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Signing software/updates.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Certificates (CA signature).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Signing documents/transactions.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Server identity in TLS (CertificateVerify).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Pitfall 1 · Not Checking the Return Value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r = EVP_DigestVerify(ctx, imza, n, veri, m);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(r) guncellemeyi_kur();   /* HATALI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negative error value is also treated as "true." The correct check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r == 1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Pitfall 2 · Not Including the Version in the Signature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signature covers only the content, an attacker can install an </a:t>
            </a:r>
            <a:r>
              <a:rPr sz="2000" b="1">
                <a:solidFill>
                  <a:srgbClr val="1F2D3A"/>
                </a:solidFill>
              </a:rPr>
              <a:t>old</a:t>
            </a:r>
            <a:r>
              <a:rPr sz="2000" b="0">
                <a:solidFill>
                  <a:srgbClr val="1F2D3A"/>
                </a:solidFill>
              </a:rPr>
              <a:t> but validly signed version (downgrade).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signed content must also cover the </a:t>
            </a:r>
            <a:r>
              <a:rPr sz="2000" b="1">
                <a:solidFill>
                  <a:srgbClr val="1F2D3A"/>
                </a:solidFill>
              </a:rPr>
              <a:t>version number</a:t>
            </a:r>
            <a:r>
              <a:rPr sz="2000" b="0">
                <a:solidFill>
                  <a:srgbClr val="1F2D3A"/>
                </a:solidFill>
              </a:rPr>
              <a:t>; an old version must be rejected.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Pitfall 3 · Verifying with the Wrong Key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 the verification key trusted? Where did it come from?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you verify with the attacker's key, their signature is "valid."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key must be </a:t>
            </a:r>
            <a:r>
              <a:rPr sz="2000" b="1">
                <a:solidFill>
                  <a:srgbClr val="1F2D3A"/>
                </a:solidFill>
              </a:rPr>
              <a:t>pinned</a:t>
            </a:r>
            <a:r>
              <a:rPr sz="2000" b="0">
                <a:solidFill>
                  <a:srgbClr val="1F2D3A"/>
                </a:solidFill>
              </a:rPr>
              <a:t>, or come from a trusted chain.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Signature · the Digest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signature is really the signing of a </a:t>
            </a:r>
            <a:r>
              <a:rPr sz="2000" b="1">
                <a:solidFill>
                  <a:srgbClr val="1F2D3A"/>
                </a:solidFill>
              </a:rPr>
              <a:t>digest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weak digest (MD5/SHA-1) → a weak signature.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 SHA-256+.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Diffie–Hellman and MITM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DH · What Does It Do?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parties derive a shared secret </a:t>
            </a:r>
            <a:r>
              <a:rPr sz="2000" b="1">
                <a:solidFill>
                  <a:srgbClr val="1F2D3A"/>
                </a:solidFill>
              </a:rPr>
              <a:t>without sharing</a:t>
            </a:r>
            <a:r>
              <a:rPr sz="2000" b="0">
                <a:solidFill>
                  <a:srgbClr val="1F2D3A"/>
                </a:solidFill>
              </a:rPr>
              <a:t> a private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 agreement over the network.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modern form: X25519.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DH · Step by Step (Concept)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Ali:  a gizli, A = g^a açık gönderir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Veli: b gizli, B = g^b açık gönderir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Ortak sır: A^b = B^a = g^(ab)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eavesdropper sees </a:t>
            </a:r>
            <a:r>
              <a:rPr sz="2000" b="0">
                <a:solidFill>
                  <a:srgbClr val="A1123F"/>
                </a:solidFill>
                <a:latin typeface="Consolas"/>
              </a:rPr>
              <a:t>g^a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g^b</a:t>
            </a:r>
            <a:r>
              <a:rPr sz="2000" b="0">
                <a:solidFill>
                  <a:srgbClr val="1F2D3A"/>
                </a:solidFill>
              </a:rPr>
              <a:t> but cannot compute </a:t>
            </a:r>
            <a:r>
              <a:rPr sz="2000" b="0">
                <a:solidFill>
                  <a:srgbClr val="A1123F"/>
                </a:solidFill>
                <a:latin typeface="Consolas"/>
              </a:rPr>
              <a:t>g^(ab)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X25519 · Both Sides Reach the Same Secret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genpkey -algorithm X25519 -out alice.key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genpkey -algorithm X25519 -out bob.key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 -in alice.key -pubout -out alice.pub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 -in bob.key -pubout -out bob.pub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pkeyutl -derive -inkey alice.key -peerkey bob.pub -out alice_sir.bin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pkeyutl -derive -inkey bob.key -peerkey alice.pub -out bob_sir.bin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X25519 · Result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8c53744a000c1a6f...bbc1376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8c53744a000c1a6f...bbc1376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AYNI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1430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Alice and Bob, without ever knowing each other's private key, reached the </a:t>
            </a:r>
            <a:r>
              <a:rPr sz="2000" b="1">
                <a:solidFill>
                  <a:srgbClr val="1F2D3A"/>
                </a:solidFill>
              </a:rPr>
              <a:t>same</a:t>
            </a:r>
            <a:r>
              <a:rPr sz="2000" b="0">
                <a:solidFill>
                  <a:srgbClr val="1F2D3A"/>
                </a:solidFill>
              </a:rPr>
              <a:t> 32-byte secret by exchanging only public keys over the network. This raw secret is not used directly as an AES key; it is first passed through a </a:t>
            </a:r>
            <a:r>
              <a:rPr sz="2000" b="1">
                <a:solidFill>
                  <a:srgbClr val="1F2D3A"/>
                </a:solidFill>
              </a:rPr>
              <a:t>KDF</a:t>
            </a:r>
            <a:r>
              <a:rPr sz="2000" b="0">
                <a:solidFill>
                  <a:srgbClr val="1F2D3A"/>
                </a:solidFill>
              </a:rPr>
              <a:t> (HKDF) to derive session keys.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Unauthenticated DH · MITM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Alice and Bob don't </a:t>
            </a:r>
            <a:r>
              <a:rPr sz="2000" b="1">
                <a:solidFill>
                  <a:srgbClr val="1F2D3A"/>
                </a:solidFill>
              </a:rPr>
              <a:t>verify</a:t>
            </a:r>
            <a:r>
              <a:rPr sz="2000" b="0">
                <a:solidFill>
                  <a:srgbClr val="1F2D3A"/>
                </a:solidFill>
              </a:rPr>
              <a:t> each other's identity...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attacker </a:t>
            </a:r>
            <a:r>
              <a:rPr sz="2000" b="1">
                <a:solidFill>
                  <a:srgbClr val="1F2D3A"/>
                </a:solidFill>
              </a:rPr>
              <a:t>sits in the middle</a:t>
            </a:r>
            <a:r>
              <a:rPr sz="2000" b="0">
                <a:solidFill>
                  <a:srgbClr val="1F2D3A"/>
                </a:solidFill>
              </a:rPr>
              <a:t>: doing DH separately with Alice and separately with Bob.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Listening to/modifying both.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MITM · Diagram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Ali ↔ [Saldırgan] ↔ Veli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iki ayrı DH; saldırgan ortada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Both sides think "I've established a secure channel."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Fix · Authenticated DH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DH values are </a:t>
            </a:r>
            <a:r>
              <a:rPr sz="2000" b="1">
                <a:solidFill>
                  <a:srgbClr val="1F2D3A"/>
                </a:solidFill>
              </a:rPr>
              <a:t>signed</a:t>
            </a:r>
            <a:r>
              <a:rPr sz="2000" b="0">
                <a:solidFill>
                  <a:srgbClr val="1F2D3A"/>
                </a:solidFill>
              </a:rPr>
              <a:t> with a key whose identity is known.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CertificateVerify</a:t>
            </a:r>
            <a:r>
              <a:rPr sz="2000" b="0">
                <a:solidFill>
                  <a:srgbClr val="1F2D3A"/>
                </a:solidFill>
              </a:rPr>
              <a:t> in TLS 1.3.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other side </a:t>
            </a:r>
            <a:r>
              <a:rPr sz="2000" b="1">
                <a:solidFill>
                  <a:srgbClr val="1F2D3A"/>
                </a:solidFill>
              </a:rPr>
              <a:t>verifies</a:t>
            </a:r>
            <a:r>
              <a:rPr sz="2000" b="0">
                <a:solidFill>
                  <a:srgbClr val="1F2D3A"/>
                </a:solidFill>
              </a:rPr>
              <a:t> this identity (certificate chain).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Forward Secrecy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new</a:t>
            </a:r>
            <a:r>
              <a:rPr sz="2000" b="0">
                <a:solidFill>
                  <a:srgbClr val="1F2D3A"/>
                </a:solidFill>
              </a:rPr>
              <a:t> DH key for every session.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Even if the long-term key leaks, </a:t>
            </a:r>
            <a:r>
              <a:rPr sz="2000" b="1">
                <a:solidFill>
                  <a:srgbClr val="1F2D3A"/>
                </a:solidFill>
              </a:rPr>
              <a:t>old</a:t>
            </a:r>
            <a:r>
              <a:rPr sz="2000" b="0">
                <a:solidFill>
                  <a:srgbClr val="1F2D3A"/>
                </a:solidFill>
              </a:rPr>
              <a:t> sessions cannot be decrypted.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 TLS provides this.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5–6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if (r)</a:t>
            </a:r>
            <a:r>
              <a:rPr sz="2000" b="0">
                <a:solidFill>
                  <a:srgbClr val="1F2D3A"/>
                </a:solidFill>
              </a:rPr>
              <a:t> wrong in signature verification?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must the version be part of the signature?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How does MITM happen against unauthenticated DH? The fix?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What does forward secrecy provide?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5–6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5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Verification returns 1=success, 0=failure, &lt;0=error; </a:t>
            </a:r>
            <a:r>
              <a:rPr sz="2000" b="0">
                <a:solidFill>
                  <a:srgbClr val="A1123F"/>
                </a:solidFill>
                <a:latin typeface="Consolas"/>
              </a:rPr>
              <a:t>if (r)</a:t>
            </a:r>
            <a:r>
              <a:rPr sz="2000" b="0">
                <a:solidFill>
                  <a:srgbClr val="1F2D3A"/>
                </a:solidFill>
              </a:rPr>
              <a:t> also treats the error (−1) as "true." Check for </a:t>
            </a:r>
            <a:r>
              <a:rPr sz="2000" b="1">
                <a:solidFill>
                  <a:srgbClr val="1F2D3A"/>
                </a:solidFill>
              </a:rPr>
              <a:t>`r == 1`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Otherwise an attacker can present an </a:t>
            </a:r>
            <a:r>
              <a:rPr sz="2000" b="1">
                <a:solidFill>
                  <a:srgbClr val="1F2D3A"/>
                </a:solidFill>
              </a:rPr>
              <a:t>old/insecure version</a:t>
            </a:r>
            <a:r>
              <a:rPr sz="2000" b="0">
                <a:solidFill>
                  <a:srgbClr val="1F2D3A"/>
                </a:solidFill>
              </a:rPr>
              <a:t> as "valid" with the same signature (downgrade). The version must be part of the signed data.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attacker establishes a separate key with each side. Fix: bind DH to </a:t>
            </a:r>
            <a:r>
              <a:rPr sz="2000" b="1">
                <a:solidFill>
                  <a:srgbClr val="1F2D3A"/>
                </a:solidFill>
              </a:rPr>
              <a:t>authentication</a:t>
            </a:r>
            <a:r>
              <a:rPr sz="2000" b="0">
                <a:solidFill>
                  <a:srgbClr val="1F2D3A"/>
                </a:solidFill>
              </a:rPr>
              <a:t> (signed DH / a certificate).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Each session uses an </a:t>
            </a:r>
            <a:r>
              <a:rPr sz="2000" b="1">
                <a:solidFill>
                  <a:srgbClr val="1F2D3A"/>
                </a:solidFill>
              </a:rPr>
              <a:t>ephemeral</a:t>
            </a:r>
            <a:r>
              <a:rPr sz="2000" b="0">
                <a:solidFill>
                  <a:srgbClr val="1F2D3A"/>
                </a:solidFill>
              </a:rPr>
              <a:t> key; even if the long-term key leaks, </a:t>
            </a:r>
            <a:r>
              <a:rPr sz="2000" b="1">
                <a:solidFill>
                  <a:srgbClr val="1F2D3A"/>
                </a:solidFill>
              </a:rPr>
              <a:t>past sessions</a:t>
            </a:r>
            <a:r>
              <a:rPr sz="2000" b="0">
                <a:solidFill>
                  <a:srgbClr val="1F2D3A"/>
                </a:solidFill>
              </a:rPr>
              <a:t> cannot be decrypted.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Public Key Infrastructure (PKI)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Problem · Who Do We Trust?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You've seen a public key. Does it really belong to that person/site?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malicious actor can present their own key as "the bank."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PKI solves this trust problem.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Chain of Trust</a:t>
            </a:r>
          </a:p>
        </p:txBody>
      </p:sp>
      <p:pic>
        <p:nvPicPr>
          <p:cNvPr id="7" name="Picture 6" descr="h10-03-p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1662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60183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Each level </a:t>
            </a:r>
            <a:r>
              <a:rPr sz="2000" b="1">
                <a:solidFill>
                  <a:srgbClr val="1F2D3A"/>
                </a:solidFill>
              </a:rPr>
              <a:t>signs</a:t>
            </a:r>
            <a:r>
              <a:rPr sz="2000" b="0">
                <a:solidFill>
                  <a:srgbClr val="1F2D3A"/>
                </a:solidFill>
              </a:rPr>
              <a:t> the one below it.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Chain Validation — Diagram</a:t>
            </a:r>
          </a:p>
        </p:txBody>
      </p:sp>
      <p:pic>
        <p:nvPicPr>
          <p:cNvPr id="7" name="Picture 6" descr="h10-12-zincir-dogru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Root and Intermediate 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Root CA:</a:t>
            </a:r>
            <a:r>
              <a:rPr sz="2000" b="0">
                <a:solidFill>
                  <a:srgbClr val="1F2D3A"/>
                </a:solidFill>
              </a:rPr>
              <a:t> offline, self-signed, heavily protected.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Intermediate CA:</a:t>
            </a:r>
            <a:r>
              <a:rPr sz="2000" b="0">
                <a:solidFill>
                  <a:srgbClr val="1F2D3A"/>
                </a:solidFill>
              </a:rPr>
              <a:t> issues day-to-day certificates.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root leaks, it's a </a:t>
            </a:r>
            <a:r>
              <a:rPr sz="2000" b="1">
                <a:solidFill>
                  <a:srgbClr val="1F2D3A"/>
                </a:solidFill>
              </a:rPr>
              <a:t>catastrophe</a:t>
            </a:r>
            <a:r>
              <a:rPr sz="2000" b="0">
                <a:solidFill>
                  <a:srgbClr val="1F2D3A"/>
                </a:solidFill>
              </a:rPr>
              <a:t>; this is why an intermediate CA is used.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Trust Store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OS/browser carries the trusted </a:t>
            </a:r>
            <a:r>
              <a:rPr sz="2000" b="1">
                <a:solidFill>
                  <a:srgbClr val="1F2D3A"/>
                </a:solidFill>
              </a:rPr>
              <a:t>root CAs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a chain reaches one of these roots, it is trusted.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it can't, it is </a:t>
            </a:r>
            <a:r>
              <a:rPr sz="2000" b="1">
                <a:solidFill>
                  <a:srgbClr val="1F2D3A"/>
                </a:solidFill>
              </a:rPr>
              <a:t>untrusted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The X.509 Certificate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X.509 Fields — Diagram</a:t>
            </a:r>
          </a:p>
        </p:txBody>
      </p:sp>
      <p:pic>
        <p:nvPicPr>
          <p:cNvPr id="7" name="Picture 6" descr="h10-11-x5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778947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What's Inside?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Subject:</a:t>
            </a:r>
            <a:r>
              <a:rPr sz="2000" b="0">
                <a:solidFill>
                  <a:srgbClr val="1F2D3A"/>
                </a:solidFill>
              </a:rPr>
              <a:t> who it belongs to (domain name).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Public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Validity:</a:t>
            </a:r>
            <a:r>
              <a:rPr sz="2000" b="0">
                <a:solidFill>
                  <a:srgbClr val="1F2D3A"/>
                </a:solidFill>
              </a:rPr>
              <a:t> start/end.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Issuer:</a:t>
            </a:r>
            <a:r>
              <a:rPr sz="2000" b="0">
                <a:solidFill>
                  <a:srgbClr val="1F2D3A"/>
                </a:solidFill>
              </a:rPr>
              <a:t> which CA signed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Signature.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SAN · Name Checking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SAN (Subject Alternative Name):</a:t>
            </a:r>
            <a:r>
              <a:rPr sz="2000" b="0">
                <a:solidFill>
                  <a:srgbClr val="1F2D3A"/>
                </a:solidFill>
              </a:rPr>
              <a:t> the domain names the certificate is valid for.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Name checking is done against the </a:t>
            </a:r>
            <a:r>
              <a:rPr sz="2000" b="1">
                <a:solidFill>
                  <a:srgbClr val="1F2D3A"/>
                </a:solidFill>
              </a:rPr>
              <a:t>SAN, not the CN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certificate for </a:t>
            </a:r>
            <a:r>
              <a:rPr sz="2000" b="0">
                <a:solidFill>
                  <a:srgbClr val="A1123F"/>
                </a:solidFill>
                <a:latin typeface="Consolas"/>
              </a:rPr>
              <a:t>example.com</a:t>
            </a:r>
            <a:r>
              <a:rPr sz="2000" b="0">
                <a:solidFill>
                  <a:srgbClr val="1F2D3A"/>
                </a:solidFill>
              </a:rPr>
              <a:t> must not be valid for </a:t>
            </a:r>
            <a:r>
              <a:rPr sz="2000" b="0">
                <a:solidFill>
                  <a:srgbClr val="A1123F"/>
                </a:solidFill>
                <a:latin typeface="Consolas"/>
              </a:rPr>
              <a:t>baska.com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Real Certificate · Top-Level Fields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6486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Version: 3 (0x2)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Serial Number: 35:e2:f6:8d:...:76:e7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Signature Algorithm: ecdsa-with-SHA256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Issuer: CN=CEN429 Lab Ara CA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Validity: Sep 23 2026 – Dec 22 2026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Subject: CN=localhost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Subject Public Key Info: 256 bit, NIST CURVE: P-256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00476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Real </a:t>
            </a:r>
            <a:r>
              <a:rPr sz="1800" b="0">
                <a:solidFill>
                  <a:srgbClr val="A1123F"/>
                </a:solidFill>
                <a:latin typeface="Consolas"/>
              </a:rPr>
              <a:t>openssl x509 -text</a:t>
            </a:r>
            <a:r>
              <a:rPr sz="1800" b="0">
                <a:solidFill>
                  <a:srgbClr val="1F2D3A"/>
                </a:solidFill>
              </a:rPr>
              <a:t> output; each field carries the answer to one of the "four questions" (next section).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Real Certificate · Extensions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X509v3 Basic Constraints: CA:FALSE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X509v3 Key Usage: critical, Digital Signature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X509v3 Extended Key Usage: TLS Web Server Authentication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X509v3 Subject Alternative Name: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DNS:localhost, IP Address:127.0.0.1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X509v3 Authority Key Identifier: F5:BA:39:86:...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30398"/>
            <a:ext cx="10911535" cy="10012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The </a:t>
            </a:r>
            <a:r>
              <a:rPr sz="1800" b="0">
                <a:solidFill>
                  <a:srgbClr val="A1123F"/>
                </a:solidFill>
                <a:latin typeface="Consolas"/>
              </a:rPr>
              <a:t>Authority Key Identifier</a:t>
            </a:r>
            <a:r>
              <a:rPr sz="1800" b="0">
                <a:solidFill>
                  <a:srgbClr val="1F2D3A"/>
                </a:solidFill>
              </a:rPr>
              <a:t> is the </a:t>
            </a:r>
            <a:r>
              <a:rPr sz="1800" b="1">
                <a:solidFill>
                  <a:srgbClr val="1F2D3A"/>
                </a:solidFill>
              </a:rPr>
              <a:t>fingerprint</a:t>
            </a:r>
            <a:r>
              <a:rPr sz="1800" b="0">
                <a:solidFill>
                  <a:srgbClr val="1F2D3A"/>
                </a:solidFill>
              </a:rPr>
              <a:t> of the CA that signed the certificate; when building the chain, it prevents confusion with a "fake intermediate CA with the same name but a different key."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Chain Validation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Four Questions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When validating a certificate chain: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Is the </a:t>
            </a:r>
            <a:r>
              <a:rPr sz="2000" b="1">
                <a:solidFill>
                  <a:srgbClr val="1F2D3A"/>
                </a:solidFill>
              </a:rPr>
              <a:t>signature</a:t>
            </a:r>
            <a:r>
              <a:rPr sz="2000" b="0">
                <a:solidFill>
                  <a:srgbClr val="1F2D3A"/>
                </a:solidFill>
              </a:rPr>
              <a:t> valid? (at every level)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Does the </a:t>
            </a:r>
            <a:r>
              <a:rPr sz="2000" b="1">
                <a:solidFill>
                  <a:srgbClr val="1F2D3A"/>
                </a:solidFill>
              </a:rPr>
              <a:t>chain</a:t>
            </a:r>
            <a:r>
              <a:rPr sz="2000" b="0">
                <a:solidFill>
                  <a:srgbClr val="1F2D3A"/>
                </a:solidFill>
              </a:rPr>
              <a:t> reach a trusted root?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Has the </a:t>
            </a:r>
            <a:r>
              <a:rPr sz="2000" b="1">
                <a:solidFill>
                  <a:srgbClr val="1F2D3A"/>
                </a:solidFill>
              </a:rPr>
              <a:t>validity period</a:t>
            </a:r>
            <a:r>
              <a:rPr sz="2000" b="0">
                <a:solidFill>
                  <a:srgbClr val="1F2D3A"/>
                </a:solidFill>
              </a:rPr>
              <a:t> not expired?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Does the </a:t>
            </a:r>
            <a:r>
              <a:rPr sz="2000" b="1">
                <a:solidFill>
                  <a:srgbClr val="1F2D3A"/>
                </a:solidFill>
              </a:rPr>
              <a:t>name</a:t>
            </a:r>
            <a:r>
              <a:rPr sz="2000" b="0">
                <a:solidFill>
                  <a:srgbClr val="1F2D3A"/>
                </a:solidFill>
              </a:rPr>
              <a:t> match (SAN)?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803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All four must be </a:t>
            </a:r>
            <a:r>
              <a:rPr sz="2000" b="1">
                <a:solidFill>
                  <a:srgbClr val="1F2D3A"/>
                </a:solidFill>
              </a:rPr>
              <a:t>yes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 · Chain (Issuer/Subject)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sunucu.crt -noout -issuer -subject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ara.crt    -noout -issuer -subject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kok.crt    -noout -issuer -subject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6856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issuer=CN=...Ara CA   subject=CN=localhost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issuer=CN=...Kok CA   subject=CN=...Ara CA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issuer=CN=...Kok CA   subject=CN=...Kok 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27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chain reads: </a:t>
            </a:r>
            <a:r>
              <a:rPr sz="2000" b="0">
                <a:solidFill>
                  <a:srgbClr val="A1123F"/>
                </a:solidFill>
                <a:latin typeface="Consolas"/>
              </a:rPr>
              <a:t>sunucu</a:t>
            </a:r>
            <a:r>
              <a:rPr sz="2000" b="0">
                <a:solidFill>
                  <a:srgbClr val="1F2D3A"/>
                </a:solidFill>
              </a:rPr>
              <a:t>'s issuer = </a:t>
            </a:r>
            <a:r>
              <a:rPr sz="2000" b="0">
                <a:solidFill>
                  <a:srgbClr val="A1123F"/>
                </a:solidFill>
                <a:latin typeface="Consolas"/>
              </a:rPr>
              <a:t>ara</a:t>
            </a:r>
            <a:r>
              <a:rPr sz="2000" b="0">
                <a:solidFill>
                  <a:srgbClr val="1F2D3A"/>
                </a:solidFill>
              </a:rPr>
              <a:t>'s subject; the root signs </a:t>
            </a:r>
            <a:r>
              <a:rPr sz="2000" b="1">
                <a:solidFill>
                  <a:srgbClr val="1F2D3A"/>
                </a:solidFill>
              </a:rPr>
              <a:t>itself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 · Validity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sunucu.crt -noout -dates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sunucu.crt -noout -checkend 0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087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notBefore=Sep 23 2026 GMT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notAfter=Dec 22 2026 GMT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Certificate will not expire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388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-checkend 0</a:t>
            </a:r>
            <a:r>
              <a:rPr sz="2000" b="0">
                <a:solidFill>
                  <a:srgbClr val="1F2D3A"/>
                </a:solidFill>
              </a:rPr>
              <a:t>: "has it expired as of right now?" TLS clients ask this automatically on every connection.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 · Usage (CA:TRUE/FALSE)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sunucu.crt -noout -ext basicConstraints,keyUsage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ara.crt    -noout -ext basicConstraints,keyUsage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087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sunucu.crt:  CA:FALSE            (baska sertifika imzalayamaz)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ara.crt:     CA:TRUE, pathlen:0  (yalniz uc sertifika imzalayabilir)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 · Name (SAN)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X509v3 Subject Alternative Name: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DNS:localhost, IP Address:127.0.0.1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client compares the address it connected to against this list —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CN</a:t>
            </a:r>
            <a:r>
              <a:rPr sz="2000" b="0">
                <a:solidFill>
                  <a:srgbClr val="1F2D3A"/>
                </a:solidFill>
              </a:rPr>
              <a:t> in </a:t>
            </a:r>
            <a:r>
              <a:rPr sz="2000" b="0">
                <a:solidFill>
                  <a:srgbClr val="A1123F"/>
                </a:solidFill>
                <a:latin typeface="Consolas"/>
              </a:rPr>
              <a:t>Subject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67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client library asks these four questions </a:t>
            </a:r>
            <a:r>
              <a:rPr sz="2000" b="1">
                <a:solidFill>
                  <a:srgbClr val="1F2D3A"/>
                </a:solidFill>
              </a:rPr>
              <a:t>on your behalf</a:t>
            </a:r>
            <a:r>
              <a:rPr sz="2000" b="0">
                <a:solidFill>
                  <a:srgbClr val="1F2D3A"/>
                </a:solidFill>
              </a:rPr>
              <a:t>; turning off </a:t>
            </a:r>
            <a:r>
              <a:rPr sz="2000" b="0">
                <a:solidFill>
                  <a:srgbClr val="A1123F"/>
                </a:solidFill>
                <a:latin typeface="Consolas"/>
              </a:rPr>
              <a:t>verify</a:t>
            </a:r>
            <a:r>
              <a:rPr sz="2000" b="0">
                <a:solidFill>
                  <a:srgbClr val="1F2D3A"/>
                </a:solidFill>
              </a:rPr>
              <a:t> or swallowing errors means none of the four questions are ever asked.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With OpenSSL · Example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verify -CAfile kok.crt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-untrusted ara.crt sunucu.crt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-CAfile</a:t>
            </a:r>
            <a:r>
              <a:rPr sz="2000" b="0">
                <a:solidFill>
                  <a:srgbClr val="1F2D3A"/>
                </a:solidFill>
              </a:rPr>
              <a:t>: the trusted root.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-untrusted</a:t>
            </a:r>
            <a:r>
              <a:rPr sz="2000" b="0">
                <a:solidFill>
                  <a:srgbClr val="1F2D3A"/>
                </a:solidFill>
              </a:rPr>
              <a:t>: the intermediate certificate(s).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Common Mistake · Missing Intermediate Certificate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server doesn't send the </a:t>
            </a:r>
            <a:r>
              <a:rPr sz="2000" b="1">
                <a:solidFill>
                  <a:srgbClr val="1F2D3A"/>
                </a:solidFill>
              </a:rPr>
              <a:t>intermediate</a:t>
            </a:r>
            <a:r>
              <a:rPr sz="2000" b="0">
                <a:solidFill>
                  <a:srgbClr val="1F2D3A"/>
                </a:solidFill>
              </a:rPr>
              <a:t> certificate, the chain can't reach the root.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verify</a:t>
            </a:r>
            <a:r>
              <a:rPr sz="2000" b="0">
                <a:solidFill>
                  <a:srgbClr val="1F2D3A"/>
                </a:solidFill>
              </a:rPr>
              <a:t> fails; it passes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-untrusted ara.crt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very common configuration mistake in the field.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SPKI Pinning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application embeds the </a:t>
            </a:r>
            <a:r>
              <a:rPr sz="2000" b="1">
                <a:solidFill>
                  <a:srgbClr val="1F2D3A"/>
                </a:solidFill>
              </a:rPr>
              <a:t>digest</a:t>
            </a:r>
            <a:r>
              <a:rPr sz="2000" b="0">
                <a:solidFill>
                  <a:srgbClr val="1F2D3A"/>
                </a:solidFill>
              </a:rPr>
              <a:t> of the expected server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Even a fake but "valid" certificate is not accepted.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backup pin</a:t>
            </a:r>
            <a:r>
              <a:rPr sz="2000" b="0">
                <a:solidFill>
                  <a:srgbClr val="1F2D3A"/>
                </a:solidFill>
              </a:rPr>
              <a:t> is required (so you're not locked out when the key changes).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Section's Rule · Chain Validation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Don't skip any of the chain validation's </a:t>
            </a:r>
            <a:r>
              <a:rPr sz="2000" b="1">
                <a:solidFill>
                  <a:srgbClr val="1F2D3A"/>
                </a:solidFill>
              </a:rPr>
              <a:t>four questions</a:t>
            </a:r>
            <a:r>
              <a:rPr sz="2000" b="0">
                <a:solidFill>
                  <a:srgbClr val="1F2D3A"/>
                </a:solidFill>
              </a:rPr>
              <a:t> (signature, validity, usage, name).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verify</a:t>
            </a:r>
            <a:r>
              <a:rPr sz="2000" b="0">
                <a:solidFill>
                  <a:srgbClr val="1F2D3A"/>
                </a:solidFill>
              </a:rPr>
              <a:t> does not check the name — </a:t>
            </a:r>
            <a:r>
              <a:rPr sz="2000" b="1">
                <a:solidFill>
                  <a:srgbClr val="1F2D3A"/>
                </a:solidFill>
              </a:rPr>
              <a:t>SAN</a:t>
            </a:r>
            <a:r>
              <a:rPr sz="2000" b="0">
                <a:solidFill>
                  <a:srgbClr val="1F2D3A"/>
                </a:solidFill>
              </a:rPr>
              <a:t> checking must be done separately.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Even a cryptographically correct chain can't connect if the server doesn't send the </a:t>
            </a:r>
            <a:r>
              <a:rPr sz="2000" b="1">
                <a:solidFill>
                  <a:srgbClr val="1F2D3A"/>
                </a:solidFill>
              </a:rPr>
              <a:t>intermediate certificate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Certificate Revocation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Certificate Revocation — Diagram</a:t>
            </a:r>
          </a:p>
        </p:txBody>
      </p:sp>
      <p:pic>
        <p:nvPicPr>
          <p:cNvPr id="7" name="Picture 6" descr="h10-04-sertifika-iptal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342131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Revoke?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a certificate's private key leaks, it must be </a:t>
            </a:r>
            <a:r>
              <a:rPr sz="2000" b="1">
                <a:solidFill>
                  <a:srgbClr val="1F2D3A"/>
                </a:solidFill>
              </a:rPr>
              <a:t>revoked</a:t>
            </a:r>
            <a:r>
              <a:rPr sz="2000" b="0">
                <a:solidFill>
                  <a:srgbClr val="1F2D3A"/>
                </a:solidFill>
              </a:rPr>
              <a:t> before it expires.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revoked certificate must not be accepted.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CRL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CRL:</a:t>
            </a:r>
            <a:r>
              <a:rPr sz="2000" b="0">
                <a:solidFill>
                  <a:srgbClr val="1F2D3A"/>
                </a:solidFill>
              </a:rPr>
              <a:t> a </a:t>
            </a:r>
            <a:r>
              <a:rPr sz="2000" b="1">
                <a:solidFill>
                  <a:srgbClr val="1F2D3A"/>
                </a:solidFill>
              </a:rPr>
              <a:t>periodic list</a:t>
            </a:r>
            <a:r>
              <a:rPr sz="2000" b="0">
                <a:solidFill>
                  <a:srgbClr val="1F2D3A"/>
                </a:solidFill>
              </a:rPr>
              <a:t> of revoked certificates.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Can be large, and can be out of date.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OCSP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OCSP:</a:t>
            </a:r>
            <a:r>
              <a:rPr sz="2000" b="0">
                <a:solidFill>
                  <a:srgbClr val="1F2D3A"/>
                </a:solidFill>
              </a:rPr>
              <a:t> asking about a certificate's status </a:t>
            </a:r>
            <a:r>
              <a:rPr sz="2000" b="1">
                <a:solidFill>
                  <a:srgbClr val="1F2D3A"/>
                </a:solidFill>
              </a:rPr>
              <a:t>on the spot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More current; but has privacy/speed issues.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OCSP Stapling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server fetches the OCSP response </a:t>
            </a:r>
            <a:r>
              <a:rPr sz="2000" b="1">
                <a:solidFill>
                  <a:srgbClr val="1F2D3A"/>
                </a:solidFill>
              </a:rPr>
              <a:t>itself</a:t>
            </a:r>
            <a:r>
              <a:rPr sz="2000" b="0">
                <a:solidFill>
                  <a:srgbClr val="1F2D3A"/>
                </a:solidFill>
              </a:rPr>
              <a:t> and presents it along with the certificate.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Gains privacy + speed.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CRL Workflow · Revoke and Generate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ca -config ara.cnf -revoke sunucu.crt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ca -config ara.cnf -gencrl -out ara.crl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087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Revoking Certificate 35E2F68D...76E7.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Database updated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49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certificate file </a:t>
            </a:r>
            <a:r>
              <a:rPr sz="2000" b="1">
                <a:solidFill>
                  <a:srgbClr val="1F2D3A"/>
                </a:solidFill>
              </a:rPr>
              <a:t>does not change</a:t>
            </a:r>
            <a:r>
              <a:rPr sz="2000" b="0">
                <a:solidFill>
                  <a:srgbClr val="1F2D3A"/>
                </a:solidFill>
              </a:rPr>
              <a:t>; only a revocation record is added to the CA's ledger (</a:t>
            </a:r>
            <a:r>
              <a:rPr sz="2000" b="0">
                <a:solidFill>
                  <a:srgbClr val="A1123F"/>
                </a:solidFill>
                <a:latin typeface="Consolas"/>
              </a:rPr>
              <a:t>index.txt</a:t>
            </a:r>
            <a:r>
              <a:rPr sz="2000" b="0">
                <a:solidFill>
                  <a:srgbClr val="1F2D3A"/>
                </a:solidFill>
              </a:rPr>
              <a:t>). </a:t>
            </a:r>
            <a:r>
              <a:rPr sz="2000" b="0">
                <a:solidFill>
                  <a:srgbClr val="A1123F"/>
                </a:solidFill>
                <a:latin typeface="Consolas"/>
              </a:rPr>
              <a:t>-gencrl</a:t>
            </a:r>
            <a:r>
              <a:rPr sz="2000" b="0">
                <a:solidFill>
                  <a:srgbClr val="1F2D3A"/>
                </a:solidFill>
              </a:rPr>
              <a:t> turns this record into a list </a:t>
            </a:r>
            <a:r>
              <a:rPr sz="2000" b="1">
                <a:solidFill>
                  <a:srgbClr val="1F2D3A"/>
                </a:solidFill>
              </a:rPr>
              <a:t>signed</a:t>
            </a:r>
            <a:r>
              <a:rPr sz="2000" b="0">
                <a:solidFill>
                  <a:srgbClr val="1F2D3A"/>
                </a:solidFill>
              </a:rPr>
              <a:t> with the CA's own key.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Validating with a CRL · Result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verify -crl_check -CAfile kok.crt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-untrusted ara.crt -CRLfile ara.crl sunucu.crt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087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error 23 at 0 depth lookup: certificate revoked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error sunucu.crt: verification failed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49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Even though the certificate </a:t>
            </a:r>
            <a:r>
              <a:rPr sz="2000" b="1">
                <a:solidFill>
                  <a:srgbClr val="1F2D3A"/>
                </a:solidFill>
              </a:rPr>
              <a:t>has not yet expired</a:t>
            </a:r>
            <a:r>
              <a:rPr sz="2000" b="0">
                <a:solidFill>
                  <a:srgbClr val="1F2D3A"/>
                </a:solidFill>
              </a:rPr>
              <a:t>, it is rejected because it is listed in the CRL — revocation checking works </a:t>
            </a:r>
            <a:r>
              <a:rPr sz="2000" b="1">
                <a:solidFill>
                  <a:srgbClr val="1F2D3A"/>
                </a:solidFill>
              </a:rPr>
              <a:t>independently</a:t>
            </a:r>
            <a:r>
              <a:rPr sz="2000" b="0">
                <a:solidFill>
                  <a:srgbClr val="1F2D3A"/>
                </a:solidFill>
              </a:rPr>
              <a:t> of validity checking.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The Fail-Open Trap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Accepting</a:t>
            </a:r>
            <a:r>
              <a:rPr sz="2000" b="0">
                <a:solidFill>
                  <a:srgbClr val="1F2D3A"/>
                </a:solidFill>
              </a:rPr>
              <a:t> a certificate when OCSP is unreachable = fail-open.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attacker can block OCSP and slip a revoked certificate through.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Mitigation: </a:t>
            </a:r>
            <a:r>
              <a:rPr sz="2000" b="1">
                <a:solidFill>
                  <a:srgbClr val="1F2D3A"/>
                </a:solidFill>
              </a:rPr>
              <a:t>Must-Staple</a:t>
            </a:r>
            <a:r>
              <a:rPr sz="2000" b="0">
                <a:solidFill>
                  <a:srgbClr val="1F2D3A"/>
                </a:solidFill>
              </a:rPr>
              <a:t>, short-lived certificates.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7–10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What are the four questions of chain validation?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What is name checking done against (CN or SAN)?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does a missing intermediate certificate break </a:t>
            </a:r>
            <a:r>
              <a:rPr sz="2000" b="0">
                <a:solidFill>
                  <a:srgbClr val="A1123F"/>
                </a:solidFill>
                <a:latin typeface="Consolas"/>
              </a:rPr>
              <a:t>verify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What is fail-open, and how is it mitigated?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7–10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5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(1) is the chain </a:t>
            </a:r>
            <a:r>
              <a:rPr sz="2000" b="1">
                <a:solidFill>
                  <a:srgbClr val="1F2D3A"/>
                </a:solidFill>
              </a:rPr>
              <a:t>valid</a:t>
            </a:r>
            <a:r>
              <a:rPr sz="2000" b="0">
                <a:solidFill>
                  <a:srgbClr val="1F2D3A"/>
                </a:solidFill>
              </a:rPr>
              <a:t> to the root, (2) is it within its </a:t>
            </a:r>
            <a:r>
              <a:rPr sz="2000" b="1">
                <a:solidFill>
                  <a:srgbClr val="1F2D3A"/>
                </a:solidFill>
              </a:rPr>
              <a:t>validity</a:t>
            </a:r>
            <a:r>
              <a:rPr sz="2000" b="0">
                <a:solidFill>
                  <a:srgbClr val="1F2D3A"/>
                </a:solidFill>
              </a:rPr>
              <a:t> period, (3) does it have the right </a:t>
            </a:r>
            <a:r>
              <a:rPr sz="2000" b="1">
                <a:solidFill>
                  <a:srgbClr val="1F2D3A"/>
                </a:solidFill>
              </a:rPr>
              <a:t>purpose/constraint</a:t>
            </a:r>
            <a:r>
              <a:rPr sz="2000" b="0">
                <a:solidFill>
                  <a:srgbClr val="1F2D3A"/>
                </a:solidFill>
              </a:rPr>
              <a:t> (CA:TRUE, KeyUsage/EKU), (4) has it been </a:t>
            </a:r>
            <a:r>
              <a:rPr sz="2000" b="1">
                <a:solidFill>
                  <a:srgbClr val="1F2D3A"/>
                </a:solidFill>
              </a:rPr>
              <a:t>revoked</a:t>
            </a:r>
            <a:r>
              <a:rPr sz="2000" b="0">
                <a:solidFill>
                  <a:srgbClr val="1F2D3A"/>
                </a:solidFill>
              </a:rPr>
              <a:t> (CRL/OCSP).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SAN</a:t>
            </a:r>
            <a:r>
              <a:rPr sz="2000" b="0">
                <a:solidFill>
                  <a:srgbClr val="1F2D3A"/>
                </a:solidFill>
              </a:rPr>
              <a:t> (Subject Alternative Name); CN is no longer used.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chain </a:t>
            </a:r>
            <a:r>
              <a:rPr sz="2000" b="1">
                <a:solidFill>
                  <a:srgbClr val="1F2D3A"/>
                </a:solidFill>
              </a:rPr>
              <a:t>cannot be built</a:t>
            </a:r>
            <a:r>
              <a:rPr sz="2000" b="0">
                <a:solidFill>
                  <a:srgbClr val="1F2D3A"/>
                </a:solidFill>
              </a:rPr>
              <a:t> to the root; the trust path is never completed → failure. The server must also send the </a:t>
            </a:r>
            <a:r>
              <a:rPr sz="2000" b="1">
                <a:solidFill>
                  <a:srgbClr val="1F2D3A"/>
                </a:solidFill>
              </a:rPr>
              <a:t>intermediate</a:t>
            </a:r>
            <a:r>
              <a:rPr sz="2000" b="0">
                <a:solidFill>
                  <a:srgbClr val="1F2D3A"/>
                </a:solidFill>
              </a:rPr>
              <a:t> certificate.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Fail-open:</a:t>
            </a:r>
            <a:r>
              <a:rPr sz="2000" b="0">
                <a:solidFill>
                  <a:srgbClr val="1F2D3A"/>
                </a:solidFill>
              </a:rPr>
              <a:t> counting an error/unreachability as "passed." Mitigation: </a:t>
            </a:r>
            <a:r>
              <a:rPr sz="2000" b="1">
                <a:solidFill>
                  <a:srgbClr val="1F2D3A"/>
                </a:solidFill>
              </a:rPr>
              <a:t>fail-closed</a:t>
            </a:r>
            <a:r>
              <a:rPr sz="2000" b="0">
                <a:solidFill>
                  <a:srgbClr val="1F2D3A"/>
                </a:solidFill>
              </a:rPr>
              <a:t>, OCSP stapling / must-staple, reject on error.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Storing Keys in Hardware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an HSM?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HSM:</a:t>
            </a:r>
            <a:r>
              <a:rPr sz="2000" b="0">
                <a:solidFill>
                  <a:srgbClr val="1F2D3A"/>
                </a:solidFill>
              </a:rPr>
              <a:t> dedicated hardware that stores/operates keys.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key never leaves the HSM; you say "sign this," and the result comes back.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Tamper-resistant.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PKCS#11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standard interface</a:t>
            </a:r>
            <a:r>
              <a:rPr sz="2000" b="0">
                <a:solidFill>
                  <a:srgbClr val="1F2D3A"/>
                </a:solidFill>
              </a:rPr>
              <a:t> for talking to key modules.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application never </a:t>
            </a:r>
            <a:r>
              <a:rPr sz="2000" b="1">
                <a:solidFill>
                  <a:srgbClr val="1F2D3A"/>
                </a:solidFill>
              </a:rPr>
              <a:t>sees</a:t>
            </a:r>
            <a:r>
              <a:rPr sz="2000" b="0">
                <a:solidFill>
                  <a:srgbClr val="1F2D3A"/>
                </a:solidFill>
              </a:rPr>
              <a:t> the value of the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HSMs and software simulations expose this same interface.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Signing with PKCS#11 — Diagram</a:t>
            </a:r>
          </a:p>
        </p:txBody>
      </p:sp>
      <p:pic>
        <p:nvPicPr>
          <p:cNvPr id="7" name="Picture 6" descr="h10-14-pkcs11-imza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910515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SoftHSM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software simulation</a:t>
            </a:r>
            <a:r>
              <a:rPr sz="2000" b="0">
                <a:solidFill>
                  <a:srgbClr val="1F2D3A"/>
                </a:solidFill>
              </a:rPr>
              <a:t> of an HSM; the same PKCS#11 interface.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development/testing; </a:t>
            </a:r>
            <a:r>
              <a:rPr sz="2000" b="1">
                <a:solidFill>
                  <a:srgbClr val="1F2D3A"/>
                </a:solidFill>
              </a:rPr>
              <a:t>no real hardware protection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real HSM in production.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Hardware?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software, the key is exposed to a whitebox attacker (Week 11).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hardware, the key is isolated → far stronger.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possible, never put the key in software at all.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Key Lifecycle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274803" cy="2569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601"/>
                <a:gridCol w="6183202"/>
              </a:tblGrid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Stage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What's Done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Generation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Strong randomness (CSPRNG)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Storage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HSM/TEE or protected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Least privilege, constant-time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Crypto-period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lifespan limit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Renewal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Regular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Destruction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Secure erasure from memory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Section's Rule · Key Storage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 generating a valuable key, </a:t>
            </a:r>
            <a:r>
              <a:rPr sz="2000" b="0">
                <a:solidFill>
                  <a:srgbClr val="A1123F"/>
                </a:solidFill>
                <a:latin typeface="Consolas"/>
              </a:rPr>
              <a:t>CKA_EXTRACTABLE=false</a:t>
            </a:r>
            <a:r>
              <a:rPr sz="2000" b="0">
                <a:solidFill>
                  <a:srgbClr val="1F2D3A"/>
                </a:solidFill>
              </a:rPr>
              <a:t> must be set </a:t>
            </a:r>
            <a:r>
              <a:rPr sz="2000" b="1">
                <a:solidFill>
                  <a:srgbClr val="1F2D3A"/>
                </a:solidFill>
              </a:rPr>
              <a:t>explicitly</a:t>
            </a:r>
            <a:r>
              <a:rPr sz="2000" b="0">
                <a:solidFill>
                  <a:srgbClr val="1F2D3A"/>
                </a:solidFill>
              </a:rPr>
              <a:t>; don't rely on the default.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 an HSM the key never leaves; the application only says "sign" through a </a:t>
            </a:r>
            <a:r>
              <a:rPr sz="2000" b="1">
                <a:solidFill>
                  <a:srgbClr val="1F2D3A"/>
                </a:solidFill>
              </a:rPr>
              <a:t>handle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SoftHSM is for testing; production requires a real HSM/hardware protection.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Post-Quantum Cryptography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Post-Quantum — Diagram</a:t>
            </a:r>
          </a:p>
        </p:txBody>
      </p:sp>
      <p:pic>
        <p:nvPicPr>
          <p:cNvPr id="7" name="Picture 6" descr="h10-15-kuantum-sonra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29419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Threat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sufficiently powerful quantum computer could break today's </a:t>
            </a:r>
            <a:r>
              <a:rPr sz="2000" b="1">
                <a:solidFill>
                  <a:srgbClr val="1F2D3A"/>
                </a:solidFill>
              </a:rPr>
              <a:t>RSA/ECC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"harvest now, decrypt later" attack: store encrypted data today, decrypt it in the future.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PQC · Approach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Quantum-resistant algorithms (e.g., ML-KEM key encapsulation).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Standardization is ongoing.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Crypto agility:</a:t>
            </a:r>
            <a:r>
              <a:rPr sz="2000" b="0">
                <a:solidFill>
                  <a:srgbClr val="1F2D3A"/>
                </a:solidFill>
              </a:rPr>
              <a:t> a design that lets you swap the algorithm easily.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PQC Sizes · Command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OpenSSL 3.5 can generate the standardized PQC algorithms </a:t>
            </a:r>
            <a:r>
              <a:rPr sz="2000" b="1">
                <a:solidFill>
                  <a:srgbClr val="1F2D3A"/>
                </a:solidFill>
              </a:rPr>
              <a:t>today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genpkey -algorithm ML-KEM-768 -out mlkem.pem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genpkey -algorithm ML-DSA-65  -out mldsa.pem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pkeyutl -sign -inkey mldsa.pem -rawin -in belge.txt -out belge.mldsa.sig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wc -c mlkem_pub.pem mldsa_pub.pem belge.mldsa.sig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PQC Sizes · Result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820379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4613"/>
                <a:gridCol w="2727883"/>
                <a:gridCol w="2727883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Algorithm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Public Key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Signature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Ed25519 (classical)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116 bytes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64 bytes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RSA-3072 (classical)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636 bytes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384 bytes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ML-KEM-768 (PQC)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1,714 bytes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ML-DSA-65 (PQC)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2,770 bytes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3,309 bytes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ML-DSA-65: the public key is </a:t>
            </a:r>
            <a:r>
              <a:rPr sz="1800" b="1">
                <a:solidFill>
                  <a:srgbClr val="1F2D3A"/>
                </a:solidFill>
              </a:rPr>
              <a:t>~24 times</a:t>
            </a:r>
            <a:r>
              <a:rPr sz="1800" b="0">
                <a:solidFill>
                  <a:srgbClr val="1F2D3A"/>
                </a:solidFill>
              </a:rPr>
              <a:t> larger than Ed25519's, the signature </a:t>
            </a:r>
            <a:r>
              <a:rPr sz="1800" b="1">
                <a:solidFill>
                  <a:srgbClr val="1F2D3A"/>
                </a:solidFill>
              </a:rPr>
              <a:t>~52 times</a:t>
            </a:r>
            <a:r>
              <a:rPr sz="1800" b="0">
                <a:solidFill>
                  <a:srgbClr val="1F2D3A"/>
                </a:solidFill>
              </a:rPr>
              <a:t> larger. TLS's </a:t>
            </a:r>
            <a:r>
              <a:rPr sz="1800" b="1">
                <a:solidFill>
                  <a:srgbClr val="1F2D3A"/>
                </a:solidFill>
              </a:rPr>
              <a:t>hybrid</a:t>
            </a:r>
            <a:r>
              <a:rPr sz="1800" b="0">
                <a:solidFill>
                  <a:srgbClr val="1F2D3A"/>
                </a:solidFill>
              </a:rPr>
              <a:t> (classical + PQC) approach exists to manage this transition cost.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Should You Do Today?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 crypto-agile (don't hardcode the algorithm).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Watch PQC for long-lived secrets.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panic; but prepare.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13. Project: This Week (S8, S11)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S8/S11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Algorithm inventory:</a:t>
            </a:r>
            <a:r>
              <a:rPr sz="2000" b="0">
                <a:solidFill>
                  <a:srgbClr val="1F2D3A"/>
                </a:solidFill>
              </a:rPr>
              <a:t> purpose, algorithm, mode, key length, library.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key lifecycle</a:t>
            </a:r>
            <a:r>
              <a:rPr sz="2000" b="0">
                <a:solidFill>
                  <a:srgbClr val="1F2D3A"/>
                </a:solidFill>
              </a:rPr>
              <a:t> table.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Solved Self-Check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the security level of an RSA-2048 + AES-256 system?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~112 bits (RSA-2048 is the weakest link). For 128 bits, use RSA-3072 or ECC.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"Invalid padding" and "invalid MAC" as separate messages: what's the risk?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padding oracle; the attacker can decrypt the message by watching the responses. Use one and the same error; prefer AEAD.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 `if (EVP_DigestVerify(...))` wrong?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negative error value also counts as true; the check should be </a:t>
            </a:r>
            <a:r>
              <a:rPr sz="2000" b="0">
                <a:solidFill>
                  <a:srgbClr val="A1123F"/>
                </a:solidFill>
                <a:latin typeface="Consolas"/>
              </a:rPr>
              <a:t>== 1</a:t>
            </a:r>
            <a:r>
              <a:rPr sz="2000" b="0">
                <a:solidFill>
                  <a:srgbClr val="1F2D3A"/>
                </a:solidFill>
              </a:rPr>
              <a:t>. Also, the signed content must cover the version.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does `verify` fail without the intermediate certificate?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chain can't reach the root; the intermediate certificate is missing. In the field, this usually means the server isn't sending the intermediate certificate.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Accepting when OCSP is unreachable: what pattern is this, and how is it mitigated?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Fail-open (a soft failure). Must-Staple or short-lived certificates.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 is MITM against unauthenticated DH prevented?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DH values are signed with a key whose identity is known (TLS 1.3 CertificateVerify), and the other side verifies it.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are the four questions of chain validation?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Is the signature valid, does it reach a trusted root, has the validity period not expired, does the name (SAN) match.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shouldn't the key be placed in software? Alternative?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whitebox attacker can extract a key embedded in software. Alternative: HSM/TEE (PKCS#11); otherwise whitebox + a layer (Week 11).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5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7092497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AEAD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Encryption + integrity together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Encrypt-then-MAC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correct order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OAEP/PSS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 encryption/signature padding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Ed25519/X25519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Signature / key agreement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Certificate name checking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CRL/OCSP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Revocation list / on-the-spot query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Summary: This Week in One Sentence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In cryptography, security lies less in the right algorithm than in the right </a:t>
            </a:r>
            <a:r>
              <a:rPr sz="2000" b="1">
                <a:solidFill>
                  <a:srgbClr val="1F2D3A"/>
                </a:solidFill>
              </a:rPr>
              <a:t>usage</a:t>
            </a:r>
            <a:r>
              <a:rPr sz="2000" b="0">
                <a:solidFill>
                  <a:srgbClr val="1F2D3A"/>
                </a:solidFill>
              </a:rPr>
              <a:t>: AEAD, the right padding, a verified signature, a checked chain, and a well-managed key.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Next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Week 11 — Whitebox Cryptography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What happens when the key is protected in software? The whitebox attacker, table-based WBC, and its limits.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A · Building a Chain with OpenSSL (Step by Step)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Goal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build a small chain: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Root CA → Intermediate CA → Server certificate.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Then let's validate it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verify</a:t>
            </a:r>
            <a:r>
              <a:rPr sz="2000" b="0">
                <a:solidFill>
                  <a:srgbClr val="1F2D3A"/>
                </a:solidFill>
              </a:rPr>
              <a:t> and see the typical mistake.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Root CA (Self-Signed)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req -x509 -newkey ed25519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-keyout kok.key -out kok.crt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-subj "/CN=Ders Kok CA" -days 3650 -nodes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root signs itself; it is kept offline.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· Intermediate CA (Signed by the Root)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req -newkey ed25519 -keyout ara.key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-out ara.csr -subj "/CN=Ders Ara CA" -nodes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x509 -req -in ara.csr -CA kok.crt -CAkey kok.key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-CAcreateserial -out ara.crt -days 1825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Server Certificate (Signed by the Intermediate)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req -newkey ed25519 -keyout sunucu.key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-out sunucu.csr -subj "/CN=ornek.test" -nodes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x509 -req -in sunucu.csr -CA ara.crt -CAkey ara.key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-CAcreateserial -out sunucu.crt -days 365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· Validate (Missing Intermediate)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verify -CAfile kok.crt sunucu.crt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HATA: unable to get local issuer certificate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chain can't reach the root: the </a:t>
            </a:r>
            <a:r>
              <a:rPr sz="2000" b="1">
                <a:solidFill>
                  <a:srgbClr val="1F2D3A"/>
                </a:solidFill>
              </a:rPr>
              <a:t>intermediate certificate is missing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Validate (With the Intermediate)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verify -CAfile kok.crt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-untrusted ara.crt sunucu.crt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Given the intermediate certificate, the chain is complete.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Lesson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server must also send the </a:t>
            </a:r>
            <a:r>
              <a:rPr sz="2000" b="1">
                <a:solidFill>
                  <a:srgbClr val="1F2D3A"/>
                </a:solidFill>
              </a:rPr>
              <a:t>intermediate</a:t>
            </a:r>
            <a:r>
              <a:rPr sz="2000" b="0">
                <a:solidFill>
                  <a:srgbClr val="1F2D3A"/>
                </a:solidFill>
              </a:rPr>
              <a:t> certificate.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it's missing, the client says "issuer not found."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most common TLS configuration mistake in the field.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Chain's Four Questions · in Practice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Signature:</a:t>
            </a:r>
            <a:r>
              <a:rPr sz="2000" b="0">
                <a:solidFill>
                  <a:srgbClr val="1F2D3A"/>
                </a:solidFill>
              </a:rPr>
              <a:t> each level signed by the one above ✓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Root: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-CAfile kok.crt</a:t>
            </a:r>
            <a:r>
              <a:rPr sz="2000" b="0">
                <a:solidFill>
                  <a:srgbClr val="1F2D3A"/>
                </a:solidFill>
              </a:rPr>
              <a:t> trust store ✓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Validity:</a:t>
            </a:r>
            <a:r>
              <a:rPr sz="2000" b="0">
                <a:solidFill>
                  <a:srgbClr val="1F2D3A"/>
                </a:solidFill>
              </a:rPr>
              <a:t> within </a:t>
            </a:r>
            <a:r>
              <a:rPr sz="2000" b="0">
                <a:solidFill>
                  <a:srgbClr val="A1123F"/>
                </a:solidFill>
                <a:latin typeface="Consolas"/>
              </a:rPr>
              <a:t>-days</a:t>
            </a:r>
            <a:r>
              <a:rPr sz="2000" b="0">
                <a:solidFill>
                  <a:srgbClr val="1F2D3A"/>
                </a:solidFill>
              </a:rPr>
              <a:t> ✓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Name:</a:t>
            </a:r>
            <a:r>
              <a:rPr sz="2000" b="0">
                <a:solidFill>
                  <a:srgbClr val="1F2D3A"/>
                </a:solidFill>
              </a:rPr>
              <a:t> SAN checking in the application (verify does not check the name!)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B · A Crypto Design Case Study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Scenario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mobile app: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Encrypts sensitive data locally.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Talks to a server securely.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Verifies updates.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design the crypto.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Local Data Encryption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AES-256-GCM</a:t>
            </a:r>
            <a:r>
              <a:rPr sz="2000" b="0">
                <a:solidFill>
                  <a:srgbClr val="1F2D3A"/>
                </a:solidFill>
              </a:rPr>
              <a:t> (AEAD): confidentiality + integrity.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counter or random nonce, </a:t>
            </a:r>
            <a:r>
              <a:rPr sz="2000" b="1">
                <a:solidFill>
                  <a:srgbClr val="1F2D3A"/>
                </a:solidFill>
              </a:rPr>
              <a:t>never repeated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key in TEE/HSM; otherwise whitebox (Week 11).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Server Communication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TLS 1.3</a:t>
            </a:r>
            <a:r>
              <a:rPr sz="2000" b="0">
                <a:solidFill>
                  <a:srgbClr val="1F2D3A"/>
                </a:solidFill>
              </a:rPr>
              <a:t>: X25519 key agreement + AEAD.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Certificate chain validation + (if applicable) SPKI pinning + a backup pin.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fail-open.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Update Verification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</a:t>
            </a:r>
            <a:r>
              <a:rPr sz="2000" b="1">
                <a:solidFill>
                  <a:srgbClr val="1F2D3A"/>
                </a:solidFill>
              </a:rPr>
              <a:t>Ed25519</a:t>
            </a:r>
            <a:r>
              <a:rPr sz="2000" b="0">
                <a:solidFill>
                  <a:srgbClr val="1F2D3A"/>
                </a:solidFill>
              </a:rPr>
              <a:t> signature; </a:t>
            </a:r>
            <a:r>
              <a:rPr sz="2000" b="0">
                <a:solidFill>
                  <a:srgbClr val="A1123F"/>
                </a:solidFill>
                <a:latin typeface="Consolas"/>
              </a:rPr>
              <a:t>verify == 1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signed content covers the </a:t>
            </a:r>
            <a:r>
              <a:rPr sz="2000" b="1">
                <a:solidFill>
                  <a:srgbClr val="1F2D3A"/>
                </a:solidFill>
              </a:rPr>
              <a:t>version</a:t>
            </a:r>
            <a:r>
              <a:rPr sz="2000" b="0">
                <a:solidFill>
                  <a:srgbClr val="1F2D3A"/>
                </a:solidFill>
              </a:rPr>
              <a:t>; downgrade rejected.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verification key is pinned/embedded (protected by integrity).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Key Inventory (S8)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2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918"/>
                <a:gridCol w="2508398"/>
                <a:gridCol w="2257558"/>
                <a:gridCol w="2884658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Purpose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Alg/Length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Storage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Data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Local encryption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AES-256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TEE/whitebox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Session key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TLS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X25519-derived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Memory, short-lived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Signature verification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Update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Ed25519 public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Embedded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C · Decision Tables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Which Mode?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8130"/>
                <a:gridCol w="5923404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Need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Choice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Confidentiality + integrity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AES-GCM / ChaCha20-Poly1305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Speed only (no hardware AES)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ChaCha20-Poly1305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Never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ECB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Legacy CBC system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+ encrypt-then-MAC, a single error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Which Asymmetric Algorithm?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638073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895"/>
                <a:gridCol w="3637178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Need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Choice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Signature (modern)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Ed25519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Key agreement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X25519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 encryption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RSA-OAEP (≥3072)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 signature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RSA-PSS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Decision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Choose current, standard, properly used.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AEAD first; ECC first.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Write the decision and its rationale into </a:t>
            </a:r>
            <a:r>
              <a:rPr sz="2000" b="1">
                <a:solidFill>
                  <a:srgbClr val="1F2D3A"/>
                </a:solidFill>
              </a:rPr>
              <a:t>S8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D · Ten Common Crypto Mistakes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1 · Writing Your Own Crypto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Wrong:</a:t>
            </a:r>
            <a:r>
              <a:rPr sz="2000" b="0">
                <a:solidFill>
                  <a:srgbClr val="1F2D3A"/>
                </a:solidFill>
              </a:rPr>
              <a:t> your own "encryption" algorithm.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Right:</a:t>
            </a:r>
            <a:r>
              <a:rPr sz="2000" b="0">
                <a:solidFill>
                  <a:srgbClr val="1F2D3A"/>
                </a:solidFill>
              </a:rPr>
              <a:t> a proven library, a standard algorithm.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2 · ECB Mode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Wrong:</a:t>
            </a:r>
            <a:r>
              <a:rPr sz="2000" b="0">
                <a:solidFill>
                  <a:srgbClr val="1F2D3A"/>
                </a:solidFill>
              </a:rPr>
              <a:t> ECB (pattern leaks).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Right:</a:t>
            </a:r>
            <a:r>
              <a:rPr sz="2000" b="0">
                <a:solidFill>
                  <a:srgbClr val="1F2D3A"/>
                </a:solidFill>
              </a:rPr>
              <a:t> AEAD (GCM / ChaCha20-Poly1305).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3 · IV/Nonce Reuse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Wrong:</a:t>
            </a:r>
            <a:r>
              <a:rPr sz="2000" b="0">
                <a:solidFill>
                  <a:srgbClr val="1F2D3A"/>
                </a:solidFill>
              </a:rPr>
              <a:t> a fixed or repeating nonce.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Right:</a:t>
            </a:r>
            <a:r>
              <a:rPr sz="2000" b="0">
                <a:solidFill>
                  <a:srgbClr val="1F2D3A"/>
                </a:solidFill>
              </a:rPr>
              <a:t> a unique, non-repeating nonce.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4 · Encryption Without Integrity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Wrong:</a:t>
            </a:r>
            <a:r>
              <a:rPr sz="2000" b="0">
                <a:solidFill>
                  <a:srgbClr val="1F2D3A"/>
                </a:solidFill>
              </a:rPr>
              <a:t> CBC alone, no MAC.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Right:</a:t>
            </a:r>
            <a:r>
              <a:rPr sz="2000" b="0">
                <a:solidFill>
                  <a:srgbClr val="1F2D3A"/>
                </a:solidFill>
              </a:rPr>
              <a:t> AEAD or encrypt-then-MAC.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5 · Raw RSA / Wrong Padding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Wrong:</a:t>
            </a:r>
            <a:r>
              <a:rPr sz="2000" b="0">
                <a:solidFill>
                  <a:srgbClr val="1F2D3A"/>
                </a:solidFill>
              </a:rPr>
              <a:t> raw RSA, PKCS#1 v1.5.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Right:</a:t>
            </a:r>
            <a:r>
              <a:rPr sz="2000" b="0">
                <a:solidFill>
                  <a:srgbClr val="1F2D3A"/>
                </a:solidFill>
              </a:rPr>
              <a:t> OAEP (encryption), PSS (signing).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6 · Weak Digest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Wrong:</a:t>
            </a:r>
            <a:r>
              <a:rPr sz="2000" b="0">
                <a:solidFill>
                  <a:srgbClr val="1F2D3A"/>
                </a:solidFill>
              </a:rPr>
              <a:t> MD5, SHA-1.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Right:</a:t>
            </a:r>
            <a:r>
              <a:rPr sz="2000" b="0">
                <a:solidFill>
                  <a:srgbClr val="1F2D3A"/>
                </a:solidFill>
              </a:rPr>
              <a:t> SHA-256+.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7 · Not Checking the Signature Return Value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Wrong: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if (verify(...))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Right: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== 1</a:t>
            </a:r>
            <a:r>
              <a:rPr sz="2000" b="0">
                <a:solidFill>
                  <a:srgbClr val="1F2D3A"/>
                </a:solidFill>
              </a:rPr>
              <a:t>, and the version is covered.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8 · Not Checking the Chain/Name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Wrong:</a:t>
            </a:r>
            <a:r>
              <a:rPr sz="2000" b="0">
                <a:solidFill>
                  <a:srgbClr val="1F2D3A"/>
                </a:solidFill>
              </a:rPr>
              <a:t> looking only at the signature.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Right:</a:t>
            </a:r>
            <a:r>
              <a:rPr sz="2000" b="0">
                <a:solidFill>
                  <a:srgbClr val="1F2D3A"/>
                </a:solidFill>
              </a:rPr>
              <a:t> the four questions + SAN checking.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9 · Fail-Open Revocation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Wrong:</a:t>
            </a:r>
            <a:r>
              <a:rPr sz="2000" b="0">
                <a:solidFill>
                  <a:srgbClr val="1F2D3A"/>
                </a:solidFill>
              </a:rPr>
              <a:t> accepting when OCSP is unreachable.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Right:</a:t>
            </a:r>
            <a:r>
              <a:rPr sz="2000" b="0">
                <a:solidFill>
                  <a:srgbClr val="1F2D3A"/>
                </a:solidFill>
              </a:rPr>
              <a:t> Must-Staple, short lifetimes.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10 · Embedding the Key in Plaintext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Wrong: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static uint8_t k[16]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Right:</a:t>
            </a:r>
            <a:r>
              <a:rPr sz="2000" b="0">
                <a:solidFill>
                  <a:srgbClr val="1F2D3A"/>
                </a:solidFill>
              </a:rPr>
              <a:t> HSM/TEE; otherwise whitebox + a layer (Week 11).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E · Setting Up TLS in Code (a Critical Read)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Turning Off Certificate Validation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ASLA: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SSL_CTX_set_verify(ctx, SSL_VERIFY_NONE, NULL);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opens the door to MITM. A line left in "for testing" is a catastrophe in the field.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Skipping Name Checking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chain is valid but the </a:t>
            </a:r>
            <a:r>
              <a:rPr sz="2000" b="1">
                <a:solidFill>
                  <a:srgbClr val="1F2D3A"/>
                </a:solidFill>
              </a:rPr>
              <a:t>name</a:t>
            </a:r>
            <a:r>
              <a:rPr sz="2000" b="0">
                <a:solidFill>
                  <a:srgbClr val="1F2D3A"/>
                </a:solidFill>
              </a:rPr>
              <a:t> is not verified, the attacker's valid certificate is accepted.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hostname (SAN) must always be checked.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Pinning · Use with Care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SPKI pinning is strong, but without a </a:t>
            </a:r>
            <a:r>
              <a:rPr sz="2000" b="1">
                <a:solidFill>
                  <a:srgbClr val="1F2D3A"/>
                </a:solidFill>
              </a:rPr>
              <a:t>backup pin</a:t>
            </a:r>
            <a:r>
              <a:rPr sz="2000" b="0">
                <a:solidFill>
                  <a:srgbClr val="1F2D3A"/>
                </a:solidFill>
              </a:rPr>
              <a:t> you get locked out when the key changes.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least one backup pin.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Critical Reading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Ask this when reading TLS setup code: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 validation turned 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 the name checked?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 it </a:t>
            </a:r>
            <a:r>
              <a:rPr sz="2000" b="1">
                <a:solidFill>
                  <a:srgbClr val="1F2D3A"/>
                </a:solidFill>
              </a:rPr>
              <a:t>fail-closed</a:t>
            </a:r>
            <a:r>
              <a:rPr sz="2000" b="0">
                <a:solidFill>
                  <a:srgbClr val="1F2D3A"/>
                </a:solidFill>
              </a:rPr>
              <a:t> on error?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191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F · Quick Reference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 (Continued)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319"/>
                <a:gridCol w="7456215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number used once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KDF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Key derivation function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Forward secrecy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Old sessions can't later be decrypted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Trust store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Trusted root CAs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Crypto-period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key's lifespan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Crypto agility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Easily swapping the algorithm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Crypto Checklist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==1</a:t>
            </a:r>
            <a:r>
              <a:rPr sz="1800" b="0">
                <a:solidFill>
                  <a:srgbClr val="1F2D3A"/>
                </a:solidFill>
              </a:rPr>
              <a:t> + version covered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Word (Week 10)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Judge cryptography not by "on/off," but by whether it is </a:t>
            </a:r>
            <a:r>
              <a:rPr sz="2000" b="1">
                <a:solidFill>
                  <a:srgbClr val="1F2D3A"/>
                </a:solidFill>
              </a:rPr>
              <a:t>used correctly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right mode, the right padding, a verified signature, a checked chain, a well-managed key.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10 — Certificates and Cryptographic Methods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