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Syllabus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CEN429 Secure Programming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Syllabus — 2026-2027 Fall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Syllabus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Course information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154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06525"/>
                <a:gridCol w="7605009"/>
              </a:tblGrid>
              <a:tr h="3943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Contact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ugur.coruh@erdogan.edu.tr — subject line: </a:t>
                      </a:r>
                      <a:r>
                        <a:rPr sz="1439" b="1">
                          <a:solidFill>
                            <a:srgbClr val="FFFFFF"/>
                          </a:solidFill>
                        </a:rPr>
                        <a:t>[CEN429]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943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Office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F-301 · meetings by e-mail appointment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Class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Friday 09:00–12:00 · Faculty of Economics and Law Building, D-402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43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Website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ucoruh.github.io/cen429-secure-programming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Classroom code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new code each term; announced in week 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43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Language / type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Turkish · Elective · 7th semester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43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Hours / credits / ECTS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 · 3 · 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9434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Prerequisite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CEN107 Algorithms and Programming 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Syllabus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Aim of the course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Recognise</a:t>
            </a:r>
            <a:r>
              <a:rPr sz="2000" b="0">
                <a:solidFill>
                  <a:srgbClr val="1F2D3A"/>
                </a:solidFill>
              </a:rPr>
              <a:t> common software vulnerabilities: buffer overflow, memory errors, injection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Apply</a:t>
            </a:r>
            <a:r>
              <a:rPr sz="2000" b="0">
                <a:solidFill>
                  <a:srgbClr val="1F2D3A"/>
                </a:solidFill>
              </a:rPr>
              <a:t> software protection methods: data security and cryptography, C/C++ and Java hardening,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392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runtime self-protection, code obfuscation, whitebox cryptography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8894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Know security standards and </a:t>
            </a:r>
            <a:r>
              <a:rPr sz="2000" b="1">
                <a:solidFill>
                  <a:srgbClr val="1F2D3A"/>
                </a:solidFill>
              </a:rPr>
              <a:t>penetration test planning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topic: </a:t>
            </a:r>
            <a:r>
              <a:rPr sz="2000" b="1">
                <a:solidFill>
                  <a:srgbClr val="1F2D3A"/>
                </a:solidFill>
              </a:rPr>
              <a:t>faulty code → attack → fix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Syllabus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Learning outcomes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3582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721"/>
                <a:gridCol w="10145813"/>
              </a:tblGrid>
              <a:tr h="44782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Code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Learning outcome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4782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Identifies and classifies common vulnerabilities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782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Explains encryption methods and the principles of secure communication (SSL/TLS)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782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Applies code hardening techniques (input validation, safe memory, RASP, obfuscation) in C/C++ and Java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782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Explains how to build a secure channel with encryption and authentication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782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Produces a software plan based on secure design principles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782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Knows security review and vulnerability assessment methods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4783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LO.7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Knows secure programming standards and penetration test planning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Syllabus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Weekly schedule (1–8)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3478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149"/>
                <a:gridCol w="1722873"/>
                <a:gridCol w="8499511"/>
              </a:tblGrid>
              <a:tr h="386486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Date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18.09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Introduction to secure programming and the application protection plan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25.09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Computer viruses and security models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02.10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Data security: in transit, at rest, in use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09.10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hardening: C/C++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16.10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Code hardening: Java and interpreted languages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23.10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Runtime application self-protection (RASP)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648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30.10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Midterm project demonstrations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648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31.10–08.11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Midterm exam week — Quiz-1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Syllabus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Weekly schedule (9–16)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3264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2922"/>
                <a:gridCol w="1745845"/>
                <a:gridCol w="8292766"/>
              </a:tblGrid>
              <a:tr h="36271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Date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271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13.11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Advanced obfuscation and diversification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271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20.11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Certificates and cryptographic methods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271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27.11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Whitebox cryptography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271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04.12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Security certifications and penetration test planning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271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11.12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Security requirements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271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18.12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Tigress and diversification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6271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25.12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Final project demonstrations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271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04–17.01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1F2D3A"/>
                          </a:solidFill>
                        </a:rPr>
                        <a:t>Final exam period — Quiz-2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Syllabus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Assessment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73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One term project:</a:t>
            </a:r>
            <a:r>
              <a:rPr sz="2000" b="0">
                <a:solidFill>
                  <a:srgbClr val="1F2D3A"/>
                </a:solidFill>
              </a:rPr>
              <a:t> a C/C++ application + a security guide, with two checkpoints (rubric-based)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Two quizzes:</a:t>
            </a:r>
            <a:r>
              <a:rPr sz="2000" b="0">
                <a:solidFill>
                  <a:srgbClr val="1F2D3A"/>
                </a:solidFill>
              </a:rPr>
              <a:t> in the exam weeks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609088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5274"/>
                <a:gridCol w="3750840"/>
                <a:gridCol w="1875420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Component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Weight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Project checkpoint 1 (RAP1)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60% of the midterm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Quiz-1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40% of the midterm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Project checkpoint 2 (RAP2)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70% of the final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15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Quiz-2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30% of the final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16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45933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Course grade = 0.4 · Midterm + 0.6 · Final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Syllabus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Resources and tools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961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Lecture notes</a:t>
            </a:r>
            <a:r>
              <a:rPr sz="2000" b="0">
                <a:solidFill>
                  <a:srgbClr val="1F2D3A"/>
                </a:solidFill>
              </a:rPr>
              <a:t> (website) — the main source, sufficient on their own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Textbook:</a:t>
            </a:r>
            <a:r>
              <a:rPr sz="2000" b="0">
                <a:solidFill>
                  <a:srgbClr val="1F2D3A"/>
                </a:solidFill>
              </a:rPr>
              <a:t> J. Viega, M. Messier, </a:t>
            </a:r>
            <a:r>
              <a:rPr sz="2000" b="0" i="1">
                <a:solidFill>
                  <a:srgbClr val="1F2D3A"/>
                </a:solidFill>
              </a:rPr>
              <a:t>Secure Programming Cookbook for C and C++</a:t>
            </a:r>
            <a:r>
              <a:rPr sz="2000" b="0">
                <a:solidFill>
                  <a:srgbClr val="1F2D3A"/>
                </a:solidFill>
              </a:rPr>
              <a:t>, O'Reilly, 2003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Open standards:</a:t>
            </a:r>
            <a:r>
              <a:rPr sz="2000" b="0">
                <a:solidFill>
                  <a:srgbClr val="1F2D3A"/>
                </a:solidFill>
              </a:rPr>
              <a:t> SEI CERT, OWASP, MITRE CWE, NIST FIPS 140-3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 laptop is required:</a:t>
            </a:r>
            <a:r>
              <a:rPr sz="2000" b="0">
                <a:solidFill>
                  <a:srgbClr val="1F2D3A"/>
                </a:solidFill>
              </a:rPr>
              <a:t> WSL2 + Ubuntu, GCC/Clang, CMake, gdb, OpenSSL 3, SQLite, JDK 21, Tigress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Demos: in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code/week-NN</a:t>
            </a:r>
            <a:r>
              <a:rPr sz="2000" b="0">
                <a:solidFill>
                  <a:srgbClr val="1F2D3A"/>
                </a:solidFill>
              </a:rPr>
              <a:t> folders; build once inside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</a:t>
            </a:r>
            <a:r>
              <a:rPr sz="2000" b="0">
                <a:solidFill>
                  <a:srgbClr val="1F2D3A"/>
                </a:solidFill>
              </a:rPr>
              <a:t>, then run </a:t>
            </a:r>
            <a:r>
              <a:rPr sz="2000" b="0">
                <a:solidFill>
                  <a:srgbClr val="A1123F"/>
                </a:solidFill>
                <a:latin typeface="Consolas"/>
              </a:rPr>
              <a:t>demo.ps1</a:t>
            </a:r>
            <a:r>
              <a:rPr sz="2000" b="0">
                <a:solidFill>
                  <a:srgbClr val="1F2D3A"/>
                </a:solidFill>
              </a:rPr>
              <a:t> (Windows) or </a:t>
            </a:r>
            <a:r>
              <a:rPr sz="2000" b="0">
                <a:solidFill>
                  <a:srgbClr val="A1123F"/>
                </a:solidFill>
                <a:latin typeface="Consolas"/>
              </a:rPr>
              <a:t>demo.sh</a:t>
            </a:r>
            <a:r>
              <a:rPr sz="2000" b="0">
                <a:solidFill>
                  <a:srgbClr val="1F2D3A"/>
                </a:solidFill>
              </a:rPr>
              <a:t> (WSL/Linux)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Syllabus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Rules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Late submissions are not accepted</a:t>
            </a:r>
            <a:r>
              <a:rPr sz="2000" b="0">
                <a:solidFill>
                  <a:srgbClr val="1F2D3A"/>
                </a:solidFill>
              </a:rPr>
              <a:t>; report unexpected circumstances immediately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Academic integrity:</a:t>
            </a:r>
            <a:r>
              <a:rPr sz="2000" b="0">
                <a:solidFill>
                  <a:srgbClr val="1F2D3A"/>
                </a:solidFill>
              </a:rPr>
              <a:t> working together is allowed; sharing solutions and uncited quoting are not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Communication:</a:t>
            </a:r>
            <a:r>
              <a:rPr sz="2000" b="0">
                <a:solidFill>
                  <a:srgbClr val="1F2D3A"/>
                </a:solidFill>
              </a:rPr>
              <a:t> university e-mail, with </a:t>
            </a:r>
            <a:r>
              <a:rPr sz="2000" b="1">
                <a:solidFill>
                  <a:srgbClr val="1F2D3A"/>
                </a:solidFill>
              </a:rPr>
              <a:t>[CEN429]</a:t>
            </a:r>
            <a:r>
              <a:rPr sz="2000" b="0">
                <a:solidFill>
                  <a:srgbClr val="1F2D3A"/>
                </a:solidFill>
              </a:rPr>
              <a:t> in the subject line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Ethics:</a:t>
            </a:r>
            <a:r>
              <a:rPr sz="2000" b="0">
                <a:solidFill>
                  <a:srgbClr val="1F2D3A"/>
                </a:solidFill>
              </a:rPr>
              <a:t> attack techniques are tried </a:t>
            </a:r>
            <a:r>
              <a:rPr sz="2000" b="1">
                <a:solidFill>
                  <a:srgbClr val="1F2D3A"/>
                </a:solidFill>
              </a:rPr>
              <a:t>only on your own computer</a:t>
            </a:r>
            <a:r>
              <a:rPr sz="2000" b="0">
                <a:solidFill>
                  <a:srgbClr val="1F2D3A"/>
                </a:solidFill>
              </a:rPr>
              <a:t> and only on the demos provided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Syllabus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Questions and answers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Course site:</a:t>
            </a:r>
            <a:r>
              <a:rPr sz="2000" b="0">
                <a:solidFill>
                  <a:srgbClr val="1F2D3A"/>
                </a:solidFill>
              </a:rPr>
              <a:t> ucoruh.github.io/cen429-secure-programming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Secure Programming — Syllabus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