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deck is the slide version of the "Prerequisites" page on the course site; a self-check list the student can go through before the first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None of the four items in this section are retaught in CEN429; if a student does not remember CEN107, point them back to that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student weak on C basics will struggle badly in Weeks 1 and 4; give this slide extra emphasis.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These three command blocks are the complete self-check list the student should run on their own computer before the first class; demo them live and explain what each line expects.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Prerequisites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2026-2027 Fall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this course expects from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From the first week you </a:t>
            </a:r>
            <a:r>
              <a:rPr sz="2000" b="1">
                <a:solidFill>
                  <a:srgbClr val="1F2D3A"/>
                </a:solidFill>
              </a:rPr>
              <a:t>build and run C/C++ programs on your own computer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run your project on </a:t>
            </a:r>
            <a:r>
              <a:rPr sz="2000" b="1">
                <a:solidFill>
                  <a:srgbClr val="1F2D3A"/>
                </a:solidFill>
              </a:rPr>
              <a:t>Git and GitHub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prove your security controls with </a:t>
            </a:r>
            <a:r>
              <a:rPr sz="2000" b="1">
                <a:solidFill>
                  <a:srgbClr val="1F2D3A"/>
                </a:solidFill>
              </a:rPr>
              <a:t>unit tests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formal prerequisite of the course is </a:t>
            </a:r>
            <a:r>
              <a:rPr sz="2000" b="1">
                <a:solidFill>
                  <a:srgbClr val="1F2D3A"/>
                </a:solidFill>
              </a:rPr>
              <a:t>CEN107 Algorithms and Programming 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Plan of this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we bring from Algorithms and Programming I (required)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C programming basics (required)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Background briefly recalled in class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What must be installed on your computer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Check yourself (before the first class)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the development environment, Git, unit testing and template usage taught in the first weeks of CEN107 are </a:t>
            </a:r>
            <a:r>
              <a:rPr sz="2000" b="1">
                <a:solidFill>
                  <a:srgbClr val="1F2D3A"/>
                </a:solidFill>
              </a:rPr>
              <a:t>assumed</a:t>
            </a:r>
            <a:r>
              <a:rPr sz="2000" b="0">
                <a:solidFill>
                  <a:srgbClr val="1F2D3A"/>
                </a:solidFill>
              </a:rPr>
              <a:t> in this course.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Prerequisites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Before the first class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Do the checks in Section 5 on your own computer.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If you get stuck on a step, go back to the corresponding Algorithms and Programming I page; if you still cannot solve it, ask in the first class.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1. What we bring from Algorithms and Programming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These four topics were taught in </a:t>
            </a:r>
            <a:r>
              <a:rPr sz="2000" b="1">
                <a:solidFill>
                  <a:srgbClr val="1F2D3A"/>
                </a:solidFill>
              </a:rPr>
              <a:t>CEN107 Algorithms and Programming I</a:t>
            </a:r>
            <a:r>
              <a:rPr sz="2000" b="0">
                <a:solidFill>
                  <a:srgbClr val="1F2D3A"/>
                </a:solidFill>
              </a:rPr>
              <a:t> (formerly CE103)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are </a:t>
            </a:r>
            <a:r>
              <a:rPr sz="2000" b="1">
                <a:solidFill>
                  <a:srgbClr val="1F2D3A"/>
                </a:solidFill>
              </a:rPr>
              <a:t>not retaught</a:t>
            </a:r>
            <a:r>
              <a:rPr sz="2000" b="0">
                <a:solidFill>
                  <a:srgbClr val="1F2D3A"/>
                </a:solidFill>
              </a:rPr>
              <a:t> here; they are used directly, assumed known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Optional starting point: CEN107 (CE103) Week 1 — Introduction and developer roadmap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Development environment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taught?</a:t>
            </a:r>
            <a:r>
              <a:rPr sz="2000" b="0">
                <a:solidFill>
                  <a:srgbClr val="1F2D3A"/>
                </a:solidFill>
              </a:rPr>
              <a:t> CEN107 (CE103) Week 2 — Development environments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Compiler: GCC / Clang / MSVC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IDE, WSL on Windows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Building with CMake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used in this course?</a:t>
            </a:r>
            <a:r>
              <a:rPr sz="2000" b="0">
                <a:solidFill>
                  <a:srgbClr val="1F2D3A"/>
                </a:solidFill>
              </a:rPr>
              <a:t> Every week's demos; lab setup in Week 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Git and GitHub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taught?</a:t>
            </a:r>
            <a:r>
              <a:rPr sz="2000" b="0">
                <a:solidFill>
                  <a:srgbClr val="1F2D3A"/>
                </a:solidFill>
              </a:rPr>
              <a:t> CEN107 (CE103) Week 3 — Version management with Git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Creating a repository, </a:t>
            </a:r>
            <a:r>
              <a:rPr sz="2000" b="0">
                <a:solidFill>
                  <a:srgbClr val="A1123F"/>
                </a:solidFill>
                <a:latin typeface="Consolas"/>
              </a:rPr>
              <a:t>clone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commit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Branches, pull requests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used in this course?</a:t>
            </a:r>
            <a:r>
              <a:rPr sz="2000" b="0">
                <a:solidFill>
                  <a:srgbClr val="1F2D3A"/>
                </a:solidFill>
              </a:rPr>
              <a:t> Project guide (plan, setup, submission); change management in Week 1; version identity in Week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Unit testing and coverage tools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taught?</a:t>
            </a:r>
            <a:r>
              <a:rPr sz="2000" b="0">
                <a:solidFill>
                  <a:srgbClr val="1F2D3A"/>
                </a:solidFill>
              </a:rPr>
              <a:t> CEN107 (CE103) Week 4 — Unit testing and libraries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 tests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Running them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ctest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Coverage reports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used in this course?</a:t>
            </a:r>
            <a:r>
              <a:rPr sz="2000" b="0">
                <a:solidFill>
                  <a:srgbClr val="1F2D3A"/>
                </a:solidFill>
              </a:rPr>
              <a:t> S16 test results in the project; sanitizers and fuzzing in Week 4; test plan in Week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Using project templates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taught?</a:t>
            </a:r>
            <a:r>
              <a:rPr sz="2000" b="0">
                <a:solidFill>
                  <a:srgbClr val="1F2D3A"/>
                </a:solidFill>
              </a:rPr>
              <a:t> CEN107 (CE103) Weeks 2–4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Creating a private repository from a template ("Use this template", not fork)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Building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Producing its tests and documentation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it used in this course?</a:t>
            </a:r>
            <a:r>
              <a:rPr sz="2000" b="0">
                <a:solidFill>
                  <a:srgbClr val="1F2D3A"/>
                </a:solidFill>
              </a:rPr>
              <a:t> Project guide · 2. Project setup — template: </a:t>
            </a:r>
            <a:r>
              <a:rPr sz="2000" b="0">
                <a:solidFill>
                  <a:srgbClr val="1F2D3A"/>
                </a:solidFill>
              </a:rPr>
              <a:t>`cpp-cmake-ctest-template`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2. C programming basics (required)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Almost all demos are written in C, and security bugs mostly come from misusing these basic constructs. You should be able to read and write the following comfortably: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39696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Pointers, arrays and strings (</a:t>
            </a:r>
            <a:r>
              <a:rPr sz="1800" b="0">
                <a:solidFill>
                  <a:srgbClr val="A1123F"/>
                </a:solidFill>
                <a:latin typeface="Consolas"/>
              </a:rPr>
              <a:t>char[]</a:t>
            </a:r>
            <a:r>
              <a:rPr sz="1800" b="0">
                <a:solidFill>
                  <a:srgbClr val="1F2D3A"/>
                </a:solidFill>
              </a:rPr>
              <a:t>, the </a:t>
            </a:r>
            <a:r>
              <a:rPr sz="1800" b="0">
                <a:solidFill>
                  <a:srgbClr val="A1123F"/>
                </a:solidFill>
                <a:latin typeface="Consolas"/>
              </a:rPr>
              <a:t>0</a:t>
            </a:r>
            <a:r>
              <a:rPr sz="1800" b="0">
                <a:solidFill>
                  <a:srgbClr val="1F2D3A"/>
                </a:solidFill>
              </a:rPr>
              <a:t> terminator)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Dynamic memory (</a:t>
            </a:r>
            <a:r>
              <a:rPr sz="18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calloc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free</a:t>
            </a:r>
            <a:r>
              <a:rPr sz="1800" b="0">
                <a:solidFill>
                  <a:srgbClr val="1F2D3A"/>
                </a:solidFill>
              </a:rPr>
              <a:t>) and structures (</a:t>
            </a:r>
            <a:r>
              <a:rPr sz="18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Reading and writing files (</a:t>
            </a:r>
            <a:r>
              <a:rPr sz="1800" b="0">
                <a:solidFill>
                  <a:srgbClr val="A1123F"/>
                </a:solidFill>
                <a:latin typeface="Consolas"/>
              </a:rPr>
              <a:t>fopen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fread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fgets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Compiling a program with several source files and using command-line arguments (</a:t>
            </a:r>
            <a:r>
              <a:rPr sz="1800" b="0">
                <a:solidFill>
                  <a:srgbClr val="A1123F"/>
                </a:solidFill>
                <a:latin typeface="Consolas"/>
              </a:rPr>
              <a:t>argc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argv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00964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Used heavily in: </a:t>
            </a:r>
            <a:r>
              <a:rPr sz="1800" b="1">
                <a:solidFill>
                  <a:srgbClr val="1F2D3A"/>
                </a:solidFill>
              </a:rPr>
              <a:t>Week 1</a:t>
            </a:r>
            <a:r>
              <a:rPr sz="1800" b="0">
                <a:solidFill>
                  <a:srgbClr val="1F2D3A"/>
                </a:solidFill>
              </a:rPr>
              <a:t> (memory, overflows) and </a:t>
            </a:r>
            <a:r>
              <a:rPr sz="1800" b="1">
                <a:solidFill>
                  <a:srgbClr val="1F2D3A"/>
                </a:solidFill>
              </a:rPr>
              <a:t>Week 4</a:t>
            </a:r>
            <a:r>
              <a:rPr sz="1800" b="0">
                <a:solidFill>
                  <a:srgbClr val="1F2D3A"/>
                </a:solidFill>
              </a:rPr>
              <a:t> (C/C++ hardening)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3. Background briefly recalled in class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is fine if you do not know these yet.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"Before we start"</a:t>
            </a:r>
            <a:r>
              <a:rPr sz="2000" b="0">
                <a:solidFill>
                  <a:srgbClr val="1F2D3A"/>
                </a:solidFill>
              </a:rPr>
              <a:t> section of the relevant week gives a short recap; looking at them in advance makes the class easier.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Terminal and number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Terminal: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ls</a:t>
            </a:r>
            <a:r>
              <a:rPr sz="2000" b="0">
                <a:solidFill>
                  <a:srgbClr val="1F2D3A"/>
                </a:solidFill>
              </a:rPr>
              <a:t>, file paths and environment variables in PowerShell and Linux/WSL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needed in: </a:t>
            </a:r>
            <a:r>
              <a:rPr sz="2000" b="1">
                <a:solidFill>
                  <a:srgbClr val="1F2D3A"/>
                </a:solidFill>
              </a:rPr>
              <a:t>Week 1</a:t>
            </a:r>
            <a:r>
              <a:rPr sz="2000" b="0">
                <a:solidFill>
                  <a:srgbClr val="1F2D3A"/>
                </a:solidFill>
              </a:rPr>
              <a:t> and all demos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Binary and hexadecimal numbers, bytes, XOR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599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needed in: </a:t>
            </a:r>
            <a:r>
              <a:rPr sz="2000" b="1">
                <a:solidFill>
                  <a:srgbClr val="1F2D3A"/>
                </a:solidFill>
              </a:rPr>
              <a:t>Weeks 3, 9, 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Networking and other basics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Basic networking:</a:t>
            </a:r>
            <a:r>
              <a:rPr sz="2000" b="0">
                <a:solidFill>
                  <a:srgbClr val="1F2D3A"/>
                </a:solidFill>
              </a:rPr>
              <a:t> client–server, TCP/IP, HTTP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needed in: </a:t>
            </a:r>
            <a:r>
              <a:rPr sz="2000" b="1">
                <a:solidFill>
                  <a:srgbClr val="1F2D3A"/>
                </a:solidFill>
              </a:rPr>
              <a:t>Weeks 3 and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Simple SQL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 … WHERE</a:t>
            </a:r>
            <a:r>
              <a:rPr sz="2000" b="0">
                <a:solidFill>
                  <a:srgbClr val="1F2D3A"/>
                </a:solidFill>
              </a:rPr>
              <a:t>), basic </a:t>
            </a:r>
            <a:r>
              <a:rPr sz="2000" b="1">
                <a:solidFill>
                  <a:srgbClr val="1F2D3A"/>
                </a:solidFill>
              </a:rPr>
              <a:t>Java or Python</a:t>
            </a:r>
            <a:r>
              <a:rPr sz="2000" b="0">
                <a:solidFill>
                  <a:srgbClr val="1F2D3A"/>
                </a:solidFill>
              </a:rPr>
              <a:t> syntax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needed in: </a:t>
            </a:r>
            <a:r>
              <a:rPr sz="2000" b="1">
                <a:solidFill>
                  <a:srgbClr val="1F2D3A"/>
                </a:solidFill>
              </a:rPr>
              <a:t>Week 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 What must be installed on your computer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laptop is required.</a:t>
            </a:r>
            <a:r>
              <a:rPr sz="2000" b="0">
                <a:solidFill>
                  <a:srgbClr val="1F2D3A"/>
                </a:solidFill>
              </a:rPr>
              <a:t> Come to the first class with these tools installed: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C/C++ compiler: </a:t>
            </a:r>
            <a:r>
              <a:rPr sz="2000" b="1">
                <a:solidFill>
                  <a:srgbClr val="1F2D3A"/>
                </a:solidFill>
              </a:rPr>
              <a:t>Visual Studio 2022</a:t>
            </a:r>
            <a:r>
              <a:rPr sz="2000" b="0">
                <a:solidFill>
                  <a:srgbClr val="1F2D3A"/>
                </a:solidFill>
              </a:rPr>
              <a:t> (Desktop development with C++) on Windows, </a:t>
            </a:r>
            <a:r>
              <a:rPr sz="2000" b="1">
                <a:solidFill>
                  <a:srgbClr val="1F2D3A"/>
                </a:solidFill>
              </a:rPr>
              <a:t>GCC</a:t>
            </a:r>
            <a:r>
              <a:rPr sz="2000" b="0">
                <a:solidFill>
                  <a:srgbClr val="1F2D3A"/>
                </a:solidFill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Clang</a:t>
            </a:r>
            <a:r>
              <a:rPr sz="2000" b="0">
                <a:solidFill>
                  <a:srgbClr val="1F2D3A"/>
                </a:solidFill>
              </a:rPr>
              <a:t> on Linux/WSL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24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CMake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Git</a:t>
            </a:r>
            <a:r>
              <a:rPr sz="2000" b="0">
                <a:solidFill>
                  <a:srgbClr val="1F2D3A"/>
                </a:solidFill>
              </a:rPr>
              <a:t> and a </a:t>
            </a:r>
            <a:r>
              <a:rPr sz="2000" b="1">
                <a:solidFill>
                  <a:srgbClr val="1F2D3A"/>
                </a:solidFill>
              </a:rPr>
              <a:t>GitHub</a:t>
            </a:r>
            <a:r>
              <a:rPr sz="2000" b="0">
                <a:solidFill>
                  <a:srgbClr val="1F2D3A"/>
                </a:solidFill>
              </a:rPr>
              <a:t> account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WSL2 + Ubuntu</a:t>
            </a:r>
            <a:r>
              <a:rPr sz="2000" b="0">
                <a:solidFill>
                  <a:srgbClr val="1F2D3A"/>
                </a:solidFill>
              </a:rPr>
              <a:t> if you use Windows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must be installed (continued)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OpenSSL 3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SQLite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Python 3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JDK 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GoogleTest, SoftHSM2 and Tigress are also used during the term; their installation is explained in the relevant week.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Setup guide for the demo code: </a:t>
            </a:r>
            <a:r>
              <a:rPr sz="2000" b="0">
                <a:solidFill>
                  <a:srgbClr val="1F2D3A"/>
                </a:solidFill>
              </a:rPr>
              <a:t>`code/README.en.md`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Prerequisites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Check yourself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Before the first class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Each of the commands below should print a version number (the numbers may differ).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Windows (PowerShell)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git --version          # git version 2.x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--version        # cmake version 3.2x or later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wsl --status           # Default Distribution: Ubuntu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WSL / Linux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git --version          # git version 2.x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--version        # cmake version 3.2x or later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gcc --version           # gcc (Ubuntu ...) 11 or later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version         # OpenSSL 3.x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Try the template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Create your own private repository from the project template ("Use this template → Private", not fork), build it and run its tests: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git clone https://github.com/&lt;your-username&gt;/cpp-cmake-ctest-template.git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cd cpp-cmake-ctest-template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-S . -B build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--build build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ctest --test-dir build      # expected: 100% tests passed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97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2222"/>
                <a:gridCol w="8809312"/>
              </a:tblGrid>
              <a:tr h="44957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WSL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Windows Subsystem for Linux — running Linux inside Windows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CMake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Cross-platform build-system generator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CTest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test runner that ships with CMake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Use this template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Opening a new repository with the template's files and no history; it can be private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958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Coverage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measure of how much of the code the tests exercise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Prerequisites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Are you ready?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If all of these steps finish without errors, you are ready for the course.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Course site:</a:t>
            </a:r>
            <a:r>
              <a:rPr sz="2000" b="0">
                <a:solidFill>
                  <a:srgbClr val="1F2D3A"/>
                </a:solidFill>
              </a:rPr>
              <a:t> ucoruh.github.io/cen429-secure-programming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Secure Programming — Prerequisites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