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back after the midterm week. This week extends every Week 5 graph tool with order, weight, and cycle awareness, and closes with backtracking.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Eleven algorithms, ten sections — some sections pair two algorithms that solve the same problem two 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algorithm this week extends BFS or DFS with one or two extra arrays. Nothing here replaces Week 5 — it builds on it directly.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Kruskal, Prim, Dijkstra, Bellman-Ford, Floyd-Warshall, Edmonds-Karp all need weights. The other five stay unweighted.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Nothing about the graph representation changes -- only what we compute over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build-system / package-manager dependency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Kahn's paper is literally titled "Topological sorting of large networks".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queue holds every vertex currently eligible to be placed, all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Count in-degrees, then seed the queue with every vertex that already has in-degree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Relax every dequeued vertex's neighbours, enqueueing any that newly reach in-degree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Identical shape to the C version so far.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 as the C version, line for line -- that parity is why the code panel's line numbers stay meaningful in both languages.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queue and the order row fill together. Try the cycle edge case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queue empties early — the leftover vertices are locked in a cycle with each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 captured output from the compiled C program, byte-identical to the Java program's output.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back edge to a still-open (grey) vertex means a cycle — caught for free.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finish[] array fills bottom-up; the caller reads it back to front for the topological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dfs_visit call per unvisited vertex -- this is what covers a disconnected DAG.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hasCycle is set the moment a back edge is seen, but the loop keeps going to finish every vertex.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 as the C driver, line for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graph as Kahn's — compare the two valid orders.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correct algorithms on the same DAG can (and do) disagree on the exact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the audience 20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also why more than one valid order usually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Kahn's algorithm can't answer this at all — only "some vertices never reach 0".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can read the cycle directly off the path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white neighbour recurses; a grey neighbour is an ancestor -- the cycle-found branch continues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extraction loop walks back from the top of the path to the grey ancestor.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 as the C version so far.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onPath[] is a plain array used as a stack -- push on entry, pop on the way back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cycle vertices turn red and get boxed below the 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vertex turns black, no back edge is ever found.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2-vertex cycle is the smallest possible directed cycle -- a single edge can never be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same trap as Section 1's forward/cross edges.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trade-off — a bit more bookkeeping for a lot more information — recurs all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need a structure built specifically for "same group?" queries.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group is a tiny tree; the root IS the group's identity.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α is the inverse Ackermann function — under 5 for any n you could ever build.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second while loop is the path compression step -- it re-points every visited node at the root.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Merging by ROOT, never by the raw a/b arguments, is the one rule that must never be broken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Identical shape to the C version -- union-find translates almost line for line between languages.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rank-comparison ladder as the C version.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"already the same set" is not an error -- union() on an already-merged pair is always safe, a no-op.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a genuine depth-2 chain flatten to depth 1 in one find() call.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Merging raw arguments can create a node with two parents.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Some textbooks use "union by size" exclusively — both are correct, this course picks rank for the height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 every pair needs a direct line — just everyone reachable from everyone.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cheapest edge crossing any partition of the vertices must belong to some MST.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Kruskal doesn't care where the tree "is" — it just avoids cycles globally.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same "priority queue as a row" idea we'll reuse for Dijkstra.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fresh union-find, then one global sort by weight -- exactly as described a slide ago.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find and union_sets are exactly Section 3's union-find,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Java's Comparator chain replaces C's qsort + comparator function -- same tie-break, different syntax.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loop shape as the C version's second half.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sorted-edges row and the parent[] row grow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components in, two trees out — no error, just a forest.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components in, two separate trees out, added together into one edge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key_of[] IS the priority-queue row shown below the graph in the animation.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Record the edge that just brought u into the tree, then relax u's neighbours.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 as the C version so far.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Java allocates a new Edge object per MST edge; C fills a pre-allocated array slot -- the only real difference.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"normal" graph as Kruskal's — compare the two MSTs: same total weight.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total weight = 20, matching Kruskal's on the same normal graph -- a nice cross-check to show live.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use the array version so the priority queue is a visible, simple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Total weight is invariant; the specific edge set is not, under 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 "fewest edges" (Week 5's BFS) — cheapest total weight.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Dijkstra later said he designed it without pencil and paper, on a terrace in Amsterdam.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Prim's algorithm with one change: "cheapest edge in" becomes "cheapest path so far".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why Dijkstra refuses negative input in our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min_dist_vertex is the "priority queue" step, shown as a row in the animation.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Relax every not-yet-done neighbour of the just-finalised vertex 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 as the C version so far.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minDistVertex is a small linear scan -- the Java and C versions are effectively identical.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priority queue row is a plain sorted array, not a heap.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"inf" prints exactly when a vertex was never reached -- the program's own sentinel, not a crash.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V-1 rounds are exactly enough for the longest possible shortest path to propagate.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Up to V-1 rounds, skipping any vertex not yet reached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early-exit "if (!changed) break" is a common, correct optimisation.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 as the C version so far.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boolean replaces C's int flag -- otherwise line-for-line identical.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round counter and the detection round at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A-B-C-A sums to -1. The detection round finds a still-relaxable 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starting graph shape as Dijkstra's -- compare the two "distances:" lines side by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Bellman-Ford's price for tolerating negatives is a much slower worst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Repeating a vertex means looping through non-negative extra weight — never an improvement.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 * O(V^2) vs. one shared O(V^3) computation.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Warshall's was for reachability; Floyd's for shortest distances.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in-place safety is a rare, pleasant simplification.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 must be the OUTERMOST loop — that's the whole correctness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dist is a Java 2-D array here, vs. C's dist[i][k] on a fixed-size static array -- same access pattern.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step per intermediate vertex k — not per (i,j) pair, or this would be far too many steps.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negative diagonal entry (dist[A][A] &lt; 0) is exactly what flags a negative cycle through that vertex.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INF + INF can wrap around to a large negative number without the guard.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nice payoff of solving the harder, more general problem: some questions become simpler, not harder.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Week 5's connected components ignore direction entirely — this is the directed version.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Chosen over Tarjan's one-pass algorithm because it reuses Section 1's exact DFS + finish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dfs1 and dfs2 look almost identical — the only difference is adj vs adjT.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adjT is the transpose graph, built once alongside adj when the Graph is constructed.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phase 1's finish order, then phase 2's transpose-graph DFS trees.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When everything can reach everything, there is exactly one SCC.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single vertex with no cycle through it is still a valid SCC -- just a component of size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Forgetting to reset visited[] between the two phases is the second most common bug.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It's a useful sanity check: SCC count == vertex count if and only if the graph is a DAG.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much faster question than general graph colouring (Section 10).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equivalence is provable directly from the BFS coloring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outer for-s loop is what makes this correct on a disconnected graph -- reused from components.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colour assignment happens at enqueue time, not dequeue time — deliberately.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 as the C version so far.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outer for-s loop is what makes this correct on a disconnected graph -- Section 3's components idea, reused.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a conflicting edge flash red the moment BFS reaches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function returns immediately — later vertices stay uncoloured, and that's expected.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color -1 means "never reached by BFS" -- the search stopped the instant it found the conflict.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tree is always bipartite (no cycles at all) — a useful sanity check, not a shortcut.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same distance-parity idea that proves the odd-cycle equivalence two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Ford-Fulkerson with an arbitrary path choice can be pathologically slow.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reverse edge is what lets Edmonds-Karp beat a naive greedy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why running out of augmenting paths proves optimality, not just termination.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First walk back along parent_of[] from t to s: find the smallest residual capacity on the path.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Second walk: apply the bottleneck, opening a reverse residual edge as it goes.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two-walk shape as the C version.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capOf is a plain int[][] matrix in Java, matching C's 2-D array exactly.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edge shows flow/capacity; the residual row lists every positive residual pair.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Max flow 0 is a perfectly valid answer -- it's what "no augmenting path exists at all" looks like.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DFS instead of BFS is still correct but loses the polynomial-time guarantee.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nice callback that also previews why max-flow is strictly harder than plain connectivity.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N-queens, seating charts, and Hamiltonian paths all share this shape.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"Backtracking" refers specifically to the undo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lines carry the whole idea: try, recurse, undo, and the safety check does the pruning.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safe(v,c) is a short neighbour scan, the same shape as Section 8's bipartite conflict 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rejected colour flashes red; an undone colour clears back to empty.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combination is tried and found unsafe — proven failure, not a lucky success.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"no valid colouring" only prints after every branch has been tried and undone -- a proven negative.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whole reason backtracking works despite the exponential bound.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Worth tracing live on the animation slide if time allows — watching the full backtrack chain is the point of this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run_tests.py pipeline used for every program this week, not just a few.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First half of the week, one line 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Second half. Together, eleven algorithms, ten problems (topo-sort has two solutions).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table mirrors the note's summary table exactly, split across three slides to fit.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rows here since this closes out the list -- still comfortably within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Full ten-exercise list is in this week's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Full ten-question quiz, with answers, is in this week's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week mostly worked on arrays and adjacency lists — Week 10 returns to balanced trees.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floor for questions before the self-check quiz.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2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3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3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44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5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5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6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74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5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81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8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9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99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00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10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11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22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30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31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Week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Order · Weights · Cycles · Backtracking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Order: topological sort (2 ways), cycle detection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Track groups: union-find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Cheapest connections: Kruskal, Prim (MST)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Cheapest paths: Dijkstra, Bellman-Ford, Floyd-Warshall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Reachability: strongly connected components, bipartite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Beyond paths: max flow, backtracking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Before we start: what you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5: adjacency list, alphabetical neighbours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BFS: queue, fewest edges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DFS: recursion or explicit stack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Connected components: BFS/DFS from every unvisited vertex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one new ingredient: 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6 of today's algorithms attach a </a:t>
            </a:r>
            <a:r>
              <a:rPr sz="2000" b="1">
                <a:solidFill>
                  <a:srgbClr val="1F2D3A"/>
                </a:solidFill>
              </a:rPr>
              <a:t>number</a:t>
            </a:r>
            <a:r>
              <a:rPr sz="2000" b="0">
                <a:solidFill>
                  <a:srgbClr val="1F2D3A"/>
                </a:solidFill>
              </a:rPr>
              <a:t> to every edge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distance, a cost, a capacity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question changes from "reachable?" to </a:t>
            </a:r>
            <a:r>
              <a:rPr sz="2000" b="1">
                <a:solidFill>
                  <a:srgbClr val="1F2D3A"/>
                </a:solidFill>
              </a:rPr>
              <a:t>"cheapest?"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What this week reuses from Week 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5957"/>
                <a:gridCol w="614557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Week 5 tool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Reused by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Adjacency list, alphabetical order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algorithm this week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 queue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Bipartite check, max-flow's augmenting path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DFS recursion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Topo-sort, cycle detection, SCC, backtracking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Circle layout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animation's graph drawing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Topological Sort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Socks before shoes. Shirt before jacket. No order between socks and shirt.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Is there always one order obeying every rule?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A. B. Kahn</a:t>
            </a:r>
            <a:r>
              <a:rPr sz="2000" b="0">
                <a:solidFill>
                  <a:srgbClr val="1F2D3A"/>
                </a:solidFill>
              </a:rPr>
              <a:t>, 1962 — in-degree + queue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 systems, package installers use this daily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DFS-based alternative falls out of </a:t>
            </a:r>
            <a:r>
              <a:rPr sz="2000" b="1">
                <a:solidFill>
                  <a:srgbClr val="1F2D3A"/>
                </a:solidFill>
              </a:rPr>
              <a:t>Tarjan</a:t>
            </a:r>
            <a:r>
              <a:rPr sz="2000" b="0">
                <a:solidFill>
                  <a:srgbClr val="1F2D3A"/>
                </a:solidFill>
              </a:rPr>
              <a:t>'s 1970s DFS framework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Kahn's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vertex with </a:t>
            </a:r>
            <a:r>
              <a:rPr sz="2000" b="1">
                <a:solidFill>
                  <a:srgbClr val="1F2D3A"/>
                </a:solidFill>
              </a:rPr>
              <a:t>in-degree 0</a:t>
            </a:r>
            <a:r>
              <a:rPr sz="2000" b="0">
                <a:solidFill>
                  <a:srgbClr val="1F2D3A"/>
                </a:solidFill>
              </a:rPr>
              <a:t> has no unmet prerequisite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Place it now; this removes its outgoing edges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neighbour's in-degree drops by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Newly-zero neighbours become eligible — enqueue them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Kahn's code (C)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topo_sort_kahn(Graph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i=0;i&lt;g-&gt;vertex_count;i++) indeg[i]=0;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u=0;u&lt;g-&gt;vertex_count;u++)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*n=g-&gt;adj[u]; n; n=n-&gt;next)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indeg[n-&gt;to]++;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front=rear=0; order_len=0;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(indeg[v]==0) enqueue(v);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Kahn's code (C)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(front&lt;rear)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u=dequeue();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order[order_len++]=u;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*n=g-&gt;adj[u];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indeg[n-&gt;to]--;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(indeg[n-&gt;to]==0) enqueue(n-&gt;to);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order_len==g-&gt;vertex_count;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Kahn's code (Java)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topoSortKahn(Graph 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i=0;i&lt;g.vertexCount;i++) indeg[i]=0;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u=0;u&lt;g.vertexCount;u++)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n=g.adj[u]; n!=null; n=n.next)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indeg[n.to]++;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front=rear=0; orderLen=0;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(indeg[v]==0) enqueue(v);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Kahn's code (Java)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(front&lt;rear)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u=dequeue();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order[orderLen]=u; orderLen++;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n=g.adj[u];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indeg[n.to]--;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(indeg[n.to]==0) enqueue(n.to);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orderLen==g.vertexCount;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Kahn's algorithm</a:t>
            </a:r>
          </a:p>
        </p:txBody>
      </p:sp>
      <p:pic>
        <p:nvPicPr>
          <p:cNvPr id="7" name="Picture 6" descr="topological-sort-kah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0130" y="1325880"/>
            <a:ext cx="359143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case: a cycle</a:t>
            </a:r>
          </a:p>
        </p:txBody>
      </p:sp>
      <p:pic>
        <p:nvPicPr>
          <p:cNvPr id="7" name="Picture 6" descr="topological-sort-kahn--cycl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9868" y="1325880"/>
            <a:ext cx="337195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Kahn's algorithm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8 vertices, 10 edges, a valid DAG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order: A B C D F E G H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all 8 vertices placed: a valid topological order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10 edges but a cycle exists, no full order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order: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only 0 of 7 vertices placed -- a cycle exists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DFS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 recursive DFS (Week 5's DFS, one array added)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Record every vertex's </a:t>
            </a:r>
            <a:r>
              <a:rPr sz="2000" b="1">
                <a:solidFill>
                  <a:srgbClr val="1F2D3A"/>
                </a:solidFill>
              </a:rPr>
              <a:t>finish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Read finish times </a:t>
            </a:r>
            <a:r>
              <a:rPr sz="2000" b="1">
                <a:solidFill>
                  <a:srgbClr val="1F2D3A"/>
                </a:solidFill>
              </a:rPr>
              <a:t>largest to smallest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vertex finishes only after everything it points to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topo-sort code (C) — dfs_visit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dfs_visit(int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*n=cur_g-&gt;adj[u];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(color_of[n-&gt;to]==0) dfs_visit(n-&gt;to);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if (color_of[n-&gt;to]==1) has_cycle=1;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color_of[u]=2;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finish[finish_len++]=u;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topo-sort code (C) — the driver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topo_sort_dfs(Graph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cur_g=g;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i=0;i&lt;g-&gt;vertex_count;i++) color_of[i]=0;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finish_len=0; has_cycle=0;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(color_of[v]==0) dfs_visit(v);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topo-sort code (Java) — dfsVisit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dfsVisit(int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colorOf[u]=1;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n=curG.adj[u];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(colorOf[n.to]==0) dfsVisit(n.to);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if (colorOf[n.to]==1) hasCycle=true;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colorOf[u]=2;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finish[finishLen]=u; finishLen++;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topo-sort code (Java) — the driver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topoSortDfs(Graph 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curG=g;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i=0;i&lt;g.vertexCount;i++) colorOf[i]=0;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finishLen=0; hasCycle=false;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(colorOf[v]==0) dfsVisit(v);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topological sort</a:t>
            </a:r>
          </a:p>
        </p:txBody>
      </p:sp>
      <p:pic>
        <p:nvPicPr>
          <p:cNvPr id="7" name="Picture 6" descr="topological-sort-df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000" y="1325880"/>
            <a:ext cx="326569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&amp;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both algorithms, one pass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a topological order is </a:t>
            </a:r>
            <a:r>
              <a:rPr sz="2000" b="1">
                <a:solidFill>
                  <a:srgbClr val="1F2D3A"/>
                </a:solidFill>
              </a:rPr>
              <a:t>not unique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 </a:t>
            </a:r>
            <a:r>
              <a:rPr sz="2000" b="1">
                <a:solidFill>
                  <a:srgbClr val="1F2D3A"/>
                </a:solidFill>
              </a:rPr>
              <a:t>positions</a:t>
            </a:r>
            <a:r>
              <a:rPr sz="2000" b="0">
                <a:solidFill>
                  <a:srgbClr val="1F2D3A"/>
                </a:solidFill>
              </a:rPr>
              <a:t>, never hard-code the exact sequence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Kahn's algorithm use a </a:t>
            </a:r>
            <a:r>
              <a:rPr sz="2000" b="1">
                <a:solidFill>
                  <a:srgbClr val="1F2D3A"/>
                </a:solidFill>
              </a:rPr>
              <a:t>queue</a:t>
            </a:r>
            <a:r>
              <a:rPr sz="2000" b="0">
                <a:solidFill>
                  <a:srgbClr val="1F2D3A"/>
                </a:solidFill>
              </a:rPr>
              <a:t>, not just one recursive call?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 on the next slide)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DAG can have </a:t>
            </a:r>
            <a:r>
              <a:rPr sz="2000" b="1">
                <a:solidFill>
                  <a:srgbClr val="1F2D3A"/>
                </a:solidFill>
              </a:rPr>
              <a:t>several independent sources</a:t>
            </a:r>
            <a:r>
              <a:rPr sz="2000" b="0">
                <a:solidFill>
                  <a:srgbClr val="1F2D3A"/>
                </a:solidFill>
              </a:rPr>
              <a:t> at once.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queue lets the algorithm interleave them in one pass, instead of finishing one branch before starting another.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Cycle Detection (Directed)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Section 1's DFS detects </a:t>
            </a:r>
            <a:r>
              <a:rPr sz="2000" b="1">
                <a:solidFill>
                  <a:srgbClr val="1F2D3A"/>
                </a:solidFill>
              </a:rPr>
              <a:t>that</a:t>
            </a:r>
            <a:r>
              <a:rPr sz="2000" b="0">
                <a:solidFill>
                  <a:srgbClr val="1F2D3A"/>
                </a:solidFill>
              </a:rPr>
              <a:t> a cycle exists (a back edge).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vertices</a:t>
            </a:r>
            <a:r>
              <a:rPr sz="2000" b="0">
                <a:solidFill>
                  <a:srgbClr val="1F2D3A"/>
                </a:solidFill>
              </a:rPr>
              <a:t> form it, in what order?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3-colour DFS with a path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White / </a:t>
            </a:r>
            <a:r>
              <a:rPr sz="2000" b="1">
                <a:solidFill>
                  <a:srgbClr val="1F2D3A"/>
                </a:solidFill>
              </a:rPr>
              <a:t>gray</a:t>
            </a:r>
            <a:r>
              <a:rPr sz="2000" b="0">
                <a:solidFill>
                  <a:srgbClr val="1F2D3A"/>
                </a:solidFill>
              </a:rPr>
              <a:t> (on the path) / black (finished)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 the current path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on_path[]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back edge to a </a:t>
            </a:r>
            <a:r>
              <a:rPr sz="2000" b="1">
                <a:solidFill>
                  <a:srgbClr val="1F2D3A"/>
                </a:solidFill>
              </a:rPr>
              <a:t>gray</a:t>
            </a:r>
            <a:r>
              <a:rPr sz="2000" b="0">
                <a:solidFill>
                  <a:srgbClr val="1F2D3A"/>
                </a:solidFill>
              </a:rPr>
              <a:t> vertex: that vertex is an open ancestor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path slice from there to here </a:t>
            </a:r>
            <a:r>
              <a:rPr sz="2000" b="1">
                <a:solidFill>
                  <a:srgbClr val="1F2D3A"/>
                </a:solidFill>
              </a:rPr>
              <a:t>IS</a:t>
            </a:r>
            <a:r>
              <a:rPr sz="2000" b="0">
                <a:solidFill>
                  <a:srgbClr val="1F2D3A"/>
                </a:solidFill>
              </a:rPr>
              <a:t> the cycle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Cycle detection code (C)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dfs_cycle(int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on_path[path_top++]=u;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*n=cur_g-&gt;adj[u];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(color_of[n-&gt;to]==0)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(dfs_cycle(n-&gt;to))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if (color_of[n-&gt;to]==1) {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Cycle detection code (C)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i=path_top-1;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while (on_path[i]!=n-&gt;to) i--;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cycle_len=0;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(; i&lt;path_top;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cycle[cycle_len++]=on_path[i];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path_top--; color_of[u]=2;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Cycle detection code (Java)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dfsCycle(int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colorOf[u]=1;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onPath[pathTop]=u; pathTop++;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n=curG.adj[u];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(colorOf[n.to]==0)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(dfsCycle(n.to))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if (colorOf[n.to]==1) {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Cycle detection code (Java)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i=pathTop-1;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while (onPath[i]!=n.to) i--;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cycleLen=0;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(; i&lt;pathTop;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cycle[cycleLen]=onPath[i]; cycleLen++;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pathTop--; colorOf[u]=2;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Cycle detection, directed graph</a:t>
            </a:r>
          </a:p>
        </p:txBody>
      </p:sp>
      <p:pic>
        <p:nvPicPr>
          <p:cNvPr id="7" name="Picture 6" descr="cycle-detection-direc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15" y="1325880"/>
            <a:ext cx="381046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case: no cycle at all</a:t>
            </a:r>
          </a:p>
        </p:txBody>
      </p:sp>
      <p:pic>
        <p:nvPicPr>
          <p:cNvPr id="7" name="Picture 6" descr="cycle-detection-directed--acyclic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140" y="1325880"/>
            <a:ext cx="385541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cycle detection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8 vertices, 10 edges, one cycle: C-D-F-C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cycle found: D F C -&gt; 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10 edges, entirely cycle-free (a DAG)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 cycle found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the smallest cycle, A-B-A (2 edges)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cycle found: A B -&gt; A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&amp;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one DFS, plus O(V) to extract a found cycle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checking "not white" instead of "</a:t>
            </a:r>
            <a:r>
              <a:rPr sz="2000" b="1">
                <a:solidFill>
                  <a:srgbClr val="1F2D3A"/>
                </a:solidFill>
              </a:rPr>
              <a:t>gray</a:t>
            </a:r>
            <a:r>
              <a:rPr sz="2000" b="0">
                <a:solidFill>
                  <a:srgbClr val="1F2D3A"/>
                </a:solidFill>
              </a:rPr>
              <a:t>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black neighbour is finished and safe — not a cycle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Section 1's DFS topo-sort just sets </a:t>
            </a:r>
            <a:r>
              <a:rPr sz="2000" b="0">
                <a:solidFill>
                  <a:srgbClr val="A1123F"/>
                </a:solidFill>
                <a:latin typeface="Consolas"/>
              </a:rPr>
              <a:t>has_cycle = 1</a:t>
            </a:r>
            <a:r>
              <a:rPr sz="2000" b="0">
                <a:solidFill>
                  <a:srgbClr val="1F2D3A"/>
                </a:solidFill>
              </a:rPr>
              <a:t>. Why does THIS algorithm need the extra </a:t>
            </a:r>
            <a:r>
              <a:rPr sz="2000" b="0">
                <a:solidFill>
                  <a:srgbClr val="A1123F"/>
                </a:solidFill>
                <a:latin typeface="Consolas"/>
              </a:rPr>
              <a:t>on_path[]</a:t>
            </a:r>
            <a:r>
              <a:rPr sz="2000" b="0">
                <a:solidFill>
                  <a:srgbClr val="1F2D3A"/>
                </a:solidFill>
              </a:rPr>
              <a:t> stack at all?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 on the next slide)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Knowing a cycle exists is not the same as knowing </a:t>
            </a:r>
            <a:r>
              <a:rPr sz="2000" b="1">
                <a:solidFill>
                  <a:srgbClr val="1F2D3A"/>
                </a:solidFill>
              </a:rPr>
              <a:t>which vertices</a:t>
            </a:r>
            <a:r>
              <a:rPr sz="2000" b="0">
                <a:solidFill>
                  <a:srgbClr val="1F2D3A"/>
                </a:solidFill>
              </a:rPr>
              <a:t> form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on_path[]</a:t>
            </a:r>
            <a:r>
              <a:rPr sz="2000" b="0">
                <a:solidFill>
                  <a:srgbClr val="1F2D3A"/>
                </a:solidFill>
              </a:rPr>
              <a:t> keeps the current root-to-here chain available, so the moment a back edge is found, the cycle can be read straight off it.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Union-Find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Kruskal's algorithm (coming up) must ask, over and over: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"Are these two vertices already connected by edges I picked?"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fresh BFS every time would be correct — but slow.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forest of parent pointers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find(v)</a:t>
            </a:r>
            <a:r>
              <a:rPr sz="2000" b="0">
                <a:solidFill>
                  <a:srgbClr val="1F2D3A"/>
                </a:solidFill>
              </a:rPr>
              <a:t> walks parent pointers up to the </a:t>
            </a:r>
            <a:r>
              <a:rPr sz="2000" b="1">
                <a:solidFill>
                  <a:srgbClr val="1F2D3A"/>
                </a:solidFill>
              </a:rPr>
              <a:t>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root = same group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union(a, b)</a:t>
            </a:r>
            <a:r>
              <a:rPr sz="2000" b="0">
                <a:solidFill>
                  <a:srgbClr val="1F2D3A"/>
                </a:solidFill>
              </a:rPr>
              <a:t> merges two groups: root points to root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Two tricks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Union by rank</a:t>
            </a:r>
            <a:r>
              <a:rPr sz="2000" b="0">
                <a:solidFill>
                  <a:srgbClr val="1F2D3A"/>
                </a:solidFill>
              </a:rPr>
              <a:t>: shorter tree hangs under the taller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Path compression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</a:t>
            </a:r>
            <a:r>
              <a:rPr sz="2000" b="0">
                <a:solidFill>
                  <a:srgbClr val="1F2D3A"/>
                </a:solidFill>
              </a:rPr>
              <a:t> re-points every visited node straight at the 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Together: </a:t>
            </a:r>
            <a:r>
              <a:rPr sz="2000" b="1">
                <a:solidFill>
                  <a:srgbClr val="1F2D3A"/>
                </a:solidFill>
              </a:rPr>
              <a:t>O(α(n))</a:t>
            </a:r>
            <a:r>
              <a:rPr sz="2000" b="0">
                <a:solidFill>
                  <a:srgbClr val="1F2D3A"/>
                </a:solidFill>
              </a:rPr>
              <a:t> per operation — for all practical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, this is O(1)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 code (C) — find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find(int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root=v;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(parent_of[root]!=root) root=parent_of[root];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(parent_of[v]!=root)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next=parent_of[v];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parent_of[v]=root;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v=next;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 code (C) — union_sets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union_sets(int a, int 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ra=find(a), rb=find(b);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(ra==rb)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(rank_of[ra]&lt;rank_of[rb]) parent_of[ra]=rb;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if (rank_of[ra]&gt;rank_of[rb]) parent_of[rb]=ra;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{ parent_of[rb]=ra; rank_of[ra]++;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 code (Java) — find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find(int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root=v;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(parentOf[root]!=root) root=parentOf[root];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(parentOf[v]!=root)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next=parentOf[v];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parentOf[v]=root;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v=next;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 code (Java) — unionSets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unionSets(int a, int 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ra=find(a), rb=find(b);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(ra==rb)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(rankOf[ra]&lt;rankOf[rb]) parentOf[ra]=rb;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if (rankOf[ra]&gt;rankOf[rb]) parentOf[rb]=ra;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{ parentOf[rb]=ra; rankOf[ra]++;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union-find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union(A, B): merged, new root = 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union(C, D): merged, new root = 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union(A, C): merged, new root = 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find(D) = 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union(B, H): already the same set (A)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final sets: A-&gt;A B-&gt;A C-&gt;A D-&gt;A E-&gt;A F-&gt;A G-&gt;A H-&gt;A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Union-find: rank + path compression</a:t>
            </a:r>
          </a:p>
        </p:txBody>
      </p:sp>
      <p:pic>
        <p:nvPicPr>
          <p:cNvPr id="7" name="Picture 6" descr="union-fin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83" y="1325880"/>
            <a:ext cx="409312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&amp;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~O(1) amortised</a:t>
            </a:r>
            <a:r>
              <a:rPr sz="2000" b="0">
                <a:solidFill>
                  <a:srgbClr val="1F2D3A"/>
                </a:solidFill>
              </a:rPr>
              <a:t> per operation, with both tricks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</a:t>
            </a:r>
            <a:r>
              <a:rPr sz="2000" b="0">
                <a:solidFill>
                  <a:srgbClr val="A1123F"/>
                </a:solidFill>
                <a:latin typeface="Consolas"/>
              </a:rPr>
              <a:t>union(a, b)</a:t>
            </a:r>
            <a:r>
              <a:rPr sz="2000" b="0">
                <a:solidFill>
                  <a:srgbClr val="1F2D3A"/>
                </a:solidFill>
              </a:rPr>
              <a:t> comparing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 directly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Must merge </a:t>
            </a:r>
            <a:r>
              <a:rPr sz="2000" b="1">
                <a:solidFill>
                  <a:srgbClr val="1F2D3A"/>
                </a:solidFill>
              </a:rPr>
              <a:t>roots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find(a)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find(b)</a:t>
            </a:r>
            <a:r>
              <a:rPr sz="2000" b="0">
                <a:solidFill>
                  <a:srgbClr val="1F2D3A"/>
                </a:solidFill>
              </a:rPr>
              <a:t> — never raw arguments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Rank counts </a:t>
            </a:r>
            <a:r>
              <a:rPr sz="2000" b="1">
                <a:solidFill>
                  <a:srgbClr val="1F2D3A"/>
                </a:solidFill>
              </a:rPr>
              <a:t>height</a:t>
            </a:r>
            <a:r>
              <a:rPr sz="2000" b="0">
                <a:solidFill>
                  <a:srgbClr val="1F2D3A"/>
                </a:solidFill>
              </a:rPr>
              <a:t>, not the number of elements in a set. Why not just track set size instead?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 on the next slide)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Size works too, and is a common alternative — "union by size" hangs the smaller </a:t>
            </a:r>
            <a:r>
              <a:rPr sz="2000" b="1">
                <a:solidFill>
                  <a:srgbClr val="1F2D3A"/>
                </a:solidFill>
              </a:rPr>
              <a:t>set</a:t>
            </a:r>
            <a:r>
              <a:rPr sz="2000" b="0">
                <a:solidFill>
                  <a:srgbClr val="1F2D3A"/>
                </a:solidFill>
              </a:rPr>
              <a:t> under the larger 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give the same O(α(n)) guarantee; rank is the classical presentation because it directly bounds tree height, which is what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find</a:t>
            </a:r>
            <a:r>
              <a:rPr sz="2000" b="0">
                <a:solidFill>
                  <a:srgbClr val="1F2D3A"/>
                </a:solidFill>
              </a:rPr>
              <a:t> actually pays for.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Minimum Spanning Trees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Connect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towns with power lines. Any pair could link directly, at a cost.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cheapest set of lines that still connects everything?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Joseph Kruskal</a:t>
            </a:r>
            <a:r>
              <a:rPr sz="2000" b="0">
                <a:solidFill>
                  <a:srgbClr val="1F2D3A"/>
                </a:solidFill>
              </a:rPr>
              <a:t>, 1956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Robert Prim</a:t>
            </a:r>
            <a:r>
              <a:rPr sz="2000" b="0">
                <a:solidFill>
                  <a:srgbClr val="1F2D3A"/>
                </a:solidFill>
              </a:rPr>
              <a:t>, 1957 (rediscovering Jarník, 1930)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problem, two structurally different greedy solutions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provably safe: the </a:t>
            </a:r>
            <a:r>
              <a:rPr sz="2000" b="1">
                <a:solidFill>
                  <a:srgbClr val="1F2D3A"/>
                </a:solidFill>
              </a:rPr>
              <a:t>cut property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Kruskal's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 </a:t>
            </a:r>
            <a:r>
              <a:rPr sz="2000" b="1">
                <a:solidFill>
                  <a:srgbClr val="1F2D3A"/>
                </a:solidFill>
              </a:rPr>
              <a:t>all</a:t>
            </a:r>
            <a:r>
              <a:rPr sz="2000" b="0">
                <a:solidFill>
                  <a:srgbClr val="1F2D3A"/>
                </a:solidFill>
              </a:rPr>
              <a:t> edges by weight,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 cheapest-first; add an edge unless it </a:t>
            </a:r>
            <a:r>
              <a:rPr sz="2000" b="1">
                <a:solidFill>
                  <a:srgbClr val="1F2D3A"/>
                </a:solidFill>
              </a:rPr>
              <a:t>closes a cycle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Cycle check: union-find, near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Disconnected graph → a spanning </a:t>
            </a:r>
            <a:r>
              <a:rPr sz="2000" b="1">
                <a:solidFill>
                  <a:srgbClr val="1F2D3A"/>
                </a:solidFill>
              </a:rPr>
              <a:t>forest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Prim's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Grow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tree from a start vertex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 the cheapest edge from </a:t>
            </a:r>
            <a:r>
              <a:rPr sz="2000" b="1">
                <a:solidFill>
                  <a:srgbClr val="1F2D3A"/>
                </a:solidFill>
              </a:rPr>
              <a:t>inside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1">
                <a:solidFill>
                  <a:srgbClr val="1F2D3A"/>
                </a:solidFill>
              </a:rPr>
              <a:t>outside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key[v]</a:t>
            </a:r>
            <a:r>
              <a:rPr sz="2000" b="0">
                <a:solidFill>
                  <a:srgbClr val="1F2D3A"/>
                </a:solidFill>
              </a:rPr>
              <a:t> = cheapest edge connecting v to the tree so far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reaches a different component: key stays "infinite"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Kruskal's code (C)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kruskal_mst(Edge *sorted, int edge_count,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Edge *mst_out, int *total_out)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parent_of[v]=v; rank_of[v]=0;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qsort(sorted, edge_count, sizeof(Edge), cmp_weight);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mst_len=0, total=0;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Kruskal's code (C)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i=0;i&lt;edge_count;i++)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(find(sorted[i].a)==find(sorted[i].b))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union_sets(sorted[i].a, sorted[i].b);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mst_out[mst_len++]=sorted[i];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total+=sorted[i].w;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*total_out=total;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mst_len;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Kruskal's code (Java)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kruskalMst(Edge[] sorted,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Edge[] mstOut, int[] totalOut)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parentOf[v]=v; rankOf[v]=0;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Arrays.sort(sorted, Comparator.comparingInt(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(Edge e) -&gt; e.w).thenComparingInt(e -&gt; e.idx));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mstLen=0, total=0;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Kruskal's code (Java)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e : sorted)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(find(e.a)==find(e.b))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unionSets(e.a, e.b);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mstOut[mstLen]=e; mstLen++;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total+=e.w;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totalOut[0]=total;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mstLen;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Kruskal's MST</a:t>
            </a:r>
          </a:p>
        </p:txBody>
      </p:sp>
      <p:pic>
        <p:nvPicPr>
          <p:cNvPr id="7" name="Picture 6" descr="kruskal-m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043" y="1325880"/>
            <a:ext cx="353760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case: a spanning forest</a:t>
            </a:r>
          </a:p>
        </p:txBody>
      </p:sp>
      <p:pic>
        <p:nvPicPr>
          <p:cNvPr id="7" name="Picture 6" descr="kruskal-mst--disconnec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388" y="1325880"/>
            <a:ext cx="412091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Kruskal's MST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7 vertices, 10 edges, one component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MST edges: B-C:1 A-C:2 D-E:2 E-F:3 B-D:5 E-G:7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weight = 20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components =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10 edges, 2 components -- a spanning FOREST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MST edges: C-D:1 A-B:2 F-G:2 D-E:3 H-I:3 B-C:4 I-J:4 G-H:6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weight = 25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components = 2 (a spanning forest)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Prim's code (C)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prim_mst(Graph *g, int start,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Edge *mst_out, int *total_out)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key_of[v]=INF; in_mst[v]=0; parent_of[v]=-1;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key_of[start]=0;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mst_len=0, total=0;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count=0;count&lt;g-&gt;vertex_count;count++)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u=min_key_vertex(g-&gt;vertex_count);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(u==-1 || key_of[u]==INF)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in_mst[u]=1;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Prim's code (C)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(parent_of[u]!=-1)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mst_out[mst_len].a=parent_of[u];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mst_out[mst_len].b=u;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mst_out[mst_len].w=key_of[u];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mst_len++; total+=key_of[u];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*n=g-&gt;adj[u]; n; n=n-&gt;next)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(!in_mst[n-&gt;to] &amp;&amp; n-&gt;weight&lt;key_of[n-&gt;to])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key_of[n-&gt;to]=n-&gt;weight;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parent_of[n-&gt;to]=u;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*total_out=total;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mst_len;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Prim's code (Java)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primMst(Graph g, int start,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Edge[] mstOut, int[] totalOut)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keyOf[v]=INF; inMst[v]=false; parentOf[v]=-1;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keyOf[start]=0;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mstLen=0, total=0;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count=0;count&lt;g.vertexCount;count++)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u=minKeyVertex(g.vertexCount);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(u==-1 || keyOf[u]==INF)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inMst[u]=true;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Prim's code (Java)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(parentOf[u]!=-1)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mstOut[mstLen]=new Edge();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mstOut[mstLen].a=parentOf[u];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mstOut[mstLen].b=u;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mstOut[mstLen].w=keyOf[u];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mstLen++; total+=keyOf[u];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n=g.adj[u]; n!=null; n=n.next)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(!inMst[n.to] &amp;&amp; n.weight&lt;keyOf[n.to])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keyOf[n.to]=n.weight; parentOf[n.to]=u;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totalOut[0]=total;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mstLen;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Prim's MST</a:t>
            </a:r>
          </a:p>
        </p:txBody>
      </p:sp>
      <p:pic>
        <p:nvPicPr>
          <p:cNvPr id="7" name="Picture 6" descr="prim-m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747" y="1325880"/>
            <a:ext cx="345420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Prim's MST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7 vertices, 10 edges, starts at A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MST edges: A-C:2 C-B:1 B-D:5 D-E:2 E-F:3 E-G:7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weight = 20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2 components, starts at A -- F..J never reached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MST edges: A-B:2 B-C:4 C-D:1 D-E:3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weight = 10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unreached: F G H I J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2546024"/>
                <a:gridCol w="509204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Algorithm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Note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Kruskal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O(E log 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sort dominates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Prim (array)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O(V^2)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matches Dijkstra's shape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Prim (heap)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O(E log V)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better on dense graphs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Could Prim ever pick a </a:t>
            </a:r>
            <a:r>
              <a:rPr sz="2000" b="1">
                <a:solidFill>
                  <a:srgbClr val="1F2D3A"/>
                </a:solidFill>
              </a:rPr>
              <a:t>more expensive</a:t>
            </a:r>
            <a:r>
              <a:rPr sz="2000" b="0">
                <a:solidFill>
                  <a:srgbClr val="1F2D3A"/>
                </a:solidFill>
              </a:rPr>
              <a:t> edge than Kruskal, on the same graph?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(answer: no — see next slide)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No.</a:t>
            </a:r>
            <a:r>
              <a:rPr sz="2000" b="0">
                <a:solidFill>
                  <a:srgbClr val="1F2D3A"/>
                </a:solidFill>
              </a:rPr>
              <a:t> Both are provably optimal (cut property).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MST of a graph has the same </a:t>
            </a:r>
            <a:r>
              <a:rPr sz="2000" b="1">
                <a:solidFill>
                  <a:srgbClr val="1F2D3A"/>
                </a:solidFill>
              </a:rPr>
              <a:t>total</a:t>
            </a:r>
            <a:r>
              <a:rPr sz="2000" b="0">
                <a:solidFill>
                  <a:srgbClr val="1F2D3A"/>
                </a:solidFill>
              </a:rPr>
              <a:t> weight — they can differ only in </a:t>
            </a:r>
            <a:r>
              <a:rPr sz="2000" b="0" i="1">
                <a:solidFill>
                  <a:srgbClr val="1F2D3A"/>
                </a:solidFill>
              </a:rPr>
              <a:t>which</a:t>
            </a:r>
            <a:r>
              <a:rPr sz="2000" b="0">
                <a:solidFill>
                  <a:srgbClr val="1F2D3A"/>
                </a:solidFill>
              </a:rPr>
              <a:t> edges they pick, when weights tie.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Single-Source Shortest Paths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road network, weighted by distance. Starting from one city,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cheapest way to reach every other city?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Edsger Dijkstra</a:t>
            </a:r>
            <a:r>
              <a:rPr sz="2000" b="0">
                <a:solidFill>
                  <a:srgbClr val="1F2D3A"/>
                </a:solidFill>
              </a:rPr>
              <a:t>, 1956 (published 1959)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20-minute exercise to demo a new computer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Still the standard answer when every weight is </a:t>
            </a:r>
            <a:r>
              <a:rPr sz="2000" b="1">
                <a:solidFill>
                  <a:srgbClr val="1F2D3A"/>
                </a:solidFill>
              </a:rPr>
              <a:t>non-negative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Dijkstra's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dist[v]</a:t>
            </a:r>
            <a:r>
              <a:rPr sz="2000" b="0">
                <a:solidFill>
                  <a:srgbClr val="1F2D3A"/>
                </a:solidFill>
              </a:rPr>
              <a:t> = cheapest </a:t>
            </a:r>
            <a:r>
              <a:rPr sz="2000" b="1">
                <a:solidFill>
                  <a:srgbClr val="1F2D3A"/>
                </a:solidFill>
              </a:rPr>
              <a:t>total path</a:t>
            </a:r>
            <a:r>
              <a:rPr sz="2000" b="0">
                <a:solidFill>
                  <a:srgbClr val="1F2D3A"/>
                </a:solidFill>
              </a:rPr>
              <a:t> found so far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Pick the not-yet-finished vertex with smallest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Once picked: </a:t>
            </a:r>
            <a:r>
              <a:rPr sz="2000" b="1">
                <a:solidFill>
                  <a:srgbClr val="1F2D3A"/>
                </a:solidFill>
              </a:rPr>
              <a:t>final</a:t>
            </a:r>
            <a:r>
              <a:rPr sz="2000" b="0">
                <a:solidFill>
                  <a:srgbClr val="1F2D3A"/>
                </a:solidFill>
              </a:rPr>
              <a:t>, can never shrink again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true because no edge weight is negative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negative weights break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vertex popped "final" early could later be beaten by a path through a very negative edge — discovered </a:t>
            </a:r>
            <a:r>
              <a:rPr sz="2000" b="1">
                <a:solidFill>
                  <a:srgbClr val="1F2D3A"/>
                </a:solidFill>
              </a:rPr>
              <a:t>after</a:t>
            </a:r>
            <a:r>
              <a:rPr sz="2000" b="0">
                <a:solidFill>
                  <a:srgbClr val="1F2D3A"/>
                </a:solidFill>
              </a:rPr>
              <a:t> it was already finalised.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Dijkstra's code (C)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dijkstra(Graph *g, int start)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dist_of[v]=INF; done[v]=0; parent_of[v]=-1;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dist_of[start]=0;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count=0;count&lt;g-&gt;vertex_count;count++)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u=min_dist_vertex(g-&gt;vertex_count);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(u==-1 || dist_of[u]==INF)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done[u]=1;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Dijkstra's code (C)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*n=g-&gt;adj[u];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cand=dist_of[u]+n-&gt;weight;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(!done[n-&gt;to] &amp;&amp; cand&lt;dist_of[n-&gt;to])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dist_of[n-&gt;to]=cand; parent_of[n-&gt;to]=u;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Dijkstra's code (Java)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dijkstra(Graph g, int start)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distOf[v]=INF; done[v]=false; parentOf[v]=-1;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distOf[start]=0;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count=0;count&lt;g.vertexCount;count++)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u=minDistVertex(g.vertexCount);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(u==-1 || distOf[u]==INF)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done[u]=true;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Dijkstra's code (Java)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(AdjNode n=g.adj[u];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cand=distOf[u]+n.weight;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(!done[n.to] &amp;&amp; cand&lt;distOf[n.to])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{ distOf[n.to]=cand; parentOf[n.to]=u;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Dijkstra's shortest path</a:t>
            </a:r>
          </a:p>
        </p:txBody>
      </p:sp>
      <p:pic>
        <p:nvPicPr>
          <p:cNvPr id="7" name="Picture 6" descr="dijkstra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597" y="1325880"/>
            <a:ext cx="367850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Dijkstra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8 vertices, 10 edges, starts at A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distances: A=0 B=3 C=2 D=8 E=10 F=13 G=17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F..J never reachable via the directed edges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distances: A=0 B=2 C=5 D=6 E=9 F=inf G=inf H=inf I=inf J=inf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Bellman-Ford: negative weights 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Bellman</a:t>
            </a:r>
            <a:r>
              <a:rPr sz="2000" b="0">
                <a:solidFill>
                  <a:srgbClr val="1F2D3A"/>
                </a:solidFill>
              </a:rPr>
              <a:t> &amp; </a:t>
            </a:r>
            <a:r>
              <a:rPr sz="2000" b="1">
                <a:solidFill>
                  <a:srgbClr val="1F2D3A"/>
                </a:solidFill>
              </a:rPr>
              <a:t>Ford</a:t>
            </a:r>
            <a:r>
              <a:rPr sz="2000" b="0">
                <a:solidFill>
                  <a:srgbClr val="1F2D3A"/>
                </a:solidFill>
              </a:rPr>
              <a:t>, late 1950s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Give up "pop the minimum" entirely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Relax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edge, fixed order, up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V - 1</a:t>
            </a:r>
            <a:r>
              <a:rPr sz="2000" b="0">
                <a:solidFill>
                  <a:srgbClr val="1F2D3A"/>
                </a:solidFill>
              </a:rPr>
              <a:t> rounds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-th round that still improves = a </a:t>
            </a:r>
            <a:r>
              <a:rPr sz="2000" b="1">
                <a:solidFill>
                  <a:srgbClr val="1F2D3A"/>
                </a:solidFill>
              </a:rPr>
              <a:t>negative cycle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Bellman-Ford's code (C)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bellman_ford(Graph *g, int start)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v=0;v&lt;g-&gt;vertex_count;v++)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dist_of[v]=INF; parent_of[v]=-1;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dist_of[start]=0;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p=1;p&lt;=g-&gt;vertex_count-1;p++)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changed=0;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u=0;u&lt;g-&gt;vertex_count;u++)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(dist_of[u]==INF) continue;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Bellman-Ford's code (C)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(AdjNode *n=g-&gt;adj[u];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int cand=dist_of[u]+n-&gt;weight;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(cand&lt;dist_of[n-&gt;to])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{ dist_of[n-&gt;to]=cand;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parent_of[n-&gt;to]=u; changed=1;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(!changed)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one more pass detects a negative cycle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Bellman-Ford's code (Java)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bellmanFord(Graph g, int start)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v=0;v&lt;g.vertexCount;v++)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{ distOf[v]=INF; parentOf[v]=-1;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distOf[start]=0;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pass=1;pass&lt;=g.vertexCount-1;pass++)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boolean changed=false;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u=0;u&lt;g.vertexCount;u++)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(distOf[u]==INF) continue;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Bellman-Ford's code (Java)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(AdjNode n=g.adj[u];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int cand=distOf[u]+n.weight;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(cand&lt;distOf[n.to])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{ distOf[n.to]=cand;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parentOf[n.to]=u; changed=true;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(!changed)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one more pass detects a negative cycle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Bellman-Ford shortest path</a:t>
            </a:r>
          </a:p>
        </p:txBody>
      </p:sp>
      <p:pic>
        <p:nvPicPr>
          <p:cNvPr id="7" name="Picture 6" descr="bellman-for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093" y="1325880"/>
            <a:ext cx="354350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Required edge case: negative cycle</a:t>
            </a:r>
          </a:p>
        </p:txBody>
      </p:sp>
      <p:pic>
        <p:nvPicPr>
          <p:cNvPr id="7" name="Picture 6" descr="bellman-ford--negative-cycl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7131" y="1325880"/>
            <a:ext cx="34374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Bellman-Ford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7 vertices, all positive, starts at A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distances: A=0 B=3 C=2 D=8 E=10 F=13 G=17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 negative cycle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A-B-C-A is a negative cycle (total -1)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distances: A=-4 B=-2 C=0 D=0 E=1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negative cycle detected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729227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1818589"/>
                <a:gridCol w="4000896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Algorithm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Handles negatives?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Dijkstra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O(V^2)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Bellman-Ford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O(V*E)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exactly </a:t>
            </a:r>
            <a:r>
              <a:rPr sz="2000" b="0">
                <a:solidFill>
                  <a:srgbClr val="A1123F"/>
                </a:solidFill>
                <a:latin typeface="Consolas"/>
              </a:rPr>
              <a:t>V - 1</a:t>
            </a:r>
            <a:r>
              <a:rPr sz="2000" b="0">
                <a:solidFill>
                  <a:srgbClr val="1F2D3A"/>
                </a:solidFill>
              </a:rPr>
              <a:t> rounds for Bellman-Ford,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0">
                <a:solidFill>
                  <a:srgbClr val="A1123F"/>
                </a:solidFill>
                <a:latin typeface="Consolas"/>
              </a:rPr>
              <a:t>V/2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 on the next slide)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shortest path (no negative cycle) never repeats a vertex — at most </a:t>
            </a:r>
            <a:r>
              <a:rPr sz="2000" b="0">
                <a:solidFill>
                  <a:srgbClr val="A1123F"/>
                </a:solidFill>
                <a:latin typeface="Consolas"/>
              </a:rPr>
              <a:t>V - 1</a:t>
            </a:r>
            <a:r>
              <a:rPr sz="2000" b="0">
                <a:solidFill>
                  <a:srgbClr val="1F2D3A"/>
                </a:solidFill>
              </a:rPr>
              <a:t> edges.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Each round extends every path's "confirmed" prefix by one edge. </a:t>
            </a:r>
            <a:r>
              <a:rPr sz="2000" b="0">
                <a:solidFill>
                  <a:srgbClr val="A1123F"/>
                </a:solidFill>
                <a:latin typeface="Consolas"/>
              </a:rPr>
              <a:t>V - 1</a:t>
            </a:r>
            <a:r>
              <a:rPr sz="2000" b="0">
                <a:solidFill>
                  <a:srgbClr val="1F2D3A"/>
                </a:solidFill>
              </a:rPr>
              <a:t> rounds confirm the longest possible shortest path.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All-Pairs Shortest Paths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flight-booking system needs the cheapest fare between </a:t>
            </a:r>
            <a:r>
              <a:rPr sz="2000" b="1">
                <a:solidFill>
                  <a:srgbClr val="1F2D3A"/>
                </a:solidFill>
              </a:rPr>
              <a:t>every pair</a:t>
            </a:r>
            <a:r>
              <a:rPr sz="2000" b="0">
                <a:solidFill>
                  <a:srgbClr val="1F2D3A"/>
                </a:solidFill>
              </a:rPr>
              <a:t> of ~20 cities, at once.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Running Dijkstra 20 times works — is there a way to </a:t>
            </a:r>
            <a:r>
              <a:rPr sz="2000" b="1">
                <a:solidFill>
                  <a:srgbClr val="1F2D3A"/>
                </a:solidFill>
              </a:rPr>
              <a:t>share</a:t>
            </a:r>
            <a:r>
              <a:rPr sz="2000" b="0">
                <a:solidFill>
                  <a:srgbClr val="1F2D3A"/>
                </a:solidFill>
              </a:rPr>
              <a:t> the work?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Robert Floyd</a:t>
            </a:r>
            <a:r>
              <a:rPr sz="2000" b="0">
                <a:solidFill>
                  <a:srgbClr val="1F2D3A"/>
                </a:solidFill>
              </a:rPr>
              <a:t> &amp; </a:t>
            </a:r>
            <a:r>
              <a:rPr sz="2000" b="1">
                <a:solidFill>
                  <a:srgbClr val="1F2D3A"/>
                </a:solidFill>
              </a:rPr>
              <a:t>Stephen Warshall</a:t>
            </a:r>
            <a:r>
              <a:rPr sz="2000" b="0">
                <a:solidFill>
                  <a:srgbClr val="1F2D3A"/>
                </a:solidFill>
              </a:rPr>
              <a:t>, both 1962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Independent, closely related matrix algorithms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Combined algorithm carries both names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</a:t>
            </a:r>
            <a:r>
              <a:rPr sz="2000" b="0">
                <a:solidFill>
                  <a:srgbClr val="A1123F"/>
                </a:solidFill>
                <a:latin typeface="Consolas"/>
              </a:rPr>
              <a:t>N x N</a:t>
            </a:r>
            <a:r>
              <a:rPr sz="2000" b="0">
                <a:solidFill>
                  <a:srgbClr val="1F2D3A"/>
                </a:solidFill>
              </a:rPr>
              <a:t> matrix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dist[i][j]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vertex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: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i -&gt; k -&gt; j</a:t>
            </a:r>
            <a:r>
              <a:rPr sz="2000" b="0">
                <a:solidFill>
                  <a:srgbClr val="1F2D3A"/>
                </a:solidFill>
              </a:rPr>
              <a:t> shorter than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dist[i][j]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Try every vertex as an intermediate stop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Update </a:t>
            </a:r>
            <a:r>
              <a:rPr sz="2000" b="1">
                <a:solidFill>
                  <a:srgbClr val="1F2D3A"/>
                </a:solidFill>
              </a:rPr>
              <a:t>in place</a:t>
            </a:r>
            <a:r>
              <a:rPr sz="2000" b="0">
                <a:solidFill>
                  <a:srgbClr val="1F2D3A"/>
                </a:solidFill>
              </a:rPr>
              <a:t> — safe, since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dist[i][k]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dist[k][j]</a:t>
            </a:r>
            <a:r>
              <a:rPr sz="2000" b="0">
                <a:solidFill>
                  <a:srgbClr val="1F2D3A"/>
                </a:solidFill>
              </a:rPr>
              <a:t> never change mid-pass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Floyd-Warshall's code (C)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floyd_warshall(int vertex_cnt)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k=0;k&lt;vertex_cnt;k++)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i=0;i&lt;vertex_cnt;i++)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(int j=0;j&lt;vertex_cnt;j++)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(dist[i][k]==INF || dist[k][j]==INF)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int through=dist[i][k]+dist[k][j];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(through&lt;dist[i][j])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dist[i][j]=through;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Floyd-Warshall's code (Java)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floydWarshall(int vertexCnt)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k=0;k&lt;vertexCnt;k++)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i=0;i&lt;vertexCnt;i++)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(int j=0;j&lt;vertexCnt;j++)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(dist[i][k]==INF || dist[k][j]==INF)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int through=dist[i][k]+dist[k][j];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(through&lt;dist[i][j])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dist[i][j]=through;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Floyd-Warshall: the matrix fills in</a:t>
            </a:r>
          </a:p>
        </p:txBody>
      </p:sp>
      <p:pic>
        <p:nvPicPr>
          <p:cNvPr id="7" name="Picture 6" descr="floyd-warshal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923" y="1325880"/>
            <a:ext cx="527784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Floyd-Warshall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5 vertices, negative edges but no negative cycle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A   B   C   E   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   0   1  -3  -4   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B   3   0  -4  -2  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   7   4   0   2   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 negative cycle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A-B-C-A is a negative cycle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negative cycle at: A B C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&amp;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O(V^3)</a:t>
            </a:r>
            <a:r>
              <a:rPr sz="2000" b="0">
                <a:solidFill>
                  <a:srgbClr val="1F2D3A"/>
                </a:solidFill>
              </a:rPr>
              <a:t> time, </a:t>
            </a:r>
            <a:r>
              <a:rPr sz="2000" b="1">
                <a:solidFill>
                  <a:srgbClr val="1F2D3A"/>
                </a:solidFill>
              </a:rPr>
              <a:t>O(V^2)</a:t>
            </a:r>
            <a:r>
              <a:rPr sz="2000" b="0">
                <a:solidFill>
                  <a:srgbClr val="1F2D3A"/>
                </a:solidFill>
              </a:rPr>
              <a:t> space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Practical for a few hundred vertices, not more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as the </a:t>
            </a:r>
            <a:r>
              <a:rPr sz="2000" b="1">
                <a:solidFill>
                  <a:srgbClr val="1F2D3A"/>
                </a:solidFill>
              </a:rPr>
              <a:t>innermost</a:t>
            </a:r>
            <a:r>
              <a:rPr sz="2000" b="0">
                <a:solidFill>
                  <a:srgbClr val="1F2D3A"/>
                </a:solidFill>
              </a:rPr>
              <a:t> loop silently computes garbage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== INF</a:t>
            </a:r>
            <a:r>
              <a:rPr sz="2000" b="0">
                <a:solidFill>
                  <a:srgbClr val="1F2D3A"/>
                </a:solidFill>
              </a:rPr>
              <a:t> guard → integer overflow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Bellman-Ford finds negative cycles reachable </a:t>
            </a:r>
            <a:r>
              <a:rPr sz="2000" b="1">
                <a:solidFill>
                  <a:srgbClr val="1F2D3A"/>
                </a:solidFill>
              </a:rPr>
              <a:t>from one start</a:t>
            </a:r>
            <a:r>
              <a:rPr sz="2000" b="0">
                <a:solidFill>
                  <a:srgbClr val="1F2D3A"/>
                </a:solidFill>
              </a:rPr>
              <a:t>. Floyd-Warshall's diagonal check finds them differently — how?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 on the next slide)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Any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dist[v][v]</a:t>
            </a:r>
            <a:r>
              <a:rPr sz="2000" b="0">
                <a:solidFill>
                  <a:srgbClr val="1F2D3A"/>
                </a:solidFill>
              </a:rPr>
              <a:t> that drops </a:t>
            </a:r>
            <a:r>
              <a:rPr sz="2000" b="1">
                <a:solidFill>
                  <a:srgbClr val="1F2D3A"/>
                </a:solidFill>
              </a:rPr>
              <a:t>below zero</a:t>
            </a:r>
            <a:r>
              <a:rPr sz="2000" b="0">
                <a:solidFill>
                  <a:srgbClr val="1F2D3A"/>
                </a:solidFill>
              </a:rPr>
              <a:t> means: a path leaves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 and comes back cheaper than staying put.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Since Floyd-Warshall computes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pair, this check runs for every vertex at once — no separate start vertex needed.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Strongly Connected Components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Which groups of vertices can reach each other </a:t>
            </a:r>
            <a:r>
              <a:rPr sz="2000" b="1">
                <a:solidFill>
                  <a:srgbClr val="1F2D3A"/>
                </a:solidFill>
              </a:rPr>
              <a:t>and get back</a:t>
            </a:r>
            <a:r>
              <a:rPr sz="2000" b="0">
                <a:solidFill>
                  <a:srgbClr val="1F2D3A"/>
                </a:solidFill>
              </a:rPr>
              <a:t>, respecting edge direction?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Web pages linking in a cycle. Mutually-recursive functions.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Kosaraju's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Sergei Kosaraju</a:t>
            </a:r>
            <a:r>
              <a:rPr sz="2000" b="0">
                <a:solidFill>
                  <a:srgbClr val="1F2D3A"/>
                </a:solidFill>
              </a:rPr>
              <a:t>, ~1978 (credited via Micali &amp; Vazirani, 1981)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Phase 1: DFS, record every vertex's </a:t>
            </a:r>
            <a:r>
              <a:rPr sz="2000" b="1">
                <a:solidFill>
                  <a:srgbClr val="1F2D3A"/>
                </a:solidFill>
              </a:rPr>
              <a:t>finish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Phase 2: DFS the </a:t>
            </a:r>
            <a:r>
              <a:rPr sz="2000" b="1">
                <a:solidFill>
                  <a:srgbClr val="1F2D3A"/>
                </a:solidFill>
              </a:rPr>
              <a:t>transpose</a:t>
            </a:r>
            <a:r>
              <a:rPr sz="2000" b="0">
                <a:solidFill>
                  <a:srgbClr val="1F2D3A"/>
                </a:solidFill>
              </a:rPr>
              <a:t> (edges reversed)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Visit roots in </a:t>
            </a:r>
            <a:r>
              <a:rPr sz="2000" b="1">
                <a:solidFill>
                  <a:srgbClr val="1F2D3A"/>
                </a:solidFill>
              </a:rPr>
              <a:t>decreasing</a:t>
            </a:r>
            <a:r>
              <a:rPr sz="2000" b="0">
                <a:solidFill>
                  <a:srgbClr val="1F2D3A"/>
                </a:solidFill>
              </a:rPr>
              <a:t> finish-time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DFS tree in phase 2 = one SCC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Kosaraju's code (C)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dfs1(int u) {            /* phase 1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*n=cur_g-&gt;adj[u]; n; n=n-&gt;next)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(!visited[n-&gt;to]) dfs1(n-&gt;to);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finish[finish_len++]=u;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dfs2(int u, int id) {    /* phase 2, on adjT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visited[u]=1; comp_of[u]=id;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*n=cur_g-&gt;adjT[u]; n; n=n-&gt;next)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(!visited[n-&gt;to]) dfs2(n-&gt;to, id);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Kosaraju's code (Java)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dfs1(int u) {            // phase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visited[u]=1;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n=curG.adj[u]; n!=null; n=n.next)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(visited[n.to]==0) dfs1(n.to);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finish[finishLen]=u; finishLen++;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dfs2(int u, int id) {    // phase 2, on adjT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visited[u]=1; compOf[u]=id;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(AdjNode n=curG.adjT[u]; n!=null; n=n.next)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(visited[n.to]==0) dfs2(n.to, id);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Strongly connected components</a:t>
            </a:r>
          </a:p>
        </p:txBody>
      </p:sp>
      <p:pic>
        <p:nvPicPr>
          <p:cNvPr id="7" name="Picture 6" descr="strongly-connected-component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69" y="1325880"/>
            <a:ext cx="370415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case: one big cycle</a:t>
            </a:r>
          </a:p>
        </p:txBody>
      </p:sp>
      <p:pic>
        <p:nvPicPr>
          <p:cNvPr id="7" name="Picture 6" descr="strongly-connected-components--one-big-scc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69" y="1325880"/>
            <a:ext cx="370415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strongly connected components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8 vertices, 2 cyclic components + 2 singletons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4 components: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 B 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D E F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H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everything is one big cycle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 component: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 B C D E F G H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&amp;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two full DFS passes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running phase 2 in the </a:t>
            </a:r>
            <a:r>
              <a:rPr sz="2000" b="1">
                <a:solidFill>
                  <a:srgbClr val="1F2D3A"/>
                </a:solidFill>
              </a:rPr>
              <a:t>same</a:t>
            </a:r>
            <a:r>
              <a:rPr sz="2000" b="0">
                <a:solidFill>
                  <a:srgbClr val="1F2D3A"/>
                </a:solidFill>
              </a:rPr>
              <a:t> order as phase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Must be </a:t>
            </a:r>
            <a:r>
              <a:rPr sz="2000" b="1">
                <a:solidFill>
                  <a:srgbClr val="1F2D3A"/>
                </a:solidFill>
              </a:rPr>
              <a:t>reversed</a:t>
            </a:r>
            <a:r>
              <a:rPr sz="2000" b="0">
                <a:solidFill>
                  <a:srgbClr val="1F2D3A"/>
                </a:solidFill>
              </a:rPr>
              <a:t> — the single most common bug here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On a </a:t>
            </a:r>
            <a:r>
              <a:rPr sz="2000" b="1">
                <a:solidFill>
                  <a:srgbClr val="1F2D3A"/>
                </a:solidFill>
              </a:rPr>
              <a:t>DAG</a:t>
            </a:r>
            <a:r>
              <a:rPr sz="2000" b="0">
                <a:solidFill>
                  <a:srgbClr val="1F2D3A"/>
                </a:solidFill>
              </a:rPr>
              <a:t> (no cycles at all), how many strongly connected components does Kosaraju's algorithm find?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 on the next slide)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Exactly </a:t>
            </a:r>
            <a:r>
              <a:rPr sz="2000" b="1">
                <a:solidFill>
                  <a:srgbClr val="1F2D3A"/>
                </a:solidFill>
              </a:rPr>
              <a:t>V</a:t>
            </a:r>
            <a:r>
              <a:rPr sz="2000" b="0">
                <a:solidFill>
                  <a:srgbClr val="1F2D3A"/>
                </a:solidFill>
              </a:rPr>
              <a:t> — one per vertex.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With no cycle anywhere, no vertex can return to itself through any path, so every component is a singleton. This is the last edge case in this week's SCC animation.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Bipartite Graphs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Schedule exams so no student has two at once. Courses sharing a student → an edge.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Can this graph be 2-coloured</a:t>
            </a:r>
            <a:r>
              <a:rPr sz="2000" b="0">
                <a:solidFill>
                  <a:srgbClr val="1F2D3A"/>
                </a:solidFill>
              </a:rPr>
              <a:t> — the simplest possible timetable?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BFS with two colours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Colour the start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; every neighbour the </a:t>
            </a:r>
            <a:r>
              <a:rPr sz="2000" b="1">
                <a:solidFill>
                  <a:srgbClr val="1F2D3A"/>
                </a:solidFill>
              </a:rPr>
              <a:t>opposite</a:t>
            </a:r>
            <a:r>
              <a:rPr sz="2000" b="0">
                <a:solidFill>
                  <a:srgbClr val="1F2D3A"/>
                </a:solidFill>
              </a:rPr>
              <a:t> colour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same-coloured neighbour already queued? </a:t>
            </a:r>
            <a:r>
              <a:rPr sz="2000" b="1">
                <a:solidFill>
                  <a:srgbClr val="1F2D3A"/>
                </a:solidFill>
              </a:rPr>
              <a:t>Conflict</a:t>
            </a:r>
            <a:r>
              <a:rPr sz="2000" b="0">
                <a:solidFill>
                  <a:srgbClr val="1F2D3A"/>
                </a:solidFill>
              </a:rPr>
              <a:t> — not bipartite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BFS per component (like Week 5's components loop)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odd-cycle equivalence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 graph is bipartite if and only if it has no odd-length cycle.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even cycle alternates colours perfectly. An odd one cannot close up consistently.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Bipartite check code (C)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is_bipartite(Graph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i=0;i&lt;g-&gt;vertex_count;i++) color_of[i]=-1;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s=0;s&lt;g-&gt;vertex_count;s++)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(color_of[s]!=-1)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color_of[s]=0; front=rear=0; enqueue(s);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(front&lt;rear)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u=dequeue();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Bipartite check code (C)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(AdjNode *n=g-&gt;adj[u]; n; n=n-&gt;next)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(color_of[n-&gt;to]==-1)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{ color_of[n-&gt;to]=1-color_of[u];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enqueue(n-&gt;to);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else if (color_of[n-&gt;to]==color_of[u])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Bipartite check code (Java)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isBipartite(Graph 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i=0;i&lt;g.vertexCount;i++) colorOf[i]=-1;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s=0;s&lt;g.vertexCount;s++)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(colorOf[s]!=-1)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colorOf[s]=0; front=rear=0; enqueue(s);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(front&lt;rear)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u=dequeue();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Bipartite check code (Java)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for (AdjNode n=g.adj[u]; n!=null; n=n.next)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if (colorOf[n.to]==-1)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{ colorOf[n.to]=1-colorOf[u];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enqueue(n.to);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else if (colorOf[n.to]==colorOf[u])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Bipartite graph check</a:t>
            </a:r>
          </a:p>
        </p:txBody>
      </p:sp>
      <p:pic>
        <p:nvPicPr>
          <p:cNvPr id="7" name="Picture 6" descr="bipartite-check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489" y="1325880"/>
            <a:ext cx="397071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case: an odd cycle</a:t>
            </a:r>
          </a:p>
        </p:txBody>
      </p:sp>
      <p:pic>
        <p:nvPicPr>
          <p:cNvPr id="7" name="Picture 6" descr="bipartite-check--odd-cycl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489" y="1325880"/>
            <a:ext cx="397071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bipartite check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an even cycle plus 2 safe diagonals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colors: A=0 B=1 C=0 D=1 E=0 F=1 G=0 H=1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bipartite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A-B-C-D-E-A is a 5-cycle (odd)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colors: A=0 B=1 C=0 D=-1 E=1 F=1 G=-1 H=-1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NOT bipartite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&amp;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one BFS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not handling </a:t>
            </a:r>
            <a:r>
              <a:rPr sz="2000" b="1">
                <a:solidFill>
                  <a:srgbClr val="1F2D3A"/>
                </a:solidFill>
              </a:rPr>
              <a:t>disconnected</a:t>
            </a:r>
            <a:r>
              <a:rPr sz="2000" b="0">
                <a:solidFill>
                  <a:srgbClr val="1F2D3A"/>
                </a:solidFill>
              </a:rPr>
              <a:t> graphs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odd cycle isolated in a second component is invisible without a per-component loop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a </a:t>
            </a:r>
            <a:r>
              <a:rPr sz="2000" b="1">
                <a:solidFill>
                  <a:srgbClr val="1F2D3A"/>
                </a:solidFill>
              </a:rPr>
              <a:t>conflict edge</a:t>
            </a:r>
            <a:r>
              <a:rPr sz="2000" b="0">
                <a:solidFill>
                  <a:srgbClr val="1F2D3A"/>
                </a:solidFill>
              </a:rPr>
              <a:t> ("same colour as its neighbour") always exist within one BFS layer or between two adjacent layers — never skip a layer?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 on the next slide)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BFS colours strictly by </a:t>
            </a:r>
            <a:r>
              <a:rPr sz="2000" b="1">
                <a:solidFill>
                  <a:srgbClr val="1F2D3A"/>
                </a:solidFill>
              </a:rPr>
              <a:t>distance parity</a:t>
            </a:r>
            <a:r>
              <a:rPr sz="2000" b="0">
                <a:solidFill>
                  <a:srgbClr val="1F2D3A"/>
                </a:solidFill>
              </a:rPr>
              <a:t> from the source — even distance gets colour 0, odd gets colour 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Any edge connects vertices whose BFS distances differ by exactly 0 or 1 (never 2+, or it wouldn't be a direct edge) — so a conflict can only appear exactly there.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Maximum Flow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water network: source, destination, pipes with capacities.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is the largest total flow the network can deliver at once?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Ford</a:t>
            </a:r>
            <a:r>
              <a:rPr sz="2000" b="0">
                <a:solidFill>
                  <a:srgbClr val="1F2D3A"/>
                </a:solidFill>
              </a:rPr>
              <a:t> &amp; </a:t>
            </a:r>
            <a:r>
              <a:rPr sz="2000" b="1">
                <a:solidFill>
                  <a:srgbClr val="1F2D3A"/>
                </a:solidFill>
              </a:rPr>
              <a:t>Fulkerson</a:t>
            </a:r>
            <a:r>
              <a:rPr sz="2000" b="0">
                <a:solidFill>
                  <a:srgbClr val="1F2D3A"/>
                </a:solidFill>
              </a:rPr>
              <a:t>, 1956 — the general method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Edmonds</a:t>
            </a:r>
            <a:r>
              <a:rPr sz="2000" b="0">
                <a:solidFill>
                  <a:srgbClr val="1F2D3A"/>
                </a:solidFill>
              </a:rPr>
              <a:t> &amp; </a:t>
            </a:r>
            <a:r>
              <a:rPr sz="2000" b="1">
                <a:solidFill>
                  <a:srgbClr val="1F2D3A"/>
                </a:solidFill>
              </a:rPr>
              <a:t>Karp</a:t>
            </a:r>
            <a:r>
              <a:rPr sz="2000" b="0">
                <a:solidFill>
                  <a:srgbClr val="1F2D3A"/>
                </a:solidFill>
              </a:rPr>
              <a:t>, 1972 — always use the </a:t>
            </a:r>
            <a:r>
              <a:rPr sz="2000" b="1">
                <a:solidFill>
                  <a:srgbClr val="1F2D3A"/>
                </a:solidFill>
              </a:rPr>
              <a:t>shortest</a:t>
            </a:r>
            <a:r>
              <a:rPr sz="2000" b="0">
                <a:solidFill>
                  <a:srgbClr val="1F2D3A"/>
                </a:solidFill>
              </a:rPr>
              <a:t> augmenting path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Proved: this choice guarantees polynomial time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 any </a:t>
            </a:r>
            <a:r>
              <a:rPr sz="2000" b="1">
                <a:solidFill>
                  <a:srgbClr val="1F2D3A"/>
                </a:solidFill>
              </a:rPr>
              <a:t>augmenting path</a:t>
            </a:r>
            <a:r>
              <a:rPr sz="2000" b="0">
                <a:solidFill>
                  <a:srgbClr val="1F2D3A"/>
                </a:solidFill>
              </a:rPr>
              <a:t>, s to t, with spare capacity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Push the </a:t>
            </a:r>
            <a:r>
              <a:rPr sz="2000" b="1">
                <a:solidFill>
                  <a:srgbClr val="1F2D3A"/>
                </a:solidFill>
              </a:rPr>
              <a:t>bottleneck</a:t>
            </a:r>
            <a:r>
              <a:rPr sz="2000" b="0">
                <a:solidFill>
                  <a:srgbClr val="1F2D3A"/>
                </a:solidFill>
              </a:rPr>
              <a:t> (smallest capacity on the path)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Pushing forward opens a </a:t>
            </a:r>
            <a:r>
              <a:rPr sz="2000" b="1">
                <a:solidFill>
                  <a:srgbClr val="1F2D3A"/>
                </a:solidFill>
              </a:rPr>
              <a:t>reverse</a:t>
            </a:r>
            <a:r>
              <a:rPr sz="2000" b="0">
                <a:solidFill>
                  <a:srgbClr val="1F2D3A"/>
                </a:solidFill>
              </a:rPr>
              <a:t> edge — a later path can "undo"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graph of "still usable" is the </a:t>
            </a:r>
            <a:r>
              <a:rPr sz="2000" b="1">
                <a:solidFill>
                  <a:srgbClr val="1F2D3A"/>
                </a:solidFill>
              </a:rPr>
              <a:t>residual graph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Max-flow min-cut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Max flow </a:t>
            </a:r>
            <a:r>
              <a:rPr sz="2000" b="1">
                <a:solidFill>
                  <a:srgbClr val="1F2D3A"/>
                </a:solidFill>
              </a:rPr>
              <a:t>equals</a:t>
            </a:r>
            <a:r>
              <a:rPr sz="2000" b="0">
                <a:solidFill>
                  <a:srgbClr val="1F2D3A"/>
                </a:solidFill>
              </a:rPr>
              <a:t> the cheapest cut — the smallest total capacity separating s from 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 augmenting path left = BFS's reachable set from s </a:t>
            </a:r>
            <a:r>
              <a:rPr sz="2000" b="1">
                <a:solidFill>
                  <a:srgbClr val="1F2D3A"/>
                </a:solidFill>
              </a:rPr>
              <a:t>is</a:t>
            </a:r>
            <a:r>
              <a:rPr sz="2000" b="0">
                <a:solidFill>
                  <a:srgbClr val="1F2D3A"/>
                </a:solidFill>
              </a:rPr>
              <a:t> that cut.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code (C)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edmonds_karp(int vertex_cnt, int s, int 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max_flow=0;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(bfs_augmenting_path(vertex_cnt, s, t))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bottleneck=INF;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v=t; v!=s; v=parent_of[v])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(cap_of[parent_of[v]][v]&lt;bottleneck)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bottleneck=cap_of[parent_of[v]][v];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code (C)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v=t; v!=s; v=parent_of[v])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u=parent_of[v];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cap_of[u][v]-=bottleneck;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cap_of[v][u]+=bottleneck;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max_flow+=bottleneck;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max_flow;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code (Java) — part 1/2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edmondsKarp(int vertexCnt, int s, int 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maxFlow=0;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(bfsAugmentingPath(vertexCnt, s, t))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bottleneck=INF;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v=t; v!=s; v=parentOf[v])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u=parentOf[v];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(capOf[u][v]&lt;bottleneck)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bottleneck=capOf[u][v];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code (Java) — part 2/2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v=t; v!=s; v=parentOf[v])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u=parentOf[v];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capOf[u][v]-=bottleneck;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capOf[v][u]+=bottleneck;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maxFlow+=bottleneck;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maxFlow;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Edmonds-Karp maximum flow</a:t>
            </a:r>
          </a:p>
        </p:txBody>
      </p:sp>
      <p:pic>
        <p:nvPicPr>
          <p:cNvPr id="7" name="Picture 6" descr="max-flow-edmonds-kar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188" y="1325880"/>
            <a:ext cx="36753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Edmonds-Karp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6 vertices, 10 edges, A to F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max flow from A to F = 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A and J are in two separate components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max flow from A to J = 0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&amp;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*</a:t>
            </a:r>
            <a:r>
              <a:rPr sz="2000" b="0" i="1">
                <a:solidFill>
                  <a:srgbClr val="1F2D3A"/>
                </a:solidFill>
              </a:rPr>
              <a:t>O(V </a:t>
            </a:r>
            <a:r>
              <a:rPr sz="2000" b="0">
                <a:solidFill>
                  <a:srgbClr val="1F2D3A"/>
                </a:solidFill>
              </a:rPr>
              <a:t> E^2)** for Edmonds-Karp specifically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the </a:t>
            </a:r>
            <a:r>
              <a:rPr sz="2000" b="1">
                <a:solidFill>
                  <a:srgbClr val="1F2D3A"/>
                </a:solidFill>
              </a:rPr>
              <a:t>reverse</a:t>
            </a:r>
            <a:r>
              <a:rPr sz="2000" b="0">
                <a:solidFill>
                  <a:srgbClr val="1F2D3A"/>
                </a:solidFill>
              </a:rPr>
              <a:t> edge update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Without it: plain Ford-Fulkerson, can get stuck short of optimal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Section 3's union-find could answer "0 flow, s and t disconnected" </a:t>
            </a:r>
            <a:r>
              <a:rPr sz="2000" b="1">
                <a:solidFill>
                  <a:srgbClr val="1F2D3A"/>
                </a:solidFill>
              </a:rPr>
              <a:t>instantly</a:t>
            </a:r>
            <a:r>
              <a:rPr sz="2000" b="0">
                <a:solidFill>
                  <a:srgbClr val="1F2D3A"/>
                </a:solidFill>
              </a:rPr>
              <a:t>. Why does this section still run a full BFS first?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 on the next slide)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Union-find only knows </a:t>
            </a:r>
            <a:r>
              <a:rPr sz="2000" b="1">
                <a:solidFill>
                  <a:srgbClr val="1F2D3A"/>
                </a:solidFill>
              </a:rPr>
              <a:t>reachability</a:t>
            </a:r>
            <a:r>
              <a:rPr sz="2000" b="0">
                <a:solidFill>
                  <a:srgbClr val="1F2D3A"/>
                </a:solidFill>
              </a:rPr>
              <a:t>, not </a:t>
            </a:r>
            <a:r>
              <a:rPr sz="2000" b="1">
                <a:solidFill>
                  <a:srgbClr val="1F2D3A"/>
                </a:solidFill>
              </a:rPr>
              <a:t>capacity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Even when s and t ARE connected, the actual max flow depends on the bottleneck capacities along the way — something union-find's parent pointers never recorded.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Backtracking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Colour a map so no two neighbours share a colour, with as few colours as possible.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No known formula.</a:t>
            </a:r>
            <a:r>
              <a:rPr sz="2000" b="0">
                <a:solidFill>
                  <a:srgbClr val="1F2D3A"/>
                </a:solidFill>
              </a:rPr>
              <a:t> How do you search systematically?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try, recurse, undo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Extend a partial solution by one decision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Still consistent? </a:t>
            </a:r>
            <a:r>
              <a:rPr sz="2000" b="1">
                <a:solidFill>
                  <a:srgbClr val="1F2D3A"/>
                </a:solidFill>
              </a:rPr>
              <a:t>Recurse</a:t>
            </a:r>
            <a:r>
              <a:rPr sz="2000" b="0">
                <a:solidFill>
                  <a:srgbClr val="1F2D3A"/>
                </a:solidFill>
              </a:rPr>
              <a:t> and keep extending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Inconsistent, or every extension fails? </a:t>
            </a:r>
            <a:r>
              <a:rPr sz="2000" b="1">
                <a:solidFill>
                  <a:srgbClr val="1F2D3A"/>
                </a:solidFill>
              </a:rPr>
              <a:t>Undo</a:t>
            </a:r>
            <a:r>
              <a:rPr sz="2000" b="0">
                <a:solidFill>
                  <a:srgbClr val="1F2D3A"/>
                </a:solidFill>
              </a:rPr>
              <a:t> and try the next option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graph colouring, not Hamiltonian path?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Colouring reuses Section 8's exact </a:t>
            </a:r>
            <a:r>
              <a:rPr sz="2000" b="0">
                <a:solidFill>
                  <a:srgbClr val="A1123F"/>
                </a:solidFill>
                <a:latin typeface="Consolas"/>
              </a:rPr>
              <a:t>color[]</a:t>
            </a:r>
            <a:r>
              <a:rPr sz="2000" b="0">
                <a:solidFill>
                  <a:srgbClr val="1F2D3A"/>
                </a:solidFill>
              </a:rPr>
              <a:t> row and neighbour-conflict check.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Hamiltonian path needs an entirely new "path so far" convention — for comparatively little extra insight.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Backtracking code (C)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color_graph(int v, int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(v==cur_g-&gt;vertex_count)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c=1;c&lt;=k;c++)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(safe(v,c))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color_of[v]=c;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(color_graph(v+1,k))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color_of[v]=0;   /* backtrack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Backtracking code (Java)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colorGraph(int v, int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(v==curG.vertexCount)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c=1;c&lt;=k;c++)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(safe(v,c))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colorOf[v]=c;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(colorGraph(v+1,k))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colorOf[v]=0;   // backtrack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Backtracking: graph colouring</a:t>
            </a:r>
          </a:p>
        </p:txBody>
      </p:sp>
      <p:pic>
        <p:nvPicPr>
          <p:cNvPr id="7" name="Picture 6" descr="backtracking-graph-color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83" y="1325880"/>
            <a:ext cx="409312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Required edge case: K4, unsolvable</a:t>
            </a:r>
          </a:p>
        </p:txBody>
      </p:sp>
      <p:pic>
        <p:nvPicPr>
          <p:cNvPr id="7" name="Picture 6" descr="backtracking-graph-coloring--impossibl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83" y="1325880"/>
            <a:ext cx="409312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Real output: backtracking graph colouring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normal: 6 vertices, 10 edges, k=3 --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colouring: A=1 B=2 C=3 D=1 E=2 F=3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edge: K4 is UNSOLVABLE with k=3 --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 valid colouring with k=3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&amp;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 </a:t>
            </a:r>
            <a:r>
              <a:rPr sz="2000" b="1">
                <a:solidFill>
                  <a:srgbClr val="1F2D3A"/>
                </a:solidFill>
              </a:rPr>
              <a:t>O(k^V)</a:t>
            </a:r>
            <a:r>
              <a:rPr sz="2000" b="0">
                <a:solidFill>
                  <a:srgbClr val="1F2D3A"/>
                </a:solidFill>
              </a:rPr>
              <a:t> — a last-resort technique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safe()</a:t>
            </a:r>
            <a:r>
              <a:rPr sz="2000" b="0">
                <a:solidFill>
                  <a:srgbClr val="1F2D3A"/>
                </a:solidFill>
              </a:rPr>
              <a:t> prunes huge swaths early — why it's usable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Mistake: forgetting the </a:t>
            </a:r>
            <a:r>
              <a:rPr sz="2000" b="1">
                <a:solidFill>
                  <a:srgbClr val="1F2D3A"/>
                </a:solidFill>
              </a:rPr>
              <a:t>undo</a:t>
            </a:r>
            <a:r>
              <a:rPr sz="2000" b="0">
                <a:solidFill>
                  <a:srgbClr val="1F2D3A"/>
                </a:solidFill>
              </a:rPr>
              <a:t> step corrupts later branches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K4 needs 4 colours. How many </a:t>
            </a:r>
            <a:r>
              <a:rPr sz="2000" b="1">
                <a:solidFill>
                  <a:srgbClr val="1F2D3A"/>
                </a:solidFill>
              </a:rPr>
              <a:t>vertices</a:t>
            </a:r>
            <a:r>
              <a:rPr sz="2000" b="0">
                <a:solidFill>
                  <a:srgbClr val="1F2D3A"/>
                </a:solidFill>
              </a:rPr>
              <a:t> does the algorithm actually try to colour before reporting "unsolvable" with k=3?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(answer on the next slide)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All of them, </a:t>
            </a:r>
            <a:r>
              <a:rPr sz="2000" b="1">
                <a:solidFill>
                  <a:srgbClr val="1F2D3A"/>
                </a:solidFill>
              </a:rPr>
              <a:t>every time</a:t>
            </a:r>
            <a:r>
              <a:rPr sz="2000" b="0">
                <a:solidFill>
                  <a:srgbClr val="1F2D3A"/>
                </a:solidFill>
              </a:rPr>
              <a:t> it backtracks past vertex 0 — but the failure is detected at vertex 3, the 4th vertex of K4, since the first 3 already used all 3 available colours between them.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safe()</a:t>
            </a:r>
            <a:r>
              <a:rPr sz="2000" b="0">
                <a:solidFill>
                  <a:srgbClr val="1F2D3A"/>
                </a:solidFill>
              </a:rPr>
              <a:t> then rejects every colour for vertex 3, forcing a chain of undos all the way back to the start.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each program was checked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C program compiles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-Wall -Wextra -Werror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Java program compiles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-Xlint:all -Werror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and Java output diffed </a:t>
            </a:r>
            <a:r>
              <a:rPr sz="2000" b="1">
                <a:solidFill>
                  <a:srgbClr val="1F2D3A"/>
                </a:solidFill>
              </a:rPr>
              <a:t>byte-identical</a:t>
            </a:r>
            <a:r>
              <a:rPr sz="2000" b="0">
                <a:solidFill>
                  <a:srgbClr val="1F2D3A"/>
                </a:solidFill>
              </a:rPr>
              <a:t>, same scenarios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unit test file also rebuilt under </a:t>
            </a:r>
            <a:r>
              <a:rPr sz="2000" b="1">
                <a:solidFill>
                  <a:srgbClr val="1F2D3A"/>
                </a:solidFill>
              </a:rPr>
              <a:t>AddressSanitizer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One sentence per algorithm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Kahn / DFS topo-sort</a:t>
            </a:r>
            <a:r>
              <a:rPr sz="2000" b="0">
                <a:solidFill>
                  <a:srgbClr val="1F2D3A"/>
                </a:solidFill>
              </a:rPr>
              <a:t>: order respecting every "before" rule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Cycle detection</a:t>
            </a:r>
            <a:r>
              <a:rPr sz="2000" b="0">
                <a:solidFill>
                  <a:srgbClr val="1F2D3A"/>
                </a:solidFill>
              </a:rPr>
              <a:t>: which vertices, not just whether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Union-find</a:t>
            </a:r>
            <a:r>
              <a:rPr sz="2000" b="0">
                <a:solidFill>
                  <a:srgbClr val="1F2D3A"/>
                </a:solidFill>
              </a:rPr>
              <a:t>: "same group?" in near-constant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Kruskal / Prim</a:t>
            </a:r>
            <a:r>
              <a:rPr sz="2000" b="0">
                <a:solidFill>
                  <a:srgbClr val="1F2D3A"/>
                </a:solidFill>
              </a:rPr>
              <a:t>: cheapest way to connect everything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Dijkstra / Bellman-Ford</a:t>
            </a:r>
            <a:r>
              <a:rPr sz="2000" b="0">
                <a:solidFill>
                  <a:srgbClr val="1F2D3A"/>
                </a:solidFill>
              </a:rPr>
              <a:t>: cheapest path from one start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Floyd-Warshall</a:t>
            </a:r>
            <a:r>
              <a:rPr sz="2000" b="0">
                <a:solidFill>
                  <a:srgbClr val="1F2D3A"/>
                </a:solidFill>
              </a:rPr>
              <a:t>: cheapest path between every pair at once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One sentence per algorithm (cont.)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Kosaraju SCC</a:t>
            </a:r>
            <a:r>
              <a:rPr sz="2000" b="0">
                <a:solidFill>
                  <a:srgbClr val="1F2D3A"/>
                </a:solidFill>
              </a:rPr>
              <a:t>: mutual reachability, directed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Bipartite check</a:t>
            </a:r>
            <a:r>
              <a:rPr sz="2000" b="0">
                <a:solidFill>
                  <a:srgbClr val="1F2D3A"/>
                </a:solidFill>
              </a:rPr>
              <a:t>: can this be split into exactly two teams?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Edmonds-Karp</a:t>
            </a:r>
            <a:r>
              <a:rPr sz="2000" b="0">
                <a:solidFill>
                  <a:srgbClr val="1F2D3A"/>
                </a:solidFill>
              </a:rPr>
              <a:t>: the largest flow a network can carry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Backtracking</a:t>
            </a:r>
            <a:r>
              <a:rPr sz="2000" b="0">
                <a:solidFill>
                  <a:srgbClr val="1F2D3A"/>
                </a:solidFill>
              </a:rPr>
              <a:t>: try, recurse, undo — for problems with no formula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table (1/3)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820379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47"/>
                <a:gridCol w="4364613"/>
                <a:gridCol w="345531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Problem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Algorithm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Order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Kahn / DFS topo-sort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O(V+E)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Cycle?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3-colour DFS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O(V+E)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Groups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Union-find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~O(1) amortised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table (2/3)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7581"/>
                <a:gridCol w="4208734"/>
                <a:gridCol w="3585218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Problem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Algorithm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Cheapest connect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Kruskal / Prim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O(E log E) / O(V^2)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Cheapest path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Dijkstra / Bellman-Ford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O(V^2) / O(V*E)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All-pairs paths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Floyd-Warshall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O(V^3)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table (3/3)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184098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3455319"/>
                <a:gridCol w="381903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Problem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Algorithm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Time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Mutual reach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Kosaraju SCC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O(V+E)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2-team split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Bipartite check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O(V+E)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Max 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Edmonds-Karp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O(V*E^2)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formula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Backtracking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O(k^V) worst case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Exercises (pick a few)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Trace Kahn's algorithm by hand on a 5-edge DAG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 a graph with a negative edge but no negative cycle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Modify SCC to flag trivial (single-vertex) components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Prove every tree is bipartite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Self-check: 3 quick 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Why does Dijkstra fail on a negative edge?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What's the ONE new idea Kosaraju adds over topological-sort DFS?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 does a reverse residual edge let a later augmenting path do?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Looking ahead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 10: Advanced Tree Structures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AVL trees, red-black trees, B-trees — the self-balancing machinery that keeps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O(log n)</a:t>
            </a:r>
            <a:r>
              <a:rPr sz="2000" b="0">
                <a:solidFill>
                  <a:srgbClr val="1F2D3A"/>
                </a:solidFill>
              </a:rPr>
              <a:t> from collapsing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on unlucky insertions.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Questions?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CEN207 Data Structures · Week 9 · Graph Algorithms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9 — Graph Algorithms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