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Last week we explored a whole graph to answer a question. This week flips that idea: can we compute exactly where to look, without exploring anything at all?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Twenty-one short animations carry the whole lecture; each idea gets one normal run and one edge/hard run, right where it is introduced.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term gets a full definition the first time it appears; this table just says where to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terminal now if you want to run these live; every snippet on today's slides compiles and runs exactly as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Everything this week either beats binary search on a special case, or drops "compare" entirely for "compute".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Nothing here is brand new machinery — Week 2's two basic structures reappear as building blocks all through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box on this map gets its own slides below, most with a short animation and a complete C/Java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sets up the one question every algorithm today answers differently: how many comparisons before you find — or rule out — a key?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to both — faster comparison-based search exists for special data, and hashing drops comparisons almost entirely.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"Correctness first, speed second" — every algorithm today must still get the right answer on every input.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Sections 2–6 answer the first question; Sections 7 onward answer the second, with hashing.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algorithm in Sections 2–5 exploits one extra fact about the data that plain binary search throws away.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Hashing, the biggest idea of the week, gets its own toolbox slide later, right before Section 7 begins.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extra information the array's actual values might carry, beyond just being sorted.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idea Section 3's interpolation search turns into a full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2 opens the "faster than binary" family: instead of halving, jump forward in fixed blocks, then scan one block linearly.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Jump search trades binary search's recursion for one straight line of block jumps, then a short linear scan.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one of the cleanest examples in the course of calculus (minimizing a sum) driving an algorithm's 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block is like a chapter — check its last page, and only open it fully once you know the word is inside.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phases, each simple on its own: coarse jumps to find the right block, then a short linear scan inside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Balancing "few big jumps" against "short final scan" is exactly a minimize-the-sum calculus problem, solved once for all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16 sorted values, target found in the second block — watch the block boundary checks, then the short linear scan.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target falls between two real values — the linear scan inside the right block stops early, the moment it passes the target.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`block` is computed once, from `n` alone — it never depends on `target`, only the array's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same "sorted array" fact that lets binary search stop early also lets this final scan stop early, on `arr[i] &gt; target`.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Jump search is a genuine middle ground: faster than linear search, simpler (no recursion) than binary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wrong block size still finds the right answer — it just loses the O(sqrt(n)) guarantee.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formula from a few slides back, then apply the O(sqrt(n)) bound.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O(sqrt(n)) bound made concrete: 20 is close to 2*sqrt(100), the theoretical worst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3 replaces "always check the middle" with "compute where the target should be" — a formula instead of a fixed split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Nobody does — you flip straight toward the back, because you already know roughly where "S" should 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O(log log n) is a genuinely small number — for a billion elements, it is only around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single difference, using the value instead of ignoring it, is the entire idea of interpolation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Everything after the formula is identical to binary search — only how the split point is chosen has 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16 uniformly spread values — watch the formula's estimate land very close to the target in a single probe.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value in this range is identical — arr[hi] equals arr[lo], so the formula's denominator would be zero without an explicit guard.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guard is not optional — without it, an all-equal range crashes the program with a division-by-zero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Identical in shape to binary search's narrowing step — only `pos` came from a formula instead of `(lo + hi) / 2`.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Interpolation search is a genuine trade: excellent on the right data, no better than linear search on the wrong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skewed array can make interpolation search's probes climb toward O(n), demonstrating exactly the second mistake.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complexity slide's second bullet point, a few slides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"Roughly uniform" is not a minor detail in interpolation search's description — it is the condition the whole speed-up depends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4 answers a very different question from Sections 2–3: what if you do not even know how big the array is?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Binary search's very first step needs `hi = n - 1` — if `n` is unknown, that step cannot even be taken.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"Galloping" is a vivid name for the doubling phase — small steps that get bigger and bigger, like a horse picking up speed.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doubling phase's only job is to manufacture a valid `hi` for binary search to use — nothing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array does need a known upper bound in practice — "unbounded" here means "we do not need to know n in advance", not "infinite".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16 sorted values, target found around the middle — watch the bound double, then binary search take over inside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bound doubles all the way past the array's real end, clamped to n-1, before binary search reports not found.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whole block only decides where binary search should start — it never itself finds the target, except by luck at index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Exactly binary search from Week 1, unchanged — only the starting `lo` and `hi` come from the doubling phase above.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whole payoff: exponential search adapts to WHERE the answer is, not just to how big the array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Clamping matters because `arr[bound]` would otherwise read past the array's real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complexity slide: the cost depends on the target's INDEX, not the array's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Binary search alone would still need about 20 comparisons here — exponential search's advantage is largest exactly when the target is near the front.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5 closes the "faster search on sorted data" family with a strategy that never divides or multiplies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was a real, practical constraint on early computers — some had no hardware division instruction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Kiefer's original problem was finding the peak of a function using as few measurements as possible — the same math reused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ruler shrinks by exactly one Fibonacci step at a time, which is what replaces halving in binary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"Shrink by two steps" on an overshoot is what keeps the whole algorithm free of any multiplication or division.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16 sorted values, target found around the middle — watch the (fib, fib1, fib2) triple shrink after each probe.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main loop ends with fib1 == 1 — one element is left over and checked separately, then reported not found.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while-loop above only runs once, before any comparisons — it just finds the starting Fibonacci triple for `n`.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line here is `+` or `-` only — this is the concrete proof that no division or multiplication was ever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 modern hardware division is cheap, so Fibonacci search is now mostly of historical and educational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"one element left over" case is exactly what this section's not-present edge case was built to show.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"short history" slide's motivation, a few slides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Modern CPUs have fast hardware division, so this specific advantage has mostly disappeared — the algorithm survives as an elegant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6 is a short pause before hashing — a single table to compare everything Sections 2–5 just built.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"Needs" here is the extra assumption beyond "sorted" that each strategy relies on to beat plain binary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row on both tables shares one requirement: the data must be sorted first — hashing, starting next, drops that requirement entirely.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None of these strategies is ever the "wrong" choice — each is a specialist that wins only under its own assumption.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which strategy specifically does not require knowing `n` ahead of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precisely the "unbounded searching" framing from Bentley and Yao's original 1976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7 opens the second half of the week: instead of comparing values, compute exactly where a key belongs.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— that single idea, "compute, don't compare", is the entire foundation of hashing.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Luhn also invented the separate, unrelated credit-card checksum that bears his name — a different, more famous invention by the same person.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Direct addressing is the ideal case hashing is trying to approximate, once the key space is far bigger than the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perfect hash function with zero collisions exists in theory, but in practice collisions are expected and must be handled.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"mod" is the whole function — its simplicity is exactly why it is the natural first hash function to teach.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m = 11 (prime), 12 assorted keys — watch most keys spread out, with only the occasional collision.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 = 10, and every key is a multiple of 10 — k mod 10 is 0 for every single key: total collision, the worst possible spread.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not a superstition — it follows directly from how the modulo operation interacts with a key's own factors.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C, `key % m` can be negative when `key` is negative — the extra `+ m` fixes that before the final `% m`.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hash function's own cost is essentially free; every remaining slide this week is about what happens after two keys collide.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negative-key guard slide's `+ m` trick is a small detail that a surprising number of real bugs trace back 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which remainders `key mod 8` can produce when `key` is always even.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same "shared factor" problem as the power-of-10 edge case, just with the factor 2 instead of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8 accepts that collisions are normal, then builds the first of two standard ways to survive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There is no single right answer — the rest of today's lecture is two different, equally valid answers to this exact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Collisions never overwrite anything here — they simply grow a list, which is exactly Week 2's linked list reused.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Insertion never has to search the chain first — the new node always goes straight to the front.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m = 7, 10 inserts, 4 searches — watch a bucket's chain grow, then get walked during a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 = 3, 12 keys: load factor α = 4 — chains grow long, and searching now costs several probes on average, not O(1).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Week 2's "insert at head" linked-list operation, completely unchanged — only the bucket comes from a hash.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`NULL` chain is handled for free here — the for-loop simply never runs, and the function returns false immediately.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Load factor is the single number that predicts, on average, how many nodes a search must walk past.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worst case is deliberately alarming — Section 10's rehashing exists specifically to prevent α from ever getting that large.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hash table with zero collisions ever is not a realistic design goal — managing them well is the actual goal.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Apply the load factor formula from a few slides back directly.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exact scenario is what Section 10's rehashing later fixes, by growing the table before α gets this large.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9 answers the collision question a second way: instead of a list outside the table, keep every key inside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— this whole section is three different rules for where to look next, when a key's home cell is occupied.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three rules answer exactly one question differently: "the home cell is taken — where do I look next?" The tombstone detail is explained fully in Section 9a.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simplest probing rule: if a cell is taken, just try the very next one, wrapping around at the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Those growing runs are exactly what the next slide's "primary clustering" describes.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m = 11, 10 inserts, a search, and a delete — watch a probe sequence form, then get walked again during the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Without a tombstone, this exact search would wrongly stop at the emptied cell and report "not found" — even though the key is still further along the probe chain.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 = 8, 8 keys collide into the same cell in sequence — the table fills exactly, and the next insert is correctly rejected.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`state[idx] != OCCUPIED` accepts both EMPTY and DELETED cells — reusing a tombstone's slot for a new key.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`DELETED`, never `EMPTY` — this one-word difference is what keeps every later search's probe chain intact.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"Predictable" is the actual problem — every key that collides at the start of a run walks the exact same growing run to escape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addressing has no "extra" memory to fall back on — once the table is full, no key at all fits, unlike chaining.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these mistakes still compiles and often "looks" correct on small test cases — that is exactly what makes them dangerous.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tombstone edge-case animation's speaker note, a few slides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tombstone means "something was here, keep looking" — only a true EMPTY cell means "nothing was ever placed beyond this point".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Quadratic probing keeps every key inside the table too, but replaces linear probing's fixed step with a fast-growing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growing step is the whole fix for clustering — but that same growth is what can cause the new cycling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m = 13 (prime), 10 keys — watch the i² jumps land on scattered cells instead of one growing 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 = 8, not prime — the i² sequence revisits the same few cells forever, even though free cells still exist elsewhere in the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`i*i` is the only real change from linear probing's code — the step now depends on `i`, not on a fixed +1.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Unlike linear probing, a bad m here can break correctness outright, not just slow things down — this condition is genuinely stronger.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animation's edge case flags a cycle explicitly, exactly so it is never confused with a table that is truly full.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"complexity, and why m matters" slide's last bullet.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scenario the quadratic-cycle edge-case animation demonstrated a few slides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Double hashing keeps the same "probe inside the table" idea, but makes the step itself depend on the key.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directly fixes linear probing's problem: two keys sharing a home cell now usually take completely different routes from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m = 13, R = 11, 10 keys — watch two keys share a home cell, then follow visibly different probe paths.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 = 9, not prime — a key's step shares a common factor with m, so its probe sequence cycles without reaching every cell.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`h2` is built so its result is always in `[1, r]` — never 0, since a step of 0 would reprobe the same cell forever.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`step` is computed once per key, outside the loop — every collision for this key then reuses that same personal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composite m can let some keys' steps cycle, exactly like Section 9b — double hashing is not immune to the same underlying issue.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step of exactly 0 is the single most dangerous bug here — it reprobes the very same occupied cell forever.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each subsection's "why m matters" bullets, and compare how strict each condition was.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Quadratic and double hashing can outright fail to find a free cell on a bad m; linear probing degrades gracefully instead, just more slowly.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10 answers the question every collision-resolution technique this week has been dodging: what happens when the table gets too full?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table should grow — but growing a hash table is not as simple as growing an array, because every key's index depends on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key's index depends on m through the mod operation — change m, and almost every key's correct index changes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Rehashing needs no new insertion logic at all — it just calls the ordinary insert() once per surviving key.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m0 = 6, 10 keys — watch α cross the threshold, a new prime-sized table appear, and every key's index get recomputed.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m0 = 2 is tiny — the threshold is crossed almost immediately, and a second rehash follows soon after the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exact same reasoning as Section 7's division method — the new table size still needs to be prime.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loop walks every OLD cell once, so this whole operation costs O(m) — expensive, but it happens rarely.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"Amortized" means the occasional expensive operation, averaged over many cheap ones, still comes out to a small constant.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Rehashing on every insert would make EVERY insert cost O(n) — the whole point of a threshold is to make it rare.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Compute the new α after the insert, then compare it to the threshold, then apply next_prime(2*m).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normal-preset animation's scenario above, with the same m0 = 6 starting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11 is the practical payoff of the whole second half of the week: which technique should you actually reach for?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row is a genuine trade-off — neither column is simply "better" in every situation.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ordering is also roughly the historical order these three techniques were developed in, each fixing the previous one's weak spot.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Real hash table libraries (Java's HashMap, for instance) make exactly this kind of engineering trade-off explicitly, in their documentation.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practical rule of thumb slide's first two bullets.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deletions later become common, tombstones would need careful handling — chaining might then become the better trade-off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row here still compares values — hashing, summarized next, is the one idea this week that mostly does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collision families still share one number that predicts their speed: the load factor α = n/m.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a student remembers only one sentence from today, this is the one worth remembering.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mirror the self-check quiz at the end of the written notes, one question per slide, with a shorter set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Ask, wait,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exact O(sqrt(n)) bound from Section 2, applied to a bigger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3's division-by-zero edge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what the all-equal edge-case animation in Section 3 was built to demonstrate.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7's power-of-10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same fact matters even more strongly for quadratic and double hashing, from Section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9a's tombstone edge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single most common real-world bug in open-addressing implementations, and exactly what the tombstone animation demonstrated.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Weeks 7–8 are the exam-week project demo and quiz block; Week 9 then moves on to weighted graph algorithms, building on Week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the same references listed at the end of the week's written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historical references — Luhn, Kiefer, Bentley and Yao — are what today's "short history" slides drew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5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Search and Hashing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395"/>
                <a:gridCol w="10132139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Search costs, jump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interpolation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3–4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Exponential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5–6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Fibonacci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7–8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hashing idea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Division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9–10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chaining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11–12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probing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13–18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rehashing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19–20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0040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Learning outcomes:</a:t>
            </a:r>
            <a:r>
              <a:rPr sz="2000" b="0">
                <a:solidFill>
                  <a:srgbClr val="1F2D3A"/>
                </a:solidFill>
              </a:rPr>
              <a:t> LO.1 (explain fundamental data structures) · LO.2 (analyze complexity) · LO.7 (choose the right structure)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concepts — where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98913"/>
                <a:gridCol w="2612621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Jump, interpolation, exponential, Fibonacci search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2–5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Hashing, division method, prime table size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Collisions, chaining, load factor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Open addressing, rehashing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9–10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code examples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idea has a complete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code/week-06/c/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code/week-06/java/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program's expected output is in the week notes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linear and binary search (Week 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Linear search:</a:t>
            </a:r>
            <a:r>
              <a:rPr sz="2000" b="0">
                <a:solidFill>
                  <a:srgbClr val="1F2D3A"/>
                </a:solidFill>
              </a:rPr>
              <a:t> check every cell, one by one — 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Binary search:</a:t>
            </a:r>
            <a:r>
              <a:rPr sz="2000" b="0">
                <a:solidFill>
                  <a:srgbClr val="1F2D3A"/>
                </a:solidFill>
              </a:rPr>
              <a:t> sorted array, halve the range — 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search needs the array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 first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Today: strategies between and beyond these two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arrays and linked lists (Week 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Array:</a:t>
            </a:r>
            <a:r>
              <a:rPr sz="2000" b="0">
                <a:solidFill>
                  <a:srgbClr val="1F2D3A"/>
                </a:solidFill>
              </a:rPr>
              <a:t> contiguous memory, O(1) access by index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Linked list:</a:t>
            </a:r>
            <a:r>
              <a:rPr sz="2000" b="0">
                <a:solidFill>
                  <a:srgbClr val="1F2D3A"/>
                </a:solidFill>
              </a:rPr>
              <a:t> nodes and pointers, O(1) insert at head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Search structures below build directly on both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hash table's bucket is often a small linked list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at a glance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2611"/>
                <a:gridCol w="5978923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Faster search (sorted)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Hashing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Jump, interpolation search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Direct addressing, division method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Exponential, Fibonacci search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Chaining, open addressing, rehashing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The Search Problem and Costs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Binary search already takes only O(log n). Is there any reason to look for something even faster, or something completely different?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What "search" means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Given a collection and a </a:t>
            </a:r>
            <a:r>
              <a:rPr sz="2000" b="1">
                <a:solidFill>
                  <a:srgbClr val="1F2D3A"/>
                </a:solidFill>
              </a:rPr>
              <a:t>target</a:t>
            </a:r>
            <a:r>
              <a:rPr sz="2000" b="0">
                <a:solidFill>
                  <a:srgbClr val="1F2D3A"/>
                </a:solidFill>
              </a:rPr>
              <a:t> key, find its location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 correctly report: the key is </a:t>
            </a:r>
            <a:r>
              <a:rPr sz="2000" b="1">
                <a:solidFill>
                  <a:srgbClr val="1F2D3A"/>
                </a:solidFill>
              </a:rPr>
              <a:t>not present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 count </a:t>
            </a:r>
            <a:r>
              <a:rPr sz="2000" b="1">
                <a:solidFill>
                  <a:srgbClr val="1F2D3A"/>
                </a:solidFill>
              </a:rPr>
              <a:t>comparisons</a:t>
            </a:r>
            <a:r>
              <a:rPr sz="2000" b="0">
                <a:solidFill>
                  <a:srgbClr val="1F2D3A"/>
                </a:solidFill>
              </a:rPr>
              <a:t> (or </a:t>
            </a:r>
            <a:r>
              <a:rPr sz="2000" b="1">
                <a:solidFill>
                  <a:srgbClr val="1F2D3A"/>
                </a:solidFill>
              </a:rPr>
              <a:t>probes</a:t>
            </a:r>
            <a:r>
              <a:rPr sz="2000" b="0">
                <a:solidFill>
                  <a:srgbClr val="1F2D3A"/>
                </a:solidFill>
              </a:rPr>
              <a:t>) as the cost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Fewer comparisons for the same correctness = a better search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Cost, restated as a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Linear search: no assumption on the data, O(n) worst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search: needs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 data, O(log n) worst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Can sorted data be searched even faster than O(log n)?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Can we search </a:t>
            </a:r>
            <a:r>
              <a:rPr sz="2000" b="1">
                <a:solidFill>
                  <a:srgbClr val="1F2D3A"/>
                </a:solidFill>
              </a:rPr>
              <a:t>without comparisons</a:t>
            </a:r>
            <a:r>
              <a:rPr sz="2000" b="0">
                <a:solidFill>
                  <a:srgbClr val="1F2D3A"/>
                </a:solidFill>
              </a:rPr>
              <a:t> at all?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When binary search isn't enough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search always checks the </a:t>
            </a:r>
            <a:r>
              <a:rPr sz="2000" b="1">
                <a:solidFill>
                  <a:srgbClr val="1F2D3A"/>
                </a:solidFill>
              </a:rPr>
              <a:t>middle</a:t>
            </a:r>
            <a:r>
              <a:rPr sz="2000" b="0">
                <a:solidFill>
                  <a:srgbClr val="1F2D3A"/>
                </a:solidFill>
              </a:rPr>
              <a:t>, no matter what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real data often has </a:t>
            </a:r>
            <a:r>
              <a:rPr sz="2000" b="1">
                <a:solidFill>
                  <a:srgbClr val="1F2D3A"/>
                </a:solidFill>
              </a:rPr>
              <a:t>structure</a:t>
            </a:r>
            <a:r>
              <a:rPr sz="2000" b="0">
                <a:solidFill>
                  <a:srgbClr val="1F2D3A"/>
                </a:solidFill>
              </a:rPr>
              <a:t> binary search ignores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Evenly spread values? A formula can guess better than "middle"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Data outside memory (disk, tape)? Every access has to count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toolbox — five strategies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8609"/>
                <a:gridCol w="7002925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Strategy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Exploits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Jump search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Cheap block jumps beat many comparisons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Interpolation search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Values are roughly evenly spread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Exponential search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Target is likely near the front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Fibonacci search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 division/multiplication needed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Binary search always looks at the array's </a:t>
            </a:r>
            <a:r>
              <a:rPr sz="2000" b="1">
                <a:solidFill>
                  <a:srgbClr val="1F2D3A"/>
                </a:solidFill>
              </a:rPr>
              <a:t>middle</a:t>
            </a:r>
            <a:r>
              <a:rPr sz="2000" b="0">
                <a:solidFill>
                  <a:srgbClr val="1F2D3A"/>
                </a:solidFill>
              </a:rPr>
              <a:t> element first. Under what condition might a smarter first guess do better?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When values are roughly evenly spread.</a:t>
            </a:r>
            <a:r>
              <a:rPr sz="2000" b="0">
                <a:solidFill>
                  <a:srgbClr val="1F2D3A"/>
                </a:solidFill>
              </a:rPr>
              <a:t> The middle is only "index-optimal" — a value-aware guess (Section 3) can land closer to the target.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Jump Search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Binary search jumps to the </a:t>
            </a:r>
            <a:r>
              <a:rPr sz="2000" b="1">
                <a:solidFill>
                  <a:srgbClr val="1F2D3A"/>
                </a:solidFill>
              </a:rPr>
              <a:t>middle</a:t>
            </a:r>
            <a:r>
              <a:rPr sz="2000" b="0">
                <a:solidFill>
                  <a:srgbClr val="1F2D3A"/>
                </a:solidFill>
              </a:rPr>
              <a:t> every time. What if jumping in </a:t>
            </a:r>
            <a:r>
              <a:rPr sz="2000" b="1">
                <a:solidFill>
                  <a:srgbClr val="1F2D3A"/>
                </a:solidFill>
              </a:rPr>
              <a:t>fixed-size blocks</a:t>
            </a:r>
            <a:r>
              <a:rPr sz="2000" b="0">
                <a:solidFill>
                  <a:srgbClr val="1F2D3A"/>
                </a:solidFill>
              </a:rPr>
              <a:t> instead turned out to be simpler, and still fast?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Block-style search appears in Knuth's *Sorting 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Searching* (1973), as an alternative to binary search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key design choice: how big should each block be?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answer,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floor(sqrt(n))</a:t>
            </a:r>
            <a:r>
              <a:rPr sz="2000" b="0">
                <a:solidFill>
                  <a:srgbClr val="1F2D3A"/>
                </a:solidFill>
              </a:rPr>
              <a:t>, balances two costs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skipping pages in a book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Flipping one page at a time to find a word: too slow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search: always split remaining pages in half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Jump search: flip </a:t>
            </a:r>
            <a:r>
              <a:rPr sz="2000" b="1">
                <a:solidFill>
                  <a:srgbClr val="1F2D3A"/>
                </a:solidFill>
              </a:rPr>
              <a:t>whole sections</a:t>
            </a:r>
            <a:r>
              <a:rPr sz="2000" b="0">
                <a:solidFill>
                  <a:srgbClr val="1F2D3A"/>
                </a:solidFill>
              </a:rPr>
              <a:t> first, then one page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Stop the big jumps once you have passed the word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jump search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Requires a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 array, exactly like binary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floor(sqrt(n))</a:t>
            </a:r>
            <a:r>
              <a:rPr sz="2000" b="0">
                <a:solidFill>
                  <a:srgbClr val="1F2D3A"/>
                </a:solidFill>
              </a:rPr>
              <a:t>: the jump distance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Jump forward one block until a boundary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 target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Then scan that one block </a:t>
            </a:r>
            <a:r>
              <a:rPr sz="2000" b="1">
                <a:solidFill>
                  <a:srgbClr val="1F2D3A"/>
                </a:solidFill>
              </a:rPr>
              <a:t>linearly</a:t>
            </a:r>
            <a:r>
              <a:rPr sz="2000" b="0">
                <a:solidFill>
                  <a:srgbClr val="1F2D3A"/>
                </a:solidFill>
              </a:rPr>
              <a:t>, left to right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sqrt(n)?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n/block</a:t>
            </a:r>
            <a:r>
              <a:rPr sz="2000" b="0">
                <a:solidFill>
                  <a:srgbClr val="1F2D3A"/>
                </a:solidFill>
              </a:rPr>
              <a:t> jumps, then up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</a:t>
            </a:r>
            <a:r>
              <a:rPr sz="2000" b="0">
                <a:solidFill>
                  <a:srgbClr val="1F2D3A"/>
                </a:solidFill>
              </a:rPr>
              <a:t> linear steps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 cost: </a:t>
            </a:r>
            <a:r>
              <a:rPr sz="2000" b="0">
                <a:solidFill>
                  <a:srgbClr val="A1123F"/>
                </a:solidFill>
                <a:latin typeface="Consolas"/>
              </a:rPr>
              <a:t>n/block + block</a:t>
            </a:r>
            <a:r>
              <a:rPr sz="2000" b="0">
                <a:solidFill>
                  <a:srgbClr val="1F2D3A"/>
                </a:solidFill>
              </a:rPr>
              <a:t> comparisons, worst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sum is smallest when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sqrt(n)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Result: </a:t>
            </a:r>
            <a:r>
              <a:rPr sz="2000" b="1">
                <a:solidFill>
                  <a:srgbClr val="1F2D3A"/>
                </a:solidFill>
              </a:rPr>
              <a:t>O(sqrt(n))</a:t>
            </a:r>
            <a:r>
              <a:rPr sz="2000" b="0">
                <a:solidFill>
                  <a:srgbClr val="1F2D3A"/>
                </a:solidFill>
              </a:rPr>
              <a:t> — between O(log n) and O(n)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Jump search, step by step</a:t>
            </a:r>
          </a:p>
        </p:txBody>
      </p:sp>
      <p:pic>
        <p:nvPicPr>
          <p:cNvPr id="7" name="Picture 6" descr="jump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7104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target in range but absent</a:t>
            </a:r>
          </a:p>
        </p:txBody>
      </p:sp>
      <p:pic>
        <p:nvPicPr>
          <p:cNvPr id="7" name="Picture 6" descr="jump-search--not-presen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9584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finding the right block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block = (int) sqrt((double)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(block &lt; 1) block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prev = 0, step = block, comp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(step &lt;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comp++;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(arr[step - 1] &gt;= target)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prev = step;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step += block;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linear scan inside the block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(step &gt; n) step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prev; i &lt; step;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comp++;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(arr[i] == target) return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(arr[i] &gt; target)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-1;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Block-finding phase: at most </a:t>
            </a:r>
            <a:r>
              <a:rPr sz="2000" b="0">
                <a:solidFill>
                  <a:srgbClr val="A1123F"/>
                </a:solidFill>
                <a:latin typeface="Consolas"/>
              </a:rPr>
              <a:t>n/block</a:t>
            </a:r>
            <a:r>
              <a:rPr sz="2000" b="0">
                <a:solidFill>
                  <a:srgbClr val="1F2D3A"/>
                </a:solidFill>
              </a:rPr>
              <a:t> jumps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Linear-scan phase: at most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</a:t>
            </a:r>
            <a:r>
              <a:rPr sz="2000" b="0">
                <a:solidFill>
                  <a:srgbClr val="1F2D3A"/>
                </a:solidFill>
              </a:rPr>
              <a:t> comparisons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sqrt(n)</a:t>
            </a:r>
            <a:r>
              <a:rPr sz="2000" b="0">
                <a:solidFill>
                  <a:srgbClr val="1F2D3A"/>
                </a:solidFill>
              </a:rPr>
              <a:t>: total </a:t>
            </a:r>
            <a:r>
              <a:rPr sz="2000" b="1">
                <a:solidFill>
                  <a:srgbClr val="1F2D3A"/>
                </a:solidFill>
              </a:rPr>
              <a:t>O(sqrt(n))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Worse than binary search's O(log n), but simpler code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array must be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 first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a fixed block size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sqrt(n)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Scanning past the block boundary instead of stopping there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array has </a:t>
            </a:r>
            <a:r>
              <a:rPr sz="2000" b="0">
                <a:solidFill>
                  <a:srgbClr val="A1123F"/>
                </a:solidFill>
                <a:latin typeface="Consolas"/>
              </a:rPr>
              <a:t>n = 100</a:t>
            </a:r>
            <a:r>
              <a:rPr sz="2000" b="0">
                <a:solidFill>
                  <a:srgbClr val="1F2D3A"/>
                </a:solidFill>
              </a:rPr>
              <a:t> elements. What block size does jump search use, and how many comparisons does it need in the worst case?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`block = 10`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sqrt(100)</a:t>
            </a:r>
            <a:r>
              <a:rPr sz="2000" b="0">
                <a:solidFill>
                  <a:srgbClr val="1F2D3A"/>
                </a:solidFill>
              </a:rPr>
              <a:t>). Worst case: about </a:t>
            </a:r>
            <a:r>
              <a:rPr sz="2000" b="0">
                <a:solidFill>
                  <a:srgbClr val="A1123F"/>
                </a:solidFill>
                <a:latin typeface="Consolas"/>
              </a:rPr>
              <a:t>10</a:t>
            </a:r>
            <a:r>
              <a:rPr sz="2000" b="0">
                <a:solidFill>
                  <a:srgbClr val="1F2D3A"/>
                </a:solidFill>
              </a:rPr>
              <a:t> jumps plus </a:t>
            </a:r>
            <a:r>
              <a:rPr sz="2000" b="0">
                <a:solidFill>
                  <a:srgbClr val="A1123F"/>
                </a:solidFill>
                <a:latin typeface="Consolas"/>
              </a:rPr>
              <a:t>10</a:t>
            </a:r>
            <a:r>
              <a:rPr sz="2000" b="0">
                <a:solidFill>
                  <a:srgbClr val="1F2D3A"/>
                </a:solidFill>
              </a:rPr>
              <a:t> linear steps — </a:t>
            </a:r>
            <a:r>
              <a:rPr sz="2000" b="1">
                <a:solidFill>
                  <a:srgbClr val="1F2D3A"/>
                </a:solidFill>
              </a:rPr>
              <a:t>~20</a:t>
            </a:r>
            <a:r>
              <a:rPr sz="2000" b="0">
                <a:solidFill>
                  <a:srgbClr val="1F2D3A"/>
                </a:solidFill>
              </a:rPr>
              <a:t> comparisons, far below linear search's </a:t>
            </a:r>
            <a:r>
              <a:rPr sz="2000" b="0">
                <a:solidFill>
                  <a:srgbClr val="A1123F"/>
                </a:solidFill>
                <a:latin typeface="Consolas"/>
              </a:rPr>
              <a:t>100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Interpolation Search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phone book is sorted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roughly evenly spread. Would you really start a search for "Smith" at the exact middle page?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idea appears in 1957, in early work 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searching ordered files (W. W. Peterson)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Later formalized and analyzed as </a:t>
            </a:r>
            <a:r>
              <a:rPr sz="2000" b="1">
                <a:solidFill>
                  <a:srgbClr val="1F2D3A"/>
                </a:solidFill>
              </a:rPr>
              <a:t>interpolation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 case on </a:t>
            </a:r>
            <a:r>
              <a:rPr sz="2000" b="1">
                <a:solidFill>
                  <a:srgbClr val="1F2D3A"/>
                </a:solidFill>
              </a:rPr>
              <a:t>uniform</a:t>
            </a:r>
            <a:r>
              <a:rPr sz="2000" b="0">
                <a:solidFill>
                  <a:srgbClr val="1F2D3A"/>
                </a:solidFill>
              </a:rPr>
              <a:t> data: close to O(log log n)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phone book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Looking for "Smith": jump close to the back, not the middle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Looking for "Baker": jump close to the front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jump uses the </a:t>
            </a:r>
            <a:r>
              <a:rPr sz="2000" b="1">
                <a:solidFill>
                  <a:srgbClr val="1F2D3A"/>
                </a:solidFill>
              </a:rPr>
              <a:t>value</a:t>
            </a:r>
            <a:r>
              <a:rPr sz="2000" b="0">
                <a:solidFill>
                  <a:srgbClr val="1F2D3A"/>
                </a:solidFill>
              </a:rPr>
              <a:t>, not just position, to guess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search only ever uses position — it ignores values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interpolation search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Requires a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 array, exactly like binary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Estimate </a:t>
            </a:r>
            <a:r>
              <a:rPr sz="2000" b="0">
                <a:solidFill>
                  <a:srgbClr val="A1123F"/>
                </a:solidFill>
                <a:latin typeface="Consolas"/>
              </a:rPr>
              <a:t>target</a:t>
            </a:r>
            <a:r>
              <a:rPr sz="2000" b="0">
                <a:solidFill>
                  <a:srgbClr val="1F2D3A"/>
                </a:solidFill>
              </a:rPr>
              <a:t>'s position </a:t>
            </a:r>
            <a:r>
              <a:rPr sz="2000" b="1">
                <a:solidFill>
                  <a:srgbClr val="1F2D3A"/>
                </a:solidFill>
              </a:rPr>
              <a:t>proportionally</a:t>
            </a:r>
            <a:r>
              <a:rPr sz="2000" b="0">
                <a:solidFill>
                  <a:srgbClr val="1F2D3A"/>
                </a:solidFill>
              </a:rPr>
              <a:t> between ends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pos = lo + (target-arr[lo])*(hi-lo) / (arr[hi]-arr[lo])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Narrow </a:t>
            </a:r>
            <a:r>
              <a:rPr sz="2000" b="0">
                <a:solidFill>
                  <a:srgbClr val="A1123F"/>
                </a:solidFill>
                <a:latin typeface="Consolas"/>
              </a:rPr>
              <a:t>lo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hi</a:t>
            </a:r>
            <a:r>
              <a:rPr sz="2000" b="0">
                <a:solidFill>
                  <a:srgbClr val="1F2D3A"/>
                </a:solidFill>
              </a:rPr>
              <a:t> toward </a:t>
            </a:r>
            <a:r>
              <a:rPr sz="2000" b="0">
                <a:solidFill>
                  <a:srgbClr val="A1123F"/>
                </a:solidFill>
                <a:latin typeface="Consolas"/>
              </a:rPr>
              <a:t>pos</a:t>
            </a:r>
            <a:r>
              <a:rPr sz="2000" b="0">
                <a:solidFill>
                  <a:srgbClr val="1F2D3A"/>
                </a:solidFill>
              </a:rPr>
              <a:t>, exactly like binary search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Interpolation search, step by step</a:t>
            </a:r>
          </a:p>
        </p:txBody>
      </p:sp>
      <p:pic>
        <p:nvPicPr>
          <p:cNvPr id="7" name="Picture 6" descr="interpolation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6863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guard against division by zero</a:t>
            </a:r>
          </a:p>
        </p:txBody>
      </p:sp>
      <p:pic>
        <p:nvPicPr>
          <p:cNvPr id="7" name="Picture 6" descr="interpolation-search--all-equ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7024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position formula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(lo &lt;= hi &amp;&amp; target &gt;= arr[lo]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&amp;&amp; target &lt;= arr[hi])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(arr[hi] == arr[lo])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… guard: avoid division by zero …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lo;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pos = lo + (int) ((double)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(target - arr[lo]) * (hi - lo)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 (arr[hi] - arr[lo]));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narrowing the range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(arr[pos] == target) return pos;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(arr[pos] &lt; target) lo = pos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else hi = pos - 1;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Uniform data: close to </a:t>
            </a:r>
            <a:r>
              <a:rPr sz="2000" b="1">
                <a:solidFill>
                  <a:srgbClr val="1F2D3A"/>
                </a:solidFill>
              </a:rPr>
              <a:t>O(log log n)</a:t>
            </a:r>
            <a:r>
              <a:rPr sz="2000" b="0">
                <a:solidFill>
                  <a:srgbClr val="1F2D3A"/>
                </a:solidFill>
              </a:rPr>
              <a:t> on average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Skewed data (one huge outlier): degrades toward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 is never better than binary search's 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formula's power depends entirely on the data's shape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arr[hi] == arr[lo]</a:t>
            </a:r>
            <a:r>
              <a:rPr sz="2000" b="0">
                <a:solidFill>
                  <a:srgbClr val="1F2D3A"/>
                </a:solidFill>
              </a:rPr>
              <a:t> division guard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interpolation search on </a:t>
            </a:r>
            <a:r>
              <a:rPr sz="2000" b="1">
                <a:solidFill>
                  <a:srgbClr val="1F2D3A"/>
                </a:solidFill>
              </a:rPr>
              <a:t>skewed</a:t>
            </a:r>
            <a:r>
              <a:rPr sz="2000" b="0">
                <a:solidFill>
                  <a:srgbClr val="1F2D3A"/>
                </a:solidFill>
              </a:rPr>
              <a:t> (non-uniform) data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O(log log n) is a worst-case guarantee — it isn't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array's values are extremely </a:t>
            </a:r>
            <a:r>
              <a:rPr sz="2000" b="1">
                <a:solidFill>
                  <a:srgbClr val="1F2D3A"/>
                </a:solidFill>
              </a:rPr>
              <a:t>skewed</a:t>
            </a:r>
            <a:r>
              <a:rPr sz="2000" b="0">
                <a:solidFill>
                  <a:srgbClr val="1F2D3A"/>
                </a:solidFill>
              </a:rPr>
              <a:t> — mostly small, one huge outlier at the end. Is interpolation search still a good choice?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No, not necessarily.</a:t>
            </a:r>
            <a:r>
              <a:rPr sz="2000" b="0">
                <a:solidFill>
                  <a:srgbClr val="1F2D3A"/>
                </a:solidFill>
              </a:rPr>
              <a:t> Skewed data can push interpolation search's cost toward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— plain binary search's O(log n) becomes the safer choice.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Exponential Search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 are searching a huge,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 stream of data, and you do not know its length. Where could binary search even start?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1976</a:t>
            </a:r>
            <a:r>
              <a:rPr sz="2000" b="0">
                <a:solidFill>
                  <a:srgbClr val="1F2D3A"/>
                </a:solidFill>
              </a:rPr>
              <a:t> — Jon Bentley and Andrew Yao publish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"An almost optimal algorithm for unbounded searching"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Also called </a:t>
            </a:r>
            <a:r>
              <a:rPr sz="2000" b="1">
                <a:solidFill>
                  <a:srgbClr val="1F2D3A"/>
                </a:solidFill>
              </a:rPr>
              <a:t>unbounded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1">
                <a:solidFill>
                  <a:srgbClr val="1F2D3A"/>
                </a:solidFill>
              </a:rPr>
              <a:t>galloping</a:t>
            </a:r>
            <a:r>
              <a:rPr sz="2000" b="0">
                <a:solidFill>
                  <a:srgbClr val="1F2D3A"/>
                </a:solidFill>
              </a:rPr>
              <a:t>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Used today inside several merge and set-intersection algorithms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searching an unbounded 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known end? Grow a </a:t>
            </a:r>
            <a:r>
              <a:rPr sz="2000" b="1">
                <a:solidFill>
                  <a:srgbClr val="1F2D3A"/>
                </a:solidFill>
              </a:rPr>
              <a:t>guess</a:t>
            </a:r>
            <a:r>
              <a:rPr sz="2000" b="0">
                <a:solidFill>
                  <a:srgbClr val="1F2D3A"/>
                </a:solidFill>
              </a:rPr>
              <a:t> at the end instead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 index 1, then 2, then 4, then 8, then 16, 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Stop doubling once you have clearly gone too far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Now a normal, </a:t>
            </a:r>
            <a:r>
              <a:rPr sz="2000" b="1">
                <a:solidFill>
                  <a:srgbClr val="1F2D3A"/>
                </a:solidFill>
              </a:rPr>
              <a:t>bounded</a:t>
            </a:r>
            <a:r>
              <a:rPr sz="2000" b="0">
                <a:solidFill>
                  <a:srgbClr val="1F2D3A"/>
                </a:solidFill>
              </a:rPr>
              <a:t> binary search finishes the job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exponential search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arr[0]</a:t>
            </a:r>
            <a:r>
              <a:rPr sz="2000" b="0">
                <a:solidFill>
                  <a:srgbClr val="1F2D3A"/>
                </a:solidFill>
              </a:rPr>
              <a:t> first — the target might be right there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Grow </a:t>
            </a:r>
            <a:r>
              <a:rPr sz="2000" b="0">
                <a:solidFill>
                  <a:srgbClr val="A1123F"/>
                </a:solidFill>
                <a:latin typeface="Consolas"/>
              </a:rPr>
              <a:t>bound</a:t>
            </a:r>
            <a:r>
              <a:rPr sz="2000" b="0">
                <a:solidFill>
                  <a:srgbClr val="1F2D3A"/>
                </a:solidFill>
              </a:rPr>
              <a:t>: 1, 2, 4, 8, … until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arr[bound] &gt;= target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 ordinary </a:t>
            </a:r>
            <a:r>
              <a:rPr sz="2000" b="1">
                <a:solidFill>
                  <a:srgbClr val="1F2D3A"/>
                </a:solidFill>
              </a:rPr>
              <a:t>binary search</a:t>
            </a:r>
            <a:r>
              <a:rPr sz="2000" b="0">
                <a:solidFill>
                  <a:srgbClr val="1F2D3A"/>
                </a:solidFill>
              </a:rPr>
              <a:t> inside </a:t>
            </a:r>
            <a:r>
              <a:rPr sz="2000" b="0">
                <a:solidFill>
                  <a:srgbClr val="A1123F"/>
                </a:solidFill>
                <a:latin typeface="Consolas"/>
              </a:rPr>
              <a:t>[bound/2, bound]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Needs a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 array, same as every strategy so far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Exponential search, step by step</a:t>
            </a:r>
          </a:p>
        </p:txBody>
      </p:sp>
      <p:pic>
        <p:nvPicPr>
          <p:cNvPr id="7" name="Picture 6" descr="exponential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6622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target beyond the last value</a:t>
            </a:r>
          </a:p>
        </p:txBody>
      </p:sp>
      <p:pic>
        <p:nvPicPr>
          <p:cNvPr id="7" name="Picture 6" descr="exponential-search--beyond-en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9021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growing the bound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comp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(arr[0] == target)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bound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(bound &lt;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comp++;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(arr[bound] &gt;= target)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bound *=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binary search inside the bound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lo = bound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hi = (bound &lt; n) ? bound : n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(lo &lt;=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mid = lo + (hi - lo)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comp++;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(arr[mid] == target) return mid;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(arr[mid] &lt; target) lo = mid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hi = mid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Bound-finding phase: </a:t>
            </a:r>
            <a:r>
              <a:rPr sz="2000" b="1">
                <a:solidFill>
                  <a:srgbClr val="1F2D3A"/>
                </a:solidFill>
              </a:rPr>
              <a:t>O(log index)</a:t>
            </a:r>
            <a:r>
              <a:rPr sz="2000" b="0">
                <a:solidFill>
                  <a:srgbClr val="1F2D3A"/>
                </a:solidFill>
              </a:rPr>
              <a:t>, where </a:t>
            </a:r>
            <a:r>
              <a:rPr sz="2000" b="0">
                <a:solidFill>
                  <a:srgbClr val="A1123F"/>
                </a:solidFill>
                <a:latin typeface="Consolas"/>
              </a:rPr>
              <a:t>index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 where the target actually 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search phase: </a:t>
            </a:r>
            <a:r>
              <a:rPr sz="2000" b="1">
                <a:solidFill>
                  <a:srgbClr val="1F2D3A"/>
                </a:solidFill>
              </a:rPr>
              <a:t>O(log(bound))</a:t>
            </a:r>
            <a:r>
              <a:rPr sz="2000" b="0">
                <a:solidFill>
                  <a:srgbClr val="1F2D3A"/>
                </a:solidFill>
              </a:rPr>
              <a:t>, so O(log index) too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Total: </a:t>
            </a:r>
            <a:r>
              <a:rPr sz="2000" b="1">
                <a:solidFill>
                  <a:srgbClr val="1F2D3A"/>
                </a:solidFill>
              </a:rPr>
              <a:t>O(log index)</a:t>
            </a:r>
            <a:r>
              <a:rPr sz="2000" b="0">
                <a:solidFill>
                  <a:srgbClr val="1F2D3A"/>
                </a:solidFill>
              </a:rPr>
              <a:t> — much better than O(log 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when the target is near the front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clamp </a:t>
            </a:r>
            <a:r>
              <a:rPr sz="2000" b="0">
                <a:solidFill>
                  <a:srgbClr val="A1123F"/>
                </a:solidFill>
                <a:latin typeface="Consolas"/>
              </a:rPr>
              <a:t>bound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 near the end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Restarting binary search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[0, bound]</a:t>
            </a:r>
            <a:r>
              <a:rPr sz="2000" b="0">
                <a:solidFill>
                  <a:srgbClr val="1F2D3A"/>
                </a:solidFill>
              </a:rPr>
              <a:t> instead of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[bound/2, bound]</a:t>
            </a:r>
            <a:r>
              <a:rPr sz="2000" b="0">
                <a:solidFill>
                  <a:srgbClr val="1F2D3A"/>
                </a:solidFill>
              </a:rPr>
              <a:t> — wastes the doubling phase's 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this needs a known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— it explicitly does not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array has one million elements, but the target sits at index </a:t>
            </a:r>
            <a:r>
              <a:rPr sz="2000" b="0">
                <a:solidFill>
                  <a:srgbClr val="A1123F"/>
                </a:solidFill>
                <a:latin typeface="Consolas"/>
              </a:rPr>
              <a:t>3</a:t>
            </a:r>
            <a:r>
              <a:rPr sz="2000" b="0">
                <a:solidFill>
                  <a:srgbClr val="1F2D3A"/>
                </a:solidFill>
              </a:rPr>
              <a:t>. Roughly how many comparisons does exponential search need?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Only a handful</a:t>
            </a:r>
            <a:r>
              <a:rPr sz="2000" b="0">
                <a:solidFill>
                  <a:srgbClr val="1F2D3A"/>
                </a:solidFill>
              </a:rPr>
              <a:t> — about </a:t>
            </a:r>
            <a:r>
              <a:rPr sz="2000" b="0">
                <a:solidFill>
                  <a:srgbClr val="A1123F"/>
                </a:solidFill>
                <a:latin typeface="Consolas"/>
              </a:rPr>
              <a:t>log2(3) + 1 ≈ 3</a:t>
            </a:r>
            <a:r>
              <a:rPr sz="2000" b="0">
                <a:solidFill>
                  <a:srgbClr val="1F2D3A"/>
                </a:solidFill>
              </a:rPr>
              <a:t> comparisons total, regardless of the array holding a million elements.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Fibonacci Search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strategy so far divides: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n/block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(hi-lo)/2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bound/2</a:t>
            </a:r>
            <a:r>
              <a:rPr sz="2000" b="0">
                <a:solidFill>
                  <a:srgbClr val="1F2D3A"/>
                </a:solidFill>
              </a:rPr>
              <a:t>. What if the hardware running your program could not divide cheaply?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1953</a:t>
            </a:r>
            <a:r>
              <a:rPr sz="2000" b="0">
                <a:solidFill>
                  <a:srgbClr val="1F2D3A"/>
                </a:solidFill>
              </a:rPr>
              <a:t> — Jack Kiefer's Fibonacci search </a:t>
            </a:r>
            <a:r>
              <a:rPr sz="2000" b="1">
                <a:solidFill>
                  <a:srgbClr val="1F2D3A"/>
                </a:solidFill>
              </a:rPr>
              <a:t>technique</a:t>
            </a:r>
            <a:r>
              <a:rPr sz="2000" b="0">
                <a:solidFill>
                  <a:srgbClr val="1F2D3A"/>
                </a:solidFill>
              </a:rPr>
              <a:t>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first developed for optimization, not arrays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Adapted to array search soon after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Uses only </a:t>
            </a:r>
            <a:r>
              <a:rPr sz="2000" b="1">
                <a:solidFill>
                  <a:srgbClr val="1F2D3A"/>
                </a:solidFill>
              </a:rPr>
              <a:t>addition and subtraction</a:t>
            </a:r>
            <a:r>
              <a:rPr sz="2000" b="0">
                <a:solidFill>
                  <a:srgbClr val="1F2D3A"/>
                </a:solidFill>
              </a:rPr>
              <a:t> —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/</a:t>
            </a:r>
            <a:r>
              <a:rPr sz="2000" b="0">
                <a:solidFill>
                  <a:srgbClr val="1F2D3A"/>
                </a:solidFill>
              </a:rPr>
              <a:t>,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Fibonacci numbers as a ruler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Fibonacci numbers: 1, 1, 2, 3, 5, 8, 13, 21, 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one is the sum of the two before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Pick the smallest Fibonacci number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 n</a:t>
            </a:r>
            <a:r>
              <a:rPr sz="2000" b="0">
                <a:solidFill>
                  <a:srgbClr val="1F2D3A"/>
                </a:solidFill>
              </a:rPr>
              <a:t> as a "ruler"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Split the range using that ruler, not by dividing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Fibonacci search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Requires a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 array, exactly like binary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Track a triple </a:t>
            </a:r>
            <a:r>
              <a:rPr sz="2000" b="0">
                <a:solidFill>
                  <a:srgbClr val="A1123F"/>
                </a:solidFill>
                <a:latin typeface="Consolas"/>
              </a:rPr>
              <a:t>(fib, fib1, fib2)</a:t>
            </a:r>
            <a:r>
              <a:rPr sz="2000" b="0">
                <a:solidFill>
                  <a:srgbClr val="1F2D3A"/>
                </a:solidFill>
              </a:rPr>
              <a:t>, one Fibonacci step apart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Probe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offset + fib2</a:t>
            </a:r>
            <a:r>
              <a:rPr sz="2000" b="0">
                <a:solidFill>
                  <a:srgbClr val="1F2D3A"/>
                </a:solidFill>
              </a:rPr>
              <a:t>; compare, then shrink the triple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 target</a:t>
            </a:r>
            <a:r>
              <a:rPr sz="2000" b="0">
                <a:solidFill>
                  <a:srgbClr val="1F2D3A"/>
                </a:solidFill>
              </a:rPr>
              <a:t>: shrink by one step;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 target</a:t>
            </a:r>
            <a:r>
              <a:rPr sz="2000" b="0">
                <a:solidFill>
                  <a:srgbClr val="1F2D3A"/>
                </a:solidFill>
              </a:rPr>
              <a:t>: shrink by two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Fibonacci search, step by step</a:t>
            </a:r>
          </a:p>
        </p:txBody>
      </p:sp>
      <p:pic>
        <p:nvPicPr>
          <p:cNvPr id="7" name="Picture 6" descr="fibonacci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6622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target in range but absent</a:t>
            </a:r>
          </a:p>
        </p:txBody>
      </p:sp>
      <p:pic>
        <p:nvPicPr>
          <p:cNvPr id="7" name="Picture 6" descr="fibonacci-search--not-presen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6622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Fibonacci triple and probe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fib2=0, fib1=1, fib=fib1+fib2;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(fib &lt;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fib2=fib1; fib1=fib; fib=fib1+fib2;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offset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(fib &gt; 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 = (offset+fib2 &lt; n-1)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? offset+fib2 : n-1;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shrinking the triple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(arr[i] &lt; target)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fib=fib1; fib1=fib2; fib2=fib-fib1;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offset =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if (arr[i] &gt; target)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fib=fib2; fib1=fib1-fib2; fib2=fib-fib1;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order as binary search: </a:t>
            </a:r>
            <a:r>
              <a:rPr sz="2000" b="1">
                <a:solidFill>
                  <a:srgbClr val="1F2D3A"/>
                </a:solidFill>
              </a:rPr>
              <a:t>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Slightly more comparisons in practice, on average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Its real advantage: </a:t>
            </a:r>
            <a:r>
              <a:rPr sz="2000" b="1">
                <a:solidFill>
                  <a:srgbClr val="1F2D3A"/>
                </a:solidFill>
              </a:rPr>
              <a:t>no division or multiplication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Historically valuable on hardware without fast division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leftover single-element check at the end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Computing the Fibonacci triple </a:t>
            </a:r>
            <a:r>
              <a:rPr sz="2000" b="1">
                <a:solidFill>
                  <a:srgbClr val="1F2D3A"/>
                </a:solidFill>
              </a:rPr>
              <a:t>inside</a:t>
            </a:r>
            <a:r>
              <a:rPr sz="2000" b="0">
                <a:solidFill>
                  <a:srgbClr val="1F2D3A"/>
                </a:solidFill>
              </a:rPr>
              <a:t> the main loop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it beats binary search's O(log n) — it does not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might Fibonacci search have mattered more in the 1950s and 1960s than it does on today's hardware?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Division was expensive, or unavailable, on early hardware.</a:t>
            </a:r>
            <a:r>
              <a:rPr sz="2000" b="0">
                <a:solidFill>
                  <a:srgbClr val="1F2D3A"/>
                </a:solidFill>
              </a:rPr>
              <a:t> Fibonacci search's pure addition/subtraction avoided that cost entirely.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Comparing the Five Search Strategies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Comparison — what each one needs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4613"/>
                <a:gridCol w="3455319"/>
                <a:gridCol w="290974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Strategy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Needs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Best case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Jump search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Sorted array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O(sqrt(n))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Interpolation search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Sorted, uniform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log 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Exponential search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Sorted array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index)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Comparison — Fibonacci and the recap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002238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8331"/>
                <a:gridCol w="2909742"/>
                <a:gridCol w="2364165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Strategy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Needs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Best case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Fibonacci search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Sorted array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Binary search (Week 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Sorted array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Linear search (Week 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Nothing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When to use which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Data roughly uniform? </a:t>
            </a:r>
            <a:r>
              <a:rPr sz="2000" b="1">
                <a:solidFill>
                  <a:srgbClr val="1F2D3A"/>
                </a:solidFill>
              </a:rPr>
              <a:t>Interpolation</a:t>
            </a:r>
            <a:r>
              <a:rPr sz="2000" b="0">
                <a:solidFill>
                  <a:srgbClr val="1F2D3A"/>
                </a:solidFill>
              </a:rPr>
              <a:t>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Target usually near the front? </a:t>
            </a:r>
            <a:r>
              <a:rPr sz="2000" b="1">
                <a:solidFill>
                  <a:srgbClr val="1F2D3A"/>
                </a:solidFill>
              </a:rPr>
              <a:t>Exponential</a:t>
            </a:r>
            <a:r>
              <a:rPr sz="2000" b="0">
                <a:solidFill>
                  <a:srgbClr val="1F2D3A"/>
                </a:solidFill>
              </a:rPr>
              <a:t>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Simple code, no division available? </a:t>
            </a:r>
            <a:r>
              <a:rPr sz="2000" b="1">
                <a:solidFill>
                  <a:srgbClr val="1F2D3A"/>
                </a:solidFill>
              </a:rPr>
              <a:t>Jump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1">
                <a:solidFill>
                  <a:srgbClr val="1F2D3A"/>
                </a:solidFill>
              </a:rPr>
              <a:t>Fibonacci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special structure? Plain </a:t>
            </a:r>
            <a:r>
              <a:rPr sz="2000" b="1">
                <a:solidFill>
                  <a:srgbClr val="1F2D3A"/>
                </a:solidFill>
              </a:rPr>
              <a:t>binary search</a:t>
            </a:r>
            <a:r>
              <a:rPr sz="2000" b="0">
                <a:solidFill>
                  <a:srgbClr val="1F2D3A"/>
                </a:solidFill>
              </a:rPr>
              <a:t> is enough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sorted log file grows constantly, so its length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is never known in advance. Which of today's strategies fits best, and why?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Exponential search.</a:t>
            </a:r>
            <a:r>
              <a:rPr sz="2000" b="0">
                <a:solidFill>
                  <a:srgbClr val="1F2D3A"/>
                </a:solidFill>
              </a:rPr>
              <a:t> It only grows a bound until it overshoots — it never needs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known in advance, unlike binary search.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Hashing: From Direct Addressing to Hash Functions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search so far </a:t>
            </a:r>
            <a:r>
              <a:rPr sz="2000" b="1">
                <a:solidFill>
                  <a:srgbClr val="1F2D3A"/>
                </a:solidFill>
              </a:rPr>
              <a:t>compares</a:t>
            </a:r>
            <a:r>
              <a:rPr sz="2000" b="0">
                <a:solidFill>
                  <a:srgbClr val="1F2D3A"/>
                </a:solidFill>
              </a:rPr>
              <a:t> values, again and again. Could we instead </a:t>
            </a:r>
            <a:r>
              <a:rPr sz="2000" b="1">
                <a:solidFill>
                  <a:srgbClr val="1F2D3A"/>
                </a:solidFill>
              </a:rPr>
              <a:t>compute</a:t>
            </a:r>
            <a:r>
              <a:rPr sz="2000" b="0">
                <a:solidFill>
                  <a:srgbClr val="1F2D3A"/>
                </a:solidFill>
              </a:rPr>
              <a:t> a key's location directly, in one step?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1953</a:t>
            </a:r>
            <a:r>
              <a:rPr sz="2000" b="0">
                <a:solidFill>
                  <a:srgbClr val="1F2D3A"/>
                </a:solidFill>
              </a:rPr>
              <a:t> — Hans Peter Luhn, at IBM, proposes using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computed function to place records directly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internal memo is widely credited as hashing's origin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idea: turn a </a:t>
            </a:r>
            <a:r>
              <a:rPr sz="2000" b="1">
                <a:solidFill>
                  <a:srgbClr val="1F2D3A"/>
                </a:solidFill>
              </a:rPr>
              <a:t>key</a:t>
            </a:r>
            <a:r>
              <a:rPr sz="2000" b="0">
                <a:solidFill>
                  <a:srgbClr val="1F2D3A"/>
                </a:solidFill>
              </a:rPr>
              <a:t> into a </a:t>
            </a:r>
            <a:r>
              <a:rPr sz="2000" b="1">
                <a:solidFill>
                  <a:srgbClr val="1F2D3A"/>
                </a:solidFill>
              </a:rPr>
              <a:t>table index</a:t>
            </a:r>
            <a:r>
              <a:rPr sz="2000" b="0">
                <a:solidFill>
                  <a:srgbClr val="1F2D3A"/>
                </a:solidFill>
              </a:rPr>
              <a:t>, by formula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direct addressing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Keys are small integers, </a:t>
            </a:r>
            <a:r>
              <a:rPr sz="2000" b="0">
                <a:solidFill>
                  <a:srgbClr val="A1123F"/>
                </a:solidFill>
                <a:latin typeface="Consolas"/>
              </a:rPr>
              <a:t>0..m-1</a:t>
            </a:r>
            <a:r>
              <a:rPr sz="2000" b="0">
                <a:solidFill>
                  <a:srgbClr val="1F2D3A"/>
                </a:solidFill>
              </a:rPr>
              <a:t>? Just use the 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itself as the array index — O(1), no computing needed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table[key] = value</a:t>
            </a:r>
            <a:r>
              <a:rPr sz="2000" b="0">
                <a:solidFill>
                  <a:srgbClr val="1F2D3A"/>
                </a:solidFill>
              </a:rPr>
              <a:t> — direct addressing, no hash at 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Problem: real keys rarely fit </a:t>
            </a:r>
            <a:r>
              <a:rPr sz="2000" b="0">
                <a:solidFill>
                  <a:srgbClr val="A1123F"/>
                </a:solidFill>
                <a:latin typeface="Consolas"/>
              </a:rPr>
              <a:t>0..m-1</a:t>
            </a:r>
            <a:r>
              <a:rPr sz="2000" b="0">
                <a:solidFill>
                  <a:srgbClr val="1F2D3A"/>
                </a:solidFill>
              </a:rPr>
              <a:t> neatly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Student IDs, phone numbers: far too many possible values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hashing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hash function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</a:t>
            </a:r>
            <a:r>
              <a:rPr sz="2000" b="0">
                <a:solidFill>
                  <a:srgbClr val="1F2D3A"/>
                </a:solidFill>
              </a:rPr>
              <a:t> maps any key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0..m-1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= the table size; </a:t>
            </a:r>
            <a:r>
              <a:rPr sz="2000" b="0">
                <a:solidFill>
                  <a:srgbClr val="A1123F"/>
                </a:solidFill>
                <a:latin typeface="Consolas"/>
              </a:rPr>
              <a:t>h</a:t>
            </a:r>
            <a:r>
              <a:rPr sz="2000" b="0">
                <a:solidFill>
                  <a:srgbClr val="1F2D3A"/>
                </a:solidFill>
              </a:rPr>
              <a:t> must be fast, ideally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different keys landing on the same index: a </a:t>
            </a:r>
            <a:r>
              <a:rPr sz="2000" b="1">
                <a:solidFill>
                  <a:srgbClr val="1F2D3A"/>
                </a:solidFill>
              </a:rPr>
              <a:t>collision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Sections 8–10 build the machinery to handle collisions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division method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Simplest common hash function: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h(k) = k mod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Maps any integer key into </a:t>
            </a:r>
            <a:r>
              <a:rPr sz="2000" b="0">
                <a:solidFill>
                  <a:srgbClr val="A1123F"/>
                </a:solidFill>
                <a:latin typeface="Consolas"/>
              </a:rPr>
              <a:t>[0, m-1]</a:t>
            </a:r>
            <a:r>
              <a:rPr sz="2000" b="0">
                <a:solidFill>
                  <a:srgbClr val="1F2D3A"/>
                </a:solidFill>
              </a:rPr>
              <a:t> — always, in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choice of m</a:t>
            </a:r>
            <a:r>
              <a:rPr sz="2000" b="0">
                <a:solidFill>
                  <a:srgbClr val="1F2D3A"/>
                </a:solidFill>
              </a:rPr>
              <a:t> changes how well keys spread out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careless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can make many keys collide on purpose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Division method, step by step</a:t>
            </a:r>
          </a:p>
        </p:txBody>
      </p:sp>
      <p:pic>
        <p:nvPicPr>
          <p:cNvPr id="7" name="Picture 6" descr="hash-function-divisi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02616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m a power of 10: disaster</a:t>
            </a:r>
          </a:p>
        </p:txBody>
      </p:sp>
      <p:pic>
        <p:nvPicPr>
          <p:cNvPr id="7" name="Picture 6" descr="hash-function-division--power-of-10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507" y="1325880"/>
            <a:ext cx="726268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prime 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Keys sharing a </a:t>
            </a:r>
            <a:r>
              <a:rPr sz="2000" b="1">
                <a:solidFill>
                  <a:srgbClr val="1F2D3A"/>
                </a:solidFill>
              </a:rPr>
              <a:t>common factor</a:t>
            </a:r>
            <a:r>
              <a:rPr sz="2000" b="0">
                <a:solidFill>
                  <a:srgbClr val="1F2D3A"/>
                </a:solidFill>
              </a:rPr>
              <a:t>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collide badly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a power of 10, keys multiples of 10: total collapse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prime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shares no factor with most key patterns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Rule of thumb: pick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prime, avoid powers of 2 or 10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division hash function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+ m) % m guards negative keys in C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hash_division(int key, int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((key % m) + m)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h(k) = k mod m</a:t>
            </a:r>
            <a:r>
              <a:rPr sz="2000" b="0">
                <a:solidFill>
                  <a:srgbClr val="1F2D3A"/>
                </a:solidFill>
              </a:rPr>
              <a:t>: one division —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, always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O(1) cost is what makes hashing attractive at 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real cost of a hash table lives in </a:t>
            </a:r>
            <a:r>
              <a:rPr sz="2000" b="1">
                <a:solidFill>
                  <a:srgbClr val="1F2D3A"/>
                </a:solidFill>
              </a:rPr>
              <a:t>collisions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Sections 8–10 are entirely about managing that cost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Picking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as a power of 2 or 10 out of convenience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negative-key guard in languages like C or Java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O(1) always holds, even with many collisions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m = 8</a:t>
            </a:r>
            <a:r>
              <a:rPr sz="2000" b="0">
                <a:solidFill>
                  <a:srgbClr val="1F2D3A"/>
                </a:solidFill>
              </a:rPr>
              <a:t> and every key in a dataset happens to be </a:t>
            </a:r>
            <a:r>
              <a:rPr sz="2000" b="1">
                <a:solidFill>
                  <a:srgbClr val="1F2D3A"/>
                </a:solidFill>
              </a:rPr>
              <a:t>even</a:t>
            </a:r>
            <a:r>
              <a:rPr sz="2000" b="0">
                <a:solidFill>
                  <a:srgbClr val="1F2D3A"/>
                </a:solidFill>
              </a:rPr>
              <a:t>. What fraction of the table's cells can ever be used?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At most half.</a:t>
            </a:r>
            <a:r>
              <a:rPr sz="2000" b="0">
                <a:solidFill>
                  <a:srgbClr val="1F2D3A"/>
                </a:solidFill>
              </a:rPr>
              <a:t> An even key mod 8 can only land on an even index (0, 2, 4, 6) — the odd-indexed cells are never reachable at all.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Collisions and Separate Chaining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Two different keys hash to the same index. The table has only one cell there. Where does the second key go?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shared mailbox slot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students share the same mailbox number by chance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Solution: hang a </a:t>
            </a:r>
            <a:r>
              <a:rPr sz="2000" b="1">
                <a:solidFill>
                  <a:srgbClr val="1F2D3A"/>
                </a:solidFill>
              </a:rPr>
              <a:t>small list</a:t>
            </a:r>
            <a:r>
              <a:rPr sz="2000" b="0">
                <a:solidFill>
                  <a:srgbClr val="1F2D3A"/>
                </a:solidFill>
              </a:rPr>
              <a:t> off that one mailbox slot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Any number of keys can share one slot, one after another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</a:t>
            </a:r>
            <a:r>
              <a:rPr sz="2000" b="1">
                <a:solidFill>
                  <a:srgbClr val="1F2D3A"/>
                </a:solidFill>
              </a:rPr>
              <a:t>separate chaining</a:t>
            </a:r>
            <a:r>
              <a:rPr sz="2000" b="0">
                <a:solidFill>
                  <a:srgbClr val="1F2D3A"/>
                </a:solidFill>
              </a:rPr>
              <a:t>: a linked list per bucket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chaining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Table cell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holds the </a:t>
            </a:r>
            <a:r>
              <a:rPr sz="2000" b="1">
                <a:solidFill>
                  <a:srgbClr val="1F2D3A"/>
                </a:solidFill>
              </a:rPr>
              <a:t>head</a:t>
            </a:r>
            <a:r>
              <a:rPr sz="2000" b="0">
                <a:solidFill>
                  <a:srgbClr val="1F2D3A"/>
                </a:solidFill>
              </a:rPr>
              <a:t> of a linked list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Insert: new node becomes the list's </a:t>
            </a:r>
            <a:r>
              <a:rPr sz="2000" b="1">
                <a:solidFill>
                  <a:srgbClr val="1F2D3A"/>
                </a:solidFill>
              </a:rPr>
              <a:t>head</a:t>
            </a:r>
            <a:r>
              <a:rPr sz="2000" b="0">
                <a:solidFill>
                  <a:srgbClr val="1F2D3A"/>
                </a:solidFill>
              </a:rPr>
              <a:t> —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Search: walk the list, comparing each key — O(chain length)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Empty chain (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): the key is certainly not present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Separate chaining, step by step</a:t>
            </a:r>
          </a:p>
        </p:txBody>
      </p:sp>
      <p:pic>
        <p:nvPicPr>
          <p:cNvPr id="7" name="Picture 6" descr="hash-chain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763" y="1325880"/>
            <a:ext cx="963416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heavily loaded table</a:t>
            </a:r>
          </a:p>
        </p:txBody>
      </p:sp>
      <p:pic>
        <p:nvPicPr>
          <p:cNvPr id="7" name="Picture 6" descr="hash-chaining--high-loa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131" y="1325880"/>
            <a:ext cx="311943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insert (head of the chain)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idx =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n-&gt;key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table[idx];  /* new head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table[idx]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search (walk the chain)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search(int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idx =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(Node *c = table[idx]; 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c = c-&gt;next)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(c-&gt;key == key)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Load factor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 = n / m</a:t>
            </a:r>
            <a:r>
              <a:rPr sz="2000" b="0">
                <a:solidFill>
                  <a:srgbClr val="1F2D3A"/>
                </a:solidFill>
              </a:rPr>
              <a:t> — keys stored, divided by table size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 = 0.5</a:t>
            </a:r>
            <a:r>
              <a:rPr sz="2000" b="0">
                <a:solidFill>
                  <a:srgbClr val="1F2D3A"/>
                </a:solidFill>
              </a:rPr>
              <a:t>: chains average length 0.5 — nearly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 = 4</a:t>
            </a:r>
            <a:r>
              <a:rPr sz="2000" b="0">
                <a:solidFill>
                  <a:srgbClr val="1F2D3A"/>
                </a:solidFill>
              </a:rPr>
              <a:t>: chains average length 4 — real cost, not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hash table's </a:t>
            </a:r>
            <a:r>
              <a:rPr sz="2000" b="1">
                <a:solidFill>
                  <a:srgbClr val="1F2D3A"/>
                </a:solidFill>
              </a:rPr>
              <a:t>speed</a:t>
            </a:r>
            <a:r>
              <a:rPr sz="2000" b="0">
                <a:solidFill>
                  <a:srgbClr val="1F2D3A"/>
                </a:solidFill>
              </a:rPr>
              <a:t> depends directly on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Insert: always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— straight to the chain's head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Search (average): </a:t>
            </a:r>
            <a:r>
              <a:rPr sz="2000" b="1">
                <a:solidFill>
                  <a:srgbClr val="1F2D3A"/>
                </a:solidFill>
              </a:rPr>
              <a:t>O(1 + α)</a:t>
            </a:r>
            <a:r>
              <a:rPr sz="2000" b="0">
                <a:solidFill>
                  <a:srgbClr val="1F2D3A"/>
                </a:solidFill>
              </a:rPr>
              <a:t> — one hash, plus the chain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Search (worst case):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— every key in one chain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Keeping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small is what keeps chaining fast in practice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grow unbounded without ever resizing the table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an empty chain (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) means "definitely absent"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"collision" with "error" — collisions are expected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table has </a:t>
            </a:r>
            <a:r>
              <a:rPr sz="2000" b="0">
                <a:solidFill>
                  <a:srgbClr val="A1123F"/>
                </a:solidFill>
                <a:latin typeface="Consolas"/>
              </a:rPr>
              <a:t>m = 5</a:t>
            </a:r>
            <a:r>
              <a:rPr sz="2000" b="0">
                <a:solidFill>
                  <a:srgbClr val="1F2D3A"/>
                </a:solidFill>
              </a:rPr>
              <a:t> buckets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n = 20</a:t>
            </a:r>
            <a:r>
              <a:rPr sz="2000" b="0">
                <a:solidFill>
                  <a:srgbClr val="1F2D3A"/>
                </a:solidFill>
              </a:rPr>
              <a:t> keys, spread evenly by chaining. What is the load factor, and the average chain length?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α = 20 / 5 = 4.</a:t>
            </a:r>
            <a:r>
              <a:rPr sz="2000" b="0">
                <a:solidFill>
                  <a:srgbClr val="1F2D3A"/>
                </a:solidFill>
              </a:rPr>
              <a:t> On average, each chain holds about 4 keys — search costs roughly 4 comparisons, not O(1).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Open Addressing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Separate chaining needs extra memory for list nodes. Could every key instead live </a:t>
            </a:r>
            <a:r>
              <a:rPr sz="2000" b="1">
                <a:solidFill>
                  <a:srgbClr val="1F2D3A"/>
                </a:solidFill>
              </a:rPr>
              <a:t>directly inside</a:t>
            </a:r>
            <a:r>
              <a:rPr sz="2000" b="0">
                <a:solidFill>
                  <a:srgbClr val="1F2D3A"/>
                </a:solidFill>
              </a:rPr>
              <a:t> the table's own cells?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open addressing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lists: every key lives </a:t>
            </a:r>
            <a:r>
              <a:rPr sz="2000" b="1">
                <a:solidFill>
                  <a:srgbClr val="1F2D3A"/>
                </a:solidFill>
              </a:rPr>
              <a:t>in</a:t>
            </a:r>
            <a:r>
              <a:rPr sz="2000" b="0">
                <a:solidFill>
                  <a:srgbClr val="1F2D3A"/>
                </a:solidFill>
              </a:rPr>
              <a:t> the table array itself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Collision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</a:t>
            </a:r>
            <a:r>
              <a:rPr sz="2000" b="0">
                <a:solidFill>
                  <a:srgbClr val="1F2D3A"/>
                </a:solidFill>
              </a:rPr>
              <a:t>? </a:t>
            </a:r>
            <a:r>
              <a:rPr sz="2000" b="1">
                <a:solidFill>
                  <a:srgbClr val="1F2D3A"/>
                </a:solidFill>
              </a:rPr>
              <a:t>Probe</a:t>
            </a:r>
            <a:r>
              <a:rPr sz="2000" b="0">
                <a:solidFill>
                  <a:srgbClr val="1F2D3A"/>
                </a:solidFill>
              </a:rPr>
              <a:t> a sequence of other cells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Stop at the first </a:t>
            </a:r>
            <a:r>
              <a:rPr sz="2000" b="1">
                <a:solidFill>
                  <a:srgbClr val="1F2D3A"/>
                </a:solidFill>
              </a:rPr>
              <a:t>empty</a:t>
            </a:r>
            <a:r>
              <a:rPr sz="2000" b="0">
                <a:solidFill>
                  <a:srgbClr val="1F2D3A"/>
                </a:solidFill>
              </a:rPr>
              <a:t> cell — the key settles there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Deleting needs a </a:t>
            </a:r>
            <a:r>
              <a:rPr sz="2000" b="1">
                <a:solidFill>
                  <a:srgbClr val="1F2D3A"/>
                </a:solidFill>
              </a:rPr>
              <a:t>tombstone</a:t>
            </a:r>
            <a:r>
              <a:rPr sz="2000" b="0">
                <a:solidFill>
                  <a:srgbClr val="1F2D3A"/>
                </a:solidFill>
              </a:rPr>
              <a:t> marker, not a true empty cell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Three probing rules follow: linear, quadratic, double hashing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9a. Linear Probing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linear probing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Collision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</a:t>
            </a:r>
            <a:r>
              <a:rPr sz="2000" b="0">
                <a:solidFill>
                  <a:srgbClr val="1F2D3A"/>
                </a:solidFill>
              </a:rPr>
              <a:t>? Try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h(key)+1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+2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+3</a:t>
            </a:r>
            <a:r>
              <a:rPr sz="2000" b="0">
                <a:solidFill>
                  <a:srgbClr val="1F2D3A"/>
                </a:solidFill>
              </a:rPr>
              <a:t>, 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Wrap around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mod m</a:t>
            </a:r>
            <a:r>
              <a:rPr sz="2000" b="0">
                <a:solidFill>
                  <a:srgbClr val="1F2D3A"/>
                </a:solidFill>
              </a:rPr>
              <a:t> when the index passes the end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Stop at the first cell that is empty </a:t>
            </a:r>
            <a:r>
              <a:rPr sz="2000" b="1">
                <a:solidFill>
                  <a:srgbClr val="1F2D3A"/>
                </a:solidFill>
              </a:rPr>
              <a:t>or</a:t>
            </a:r>
            <a:r>
              <a:rPr sz="2000" b="0">
                <a:solidFill>
                  <a:srgbClr val="1F2D3A"/>
                </a:solidFill>
              </a:rPr>
              <a:t> deleted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Simple to code, but keys tend to pile up in </a:t>
            </a:r>
            <a:r>
              <a:rPr sz="2000" b="1">
                <a:solidFill>
                  <a:srgbClr val="1F2D3A"/>
                </a:solidFill>
              </a:rPr>
              <a:t>runs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Linear probing, step by step</a:t>
            </a:r>
          </a:p>
        </p:txBody>
      </p:sp>
      <p:pic>
        <p:nvPicPr>
          <p:cNvPr id="7" name="Picture 6" descr="hash-linear-prob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43836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search after a delete</a:t>
            </a:r>
          </a:p>
        </p:txBody>
      </p:sp>
      <p:pic>
        <p:nvPicPr>
          <p:cNvPr id="7" name="Picture 6" descr="hash-linear-probing--tombston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79426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table fills up</a:t>
            </a:r>
          </a:p>
        </p:txBody>
      </p:sp>
      <p:pic>
        <p:nvPicPr>
          <p:cNvPr id="7" name="Picture 6" descr="hash-linear-probing--table-ful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90217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insert with linear probing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insert(int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idx =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M;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(state[idx] != OCCUPIED)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table[idx]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state[idx] = OCCUPIED;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idx = (idx + 1)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  /* table full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delete leaves a tombstone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delete_key(int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idx =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M;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(state[idx] == EMPTY)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(table[idx] ==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state[idx] = DELETED;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idx = (idx + 1)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Primary clustering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Colliding keys always retrace the </a:t>
            </a:r>
            <a:r>
              <a:rPr sz="2000" b="1">
                <a:solidFill>
                  <a:srgbClr val="1F2D3A"/>
                </a:solidFill>
              </a:rPr>
              <a:t>same</a:t>
            </a:r>
            <a:r>
              <a:rPr sz="2000" b="0">
                <a:solidFill>
                  <a:srgbClr val="1F2D3A"/>
                </a:solidFill>
              </a:rPr>
              <a:t> linear path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Occupied runs grow, and growing runs attract more collisions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snowball effect is called </a:t>
            </a:r>
            <a:r>
              <a:rPr sz="2000" b="1">
                <a:solidFill>
                  <a:srgbClr val="1F2D3A"/>
                </a:solidFill>
              </a:rPr>
              <a:t>primary clustering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Sections 9b and 9c fix this with a less predictable step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/ search, low load factor: close to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approaches 1: clustering makes cost climb sharply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case: </a:t>
            </a:r>
            <a:r>
              <a:rPr sz="2000" b="1">
                <a:solidFill>
                  <a:srgbClr val="1F2D3A"/>
                </a:solidFill>
              </a:rPr>
              <a:t>O(m)</a:t>
            </a:r>
            <a:r>
              <a:rPr sz="2000" b="0">
                <a:solidFill>
                  <a:srgbClr val="1F2D3A"/>
                </a:solidFill>
              </a:rPr>
              <a:t> — scanning the whole table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Keeping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well below 1 matters even more than chaining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Clearing a deleted cell to EMPTY instead of DELETED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reach 1.0 — insertion then never terminates cleanly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search must also walk </a:t>
            </a:r>
            <a:r>
              <a:rPr sz="2000" b="1">
                <a:solidFill>
                  <a:srgbClr val="1F2D3A"/>
                </a:solidFill>
              </a:rPr>
              <a:t>past</a:t>
            </a:r>
            <a:r>
              <a:rPr sz="2000" b="0">
                <a:solidFill>
                  <a:srgbClr val="1F2D3A"/>
                </a:solidFill>
              </a:rPr>
              <a:t> DELETED cells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key is deleted, leaving a tombstone. A later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search()</a:t>
            </a:r>
            <a:r>
              <a:rPr sz="2000" b="0">
                <a:solidFill>
                  <a:srgbClr val="1F2D3A"/>
                </a:solidFill>
              </a:rPr>
              <a:t> walks past that cell without stopping. Why is that the correct behavior?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Because a key placed after the deleted one may have probed right past it.</a:t>
            </a:r>
            <a:r>
              <a:rPr sz="2000" b="0">
                <a:solidFill>
                  <a:srgbClr val="1F2D3A"/>
                </a:solidFill>
              </a:rPr>
              <a:t> Stopping at a tombstone would wrongly report it as absent.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9b. Quadratic Probing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quadratic probing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Collision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home</a:t>
            </a:r>
            <a:r>
              <a:rPr sz="2000" b="0">
                <a:solidFill>
                  <a:srgbClr val="1F2D3A"/>
                </a:solidFill>
              </a:rPr>
              <a:t>? Try </a:t>
            </a:r>
            <a:r>
              <a:rPr sz="2000" b="0">
                <a:solidFill>
                  <a:srgbClr val="A1123F"/>
                </a:solidFill>
                <a:latin typeface="Consolas"/>
              </a:rPr>
              <a:t>home + 1²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home + 2²</a:t>
            </a:r>
            <a:r>
              <a:rPr sz="2000" b="0">
                <a:solidFill>
                  <a:srgbClr val="1F2D3A"/>
                </a:solidFill>
              </a:rPr>
              <a:t>, 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Step size grows fast: 1, 4, 9, 16, … instead of 1, 1, 1, 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Spreads colliding keys apart — reduces primary clustering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New trap: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i²</a:t>
            </a:r>
            <a:r>
              <a:rPr sz="2000" b="0">
                <a:solidFill>
                  <a:srgbClr val="1F2D3A"/>
                </a:solidFill>
              </a:rPr>
              <a:t> sequence can </a:t>
            </a:r>
            <a:r>
              <a:rPr sz="2000" b="1">
                <a:solidFill>
                  <a:srgbClr val="1F2D3A"/>
                </a:solidFill>
              </a:rPr>
              <a:t>cycle</a:t>
            </a:r>
            <a:r>
              <a:rPr sz="2000" b="0">
                <a:solidFill>
                  <a:srgbClr val="1F2D3A"/>
                </a:solidFill>
              </a:rPr>
              <a:t> without success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Quadratic probing, step by step</a:t>
            </a:r>
          </a:p>
        </p:txBody>
      </p:sp>
      <p:pic>
        <p:nvPicPr>
          <p:cNvPr id="7" name="Picture 6" descr="hash-quadratic-prob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24666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m a power of 2: a cycle</a:t>
            </a:r>
          </a:p>
        </p:txBody>
      </p:sp>
      <p:pic>
        <p:nvPicPr>
          <p:cNvPr id="7" name="Picture 6" descr="hash-quadratic-probing--quadratic-cycl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67830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insert with quadratic probing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insert(int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home =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M;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idx = (home + i*i)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(state[idx] != OCCUPIED)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table[idx]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state[idx] = OCCUPIED;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Complexity, and why m matters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/ search, low load factor: close to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Less clustering than linear probing at the same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Requires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prime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α &lt;= 0.5</a:t>
            </a:r>
            <a:r>
              <a:rPr sz="2000" b="0">
                <a:solidFill>
                  <a:srgbClr val="1F2D3A"/>
                </a:solidFill>
              </a:rPr>
              <a:t> — else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i²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sequence can </a:t>
            </a:r>
            <a:r>
              <a:rPr sz="2000" b="1">
                <a:solidFill>
                  <a:srgbClr val="1F2D3A"/>
                </a:solidFill>
              </a:rPr>
              <a:t>cycle</a:t>
            </a:r>
            <a:r>
              <a:rPr sz="2000" b="0">
                <a:solidFill>
                  <a:srgbClr val="1F2D3A"/>
                </a:solidFill>
              </a:rPr>
              <a:t> without reaching a free cell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as a power of 2, "because it's a round number"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exceed </a:t>
            </a:r>
            <a:r>
              <a:rPr sz="2000" b="0">
                <a:solidFill>
                  <a:srgbClr val="A1123F"/>
                </a:solidFill>
                <a:latin typeface="Consolas"/>
              </a:rPr>
              <a:t>0.5</a:t>
            </a:r>
            <a:r>
              <a:rPr sz="2000" b="0">
                <a:solidFill>
                  <a:srgbClr val="1F2D3A"/>
                </a:solidFill>
              </a:rPr>
              <a:t> — cycling becomes likely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Treating a cycled insert the same as a genuinely full table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m = 8</a:t>
            </a:r>
            <a:r>
              <a:rPr sz="2000" b="0">
                <a:solidFill>
                  <a:srgbClr val="1F2D3A"/>
                </a:solidFill>
              </a:rPr>
              <a:t>. Why is quadratic probing riskier here than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m = 11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8 is a power of 2, not prime.</a:t>
            </a:r>
            <a:r>
              <a:rPr sz="2000" b="0">
                <a:solidFill>
                  <a:srgbClr val="1F2D3A"/>
                </a:solidFill>
              </a:rPr>
              <a:t>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i²</a:t>
            </a:r>
            <a:r>
              <a:rPr sz="2000" b="0">
                <a:solidFill>
                  <a:srgbClr val="1F2D3A"/>
                </a:solidFill>
              </a:rPr>
              <a:t> sequence can cycle through only a few cells, even when the table still has free space.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9c. Double Hashing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double hashing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hash functions: </a:t>
            </a:r>
            <a:r>
              <a:rPr sz="2000" b="0">
                <a:solidFill>
                  <a:srgbClr val="A1123F"/>
                </a:solidFill>
                <a:latin typeface="Consolas"/>
              </a:rPr>
              <a:t>h1(key)</a:t>
            </a:r>
            <a:r>
              <a:rPr sz="2000" b="0">
                <a:solidFill>
                  <a:srgbClr val="1F2D3A"/>
                </a:solidFill>
              </a:rPr>
              <a:t> for the home, </a:t>
            </a:r>
            <a:r>
              <a:rPr sz="2000" b="0">
                <a:solidFill>
                  <a:srgbClr val="A1123F"/>
                </a:solidFill>
                <a:latin typeface="Consolas"/>
              </a:rPr>
              <a:t>h2(key)</a:t>
            </a:r>
            <a:r>
              <a:rPr sz="2000" b="0">
                <a:solidFill>
                  <a:srgbClr val="1F2D3A"/>
                </a:solidFill>
              </a:rPr>
              <a:t>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step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probe(i) = (h1(key) + i * h2(key)) mod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Different keys usually get </a:t>
            </a:r>
            <a:r>
              <a:rPr sz="2000" b="1">
                <a:solidFill>
                  <a:srgbClr val="1F2D3A"/>
                </a:solidFill>
              </a:rPr>
              <a:t>different</a:t>
            </a:r>
            <a:r>
              <a:rPr sz="2000" b="0">
                <a:solidFill>
                  <a:srgbClr val="1F2D3A"/>
                </a:solidFill>
              </a:rPr>
              <a:t> steps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Colliding keys no longer retrace the same path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Double hashing, step by step</a:t>
            </a:r>
          </a:p>
        </p:txBody>
      </p:sp>
      <p:pic>
        <p:nvPicPr>
          <p:cNvPr id="7" name="Picture 6" descr="hash-double-hash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298259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shared-factor cycle</a:t>
            </a:r>
          </a:p>
        </p:txBody>
      </p:sp>
      <p:pic>
        <p:nvPicPr>
          <p:cNvPr id="7" name="Picture 6" descr="hash-double-hashing--double-hash-cycl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55431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two hash functions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h1(int key, int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h2(int key, int 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 - (key % r);  /* r &lt; m, prime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probing with two hashes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idx = h1(key, M);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step = h2(key, R);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M;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(state[idx] != OCCUPIED)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table[idx]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idx;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idx = (idx + step)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Complexity, and why m matters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/ search: close to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for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well below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Least clustering of the three probing rules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Needs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prime so every step reaches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cell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Usually the best open-addressing choice in practice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h2(key)</a:t>
            </a:r>
            <a:r>
              <a:rPr sz="2000" b="0">
                <a:solidFill>
                  <a:srgbClr val="1F2D3A"/>
                </a:solidFill>
              </a:rPr>
              <a:t> possibly return </a:t>
            </a:r>
            <a:r>
              <a:rPr sz="2000" b="1">
                <a:solidFill>
                  <a:srgbClr val="1F2D3A"/>
                </a:solidFill>
              </a:rPr>
              <a:t>0</a:t>
            </a:r>
            <a:r>
              <a:rPr sz="2000" b="0">
                <a:solidFill>
                  <a:srgbClr val="1F2D3A"/>
                </a:solidFill>
              </a:rPr>
              <a:t> — an infinite step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R</a:t>
            </a:r>
            <a:r>
              <a:rPr sz="2000" b="0">
                <a:solidFill>
                  <a:srgbClr val="1F2D3A"/>
                </a:solidFill>
              </a:rPr>
              <a:t> so they share a common factor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R</a:t>
            </a:r>
            <a:r>
              <a:rPr sz="2000" b="0">
                <a:solidFill>
                  <a:srgbClr val="1F2D3A"/>
                </a:solidFill>
              </a:rPr>
              <a:t> itself must be prime,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R &lt; m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Linear, quadratic, and double hashing all require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prime for good behavior. Which one is </a:t>
            </a:r>
            <a:r>
              <a:rPr sz="2000" b="1">
                <a:solidFill>
                  <a:srgbClr val="1F2D3A"/>
                </a:solidFill>
              </a:rPr>
              <a:t>most</a:t>
            </a:r>
            <a:r>
              <a:rPr sz="2000" b="0">
                <a:solidFill>
                  <a:srgbClr val="1F2D3A"/>
                </a:solidFill>
              </a:rPr>
              <a:t> forgiving if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is not prime?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Linear probing.</a:t>
            </a:r>
            <a:r>
              <a:rPr sz="2000" b="0">
                <a:solidFill>
                  <a:srgbClr val="1F2D3A"/>
                </a:solidFill>
              </a:rPr>
              <a:t> It still reaches every cell whenever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is composite — only its </a:t>
            </a:r>
            <a:r>
              <a:rPr sz="2000" b="1">
                <a:solidFill>
                  <a:srgbClr val="1F2D3A"/>
                </a:solidFill>
              </a:rPr>
              <a:t>clustering</a:t>
            </a:r>
            <a:r>
              <a:rPr sz="2000" b="0">
                <a:solidFill>
                  <a:srgbClr val="1F2D3A"/>
                </a:solidFill>
              </a:rPr>
              <a:t> gets worse, not its correctness.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Rehashing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technique in Section 9 gets slower as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climbs toward 1. What should happen before that actually occurs?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rehashing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Pick a </a:t>
            </a:r>
            <a:r>
              <a:rPr sz="2000" b="1">
                <a:solidFill>
                  <a:srgbClr val="1F2D3A"/>
                </a:solidFill>
              </a:rPr>
              <a:t>threshold</a:t>
            </a:r>
            <a:r>
              <a:rPr sz="2000" b="0">
                <a:solidFill>
                  <a:srgbClr val="1F2D3A"/>
                </a:solidFill>
              </a:rPr>
              <a:t> for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(commonly around 0.7–0.8)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Crossing it triggers a </a:t>
            </a:r>
            <a:r>
              <a:rPr sz="2000" b="1">
                <a:solidFill>
                  <a:srgbClr val="1F2D3A"/>
                </a:solidFill>
              </a:rPr>
              <a:t>rehash</a:t>
            </a:r>
            <a:r>
              <a:rPr sz="2000" b="0">
                <a:solidFill>
                  <a:srgbClr val="1F2D3A"/>
                </a:solidFill>
              </a:rPr>
              <a:t>: build a bigger table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New size: the next </a:t>
            </a:r>
            <a:r>
              <a:rPr sz="2000" b="1">
                <a:solidFill>
                  <a:srgbClr val="1F2D3A"/>
                </a:solidFill>
              </a:rPr>
              <a:t>prime</a:t>
            </a:r>
            <a:r>
              <a:rPr sz="2000" b="0">
                <a:solidFill>
                  <a:srgbClr val="1F2D3A"/>
                </a:solidFill>
              </a:rPr>
              <a:t> at least </a:t>
            </a:r>
            <a:r>
              <a:rPr sz="2000" b="0">
                <a:solidFill>
                  <a:srgbClr val="A1123F"/>
                </a:solidFill>
                <a:latin typeface="Consolas"/>
              </a:rPr>
              <a:t>2 *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key must be reinserted — its index may change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every key must move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h(k) = k mod m</a:t>
            </a:r>
            <a:r>
              <a:rPr sz="2000" b="0">
                <a:solidFill>
                  <a:srgbClr val="1F2D3A"/>
                </a:solidFill>
              </a:rPr>
              <a:t> — change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,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h(k)</a:t>
            </a:r>
            <a:r>
              <a:rPr sz="2000" b="0">
                <a:solidFill>
                  <a:srgbClr val="1F2D3A"/>
                </a:solidFill>
              </a:rPr>
              <a:t> usually changes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Copying old cells to new ones directly would be wrong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Instead: </a:t>
            </a:r>
            <a:r>
              <a:rPr sz="2000" b="1">
                <a:solidFill>
                  <a:srgbClr val="1F2D3A"/>
                </a:solidFill>
              </a:rPr>
              <a:t>reinsert</a:t>
            </a:r>
            <a:r>
              <a:rPr sz="2000" b="0">
                <a:solidFill>
                  <a:srgbClr val="1F2D3A"/>
                </a:solidFill>
              </a:rPr>
              <a:t> each key into the new, empty table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uses the exact same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insert()</a:t>
            </a:r>
            <a:r>
              <a:rPr sz="2000" b="0">
                <a:solidFill>
                  <a:srgbClr val="1F2D3A"/>
                </a:solidFill>
              </a:rPr>
              <a:t> already written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Rehashing, step by step</a:t>
            </a:r>
          </a:p>
        </p:txBody>
      </p:sp>
      <p:pic>
        <p:nvPicPr>
          <p:cNvPr id="7" name="Picture 6" descr="rehash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74264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growing twice in a row</a:t>
            </a:r>
          </a:p>
        </p:txBody>
      </p:sp>
      <p:pic>
        <p:nvPicPr>
          <p:cNvPr id="7" name="Picture 6" descr="rehashing--double-rehas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81034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finding the next prime size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is_prime(int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(x &lt; 2)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i=2; i*i&lt;=x;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(x % i == 0)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next_prime(int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(!is_prime(x)) x++;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growing and reinserting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rehash(void)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newM = next_prime(2 * m);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… allocate newState, newTable …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m;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(state[i] == OCCUPIED)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insert_into(newState, newTable,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newM, table[i]);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 = newM;  /* … swap in new arrays …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Amortized 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 rehash costs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— every key reinserted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Rehashes happen </a:t>
            </a:r>
            <a:r>
              <a:rPr sz="2000" b="1">
                <a:solidFill>
                  <a:srgbClr val="1F2D3A"/>
                </a:solidFill>
              </a:rPr>
              <a:t>rarely</a:t>
            </a:r>
            <a:r>
              <a:rPr sz="2000" b="0">
                <a:solidFill>
                  <a:srgbClr val="1F2D3A"/>
                </a:solidFill>
              </a:rPr>
              <a:t>: table size at least doubles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Spread across many inserts, average cost stays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the same </a:t>
            </a:r>
            <a:r>
              <a:rPr sz="2000" b="1">
                <a:solidFill>
                  <a:srgbClr val="1F2D3A"/>
                </a:solidFill>
              </a:rPr>
              <a:t>amortized</a:t>
            </a:r>
            <a:r>
              <a:rPr sz="2000" b="0">
                <a:solidFill>
                  <a:srgbClr val="1F2D3A"/>
                </a:solidFill>
              </a:rPr>
              <a:t> idea as Week 2's dynamic array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Never rehashing at all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grows without bound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Growing to a size that is not prime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Rehashing on every single insert instead of past a threshold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table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m = 6</a:t>
            </a:r>
            <a:r>
              <a:rPr sz="2000" b="0">
                <a:solidFill>
                  <a:srgbClr val="1F2D3A"/>
                </a:solidFill>
              </a:rPr>
              <a:t> holds </a:t>
            </a:r>
            <a:r>
              <a:rPr sz="2000" b="0">
                <a:solidFill>
                  <a:srgbClr val="A1123F"/>
                </a:solidFill>
                <a:latin typeface="Consolas"/>
              </a:rPr>
              <a:t>n = 5</a:t>
            </a:r>
            <a:r>
              <a:rPr sz="2000" b="0">
                <a:solidFill>
                  <a:srgbClr val="1F2D3A"/>
                </a:solidFill>
              </a:rPr>
              <a:t> keys, and the threshold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0.8</a:t>
            </a:r>
            <a:r>
              <a:rPr sz="2000" b="0">
                <a:solidFill>
                  <a:srgbClr val="1F2D3A"/>
                </a:solidFill>
              </a:rPr>
              <a:t>. One more key is inserted. Does a rehash trigger, and to what size?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Yes.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α = 6/6 = 1.0 &gt; 0.8</a:t>
            </a:r>
            <a:r>
              <a:rPr sz="2000" b="0">
                <a:solidFill>
                  <a:srgbClr val="1F2D3A"/>
                </a:solidFill>
              </a:rPr>
              <a:t> — a rehash triggers. New size: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next_prime(12) = 13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Choosing a Collision-Resolution Technique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Chaining vs. open addressing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42"/>
                <a:gridCol w="4182755"/>
                <a:gridCol w="3637178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Chaining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Open addressing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Extra memory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Yes, per node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No, in-place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High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Degrades gracefully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Degrades sharply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Deletion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Simple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Needs tombstones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Choosing within open addressing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Simple code,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kept low? </a:t>
            </a:r>
            <a:r>
              <a:rPr sz="2000" b="1">
                <a:solidFill>
                  <a:srgbClr val="1F2D3A"/>
                </a:solidFill>
              </a:rPr>
              <a:t>Linear</a:t>
            </a:r>
            <a:r>
              <a:rPr sz="2000" b="0">
                <a:solidFill>
                  <a:srgbClr val="1F2D3A"/>
                </a:solidFill>
              </a:rPr>
              <a:t> probing is enough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Want less clustering, willing to require prime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Quadratic</a:t>
            </a:r>
            <a:r>
              <a:rPr sz="2000" b="0">
                <a:solidFill>
                  <a:srgbClr val="1F2D3A"/>
                </a:solidFill>
              </a:rPr>
              <a:t> probing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Want the best spread available? </a:t>
            </a:r>
            <a:r>
              <a:rPr sz="2000" b="1">
                <a:solidFill>
                  <a:srgbClr val="1F2D3A"/>
                </a:solidFill>
              </a:rPr>
              <a:t>Double</a:t>
            </a:r>
            <a:r>
              <a:rPr sz="2000" b="0">
                <a:solidFill>
                  <a:srgbClr val="1F2D3A"/>
                </a:solidFill>
              </a:rPr>
              <a:t> hashing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practical rule of thumb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Deletions are frequent or memory is not tight? </a:t>
            </a:r>
            <a:r>
              <a:rPr sz="2000" b="1">
                <a:solidFill>
                  <a:srgbClr val="1F2D3A"/>
                </a:solidFill>
              </a:rPr>
              <a:t>Chaining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Memory matters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is kept well below 1? </a:t>
            </a:r>
            <a:r>
              <a:rPr sz="2000" b="1">
                <a:solidFill>
                  <a:srgbClr val="1F2D3A"/>
                </a:solidFill>
              </a:rPr>
              <a:t>Open addressing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Either way: </a:t>
            </a:r>
            <a:r>
              <a:rPr sz="2000" b="1">
                <a:solidFill>
                  <a:srgbClr val="1F2D3A"/>
                </a:solidFill>
              </a:rPr>
              <a:t>rehash</a:t>
            </a:r>
            <a:r>
              <a:rPr sz="2000" b="0">
                <a:solidFill>
                  <a:srgbClr val="1F2D3A"/>
                </a:solidFill>
              </a:rPr>
              <a:t> before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gets too large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universally "best" choice — only best </a:t>
            </a:r>
            <a:r>
              <a:rPr sz="2000" b="1">
                <a:solidFill>
                  <a:srgbClr val="1F2D3A"/>
                </a:solidFill>
              </a:rPr>
              <a:t>for your case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hash table will hold millions of keys, with almost no deletions, and memory is tight. Which family fits best, and why?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Open addressing</a:t>
            </a:r>
            <a:r>
              <a:rPr sz="2000" b="0">
                <a:solidFill>
                  <a:srgbClr val="1F2D3A"/>
                </a:solidFill>
              </a:rPr>
              <a:t>, likely </a:t>
            </a:r>
            <a:r>
              <a:rPr sz="2000" b="1">
                <a:solidFill>
                  <a:srgbClr val="1F2D3A"/>
                </a:solidFill>
              </a:rPr>
              <a:t>double hashing</a:t>
            </a:r>
            <a:r>
              <a:rPr sz="2000" b="0">
                <a:solidFill>
                  <a:srgbClr val="1F2D3A"/>
                </a:solidFill>
              </a:rPr>
              <a:t>. No deletions to worry about, and no extra per-node memory for millions of chain links.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faster search on sorted data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190"/>
                <a:gridCol w="5819485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 fact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Jump search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O(sqrt(n)), block = sqrt(n)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Interpolation search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log n) on uniform data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Exponential / Fibonacci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Unbounded n / no division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hashing and collisions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319"/>
                <a:gridCol w="7456215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 fact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 function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h(k) = k mod m, O(1), m prime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Chaining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Linked list per bucket, O(1+α)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Open addressing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In-place, needs tombstones, rehashing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big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Sorted data supports faster-than-binary search by exploiting extra structure. Hashing drops comparison entirely: compute a location, handle collisions, and grow the table before it fills.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Self-check 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Four short questions. Think before the answer appears on the next slide. Full exercises and a ten-question quiz are in the week notes.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An array has 400 elements. What block size does jump search use, and roughly how many comparisons in the worst case?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block = sqrt(400) = 20</a:t>
            </a:r>
            <a:r>
              <a:rPr sz="3000" b="1">
                <a:solidFill>
                  <a:srgbClr val="2E7D32"/>
                </a:solidFill>
              </a:rPr>
              <a:t>. Worst case: about </a:t>
            </a:r>
            <a:r>
              <a:rPr sz="3000" b="1">
                <a:solidFill>
                  <a:srgbClr val="2E7D32"/>
                </a:solidFill>
                <a:latin typeface="Consolas"/>
              </a:rPr>
              <a:t>20 + 20 = 40</a:t>
            </a:r>
            <a:r>
              <a:rPr sz="3000" b="1">
                <a:solidFill>
                  <a:srgbClr val="2E7D32"/>
                </a:solidFill>
              </a:rPr>
              <a:t> comparisons — far below linear search's 400.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Why does interpolation search's formula need a guard against </a:t>
            </a:r>
            <a:r>
              <a:rPr sz="3000" b="1">
                <a:solidFill>
                  <a:srgbClr val="2E7D32"/>
                </a:solidFill>
                <a:latin typeface="Consolas"/>
              </a:rPr>
              <a:t>arr[hi] == arr[lo]</a:t>
            </a:r>
            <a:r>
              <a:rPr sz="3000" b="1">
                <a:solidFill>
                  <a:srgbClr val="2E7D32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Without it, the formula's denominator would be zero — a division-by-zero error, since an all-equal range makes </a:t>
            </a:r>
            <a:r>
              <a:rPr sz="3000" b="1">
                <a:solidFill>
                  <a:srgbClr val="2E7D32"/>
                </a:solidFill>
                <a:latin typeface="Consolas"/>
              </a:rPr>
              <a:t>arr[hi] - arr[lo] = 0</a:t>
            </a:r>
            <a:r>
              <a:rPr sz="3000" b="1">
                <a:solidFill>
                  <a:srgbClr val="2E7D3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Why should a hash table's size </a:t>
            </a:r>
            <a:r>
              <a:rPr sz="3000" b="1">
                <a:solidFill>
                  <a:srgbClr val="2E7D32"/>
                </a:solidFill>
                <a:latin typeface="Consolas"/>
              </a:rPr>
              <a:t>m</a:t>
            </a:r>
            <a:r>
              <a:rPr sz="3000" b="1">
                <a:solidFill>
                  <a:srgbClr val="2E7D32"/>
                </a:solidFill>
              </a:rPr>
              <a:t> usually be chosen prime?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prime </a:t>
            </a:r>
            <a:r>
              <a:rPr sz="3000" b="1">
                <a:solidFill>
                  <a:srgbClr val="2E7D32"/>
                </a:solidFill>
                <a:latin typeface="Consolas"/>
              </a:rPr>
              <a:t>m</a:t>
            </a:r>
            <a:r>
              <a:rPr sz="3000" b="1">
                <a:solidFill>
                  <a:srgbClr val="2E7D32"/>
                </a:solidFill>
              </a:rPr>
              <a:t> shares no common factor with most key patterns, avoiding the severe clustering a composite </a:t>
            </a:r>
            <a:r>
              <a:rPr sz="3000" b="1">
                <a:solidFill>
                  <a:srgbClr val="2E7D32"/>
                </a:solidFill>
                <a:latin typeface="Consolas"/>
              </a:rPr>
              <a:t>m</a:t>
            </a:r>
            <a:r>
              <a:rPr sz="3000" b="1">
                <a:solidFill>
                  <a:srgbClr val="2E7D32"/>
                </a:solidFill>
              </a:rPr>
              <a:t> (like a power of 10) can cause.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Why must a deleted cell in open addressing become a tombstone, not a plain empty cell?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later search stops at the first truly empty cell. Clearing to empty would wrongly cut off the probe chain for keys placed after it.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Week 7 — Project Demonstrations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No new algorithms this week: teams present their project's search or hashing component, followed by Week 8's quiz before graph algorithms resume in Week 9.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Course syllabus, Week 6: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docs/syllabus/syllabus.en.md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Algorithms*, 4th ed. MIT Press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*The Art of Computer Programming, Vol. 3: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Sorting and Searching*, 2nd 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5528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Bentley, J., Yao, A. (1976). "An almost optimal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53237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algorithm for unbounded searching"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082032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Luhn, H. P. (1953). Internal IBM memorandum on hashing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Kiefer, J. (1953). "Sequential minimax 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for a maximum"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Peterson, W. W. (1957). "Addressing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random-access storage"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79368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4th ed. Addison-Wesley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williamfiset/Algorithms · Programiz DSA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6 — Search and Hashing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