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1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_rels/notesSlide1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1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_rels/notesSlide1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3.xml"/></Relationships>
</file>

<file path=ppt/notesSlides/_rels/notesSlide1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4.xml"/></Relationships>
</file>

<file path=ppt/notesSlides/_rels/notesSlide1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_rels/notesSlide1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6.xml"/></Relationships>
</file>

<file path=ppt/notesSlides/_rels/notesSlide1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7.xml"/></Relationships>
</file>

<file path=ppt/notesSlides/_rels/notesSlide1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8.xml"/></Relationships>
</file>

<file path=ppt/notesSlides/_rels/notesSlide1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Today a node gets to point at more than one other node. That single change — one pointer becomes two — is the entire jump from "list" to "tree", and it builds the heap, priority queues, and Huffman coding, all in one sitting.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Eighteen short animations carry the whole lecture; each appears once, exactly where its idea is introduced, and several get a second look at their trickiest edge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snippet on today's slides compiles and runs exactly as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tree node is a linked-list node with one extra pointer field — that is genuinely the whole new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Nothing about memory is new this week — only new shapes built from the exact same pointer and stack/queue ideas.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on this map gets its own slides below, most with a short animation and a complete C/Java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builds the vocabulary every later section leans on — root, parent, child, leaf, depth, height — on a general tree where a node may have any number of children.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is this shape a stack, a queue, or something new? It branches — that is the whole new idea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Cayley was not thinking about computers at all — he was counting hydrocarbon isomers, whose branching structure is literally a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why "root" sits at the top — it is a convention, not a law of nature, but it is completely universal in this field.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these is pointed at, one at a time, in the animation right after this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n-1 edges is worth pausing on: every node except the root has exactly one edge, to its own parent.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Depth counts down from the root; height counts down from a node to its deepest leaf — the direction of counting is what people confuse.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an 11-node bushy tree. Watch each term light up on the same real tree,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star tests "degree" hardest: one node with degree 10, ten leaves each with degree 0, and a tree of height only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this to Week 2's linked-list node: same idea, but children is now an array, since a general tree node may have many children, not just one "next".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leaf's height is the base case, 0; every other node is 1 plus its tallest child — pure recursion, no queue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Depth needs the parent's answer first, so it walks top-down with a queue — the mirror image of height's bottom-up recursion.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Shape will start to matter a lot once we look at recursion *depth* rather than total work, later this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binary restriction starts in the very next section, and it is a choice we make for its tricks, not a law of nature.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 both parts before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Depth always adds exactly one per level down from the root — no shortcuts, no exceptions.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restriction — at most two children, called left and right — unlocks the heap, Huffman coding, and next semester's search trees.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payoff is arithmetic tricks on array indices, which section 4 introduces — impossible with unlimited children.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program for the rest of this week builds on exactly this struct — one more pointer than a linked-list node.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five independent yes/no questions — a tree can be complete without being full, and vice versa.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12 nodes, complete but not perfect. The animation asks all five yes/no questions on the same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degenerate tree fails full, complete, and perfect all at once, and its height is n-1 — as bad as a plain linked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two formulas come back constantly — the heap in section 5 depends on both.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Balance is the whole reason binary search trees, next semester, are worth building carefully rather than by accident.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walks level by level with a queue, deliberately enqueuing NULL placeholders so a real node right after a gap gets caught.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sentinel value, -1, carries "already unbalanced" up the recursion so we never re-walk the same subtree twice.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 is the height, which is why a degenerate tree's O(n) stack space is the worst case worth worrying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one-pass check_balance above exists specifically to avoid that last, very common trap.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both formulas from two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perfect tree's leaf count is exactly half its total nodes, rounded up — a nice sanity 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tree has no one natural order — a node has two children, so there is a real choice about which to visit first and when to visit the node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five programs below share the same 10-node balanced tree [50,30,70,20,40,60,80,10,-,-,45,55], so only the visiting order ever 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Reading the sequence back in, the very first value read is always the root of whatever subtree comes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highlighted call path trace the route from the root down to whichever call is currently active.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only left children, preorder visits in exactly the order the chain was built — visit, then the one child, every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Visit first, then recurse left, then right — the base case, node == NULL, must come first or this crashes on an empty subtree.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 these demonstration trees, which are not built by BST rules, inorder still runs left-before-self-before-right; it just does not happen to sort.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 the normal tree, [50,30,70,...], inorder happens to come out perfectly sorted: 10 20 30 40 45 50 55 60 70 80.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only right children there is no left subtree to visit first, so inorder comes out in the exact chained order — compare this to the left-skewed case, which comes out reversed.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Identical shape to preorder — only the position of the "visit" line moves, from first to the middle.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Free a node's children before the node itself, or you would need the node's own pointers again after they are already gone.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this run's very first and very last printed values with preorder's — root last here, root first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no left subtree, postorder still saves "visit self" for last, so the whole right chain comes out in reverse chained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three lines as always, just moved to the end — visit, left, right becomes left, right, visit.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the order of "visit, left, right" changes between the three; the total work never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three "visit every node", so a wrong choice still runs — the bug only shows up once the order itself matters.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which value must be read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"rebuild from scratch" property mentioned at the start of the preorder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Push the whole left spine; when you cannot go left any further, pop, visit, then walk into the right subtree and repeat.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stack grow as the left spine is pushed, then shrink one pop at a time as each node is visited.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10 nodes get pushed before a single one is popped — the stack depth equals the whole chain's length.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exact array-based stack from Week 3 — only the element type changed, from int to Node *.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Push the whole left spine, pop and visit, then step right and repeat — both halves of the outer while matter.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pathologically deep tree can crash a recursive call stack; our own array-based stack just runs out of room more gracefully.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halves of that loop condition matter — drop the first and you stop too early, drop the second and you loop forever.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which nodes the stack actually holds at any 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Depths 0 through h, inclusive — that is h+1 nodes, never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first node enqueued, the root, must also be the first processed — that is exactly FIFO, so a stack would give the wrong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each depth finish completely — 50, then 30 and 70, then all four grandchildren — before the next depth starts.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node here has only one child, so there is never more than one node "at" any depth — the queue never grows past size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exact circular queue from Week 3 — rear starts at -1 so the very first enqueue correctly lands on index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Unlike section 2's completeness check, this loop never enqueues NULL — mixing the two conventions up is a classic source of bugs.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Depth-first traversals trade width for depth; level order trades depth for width — neither is free.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code still compiles and runs either way; only the actual visiting order reveals the bug.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whether a level-order sequence alone tells you which node is whose child.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preorder-plus-inorder pair together does determine one specific tree; a single level-order sequence does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 a complete tree specifically, arithmetic on an index replaces every pointer — no malloc, no left/right fields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and it is exactly the representation the binary heap in section 5 is built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formulas are the entire representation; everything else is pure arithmetic on one plain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12 nodes, complete, no gaps at all — every formula lands exactly where the picture says it should.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Indices 9 and 10 are empty but index 11 is filled — one real node after a gap is enough to break completeness entirely.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one-line formulas, then one loop: any empty slot before the last real one means the array is not complete.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O(1) child/parent access is the entire point of the array representation — it is exactly what the heap needs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formulas still compute *some* index either way; on a non-complete tree, that index may simply be meaningless.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Apply all three formulas from a few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three formulas, every single time, regardless of how large the tree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binary heap is a complete tree, from section 4, with one extra rule: every parent beats both its children.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Sorting on every arrival costs O(n log n) per arrival — far too slow for something this frequent.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papers appeared the very same year — the heap and heap sort were never really separate ideas.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most common misconception about heaps: a heap is not a sorted array, only a partially ordered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operations, and the next four subsections build exactly these four, in this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Stop the moment the property holds, or when the value reaches the root — whichever comes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 min-heap, 10 values inserted one by one: 15, 7, 22, 3, 18, 9, 30, 1, 25,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12 ascending values into a min-heap: every single insert already satisfies the heap property, so not one swap ever happens.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better() hides min-heap vs max-heap behind one function, so the sift-up loop itself never needs to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Height, not size, decides insert's cost — exactly the "why balance matters" idea from section 2, put to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Shrink size by one first, then sift — the moved element usually does not belong at the root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 min-heap, 12 values, 3 extractions — watch the last element parachute into the root, then sink back 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Extracting all 10 values, one at a time, produces them in fully sorted order — that is not a coincidence, it is how heap sort works.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with both children, not just the left one — comparing only one side can leave the property broken on the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Insert climbs at most log n levels; extract sinks at most log n levels — heights, again, decide everything.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empty-heap extract reads heap[-1]-adjacent memory silently — a dangerous bug, not a clean crash.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genuinely surprising result — building looks like it should cost the same as n inserts, but it does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 max-heap, 10 values in arbitrary order — watch how few of the n/2 leaves ever move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sift-down call finds target == i immediately and does nothing — build_heap does exactly as much work as the input needs, no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sift_down here is the exact same loop as extract's sift-down; the only new idea is which nodes to call it on, and in which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one genuinely surprising complexity result of the whole week — worth sitting with for a 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loop must run backward, from the last internal node to the root, so every node's subtrees are already valid by the time it is sifted.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where in the tree each call to sift-down starts from.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function, sift_down, called in two very different patterns, with two very different total costs.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Once build_heap and extract both exist, sorting is almost free — this section just wires the two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ascending sort with a max-heap, 10 values — watch the sorted region grow from the array's tail backward.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Unlike build-heap, heap sort is not adaptive — an already-sorted input still costs the full O(n log n), swap for swap.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very same build_heap loop from before, then n-1 rounds of swap-and-sift, each on a shrinking region.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asymptotic class as merge sort or quicksort's average case, but with no extra memory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a stable sort is required, heap sort is simply the wrong tool, regardless of its good time complexity.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queue serves whoever arrived first; a priority queue serves whoever matters most, arrival order be damned.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Almost nothing new here — the heap from section 5 is by far the most common way to implement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update_key is the one genuinely new operation, and it is the whole reason each item needs a permanent 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item needs a permanent id, stable no matter where it moves inside the array, or update_key cannot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min-priority, 10 inserts, a peek, 2 extracts, and one update-key — the same 15,7,22,3,18,... values as section 5's heap-insert.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caller checks size &gt; 0, not the heap operations themselves — this scenario shows that check catching underflow safely.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item now carries a permanent id alongside its key — the id never moves, even when the item's array slot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find_by_id is a linear scan here — a real system adds a hash table from id to index to make this O(log n)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extra bookkeeping is a classic space-for-time trade, worth it once thousands of items are in play.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Decrease-key needs sift-up; increase-key needs sift-down — using the wrong one leaves the heap silently broken.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"more urgent" means for the key's numeric value in a min-priority queue.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a min-priority queue, smaller is always better — the same rule as section 5's min-heap.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variant below relaxes or changes one property of the plain binary heap, in exchange for a different advantage.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larger D makes insert cheaper (fewer levels, one comparison each) but extract more expensive (up to D comparisons per level).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D=3, a min-heap, 3 extractions from 12 values — watch each sift-down compare against up to 3 children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10 values extracted, one at a time — again comes out fully sorted, exactly like the plain binary heap's drain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base = D*i+1 replaces the binary heap's 2*i+1 — every other line of extract stays exactly the same shape.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Popular for insert-heavy workloads like network event schedulers, where extract is comparatively rare.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2*i+1 and 2*i+2 are just the D=2 special case of D*i+1+c — plug in the wrong D and the wrong array cell gets touched.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13 = 0b1101 decomposes into orders 0, 2, and 3 — trees of size 1, 4, and 8, summing to 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"three trees at once" case is exactly what the hard scenario in the animation is built to exercise.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min, A has 7 elements (orders 0,1,2), B has 5 (orders 0,2) — watch the carries ripple upward.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(order 3) union B (order 3): a single carry ripples through every order, just like adding 1000 + 1000 in binary.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link() makes the worse root a new leftmost child of the better root — O(1), just a handful of pointer updates.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plain binary heap's insert is also O(log n), but for a completely different reason: sift-up, not linking.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insert is not a separate algorithm to memorize — it is exactly union_heaps with a single-element second heap.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insert is merge with one new node; extract is merge of the root's two children, after the root itself is removed.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tree may be wildly unbalanced overall — only the right spine is guaranteed short, and merge only ever walks that spine.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min, A has 5 elements, B has 6 — watch merge splice down both right spines, then fix npls on the way back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is empty, merging with an 11-element B — merge's two base cases (t1 == NULL, t2 == NULL) handle this immediately.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better root always wins and absorbs the other tree into its own right side, then the swap restores the leftist property.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the right spine's length matters, and the leftist property guarantees it is always short.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Skip that swap, and the whole O(log n) short-right-spine guarantee quietly stops holding.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which structure has no fast way to merge two whole heaps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plain array heap's only way to merge is re-inserting every element of one heap into the other,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payoff for everything this week has built: a heap of trees, and nothing else, produces an optimal compressed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catch: mixed-length codes in one bitstream could be ambiguous to decode, unless built with one very specific property.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Huffman's professor offered the class a choice: take the final exam, or find a provably optimal prefix code — Huffman found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Rare symbols merge early, staying near the bottom; common symbols merge late, staying near the top — exactly what gives them short codes.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symbols with English-letter-like frequencies — watch the two smallest roots merge, again and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Just 2 symbols: one merge, one root, done — the smallest input for which "build a tree" even means anything.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heap_pop/heap_push are exactly section 5's min-heap extract/insert, ordering Node pointers instead of plain 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symbol is exactly one leaf, and a leaf has no children — so no code can ever be a prefix of another.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"ABRACADABRA", 11 characters — 88 plain-ASCII bits shrink to 23, because A alone is 5 of the 11 characters.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2 symbols left, so 1 bit per character is the best possible — 10 bits instead of 80, no matter how skewed the frequencies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leaves ever record a code; every internal node just extends the path with a 0 (left) or a 1 (right).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tree step per bit; the moment a leaf is reached, emit its character and restart the walk from the root.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 is the text's length in characters; B is the encoded message's length in bits.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decoder always needs either the tree or the frequency table shipped alongside the encoded bits.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a leaf's position in the tree does, and does not, allow.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"prefix-free" property is exactly what makes single-pass, unambiguous decoding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ways to visit the same tree, and one way to store a complete one without a single pointer.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these five rows is built from the same two moves: sift-up and sift-down.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a student remembers only one sentence from today, this is the one worth remembering.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mirror the self-check quiz at the end of the written notes, one question per slide, with a shorter set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same formula from section 2, just with h =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Apply the formula from section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formula, every time, regardless of the tree's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height-weighted sum from section 5.5.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few costly sifts near the top are heavily outnumbered by the many cheap ones near the bottom.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what changes on almost every operation.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update_key needs some way to find "this specific item" that does not depend on where it currently sits.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update_key was built for exactly this: "repeatedly extract the closest item, then maybe lower some other item's priority."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same references listed at the end of the week's written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historical references — Huffman, Williams, Floyd, Vuillemin, Cayley — are what today's "short history" slides drew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8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9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0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1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2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3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4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5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6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8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Trees, Heaps and Huffman Coding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355"/>
                <a:gridCol w="10080179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Trees, vocabulary, shapes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traversals: pre/in/post/iterative/level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3–7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 repr.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binary heap: insert/extract/build/sort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9–12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Priority queue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13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variants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14–16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Huffman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17–18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fundamental data structures) · LO.2 (analyze complexity)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792"/>
                <a:gridCol w="2909742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Tree vocabulary, binary tree shapes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1–2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Traversals (pre/in/post/iterative/level)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 representation of a tree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heap, heap sort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Priority queue, variants, Huffman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6–8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code/week-04/c/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code/week-04/java/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Weeks 1–2: pointers and lists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: one box, one owner,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when empty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linked-list node: a value plus one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pointer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tree node: a value plus </a:t>
            </a:r>
            <a:r>
              <a:rPr sz="2000" b="1">
                <a:solidFill>
                  <a:srgbClr val="1F2D3A"/>
                </a:solidFill>
              </a:rPr>
              <a:t>two</a:t>
            </a:r>
            <a:r>
              <a:rPr sz="2000" b="0">
                <a:solidFill>
                  <a:srgbClr val="1F2D3A"/>
                </a:solidFill>
              </a:rPr>
              <a:t> pointers, </a:t>
            </a:r>
            <a:r>
              <a:rPr sz="2000" b="0">
                <a:solidFill>
                  <a:srgbClr val="A1123F"/>
                </a:solidFill>
                <a:latin typeface="Consolas"/>
              </a:rPr>
              <a:t>left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list ends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; a tree </a:t>
            </a:r>
            <a:r>
              <a:rPr sz="2000" b="1">
                <a:solidFill>
                  <a:srgbClr val="1F2D3A"/>
                </a:solidFill>
              </a:rPr>
              <a:t>leaf</a:t>
            </a:r>
            <a:r>
              <a:rPr sz="2000" b="0">
                <a:solidFill>
                  <a:srgbClr val="1F2D3A"/>
                </a:solidFill>
              </a:rPr>
              <a:t> has both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Week 3: stack, queue, recursion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Recursion </a:t>
            </a:r>
            <a:r>
              <a:rPr sz="2000" b="1">
                <a:solidFill>
                  <a:srgbClr val="1F2D3A"/>
                </a:solidFill>
              </a:rPr>
              <a:t>is</a:t>
            </a:r>
            <a:r>
              <a:rPr sz="2000" b="0">
                <a:solidFill>
                  <a:srgbClr val="1F2D3A"/>
                </a:solidFill>
              </a:rPr>
              <a:t> a stack: a call pushes, a return pops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Today: the </a:t>
            </a:r>
            <a:r>
              <a:rPr sz="2000" b="0" i="1">
                <a:solidFill>
                  <a:srgbClr val="1F2D3A"/>
                </a:solidFill>
              </a:rPr>
              <a:t>same</a:t>
            </a:r>
            <a:r>
              <a:rPr sz="2000" b="0">
                <a:solidFill>
                  <a:srgbClr val="1F2D3A"/>
                </a:solidFill>
              </a:rPr>
              <a:t> traversal, using our </a:t>
            </a:r>
            <a:r>
              <a:rPr sz="2000" b="1">
                <a:solidFill>
                  <a:srgbClr val="1F2D3A"/>
                </a:solidFill>
              </a:rPr>
              <a:t>own</a:t>
            </a:r>
            <a:r>
              <a:rPr sz="2000" b="0">
                <a:solidFill>
                  <a:srgbClr val="1F2D3A"/>
                </a:solidFill>
              </a:rPr>
              <a:t> stack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queue (FIFO) returns unchanged, for level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3's structures now simply hold tree nodes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9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190"/>
                <a:gridCol w="509204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Trees &amp; traversals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Heaps &amp; Huffman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Vocabulary, five shapes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heap, heap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Five traversal orders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Priority queue, variants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 representation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Huffman coding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Why Trees? Vocabulary and History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file manager: one home folder, folders inside folders, files inside those. One root, unlimited branching, and no folder is ever its own ancestor.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1857</a:t>
            </a:r>
            <a:r>
              <a:rPr sz="2000" b="0">
                <a:solidFill>
                  <a:srgbClr val="1F2D3A"/>
                </a:solidFill>
              </a:rPr>
              <a:t> — Cayley counts trees while counting molecules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1968</a:t>
            </a:r>
            <a:r>
              <a:rPr sz="2000" b="0">
                <a:solidFill>
                  <a:srgbClr val="1F2D3A"/>
                </a:solidFill>
              </a:rPr>
              <a:t> — Knuth fixes the vocabulary in </a:t>
            </a:r>
            <a:r>
              <a:rPr sz="2000" b="0" i="1">
                <a:solidFill>
                  <a:srgbClr val="1F2D3A"/>
                </a:solidFill>
              </a:rPr>
              <a:t>TAOCP</a:t>
            </a:r>
            <a:r>
              <a:rPr sz="2000" b="0">
                <a:solidFill>
                  <a:srgbClr val="1F2D3A"/>
                </a:solidFill>
              </a:rPr>
              <a:t> Vol.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Root, leaf, degree, level, height — his terms, still used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of the oldest shapes in mathematics, borrowed by CS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an upside-down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root</a:t>
            </a:r>
            <a:r>
              <a:rPr sz="2000" b="0">
                <a:solidFill>
                  <a:srgbClr val="1F2D3A"/>
                </a:solidFill>
              </a:rPr>
              <a:t> is the trunk — drawn at the </a:t>
            </a:r>
            <a:r>
              <a:rPr sz="2000" b="1">
                <a:solidFill>
                  <a:srgbClr val="1F2D3A"/>
                </a:solidFill>
              </a:rPr>
              <a:t>top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Everything branches </a:t>
            </a:r>
            <a:r>
              <a:rPr sz="2000" b="1">
                <a:solidFill>
                  <a:srgbClr val="1F2D3A"/>
                </a:solidFill>
              </a:rPr>
              <a:t>downward</a:t>
            </a:r>
            <a:r>
              <a:rPr sz="2000" b="0">
                <a:solidFill>
                  <a:srgbClr val="1F2D3A"/>
                </a:solidFill>
              </a:rPr>
              <a:t> from the 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leaf</a:t>
            </a:r>
            <a:r>
              <a:rPr sz="2000" b="0">
                <a:solidFill>
                  <a:srgbClr val="1F2D3A"/>
                </a:solidFill>
              </a:rPr>
              <a:t> has no children — the end of a branch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Yes, upside down: every CS diagram draws it this way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Vocabulary (1/3)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581"/>
                <a:gridCol w="779395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Root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one node with no parent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Parent / child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Edge from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down to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: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is parent,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child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Sibling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Two nodes sharing the same parent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Leaf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node with no children — degree 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Vocabulary (2/3)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1138"/>
                <a:gridCol w="7320396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Internal node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node with at least one child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Edge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parent-child connection; </a:t>
                      </a:r>
                      <a:r>
                        <a:rPr sz="1439" b="0" i="1">
                          <a:solidFill>
                            <a:srgbClr val="1F2D3A"/>
                          </a:solidFill>
                        </a:rPr>
                        <a:t>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nodes, </a:t>
                      </a:r>
                      <a:r>
                        <a:rPr sz="1439" b="0" i="1">
                          <a:solidFill>
                            <a:srgbClr val="1F2D3A"/>
                          </a:solidFill>
                        </a:rPr>
                        <a:t>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−1 edges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Degree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(of a node)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Its number of children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Depth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(of a node)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Edges from the root down to it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Vocabulary (3/3)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3374"/>
                <a:gridCol w="666816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Height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(of a node)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Edges on its longest path down to a leaf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Height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(of the tree)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root's height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Subtree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node plus everything below 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Tree vocabulary, one term at a time</a:t>
            </a:r>
          </a:p>
        </p:txBody>
      </p:sp>
      <p:pic>
        <p:nvPicPr>
          <p:cNvPr id="7" name="Picture 6" descr="tree-terminolog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341" y="1325880"/>
            <a:ext cx="546101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star: the root has 10 children</a:t>
            </a:r>
          </a:p>
        </p:txBody>
      </p:sp>
      <p:pic>
        <p:nvPicPr>
          <p:cNvPr id="7" name="Picture 6" descr="tree-terminolog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341" y="1325880"/>
            <a:ext cx="546101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tree node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Node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char label[4];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struct Node *children[MAX_CHILDREN];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child_count;   /* degree of this node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depth;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struct Node *parent;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Node;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height() (bottom-up, recursive)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height(Node *n)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(n-&gt;child_count ==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0;         /* a leaf: height 0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best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n-&gt;child_count;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h = height(n-&gt;children[i]);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(h &gt; best) best = 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best + 1;      /* 1 + tallest child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compute_depths() (top-down, BFS)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compute_depths(Node *root)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*queue[MAX_NODES];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front = 0, rear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root-&gt;depth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queue[rear++]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(front &lt; 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*cur = queue[front++];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i = 0; i &lt; cur-&gt;child_count;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Node *ch = cur-&gt;children[i];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ch-&gt;depth = cur-&gt;depth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queue[rear++] = ch;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height</a:t>
            </a:r>
            <a:r>
              <a:rPr sz="2000" b="0">
                <a:solidFill>
                  <a:srgbClr val="1F2D3A"/>
                </a:solidFill>
              </a:rPr>
              <a:t>: every node visited once —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compute_depths</a:t>
            </a:r>
            <a:r>
              <a:rPr sz="2000" b="0">
                <a:solidFill>
                  <a:srgbClr val="1F2D3A"/>
                </a:solidFill>
              </a:rPr>
              <a:t>: every node visited once —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Neither depends on the tree's </a:t>
            </a:r>
            <a:r>
              <a:rPr sz="2000" b="1">
                <a:solidFill>
                  <a:srgbClr val="1F2D3A"/>
                </a:solidFill>
              </a:rPr>
              <a:t>shape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thin chain costs the same as a bushy tree, same </a:t>
            </a:r>
            <a:r>
              <a:rPr sz="2000" b="0" i="1">
                <a:solidFill>
                  <a:srgbClr val="1F2D3A"/>
                </a:solidFill>
              </a:rPr>
              <a:t>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</a:t>
            </a:r>
            <a:r>
              <a:rPr sz="2000" b="1">
                <a:solidFill>
                  <a:srgbClr val="1F2D3A"/>
                </a:solidFill>
              </a:rPr>
              <a:t>depth</a:t>
            </a:r>
            <a:r>
              <a:rPr sz="2000" b="0">
                <a:solidFill>
                  <a:srgbClr val="1F2D3A"/>
                </a:solidFill>
              </a:rPr>
              <a:t> (from the root down) with </a:t>
            </a:r>
            <a:r>
              <a:rPr sz="2000" b="1">
                <a:solidFill>
                  <a:srgbClr val="1F2D3A"/>
                </a:solidFill>
              </a:rPr>
              <a:t>height</a:t>
            </a:r>
            <a:r>
              <a:rPr sz="2000" b="0">
                <a:solidFill>
                  <a:srgbClr val="1F2D3A"/>
                </a:solidFill>
              </a:rPr>
              <a:t> (down to a leaf)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 leaf's height is 0, not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every tree is </a:t>
            </a:r>
            <a:r>
              <a:rPr sz="2000" b="1">
                <a:solidFill>
                  <a:srgbClr val="1F2D3A"/>
                </a:solidFill>
              </a:rPr>
              <a:t>binary</a:t>
            </a:r>
            <a:r>
              <a:rPr sz="2000" b="0">
                <a:solidFill>
                  <a:srgbClr val="1F2D3A"/>
                </a:solidFill>
              </a:rPr>
              <a:t> — a general node can have any number of children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the 18-node example, </a:t>
            </a:r>
            <a:r>
              <a:rPr sz="2000" b="0">
                <a:solidFill>
                  <a:srgbClr val="A1123F"/>
                </a:solidFill>
                <a:latin typeface="Consolas"/>
              </a:rPr>
              <a:t>Q1</a:t>
            </a:r>
            <a:r>
              <a:rPr sz="2000" b="0">
                <a:solidFill>
                  <a:srgbClr val="1F2D3A"/>
                </a:solidFill>
              </a:rPr>
              <a:t> has children </a:t>
            </a:r>
            <a:r>
              <a:rPr sz="2000" b="0">
                <a:solidFill>
                  <a:srgbClr val="A1123F"/>
                </a:solidFill>
                <a:latin typeface="Consolas"/>
              </a:rPr>
              <a:t>S1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S2</a:t>
            </a:r>
            <a:r>
              <a:rPr sz="2000" b="0">
                <a:solidFill>
                  <a:srgbClr val="1F2D3A"/>
                </a:solidFill>
              </a:rPr>
              <a:t>. What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Q1</a:t>
            </a:r>
            <a:r>
              <a:rPr sz="2000" b="0">
                <a:solidFill>
                  <a:srgbClr val="1F2D3A"/>
                </a:solidFill>
              </a:rPr>
              <a:t>'s </a:t>
            </a:r>
            <a:r>
              <a:rPr sz="2000" b="1">
                <a:solidFill>
                  <a:srgbClr val="1F2D3A"/>
                </a:solidFill>
              </a:rPr>
              <a:t>degree</a:t>
            </a:r>
            <a:r>
              <a:rPr sz="2000" b="0">
                <a:solidFill>
                  <a:srgbClr val="1F2D3A"/>
                </a:solidFill>
              </a:rPr>
              <a:t>? What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S1</a:t>
            </a:r>
            <a:r>
              <a:rPr sz="2000" b="0">
                <a:solidFill>
                  <a:srgbClr val="1F2D3A"/>
                </a:solidFill>
              </a:rPr>
              <a:t>'s </a:t>
            </a:r>
            <a:r>
              <a:rPr sz="2000" b="1">
                <a:solidFill>
                  <a:srgbClr val="1F2D3A"/>
                </a:solidFill>
              </a:rPr>
              <a:t>depth</a:t>
            </a:r>
            <a:r>
              <a:rPr sz="2000" b="0">
                <a:solidFill>
                  <a:srgbClr val="1F2D3A"/>
                </a:solidFill>
              </a:rPr>
              <a:t>, given </a:t>
            </a:r>
            <a:r>
              <a:rPr sz="2000" b="0">
                <a:solidFill>
                  <a:srgbClr val="A1123F"/>
                </a:solidFill>
                <a:latin typeface="Consolas"/>
              </a:rPr>
              <a:t>Q1</a:t>
            </a:r>
            <a:r>
              <a:rPr sz="2000" b="0">
                <a:solidFill>
                  <a:srgbClr val="1F2D3A"/>
                </a:solidFill>
              </a:rPr>
              <a:t>'s depth is 1?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Q1</a:t>
            </a:r>
            <a:r>
              <a:rPr sz="2000" b="0">
                <a:solidFill>
                  <a:srgbClr val="1F2D3A"/>
                </a:solidFill>
              </a:rPr>
              <a:t>'s degree is </a:t>
            </a:r>
            <a:r>
              <a:rPr sz="2000" b="1">
                <a:solidFill>
                  <a:srgbClr val="1F2D3A"/>
                </a:solidFill>
              </a:rPr>
              <a:t>2</a:t>
            </a:r>
            <a:r>
              <a:rPr sz="2000" b="0">
                <a:solidFill>
                  <a:srgbClr val="1F2D3A"/>
                </a:solidFill>
              </a:rPr>
              <a:t> (two children). </a:t>
            </a:r>
            <a:r>
              <a:rPr sz="2000" b="0">
                <a:solidFill>
                  <a:srgbClr val="A1123F"/>
                </a:solidFill>
                <a:latin typeface="Consolas"/>
              </a:rPr>
              <a:t>S1</a:t>
            </a:r>
            <a:r>
              <a:rPr sz="2000" b="0">
                <a:solidFill>
                  <a:srgbClr val="1F2D3A"/>
                </a:solidFill>
              </a:rPr>
              <a:t> is a child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Q1</a:t>
            </a:r>
            <a:r>
              <a:rPr sz="2000" b="0">
                <a:solidFill>
                  <a:srgbClr val="1F2D3A"/>
                </a:solidFill>
              </a:rPr>
              <a:t>, so its depth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Q1</a:t>
            </a:r>
            <a:r>
              <a:rPr sz="2000" b="0">
                <a:solidFill>
                  <a:srgbClr val="1F2D3A"/>
                </a:solidFill>
              </a:rPr>
              <a:t>'s depth + 1 = </a:t>
            </a:r>
            <a:r>
              <a:rPr sz="2000" b="1">
                <a:solidFill>
                  <a:srgbClr val="1F2D3A"/>
                </a:solidFill>
              </a:rPr>
              <a:t>2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Binary Trees: Shapes and Node Counts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Restrict every node to </a:t>
            </a:r>
            <a:r>
              <a:rPr sz="2000" b="1">
                <a:solidFill>
                  <a:srgbClr val="1F2D3A"/>
                </a:solidFill>
              </a:rPr>
              <a:t>at most two</a:t>
            </a:r>
            <a:r>
              <a:rPr sz="2000" b="0">
                <a:solidFill>
                  <a:srgbClr val="1F2D3A"/>
                </a:solidFill>
              </a:rPr>
              <a:t> children, left and right. Why would giving up "any number of children" ever be worth it?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binary tree node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Node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struct Node *left, *right;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Node;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Five shapes, precisely defined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4310"/>
                <a:gridCol w="8327224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Shape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Definition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Full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node has 0 or 2 children, never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Complete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level full except the last, filled left-to-right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Perfect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Full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every leaf at the same depth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Degenerate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node has 0 or 1 children — a chain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Balanced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Left/right subtree heights differ by ≤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Binary tree shapes, one question at a time</a:t>
            </a:r>
          </a:p>
        </p:txBody>
      </p:sp>
      <p:pic>
        <p:nvPicPr>
          <p:cNvPr id="7" name="Picture 6" descr="tree-shape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964" y="1325880"/>
            <a:ext cx="751976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degenerate chain, 10 nodes</a:t>
            </a:r>
          </a:p>
        </p:txBody>
      </p:sp>
      <p:pic>
        <p:nvPicPr>
          <p:cNvPr id="7" name="Picture 6" descr="tree-shape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964" y="1325880"/>
            <a:ext cx="751976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many nodes can fit?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*</a:t>
            </a:r>
            <a:r>
              <a:rPr sz="2000" b="0" i="1">
                <a:solidFill>
                  <a:srgbClr val="1F2D3A"/>
                </a:solidFill>
              </a:rPr>
              <a:t>Max at height </a:t>
            </a:r>
            <a:r>
              <a:rPr sz="2000" b="0">
                <a:solidFill>
                  <a:srgbClr val="1F2D3A"/>
                </a:solidFill>
              </a:rPr>
              <a:t>h</a:t>
            </a:r>
            <a:r>
              <a:rPr sz="2000" b="0" i="1">
                <a:solidFill>
                  <a:srgbClr val="1F2D3A"/>
                </a:solidFill>
              </a:rPr>
              <a:t>:</a:t>
            </a:r>
            <a:r>
              <a:rPr sz="2000" b="0">
                <a:solidFill>
                  <a:srgbClr val="1F2D3A"/>
                </a:solidFill>
              </a:rPr>
              <a:t>* a perfect tree has 2&lt;sup&gt;h+1&lt;/sup&gt; − 1 nodes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Level </a:t>
            </a:r>
            <a:r>
              <a:rPr sz="2000" b="0" i="1">
                <a:solidFill>
                  <a:srgbClr val="1F2D3A"/>
                </a:solidFill>
              </a:rPr>
              <a:t>k</a:t>
            </a:r>
            <a:r>
              <a:rPr sz="2000" b="0">
                <a:solidFill>
                  <a:srgbClr val="1F2D3A"/>
                </a:solidFill>
              </a:rPr>
              <a:t> holds 2&lt;sup&gt;k&lt;/sup&gt; nodes; sum them through level </a:t>
            </a:r>
            <a:r>
              <a:rPr sz="2000" b="0" i="1">
                <a:solidFill>
                  <a:srgbClr val="1F2D3A"/>
                </a:solidFill>
              </a:rPr>
              <a:t>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*</a:t>
            </a:r>
            <a:r>
              <a:rPr sz="2000" b="0" i="1">
                <a:solidFill>
                  <a:srgbClr val="1F2D3A"/>
                </a:solidFill>
              </a:rPr>
              <a:t>Min height for </a:t>
            </a:r>
            <a:r>
              <a:rPr sz="2000" b="0">
                <a:solidFill>
                  <a:srgbClr val="1F2D3A"/>
                </a:solidFill>
              </a:rPr>
              <a:t>n</a:t>
            </a:r>
            <a:r>
              <a:rPr sz="2000" b="0" i="1">
                <a:solidFill>
                  <a:srgbClr val="1F2D3A"/>
                </a:solidFill>
              </a:rPr>
              <a:t> nodes:</a:t>
            </a:r>
            <a:r>
              <a:rPr sz="2000" b="0">
                <a:solidFill>
                  <a:srgbClr val="1F2D3A"/>
                </a:solidFill>
              </a:rPr>
              <a:t>* ⌊log₂ n⌋, no arrangement beats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level holds at most twice the nodes of the one above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balance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balanced</a:t>
            </a:r>
            <a:r>
              <a:rPr sz="2000" b="0">
                <a:solidFill>
                  <a:srgbClr val="1F2D3A"/>
                </a:solidFill>
              </a:rPr>
              <a:t> tree keeps height close to log₂ 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Root-to-leaf operations then cost </a:t>
            </a:r>
            <a:r>
              <a:rPr sz="2000" b="1">
                <a:solidFill>
                  <a:srgbClr val="1F2D3A"/>
                </a:solidFill>
              </a:rPr>
              <a:t>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degenerate</a:t>
            </a:r>
            <a:r>
              <a:rPr sz="2000" b="0">
                <a:solidFill>
                  <a:srgbClr val="1F2D3A"/>
                </a:solidFill>
              </a:rPr>
              <a:t> tree's height is n − 1, no better than a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node count, wildly different cost — shape decides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is_complete (spotting gaps)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 is_complete(Node *root)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*queue[MAX_NODES]; int front = 0, rear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queue[rear++]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bool seen_gap =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(front &lt; 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*n = queue[front++];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(n == NULL) { seen_gap = true; continue;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(seen_gap)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queue[rear++] = n-&gt;left;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queue[rear++] = n-&gt;right;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check_balance (one pass, not two)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check_balance(Node *n)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NULL)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hl = check_balance(n-&gt;left);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(hl == -1) return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hr = check_balance(n-&gt;right);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(hr == -1) return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(abs(hl - hr) &gt; 1) return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 + (hl &gt; hr ? hl : hr);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five shape checks are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visit each node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is_complete</a:t>
            </a:r>
            <a:r>
              <a:rPr sz="2000" b="0">
                <a:solidFill>
                  <a:srgbClr val="1F2D3A"/>
                </a:solidFill>
              </a:rPr>
              <a:t> needs O(n) extra space, for its queue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other four need only </a:t>
            </a:r>
            <a:r>
              <a:rPr sz="2000" b="1">
                <a:solidFill>
                  <a:srgbClr val="1F2D3A"/>
                </a:solidFill>
              </a:rPr>
              <a:t>O(h)</a:t>
            </a:r>
            <a:r>
              <a:rPr sz="2000" b="0">
                <a:solidFill>
                  <a:srgbClr val="1F2D3A"/>
                </a:solidFill>
              </a:rPr>
              <a:t> recursion-stack space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Thinking "complete" means every level is full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</a:t>
            </a:r>
            <a:r>
              <a:rPr sz="2000" b="1">
                <a:solidFill>
                  <a:srgbClr val="1F2D3A"/>
                </a:solidFill>
              </a:rPr>
              <a:t>perfect</a:t>
            </a:r>
            <a:r>
              <a:rPr sz="2000" b="0">
                <a:solidFill>
                  <a:srgbClr val="1F2D3A"/>
                </a:solidFill>
              </a:rPr>
              <a:t> (complete + all leaves equal depth) with complete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Calling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height()</a:t>
            </a:r>
            <a:r>
              <a:rPr sz="2000" b="0">
                <a:solidFill>
                  <a:srgbClr val="1F2D3A"/>
                </a:solidFill>
              </a:rPr>
              <a:t> twice per node — turns O(n) into </a:t>
            </a:r>
            <a:r>
              <a:rPr sz="2000" b="1">
                <a:solidFill>
                  <a:srgbClr val="1F2D3A"/>
                </a:solidFill>
              </a:rPr>
              <a:t>O(n²)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binary tree has height 3 and is </a:t>
            </a:r>
            <a:r>
              <a:rPr sz="2000" b="1">
                <a:solidFill>
                  <a:srgbClr val="1F2D3A"/>
                </a:solidFill>
              </a:rPr>
              <a:t>perfect</a:t>
            </a:r>
            <a:r>
              <a:rPr sz="2000" b="0">
                <a:solidFill>
                  <a:srgbClr val="1F2D3A"/>
                </a:solidFill>
              </a:rPr>
              <a:t>. How many nodes does it have? How many of them are leaves?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2&lt;sup&gt;4&lt;/sup&gt; − 1 = </a:t>
            </a:r>
            <a:r>
              <a:rPr sz="2000" b="1">
                <a:solidFill>
                  <a:srgbClr val="1F2D3A"/>
                </a:solidFill>
              </a:rPr>
              <a:t>15</a:t>
            </a:r>
            <a:r>
              <a:rPr sz="2000" b="0">
                <a:solidFill>
                  <a:srgbClr val="1F2D3A"/>
                </a:solidFill>
              </a:rPr>
              <a:t> nodes total. The last level (level 3) holds 2&lt;sup&gt;3&lt;/sup&gt; = </a:t>
            </a:r>
            <a:r>
              <a:rPr sz="2000" b="1">
                <a:solidFill>
                  <a:srgbClr val="1F2D3A"/>
                </a:solidFill>
              </a:rPr>
              <a:t>8</a:t>
            </a:r>
            <a:r>
              <a:rPr sz="2000" b="0">
                <a:solidFill>
                  <a:srgbClr val="1F2D3A"/>
                </a:solidFill>
              </a:rPr>
              <a:t> leaves; the other 7 nodes are internal.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Traversals: Visiting Every Node Once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No single "natural"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node has (up to) two children — a real choice exists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Three recursive orders: </a:t>
            </a:r>
            <a:r>
              <a:rPr sz="2000" b="1">
                <a:solidFill>
                  <a:srgbClr val="1F2D3A"/>
                </a:solidFill>
              </a:rPr>
              <a:t>preorder, inorder, postorder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more without recursion: our own </a:t>
            </a:r>
            <a:r>
              <a:rPr sz="2000" b="1">
                <a:solidFill>
                  <a:srgbClr val="1F2D3A"/>
                </a:solidFill>
              </a:rPr>
              <a:t>stack</a:t>
            </a:r>
            <a:r>
              <a:rPr sz="2000" b="0">
                <a:solidFill>
                  <a:srgbClr val="1F2D3A"/>
                </a:solidFill>
              </a:rPr>
              <a:t>, and a </a:t>
            </a:r>
            <a:r>
              <a:rPr sz="2000" b="1">
                <a:solidFill>
                  <a:srgbClr val="1F2D3A"/>
                </a:solidFill>
              </a:rPr>
              <a:t>queue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tree, five orders, generally five different sequences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Preorder: visit, left, right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Visit the node </a:t>
            </a:r>
            <a:r>
              <a:rPr sz="2000" b="1">
                <a:solidFill>
                  <a:srgbClr val="1F2D3A"/>
                </a:solidFill>
              </a:rPr>
              <a:t>before</a:t>
            </a:r>
            <a:r>
              <a:rPr sz="2000" b="0">
                <a:solidFill>
                  <a:srgbClr val="1F2D3A"/>
                </a:solidFill>
              </a:rPr>
              <a:t> either child. The root is always visited </a:t>
            </a:r>
            <a:r>
              <a:rPr sz="2000" b="1">
                <a:solidFill>
                  <a:srgbClr val="1F2D3A"/>
                </a:solidFill>
              </a:rPr>
              <a:t>first</a:t>
            </a:r>
            <a:r>
              <a:rPr sz="2000" b="0">
                <a:solidFill>
                  <a:srgbClr val="1F2D3A"/>
                </a:solidFill>
              </a:rPr>
              <a:t> — exactly the order you need to </a:t>
            </a:r>
            <a:r>
              <a:rPr sz="2000" b="1">
                <a:solidFill>
                  <a:srgbClr val="1F2D3A"/>
                </a:solidFill>
              </a:rPr>
              <a:t>rebuild</a:t>
            </a:r>
            <a:r>
              <a:rPr sz="2000" b="0">
                <a:solidFill>
                  <a:srgbClr val="1F2D3A"/>
                </a:solidFill>
              </a:rPr>
              <a:t> a tree from scratch.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Preorder, step by step</a:t>
            </a:r>
          </a:p>
        </p:txBody>
      </p:sp>
      <p:pic>
        <p:nvPicPr>
          <p:cNvPr id="7" name="Picture 6" descr="preorder-travers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296" y="1325880"/>
            <a:ext cx="56051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left-skewed chain</a:t>
            </a:r>
          </a:p>
        </p:txBody>
      </p:sp>
      <p:pic>
        <p:nvPicPr>
          <p:cNvPr id="7" name="Picture 6" descr="preorder-travers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296" y="1325880"/>
            <a:ext cx="56051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preorder (recursive)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preorder(Node *node)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(node == NULL)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printf("visit %d\n", node-&gt;value);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visited[visited_count++] = node-&gt;value;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preorder(node-&gt;left);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preorder(node-&gt;right);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Inorder: left, visit, right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Visit the node </a:t>
            </a:r>
            <a:r>
              <a:rPr sz="2000" b="1">
                <a:solidFill>
                  <a:srgbClr val="1F2D3A"/>
                </a:solidFill>
              </a:rPr>
              <a:t>between</a:t>
            </a:r>
            <a:r>
              <a:rPr sz="2000" b="0">
                <a:solidFill>
                  <a:srgbClr val="1F2D3A"/>
                </a:solidFill>
              </a:rPr>
              <a:t> its children. On a binary </a:t>
            </a:r>
            <a:r>
              <a:rPr sz="2000" b="1">
                <a:solidFill>
                  <a:srgbClr val="1F2D3A"/>
                </a:solidFill>
              </a:rPr>
              <a:t>search</a:t>
            </a:r>
            <a:r>
              <a:rPr sz="2000" b="0">
                <a:solidFill>
                  <a:srgbClr val="1F2D3A"/>
                </a:solidFill>
              </a:rPr>
              <a:t> tree, this visits every value in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order — previewed here, built later.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Inorder, step by step</a:t>
            </a:r>
          </a:p>
        </p:txBody>
      </p:sp>
      <p:pic>
        <p:nvPicPr>
          <p:cNvPr id="7" name="Picture 6" descr="inorder-travers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296" y="1325880"/>
            <a:ext cx="56051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right-skewed chain</a:t>
            </a:r>
          </a:p>
        </p:txBody>
      </p:sp>
      <p:pic>
        <p:nvPicPr>
          <p:cNvPr id="7" name="Picture 6" descr="inorder-travers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296" y="1325880"/>
            <a:ext cx="56051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inorder (recursive)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inorder(Node *node)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(node == NULL)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inorder(node-&gt;left);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printf("visit %d\n", node-&gt;value);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visited[visited_count++] = node-&gt;value;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inorder(node-&gt;right);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Postorder: left, right, 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Visit the node </a:t>
            </a:r>
            <a:r>
              <a:rPr sz="2000" b="1">
                <a:solidFill>
                  <a:srgbClr val="1F2D3A"/>
                </a:solidFill>
              </a:rPr>
              <a:t>after</a:t>
            </a:r>
            <a:r>
              <a:rPr sz="2000" b="0">
                <a:solidFill>
                  <a:srgbClr val="1F2D3A"/>
                </a:solidFill>
              </a:rPr>
              <a:t> both children. The root is always visited </a:t>
            </a:r>
            <a:r>
              <a:rPr sz="2000" b="1">
                <a:solidFill>
                  <a:srgbClr val="1F2D3A"/>
                </a:solidFill>
              </a:rPr>
              <a:t>last</a:t>
            </a:r>
            <a:r>
              <a:rPr sz="2000" b="0">
                <a:solidFill>
                  <a:srgbClr val="1F2D3A"/>
                </a:solidFill>
              </a:rPr>
              <a:t> — exactly the order you need to </a:t>
            </a:r>
            <a:r>
              <a:rPr sz="2000" b="1">
                <a:solidFill>
                  <a:srgbClr val="1F2D3A"/>
                </a:solidFill>
              </a:rPr>
              <a:t>delete</a:t>
            </a:r>
            <a:r>
              <a:rPr sz="2000" b="0">
                <a:solidFill>
                  <a:srgbClr val="1F2D3A"/>
                </a:solidFill>
              </a:rPr>
              <a:t> a tree safely.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Postorder, step by step</a:t>
            </a:r>
          </a:p>
        </p:txBody>
      </p:sp>
      <p:pic>
        <p:nvPicPr>
          <p:cNvPr id="7" name="Picture 6" descr="postorder-travers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296" y="1325880"/>
            <a:ext cx="56051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right-skewed chain, reversed</a:t>
            </a:r>
          </a:p>
        </p:txBody>
      </p:sp>
      <p:pic>
        <p:nvPicPr>
          <p:cNvPr id="7" name="Picture 6" descr="postorder-travers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296" y="1325880"/>
            <a:ext cx="56051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postorder (recursive)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postorder(Node *node)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(node == NULL)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postorder(node-&gt;left);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postorder(node-&gt;right);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printf("visit %d\n", node-&gt;value);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visited[visited_count++] = node-&gt;value;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— all three traversals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time: every node visited once, O(1) work each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O(h)</a:t>
            </a:r>
            <a:r>
              <a:rPr sz="2000" b="0">
                <a:solidFill>
                  <a:srgbClr val="1F2D3A"/>
                </a:solidFill>
              </a:rPr>
              <a:t> recursion-stack space — the tree's height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O(log n) for a balanced tree, but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for a chain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worst case motivates section 3.4's explicit stack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base case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 == NULL</a:t>
            </a:r>
            <a:r>
              <a:rPr sz="2000" b="0">
                <a:solidFill>
                  <a:srgbClr val="1F2D3A"/>
                </a:solidFill>
              </a:rPr>
              <a:t> must return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resetting a shared visited-count between scenarios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the three orders "mostly agree" — even one extra node makes them diverge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Picking the wrong traversal: rebuild needs preorder, delete needs postorder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must save a tree to a file so that reading the values back in and inserting each one in order rebuilds the exact same tree. Which order?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Preorder.</a:t>
            </a:r>
            <a:r>
              <a:rPr sz="2000" b="0">
                <a:solidFill>
                  <a:srgbClr val="1F2D3A"/>
                </a:solidFill>
              </a:rPr>
              <a:t> The first value read back must be the root, and preorder is the only order that visits the root before either subtree.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Inorder without recursion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recursive traversal secretly uses the compiler's </a:t>
            </a:r>
            <a:r>
              <a:rPr sz="2000" b="1">
                <a:solidFill>
                  <a:srgbClr val="1F2D3A"/>
                </a:solidFill>
              </a:rPr>
              <a:t>call stack</a:t>
            </a:r>
            <a:r>
              <a:rPr sz="2000" b="0">
                <a:solidFill>
                  <a:srgbClr val="1F2D3A"/>
                </a:solidFill>
              </a:rPr>
              <a:t>. This time, no recursion at all — our </a:t>
            </a:r>
            <a:r>
              <a:rPr sz="2000" b="1">
                <a:solidFill>
                  <a:srgbClr val="1F2D3A"/>
                </a:solidFill>
              </a:rPr>
              <a:t>own</a:t>
            </a:r>
            <a:r>
              <a:rPr sz="2000" b="0">
                <a:solidFill>
                  <a:srgbClr val="1F2D3A"/>
                </a:solidFill>
              </a:rPr>
              <a:t> stack, from Week 3, holding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Node *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Iterative inorder, step by step</a:t>
            </a:r>
          </a:p>
        </p:txBody>
      </p:sp>
      <p:pic>
        <p:nvPicPr>
          <p:cNvPr id="7" name="Picture 6" descr="iterative-inorder-stack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630" y="1325880"/>
            <a:ext cx="64964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stack reaches its deepest point</a:t>
            </a:r>
          </a:p>
        </p:txBody>
      </p:sp>
      <p:pic>
        <p:nvPicPr>
          <p:cNvPr id="7" name="Picture 6" descr="iterative-inorder-stack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630" y="1325880"/>
            <a:ext cx="64964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push / pop (our own stack)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push(Node *n)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top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stack_data[top]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Node *pop(void)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stack_data[top];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top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main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*cur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(cur != NULL || !is_empty())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push(cur);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cur-&gt;left;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 = pop();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printf("visit %d\n", cur-&gt;value);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 = cur-&gt;right;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time — every node pushed once, popped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O(h)</a:t>
            </a:r>
            <a:r>
              <a:rPr sz="2000" b="0">
                <a:solidFill>
                  <a:srgbClr val="1F2D3A"/>
                </a:solidFill>
              </a:rPr>
              <a:t> space — matches the recursive version exactly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memory saved; only the bookkeeping moved, to our own stack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Benefit: an explicit stack can grow past a fixed recursion limit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Dropping either half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 != NULL || !is_empty()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cur = cur-&gt;right</a:t>
            </a:r>
            <a:r>
              <a:rPr sz="2000" b="0">
                <a:solidFill>
                  <a:srgbClr val="1F2D3A"/>
                </a:solidFill>
              </a:rPr>
              <a:t> after visiting a popped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Skip it, and every right subtree silently disappears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On a </a:t>
            </a:r>
            <a:r>
              <a:rPr sz="2000" b="1">
                <a:solidFill>
                  <a:srgbClr val="1F2D3A"/>
                </a:solidFill>
              </a:rPr>
              <a:t>perfect</a:t>
            </a:r>
            <a:r>
              <a:rPr sz="2000" b="0">
                <a:solidFill>
                  <a:srgbClr val="1F2D3A"/>
                </a:solidFill>
              </a:rPr>
              <a:t> tree of height </a:t>
            </a:r>
            <a:r>
              <a:rPr sz="2000" b="0" i="1">
                <a:solidFill>
                  <a:srgbClr val="1F2D3A"/>
                </a:solidFill>
              </a:rPr>
              <a:t>h</a:t>
            </a:r>
            <a:r>
              <a:rPr sz="2000" b="0">
                <a:solidFill>
                  <a:srgbClr val="1F2D3A"/>
                </a:solidFill>
              </a:rPr>
              <a:t>, what is the </a:t>
            </a:r>
            <a:r>
              <a:rPr sz="2000" b="1">
                <a:solidFill>
                  <a:srgbClr val="1F2D3A"/>
                </a:solidFill>
              </a:rPr>
              <a:t>maximum</a:t>
            </a:r>
            <a:r>
              <a:rPr sz="2000" b="0">
                <a:solidFill>
                  <a:srgbClr val="1F2D3A"/>
                </a:solidFill>
              </a:rPr>
              <a:t> number of nodes ever sitting on the stack at once during this traversal?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/>
            </a:r>
            <a:r>
              <a:rPr sz="2000" b="0" i="1">
                <a:solidFill>
                  <a:srgbClr val="1F2D3A"/>
                </a:solidFill>
              </a:rPr>
              <a:t>h</a:t>
            </a:r>
            <a:r>
              <a:rPr sz="2000" b="0">
                <a:solidFill>
                  <a:srgbClr val="1F2D3A"/>
                </a:solidFill>
              </a:rPr>
              <a:t> + 1.*</a:t>
            </a:r>
            <a:r>
              <a:rPr sz="2000" b="0" i="1">
                <a:solidFill>
                  <a:srgbClr val="1F2D3A"/>
                </a:solidFill>
              </a:rPr>
              <a:t> The stack only ever holds the current left spine, and a perfect tree's longest left spine has </a:t>
            </a:r>
            <a:r>
              <a:rPr sz="2000" b="0">
                <a:solidFill>
                  <a:srgbClr val="1F2D3A"/>
                </a:solidFill>
              </a:rPr>
              <a:t>h* + 1 nodes.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Level order (breadth-first) with a queue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traversal so far goes </a:t>
            </a:r>
            <a:r>
              <a:rPr sz="2000" b="1">
                <a:solidFill>
                  <a:srgbClr val="1F2D3A"/>
                </a:solidFill>
              </a:rPr>
              <a:t>deep</a:t>
            </a:r>
            <a:r>
              <a:rPr sz="2000" b="0">
                <a:solidFill>
                  <a:srgbClr val="1F2D3A"/>
                </a:solidFill>
              </a:rPr>
              <a:t> before </a:t>
            </a:r>
            <a:r>
              <a:rPr sz="2000" b="1">
                <a:solidFill>
                  <a:srgbClr val="1F2D3A"/>
                </a:solidFill>
              </a:rPr>
              <a:t>wide</a:t>
            </a:r>
            <a:r>
              <a:rPr sz="2000" b="0">
                <a:solidFill>
                  <a:srgbClr val="1F2D3A"/>
                </a:solidFill>
              </a:rPr>
              <a:t>. Level order visits the root, then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node at depth 1, then depth 2 — needs a </a:t>
            </a:r>
            <a:r>
              <a:rPr sz="2000" b="1">
                <a:solidFill>
                  <a:srgbClr val="1F2D3A"/>
                </a:solidFill>
              </a:rPr>
              <a:t>queue</a:t>
            </a:r>
            <a:r>
              <a:rPr sz="2000" b="0">
                <a:solidFill>
                  <a:srgbClr val="1F2D3A"/>
                </a:solidFill>
              </a:rPr>
              <a:t>, not a stack.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Level order, step by step</a:t>
            </a:r>
          </a:p>
        </p:txBody>
      </p:sp>
      <p:pic>
        <p:nvPicPr>
          <p:cNvPr id="7" name="Picture 6" descr="level-order-travers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515" y="1325880"/>
            <a:ext cx="881466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queue always holds one item</a:t>
            </a:r>
          </a:p>
        </p:txBody>
      </p:sp>
      <p:pic>
        <p:nvPicPr>
          <p:cNvPr id="7" name="Picture 6" descr="level-order-travers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515" y="1325880"/>
            <a:ext cx="881466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enqueue / dequeue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enqueue(Node *n)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rear = (rear + 1) % QUEUE_CAP;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queue_data[rear]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Node *dequeue(void)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queue_data[front];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 = (front + 1) % QUEUE_CAP;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main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enqueue(root);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(!is_empty())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dequeue();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printf("visit %d\n", cur-&gt;value);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(cur-&gt;left != NULL) enqueue(cur-&gt;left);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(cur-&gt;right != NULL) enqueue(cur-&gt;right);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time — every node enqueued once, dequeued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O(w)</a:t>
            </a:r>
            <a:r>
              <a:rPr sz="2000" b="0">
                <a:solidFill>
                  <a:srgbClr val="1F2D3A"/>
                </a:solidFill>
              </a:rPr>
              <a:t> space, where </a:t>
            </a:r>
            <a:r>
              <a:rPr sz="2000" b="0" i="1">
                <a:solidFill>
                  <a:srgbClr val="1F2D3A"/>
                </a:solidFill>
              </a:rPr>
              <a:t>w</a:t>
            </a:r>
            <a:r>
              <a:rPr sz="2000" b="0">
                <a:solidFill>
                  <a:srgbClr val="1F2D3A"/>
                </a:solidFill>
              </a:rPr>
              <a:t> is the tree's maximum </a:t>
            </a:r>
            <a:r>
              <a:rPr sz="2000" b="1">
                <a:solidFill>
                  <a:srgbClr val="1F2D3A"/>
                </a:solidFill>
              </a:rPr>
              <a:t>width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 i="1">
                <a:solidFill>
                  <a:srgbClr val="1F2D3A"/>
                </a:solidFill>
              </a:rPr>
              <a:t>w</a:t>
            </a:r>
            <a:r>
              <a:rPr sz="2000" b="0">
                <a:solidFill>
                  <a:srgbClr val="1F2D3A"/>
                </a:solidFill>
              </a:rPr>
              <a:t> can be as large as O(n) for a bushy, balanced tree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Contrast with O(h) space for every depth-first traversal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Swapping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dequeue</a:t>
            </a:r>
            <a:r>
              <a:rPr sz="2000" b="0">
                <a:solidFill>
                  <a:srgbClr val="1F2D3A"/>
                </a:solidFill>
              </a:rPr>
              <a:t>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 "because it's basically the same" — that silently becomes depth-first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Enqueuing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children by mistake — crashes on the next dequeue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Can two </a:t>
            </a:r>
            <a:r>
              <a:rPr sz="2000" b="1">
                <a:solidFill>
                  <a:srgbClr val="1F2D3A"/>
                </a:solidFill>
              </a:rPr>
              <a:t>different</a:t>
            </a:r>
            <a:r>
              <a:rPr sz="2000" b="0">
                <a:solidFill>
                  <a:srgbClr val="1F2D3A"/>
                </a:solidFill>
              </a:rPr>
              <a:t> binary trees share the exact same </a:t>
            </a:r>
            <a:r>
              <a:rPr sz="2000" b="1">
                <a:solidFill>
                  <a:srgbClr val="1F2D3A"/>
                </a:solidFill>
              </a:rPr>
              <a:t>level-order</a:t>
            </a:r>
            <a:r>
              <a:rPr sz="2000" b="0">
                <a:solidFill>
                  <a:srgbClr val="1F2D3A"/>
                </a:solidFill>
              </a:rPr>
              <a:t> sequence of values? True or false?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True.</a:t>
            </a:r>
            <a:r>
              <a:rPr sz="2000" b="0">
                <a:solidFill>
                  <a:srgbClr val="1F2D3A"/>
                </a:solidFill>
              </a:rPr>
              <a:t> A level-order sequence alone does not encode parent-child relationships once a level has any gaps.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A Complete Tree in an Array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Pointers cost memory, and finding a parent needs either a stored pointer or a search. For a </a:t>
            </a:r>
            <a:r>
              <a:rPr sz="2000" b="1">
                <a:solidFill>
                  <a:srgbClr val="1F2D3A"/>
                </a:solidFill>
              </a:rPr>
              <a:t>complete</a:t>
            </a:r>
            <a:r>
              <a:rPr sz="2000" b="0">
                <a:solidFill>
                  <a:srgbClr val="1F2D3A"/>
                </a:solidFill>
              </a:rPr>
              <a:t> tree, is there a cheaper way?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index formulas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Node at index </a:t>
            </a:r>
            <a:r>
              <a:rPr sz="2000" b="0" i="1">
                <a:solidFill>
                  <a:srgbClr val="1F2D3A"/>
                </a:solidFill>
              </a:rPr>
              <a:t>i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left child</a:t>
            </a:r>
            <a:r>
              <a:rPr sz="2000" b="0">
                <a:solidFill>
                  <a:srgbClr val="1F2D3A"/>
                </a:solidFill>
              </a:rPr>
              <a:t>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2*i + 1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 child</a:t>
            </a:r>
            <a:r>
              <a:rPr sz="2000" b="0">
                <a:solidFill>
                  <a:srgbClr val="1F2D3A"/>
                </a:solidFill>
              </a:rPr>
              <a:t>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2*i + 2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Parent</a:t>
            </a:r>
            <a:r>
              <a:rPr sz="2000" b="0">
                <a:solidFill>
                  <a:srgbClr val="1F2D3A"/>
                </a:solidFill>
              </a:rPr>
              <a:t>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(i - 1) / 2</a:t>
            </a:r>
            <a:r>
              <a:rPr sz="2000" b="0">
                <a:solidFill>
                  <a:srgbClr val="1F2D3A"/>
                </a:solidFill>
              </a:rPr>
              <a:t> (integer division)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</a:t>
            </a:r>
            <a:r>
              <a:rPr sz="2000" b="0">
                <a:solidFill>
                  <a:srgbClr val="A1123F"/>
                </a:solidFill>
                <a:latin typeface="Consolas"/>
              </a:rPr>
              <a:t>left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right</a:t>
            </a:r>
            <a:r>
              <a:rPr sz="2000" b="0">
                <a:solidFill>
                  <a:srgbClr val="1F2D3A"/>
                </a:solidFill>
              </a:rPr>
              <a:t>, or </a:t>
            </a:r>
            <a:r>
              <a:rPr sz="2000" b="0">
                <a:solidFill>
                  <a:srgbClr val="A1123F"/>
                </a:solidFill>
                <a:latin typeface="Consolas"/>
              </a:rPr>
              <a:t>parent</a:t>
            </a:r>
            <a:r>
              <a:rPr sz="2000" b="0">
                <a:solidFill>
                  <a:srgbClr val="1F2D3A"/>
                </a:solidFill>
              </a:rPr>
              <a:t> field anywhere — just an array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array representation, step by step</a:t>
            </a:r>
          </a:p>
        </p:txBody>
      </p:sp>
      <p:pic>
        <p:nvPicPr>
          <p:cNvPr id="7" name="Picture 6" descr="complete-tree-arra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183" y="1325880"/>
            <a:ext cx="422332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NOT complete: a gap</a:t>
            </a:r>
          </a:p>
        </p:txBody>
      </p:sp>
      <p:pic>
        <p:nvPicPr>
          <p:cNvPr id="7" name="Picture 6" descr="complete-tree-arra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183" y="1325880"/>
            <a:ext cx="422332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parent / left / right, is_complete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parent(int i) { return (i - 1) / 2;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left(int i)   { return 2 * i + 1;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right(int i)  { return 2 * i + 2;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 is_complete(int arr[], int n, int last_real)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&lt;= last_real;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(arr[i] == EMPTY)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parent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left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right</a:t>
            </a:r>
            <a:r>
              <a:rPr sz="2000" b="0">
                <a:solidFill>
                  <a:srgbClr val="1F2D3A"/>
                </a:solidFill>
              </a:rPr>
              <a:t>: pure arithmetic —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Cost is the same for 10 nodes or 10 million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is_complete</a:t>
            </a:r>
            <a:r>
              <a:rPr sz="2000" b="0">
                <a:solidFill>
                  <a:srgbClr val="1F2D3A"/>
                </a:solidFill>
              </a:rPr>
              <a:t> itself: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, one scan of the array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these formulas on a tree that is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actually complete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Trusting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(i - 1) / 2</a:t>
            </a:r>
            <a:r>
              <a:rPr sz="2000" b="0">
                <a:solidFill>
                  <a:srgbClr val="1F2D3A"/>
                </a:solidFill>
              </a:rPr>
              <a:t> without checking your language's integer-division rules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root (</a:t>
            </a:r>
            <a:r>
              <a:rPr sz="2000" b="0">
                <a:solidFill>
                  <a:srgbClr val="A1123F"/>
                </a:solidFill>
                <a:latin typeface="Consolas"/>
              </a:rPr>
              <a:t>i = 0</a:t>
            </a:r>
            <a:r>
              <a:rPr sz="2000" b="0">
                <a:solidFill>
                  <a:srgbClr val="1F2D3A"/>
                </a:solidFill>
              </a:rPr>
              <a:t>) has no parent — a special case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complete binary tree, stored in an array. The node at index 11 has two children. At which indices? At which index is its parent?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Children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2*11+1 = 23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2*11+2 = 24</a:t>
            </a:r>
            <a:r>
              <a:rPr sz="2000" b="0">
                <a:solidFill>
                  <a:srgbClr val="1F2D3A"/>
                </a:solidFill>
              </a:rPr>
              <a:t>. Parent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(11-1)/2 = 5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The Binary Heap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OS needs the most urgent of a hundred waiting processes, instantly, over and over. Sorting the whole list each time is wasteful. What is the cheapest structure that always keeps the single best item within reach?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1964</a:t>
            </a:r>
            <a:r>
              <a:rPr sz="2000" b="0">
                <a:solidFill>
                  <a:srgbClr val="1F2D3A"/>
                </a:solidFill>
              </a:rPr>
              <a:t> — J. W. J. Williams introduces the heap and </a:t>
            </a:r>
            <a:r>
              <a:rPr sz="2000" b="1">
                <a:solidFill>
                  <a:srgbClr val="1F2D3A"/>
                </a:solidFill>
              </a:rPr>
              <a:t>heap sort</a:t>
            </a:r>
            <a:r>
              <a:rPr sz="2000" b="0">
                <a:solidFill>
                  <a:srgbClr val="1F2D3A"/>
                </a:solidFill>
              </a:rPr>
              <a:t>, together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1964</a:t>
            </a:r>
            <a:r>
              <a:rPr sz="2000" b="0">
                <a:solidFill>
                  <a:srgbClr val="1F2D3A"/>
                </a:solidFill>
              </a:rPr>
              <a:t> — R. W. Floyd publishes an O(n) way to </a:t>
            </a:r>
            <a:r>
              <a:rPr sz="2000" b="1">
                <a:solidFill>
                  <a:srgbClr val="1F2D3A"/>
                </a:solidFill>
              </a:rPr>
              <a:t>build</a:t>
            </a:r>
            <a:r>
              <a:rPr sz="2000" b="0">
                <a:solidFill>
                  <a:srgbClr val="1F2D3A"/>
                </a:solidFill>
              </a:rPr>
              <a:t>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heap was invented specifically to make sorting fast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heap property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Min-heap:</a:t>
            </a:r>
            <a:r>
              <a:rPr sz="2000" b="0">
                <a:solidFill>
                  <a:srgbClr val="1F2D3A"/>
                </a:solidFill>
              </a:rPr>
              <a:t> every parent ≤ both children — smallest at the 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Max-heap:</a:t>
            </a:r>
            <a:r>
              <a:rPr sz="2000" b="0">
                <a:solidFill>
                  <a:srgbClr val="1F2D3A"/>
                </a:solidFill>
              </a:rPr>
              <a:t> every parent ≥ both children — largest at the 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a sorted structure — siblings have no required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every parent beats its own two children, nothing more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heap ADT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35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417"/>
                <a:gridCol w="6254172"/>
                <a:gridCol w="1862945"/>
              </a:tblGrid>
              <a:tr h="47000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does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Complexity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7000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peek()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Returns the root without removing 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000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insert(x)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Adds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x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restores order by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sift-up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7000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extract()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Removes the root, restores by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sift-down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000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build_heap(arr)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Turns any array into a heap, all at once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Insertion: sift-up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Place the new value in the next free slot — keeps the tree complete. Then repeatedly swap it with its </a:t>
            </a:r>
            <a:r>
              <a:rPr sz="2000" b="1">
                <a:solidFill>
                  <a:srgbClr val="1F2D3A"/>
                </a:solidFill>
              </a:rPr>
              <a:t>parent</a:t>
            </a:r>
            <a:r>
              <a:rPr sz="2000" b="0">
                <a:solidFill>
                  <a:srgbClr val="1F2D3A"/>
                </a:solidFill>
              </a:rPr>
              <a:t> while the heap property is violated. This is </a:t>
            </a:r>
            <a:r>
              <a:rPr sz="2000" b="1">
                <a:solidFill>
                  <a:srgbClr val="1F2D3A"/>
                </a:solidFill>
              </a:rPr>
              <a:t>sift-up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Insertion by sift-up, step by step</a:t>
            </a:r>
          </a:p>
        </p:txBody>
      </p:sp>
      <p:pic>
        <p:nvPicPr>
          <p:cNvPr id="7" name="Picture 6" descr="heap-insert-sift-u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594" y="1325880"/>
            <a:ext cx="561250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already in order, no sifting needed</a:t>
            </a:r>
          </a:p>
        </p:txBody>
      </p:sp>
      <p:pic>
        <p:nvPicPr>
          <p:cNvPr id="7" name="Picture 6" descr="heap-insert-sift-u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594" y="1325880"/>
            <a:ext cx="561250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insert() / sift-up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insert(int value)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heap[size] = value;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size;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(i &gt;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parent = (i - 1)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(!better(heap[i], heap[parent]))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tmp = heap[parent];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heap[parent] = heap[i];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heap[i] = tmp;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 = 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: at most one swap per </a:t>
            </a:r>
            <a:r>
              <a:rPr sz="2000" b="1">
                <a:solidFill>
                  <a:srgbClr val="1F2D3A"/>
                </a:solidFill>
              </a:rPr>
              <a:t>level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log n is the height of a complete tree with n nodes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peek</a:t>
            </a:r>
            <a:r>
              <a:rPr sz="2000" b="0">
                <a:solidFill>
                  <a:srgbClr val="1F2D3A"/>
                </a:solidFill>
              </a:rPr>
              <a:t> (reading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heap[0]</a:t>
            </a:r>
            <a:r>
              <a:rPr sz="2000" b="0">
                <a:solidFill>
                  <a:srgbClr val="1F2D3A"/>
                </a:solidFill>
              </a:rPr>
              <a:t>):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Extraction: sift-down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Save the root, move the </a:t>
            </a:r>
            <a:r>
              <a:rPr sz="2000" b="1">
                <a:solidFill>
                  <a:srgbClr val="1F2D3A"/>
                </a:solidFill>
              </a:rPr>
              <a:t>last</a:t>
            </a:r>
            <a:r>
              <a:rPr sz="2000" b="0">
                <a:solidFill>
                  <a:srgbClr val="1F2D3A"/>
                </a:solidFill>
              </a:rPr>
              <a:t> array element into its place — keeps the tree complete. Then repeatedly swap it with its </a:t>
            </a:r>
            <a:r>
              <a:rPr sz="2000" b="1">
                <a:solidFill>
                  <a:srgbClr val="1F2D3A"/>
                </a:solidFill>
              </a:rPr>
              <a:t>better child</a:t>
            </a:r>
            <a:r>
              <a:rPr sz="2000" b="0">
                <a:solidFill>
                  <a:srgbClr val="1F2D3A"/>
                </a:solidFill>
              </a:rPr>
              <a:t>. This is </a:t>
            </a:r>
            <a:r>
              <a:rPr sz="2000" b="1">
                <a:solidFill>
                  <a:srgbClr val="1F2D3A"/>
                </a:solidFill>
              </a:rPr>
              <a:t>sift-down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Extraction by sift-down, step by step</a:t>
            </a:r>
          </a:p>
        </p:txBody>
      </p:sp>
      <p:pic>
        <p:nvPicPr>
          <p:cNvPr id="7" name="Picture 6" descr="heap-extract-sift-dow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458" y="1325880"/>
            <a:ext cx="741477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drain fully: all 10 values extracted</a:t>
            </a:r>
          </a:p>
        </p:txBody>
      </p:sp>
      <p:pic>
        <p:nvPicPr>
          <p:cNvPr id="7" name="Picture 6" descr="heap-extract-sift-dow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458" y="1325880"/>
            <a:ext cx="741477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extract() / sift-down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extract(void)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best = heap[0];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heap[0] = heap[size];   /*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(1) {              /* sift-down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... target = better of left, right child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(target == i)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... swap heap[i], heap[target]; i = target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best;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extract</a:t>
            </a:r>
            <a:r>
              <a:rPr sz="2000" b="0">
                <a:solidFill>
                  <a:srgbClr val="1F2D3A"/>
                </a:solidFill>
              </a:rPr>
              <a:t>: at most one swap per </a:t>
            </a:r>
            <a:r>
              <a:rPr sz="2000" b="1">
                <a:solidFill>
                  <a:srgbClr val="1F2D3A"/>
                </a:solidFill>
              </a:rPr>
              <a:t>level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exact mirror image of sift-up's cost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O(log n) bound, going the opposite direction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 (insert and extract)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Calling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extract</a:t>
            </a:r>
            <a:r>
              <a:rPr sz="2000" b="0">
                <a:solidFill>
                  <a:srgbClr val="1F2D3A"/>
                </a:solidFill>
              </a:rPr>
              <a:t> without checking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size &gt; 0</a:t>
            </a:r>
            <a:r>
              <a:rPr sz="2000" b="0">
                <a:solidFill>
                  <a:srgbClr val="1F2D3A"/>
                </a:solidFill>
              </a:rPr>
              <a:t> 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Comparing sift-down against only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child, not both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</a:t>
            </a:r>
            <a:r>
              <a:rPr sz="2000" b="0">
                <a:solidFill>
                  <a:srgbClr val="1F2D3A"/>
                </a:solidFill>
              </a:rPr>
              <a:t>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better</a:t>
            </a:r>
            <a:r>
              <a:rPr sz="2000" b="0">
                <a:solidFill>
                  <a:srgbClr val="1F2D3A"/>
                </a:solidFill>
              </a:rPr>
              <a:t> — harmless, but changes tie behavior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Building a heap in O(n)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 single inserts cost O(n log n) total. </a:t>
            </a:r>
            <a:r>
              <a:rPr sz="2000" b="1">
                <a:solidFill>
                  <a:srgbClr val="1F2D3A"/>
                </a:solidFill>
              </a:rPr>
              <a:t>Floyd's algorithm</a:t>
            </a:r>
            <a:r>
              <a:rPr sz="2000" b="0">
                <a:solidFill>
                  <a:srgbClr val="1F2D3A"/>
                </a:solidFill>
              </a:rPr>
              <a:t> does better: every </a:t>
            </a:r>
            <a:r>
              <a:rPr sz="2000" b="1">
                <a:solidFill>
                  <a:srgbClr val="1F2D3A"/>
                </a:solidFill>
              </a:rPr>
              <a:t>leaf</a:t>
            </a:r>
            <a:r>
              <a:rPr sz="2000" b="0">
                <a:solidFill>
                  <a:srgbClr val="1F2D3A"/>
                </a:solidFill>
              </a:rPr>
              <a:t> is already a valid one-node heap; sift-down only the </a:t>
            </a:r>
            <a:r>
              <a:rPr sz="2000" b="1">
                <a:solidFill>
                  <a:srgbClr val="1F2D3A"/>
                </a:solidFill>
              </a:rPr>
              <a:t>internal</a:t>
            </a:r>
            <a:r>
              <a:rPr sz="2000" b="0">
                <a:solidFill>
                  <a:srgbClr val="1F2D3A"/>
                </a:solidFill>
              </a:rPr>
              <a:t> nodes, from the last one back to the root.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Build-heap, step by step</a:t>
            </a:r>
          </a:p>
        </p:txBody>
      </p:sp>
      <p:pic>
        <p:nvPicPr>
          <p:cNvPr id="7" name="Picture 6" descr="build-hea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589" y="1325880"/>
            <a:ext cx="648651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already a valid heap</a:t>
            </a:r>
          </a:p>
        </p:txBody>
      </p:sp>
      <p:pic>
        <p:nvPicPr>
          <p:cNvPr id="7" name="Picture 6" descr="build-hea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589" y="1325880"/>
            <a:ext cx="648651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build_heap()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build_heap(int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n / 2 - 1; i &gt;= 0; i--)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sift_down(arr, n, 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O(n), not O(n log n)?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Roughly n/2 nodes are </a:t>
            </a:r>
            <a:r>
              <a:rPr sz="2000" b="1">
                <a:solidFill>
                  <a:srgbClr val="1F2D3A"/>
                </a:solidFill>
              </a:rPr>
              <a:t>leaves</a:t>
            </a:r>
            <a:r>
              <a:rPr sz="2000" b="0">
                <a:solidFill>
                  <a:srgbClr val="1F2D3A"/>
                </a:solidFill>
              </a:rPr>
              <a:t> — skipped entirely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Roughly n/4 nodes cost at most 1 swap; n/8 cost at most 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"Count at height </a:t>
            </a:r>
            <a:r>
              <a:rPr sz="2000" b="0" i="1">
                <a:solidFill>
                  <a:srgbClr val="1F2D3A"/>
                </a:solidFill>
              </a:rPr>
              <a:t>h</a:t>
            </a:r>
            <a:r>
              <a:rPr sz="2000" b="0">
                <a:solidFill>
                  <a:srgbClr val="1F2D3A"/>
                </a:solidFill>
              </a:rPr>
              <a:t> times cost </a:t>
            </a:r>
            <a:r>
              <a:rPr sz="2000" b="0" i="1">
                <a:solidFill>
                  <a:srgbClr val="1F2D3A"/>
                </a:solidFill>
              </a:rPr>
              <a:t>h</a:t>
            </a:r>
            <a:r>
              <a:rPr sz="2000" b="0">
                <a:solidFill>
                  <a:srgbClr val="1F2D3A"/>
                </a:solidFill>
              </a:rPr>
              <a:t>", summed, converges to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Many cheap sifts near the bottom dominate the few costly ones near the top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Starting the loop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i = 0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i = n/2 - 1</a:t>
            </a:r>
            <a:r>
              <a:rPr sz="2000" b="0">
                <a:solidFill>
                  <a:srgbClr val="1F2D3A"/>
                </a:solidFill>
              </a:rPr>
              <a:t> — sifts unfixed subtrees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build_heap</a:t>
            </a:r>
            <a:r>
              <a:rPr sz="2000" b="0">
                <a:solidFill>
                  <a:srgbClr val="1F2D3A"/>
                </a:solidFill>
              </a:rPr>
              <a:t> is "just n calls to insert" — valid, but not the same layout or cost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build_heap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heap_sort</a:t>
            </a:r>
            <a:r>
              <a:rPr sz="2000" b="0">
                <a:solidFill>
                  <a:srgbClr val="1F2D3A"/>
                </a:solidFill>
              </a:rPr>
              <a:t>'s main loop both call </a:t>
            </a:r>
            <a:r>
              <a:rPr sz="2000" b="0">
                <a:solidFill>
                  <a:srgbClr val="A1123F"/>
                </a:solidFill>
                <a:latin typeface="Consolas"/>
              </a:rPr>
              <a:t>sift_down</a:t>
            </a:r>
            <a:r>
              <a:rPr sz="2000" b="0">
                <a:solidFill>
                  <a:srgbClr val="1F2D3A"/>
                </a:solidFill>
              </a:rPr>
              <a:t> repeatedly. Why is the first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overall, but the second </a:t>
            </a:r>
            <a:r>
              <a:rPr sz="2000" b="1">
                <a:solidFill>
                  <a:srgbClr val="1F2D3A"/>
                </a:solidFill>
              </a:rPr>
              <a:t>O(n log n)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build_heap</a:t>
            </a:r>
            <a:r>
              <a:rPr sz="2000" b="0">
                <a:solidFill>
                  <a:srgbClr val="1F2D3A"/>
                </a:solidFill>
              </a:rPr>
              <a:t> sifts mostly-cheap nodes near the bottom. </a:t>
            </a:r>
            <a:r>
              <a:rPr sz="2000" b="0">
                <a:solidFill>
                  <a:srgbClr val="A1123F"/>
                </a:solidFill>
                <a:latin typeface="Consolas"/>
              </a:rPr>
              <a:t>heap_sort</a:t>
            </a:r>
            <a:r>
              <a:rPr sz="2000" b="0">
                <a:solidFill>
                  <a:srgbClr val="1F2D3A"/>
                </a:solidFill>
              </a:rPr>
              <a:t> calls sift-down once per </a:t>
            </a:r>
            <a:r>
              <a:rPr sz="2000" b="1">
                <a:solidFill>
                  <a:srgbClr val="1F2D3A"/>
                </a:solidFill>
              </a:rPr>
              <a:t>extraction</a:t>
            </a:r>
            <a:r>
              <a:rPr sz="2000" b="0">
                <a:solidFill>
                  <a:srgbClr val="1F2D3A"/>
                </a:solidFill>
              </a:rPr>
              <a:t>, always starting from the </a:t>
            </a:r>
            <a:r>
              <a:rPr sz="2000" b="1">
                <a:solidFill>
                  <a:srgbClr val="1F2D3A"/>
                </a:solidFill>
              </a:rPr>
              <a:t>root</a:t>
            </a:r>
            <a:r>
              <a:rPr sz="2000" b="0">
                <a:solidFill>
                  <a:srgbClr val="1F2D3A"/>
                </a:solidFill>
              </a:rPr>
              <a:t> — no cheap majority to average against.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Heap sort —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build_heap</a:t>
            </a:r>
            <a:r>
              <a:rPr sz="2000" b="0">
                <a:solidFill>
                  <a:srgbClr val="1F2D3A"/>
                </a:solidFill>
              </a:rPr>
              <a:t>, then repeatedly move the root to the sorted tail, shrink, and sift-down. A max-heap sorts </a:t>
            </a:r>
            <a:r>
              <a:rPr sz="2000" b="1">
                <a:solidFill>
                  <a:srgbClr val="1F2D3A"/>
                </a:solidFill>
              </a:rPr>
              <a:t>ascending</a:t>
            </a:r>
            <a:r>
              <a:rPr sz="2000" b="0">
                <a:solidFill>
                  <a:srgbClr val="1F2D3A"/>
                </a:solidFill>
              </a:rPr>
              <a:t>; a min-heap sorts </a:t>
            </a:r>
            <a:r>
              <a:rPr sz="2000" b="1">
                <a:solidFill>
                  <a:srgbClr val="1F2D3A"/>
                </a:solidFill>
              </a:rPr>
              <a:t>descending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Heap sort, step by step</a:t>
            </a:r>
          </a:p>
        </p:txBody>
      </p:sp>
      <p:pic>
        <p:nvPicPr>
          <p:cNvPr id="7" name="Picture 6" descr="heap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360" y="1325880"/>
            <a:ext cx="638897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already ascending, same cost anyway</a:t>
            </a:r>
          </a:p>
        </p:txBody>
      </p:sp>
      <p:pic>
        <p:nvPicPr>
          <p:cNvPr id="7" name="Picture 6" descr="heap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360" y="1325880"/>
            <a:ext cx="638897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heap_sort()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heap_sort(int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n / 2 - 1; i &gt;= 0; i--)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sift_down(arr, n, 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heap_size = n; heap_size &gt; 1; heap_size--)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tmp = arr[0];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arr[0] = arr[heap_size - 1];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arr[heap_size - 1] = tmp;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sift_down(arr, heap_size - 1, 0);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build_heap</a:t>
            </a:r>
            <a:r>
              <a:rPr sz="2000" b="0">
                <a:solidFill>
                  <a:srgbClr val="1F2D3A"/>
                </a:solidFill>
              </a:rPr>
              <a:t>: O(n); the loop then runs n − 1 times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round: one O(1) swap plus one </a:t>
            </a:r>
            <a:r>
              <a:rPr sz="2000" b="1">
                <a:solidFill>
                  <a:srgbClr val="1F2D3A"/>
                </a:solidFill>
              </a:rPr>
              <a:t>O(log n)</a:t>
            </a:r>
            <a:r>
              <a:rPr sz="2000" b="0">
                <a:solidFill>
                  <a:srgbClr val="1F2D3A"/>
                </a:solidFill>
              </a:rPr>
              <a:t> sift-down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Total: </a:t>
            </a:r>
            <a:r>
              <a:rPr sz="2000" b="1">
                <a:solidFill>
                  <a:srgbClr val="1F2D3A"/>
                </a:solidFill>
              </a:rPr>
              <a:t>O(n log n)</a:t>
            </a:r>
            <a:r>
              <a:rPr sz="2000" b="0">
                <a:solidFill>
                  <a:srgbClr val="1F2D3A"/>
                </a:solidFill>
              </a:rPr>
              <a:t> — sorts in place, no extra array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Believing heap sort is </a:t>
            </a:r>
            <a:r>
              <a:rPr sz="2000" b="1">
                <a:solidFill>
                  <a:srgbClr val="1F2D3A"/>
                </a:solidFill>
              </a:rPr>
              <a:t>stable</a:t>
            </a:r>
            <a:r>
              <a:rPr sz="2000" b="0">
                <a:solidFill>
                  <a:srgbClr val="1F2D3A"/>
                </a:solidFill>
              </a:rPr>
              <a:t> — it is not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Sifting over the full array instead of the </a:t>
            </a:r>
            <a:r>
              <a:rPr sz="2000" b="1">
                <a:solidFill>
                  <a:srgbClr val="1F2D3A"/>
                </a:solidFill>
              </a:rPr>
              <a:t>shrunk</a:t>
            </a:r>
            <a:r>
              <a:rPr sz="2000" b="0">
                <a:solidFill>
                  <a:srgbClr val="1F2D3A"/>
                </a:solidFill>
              </a:rPr>
              <a:t> region — corrupts the already-sorted tail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Priority Queue: The ADT a Heap Serves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ADT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priority queue</a:t>
            </a:r>
            <a:r>
              <a:rPr sz="2000" b="0">
                <a:solidFill>
                  <a:srgbClr val="1F2D3A"/>
                </a:solidFill>
              </a:rPr>
              <a:t> manages items, each with a </a:t>
            </a:r>
            <a:r>
              <a:rPr sz="2000" b="1">
                <a:solidFill>
                  <a:srgbClr val="1F2D3A"/>
                </a:solidFill>
              </a:rPr>
              <a:t>priority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peek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extract</a:t>
            </a:r>
            <a:r>
              <a:rPr sz="2000" b="0">
                <a:solidFill>
                  <a:srgbClr val="1F2D3A"/>
                </a:solidFill>
              </a:rPr>
              <a:t> map directly onto the heap operations you just built.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priority queue ADT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880"/>
                <a:gridCol w="5381030"/>
                <a:gridCol w="209262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does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Complexity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insert(x)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Adds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x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with its priority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peek()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Returns the top item, keeps it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extract()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Removes and returns the top item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update_key(id, p)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Changes an item's priority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 naive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update_key — the new piece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Priority changes → item may need to move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Better now: </a:t>
            </a:r>
            <a:r>
              <a:rPr sz="2000" b="1">
                <a:solidFill>
                  <a:srgbClr val="1F2D3A"/>
                </a:solidFill>
              </a:rPr>
              <a:t>decrease-key</a:t>
            </a:r>
            <a:r>
              <a:rPr sz="2000" b="0">
                <a:solidFill>
                  <a:srgbClr val="1F2D3A"/>
                </a:solidFill>
              </a:rPr>
              <a:t> — sift </a:t>
            </a:r>
            <a:r>
              <a:rPr sz="2000" b="1">
                <a:solidFill>
                  <a:srgbClr val="1F2D3A"/>
                </a:solidFill>
              </a:rPr>
              <a:t>up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Worse now: </a:t>
            </a:r>
            <a:r>
              <a:rPr sz="2000" b="1">
                <a:solidFill>
                  <a:srgbClr val="1F2D3A"/>
                </a:solidFill>
              </a:rPr>
              <a:t>increase-key</a:t>
            </a:r>
            <a:r>
              <a:rPr sz="2000" b="0">
                <a:solidFill>
                  <a:srgbClr val="1F2D3A"/>
                </a:solidFill>
              </a:rPr>
              <a:t> — sift </a:t>
            </a:r>
            <a:r>
              <a:rPr sz="2000" b="1">
                <a:solidFill>
                  <a:srgbClr val="1F2D3A"/>
                </a:solidFill>
              </a:rPr>
              <a:t>down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Real uses: Dijkstra's algorithm, OS schedulers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Priority queue operations, step by step</a:t>
            </a:r>
          </a:p>
        </p:txBody>
      </p:sp>
      <p:pic>
        <p:nvPicPr>
          <p:cNvPr id="7" name="Picture 6" descr="priority-queue-op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096" y="1325880"/>
            <a:ext cx="62115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extract/peek while empty</a:t>
            </a:r>
          </a:p>
        </p:txBody>
      </p:sp>
      <p:pic>
        <p:nvPicPr>
          <p:cNvPr id="7" name="Picture 6" descr="priority-queue-op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096" y="1325880"/>
            <a:ext cx="62115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Item, insert()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Item;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insert(int id,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heap[size] = (Item){id, key};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sift_up(size);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update_key()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update_key(int id, int new_key)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find_by_id(id);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(i == -1) { /* … print a message */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heap[i].key = new_key;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(i &gt; 0 &amp;&amp; better(heap[i], heap[(i - 1) / 2]))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sift_up(i);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sift_down(i);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extract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O(log n)</a:t>
            </a:r>
            <a:r>
              <a:rPr sz="2000" b="0">
                <a:solidFill>
                  <a:srgbClr val="1F2D3A"/>
                </a:solidFill>
              </a:rPr>
              <a:t>, inherited from the heap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peek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update_key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with a linear scan for the id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hash table id→index cuts that to O(log n)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an item's </a:t>
            </a:r>
            <a:r>
              <a:rPr sz="2000" b="1">
                <a:solidFill>
                  <a:srgbClr val="1F2D3A"/>
                </a:solidFill>
              </a:rPr>
              <a:t>id</a:t>
            </a:r>
            <a:r>
              <a:rPr sz="2000" b="0">
                <a:solidFill>
                  <a:srgbClr val="1F2D3A"/>
                </a:solidFill>
              </a:rPr>
              <a:t> (permanent) with its </a:t>
            </a:r>
            <a:r>
              <a:rPr sz="2000" b="1">
                <a:solidFill>
                  <a:srgbClr val="1F2D3A"/>
                </a:solidFill>
              </a:rPr>
              <a:t>array index</a:t>
            </a:r>
            <a:r>
              <a:rPr sz="2000" b="0">
                <a:solidFill>
                  <a:srgbClr val="1F2D3A"/>
                </a:solidFill>
              </a:rPr>
              <a:t> (not)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Calling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peek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extract</a:t>
            </a:r>
            <a:r>
              <a:rPr sz="2000" b="0">
                <a:solidFill>
                  <a:srgbClr val="1F2D3A"/>
                </a:solidFill>
              </a:rPr>
              <a:t> without checking the queue is non-empty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Sifting the wrong direction 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update_key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min-priority scheduler is keyed by "time to deadline". A running process is just interrupted by something far more urgent. Decrease-key or increase-key? Which sift?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Decrease-key</a:t>
            </a:r>
            <a:r>
              <a:rPr sz="2000" b="0">
                <a:solidFill>
                  <a:srgbClr val="1F2D3A"/>
                </a:solidFill>
              </a:rPr>
              <a:t> — more urgent means a </a:t>
            </a:r>
            <a:r>
              <a:rPr sz="2000" b="1">
                <a:solidFill>
                  <a:srgbClr val="1F2D3A"/>
                </a:solidFill>
              </a:rPr>
              <a:t>smaller</a:t>
            </a:r>
            <a:r>
              <a:rPr sz="2000" b="0">
                <a:solidFill>
                  <a:srgbClr val="1F2D3A"/>
                </a:solidFill>
              </a:rPr>
              <a:t> key. It triggers </a:t>
            </a:r>
            <a:r>
              <a:rPr sz="2000" b="1">
                <a:solidFill>
                  <a:srgbClr val="1F2D3A"/>
                </a:solidFill>
              </a:rPr>
              <a:t>sift-up</a:t>
            </a:r>
            <a:r>
              <a:rPr sz="2000" b="0">
                <a:solidFill>
                  <a:srgbClr val="1F2D3A"/>
                </a:solidFill>
              </a:rPr>
              <a:t>, floating toward the root, which holds the minimum.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Heap Variants: Trading One Property for Another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d-ary heap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Same array-backed idea, but every node has up to </a:t>
            </a:r>
            <a:r>
              <a:rPr sz="2000" b="1">
                <a:solidFill>
                  <a:srgbClr val="1F2D3A"/>
                </a:solidFill>
              </a:rPr>
              <a:t>D</a:t>
            </a:r>
            <a:r>
              <a:rPr sz="2000" b="0">
                <a:solidFill>
                  <a:srgbClr val="1F2D3A"/>
                </a:solidFill>
              </a:rPr>
              <a:t> children, not 2. Child </a:t>
            </a:r>
            <a:r>
              <a:rPr sz="2000" b="0" i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of node </a:t>
            </a:r>
            <a:r>
              <a:rPr sz="2000" b="0" i="1">
                <a:solidFill>
                  <a:srgbClr val="1F2D3A"/>
                </a:solidFill>
              </a:rPr>
              <a:t>i</a:t>
            </a:r>
            <a:r>
              <a:rPr sz="2000" b="0">
                <a:solidFill>
                  <a:srgbClr val="1F2D3A"/>
                </a:solidFill>
              </a:rPr>
              <a:t> is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D*i + 1 + c</a:t>
            </a:r>
            <a:r>
              <a:rPr sz="2000" b="0">
                <a:solidFill>
                  <a:srgbClr val="1F2D3A"/>
                </a:solidFill>
              </a:rPr>
              <a:t>; parent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(i-1)/D</a:t>
            </a:r>
            <a:r>
              <a:rPr sz="2000" b="0">
                <a:solidFill>
                  <a:srgbClr val="1F2D3A"/>
                </a:solidFill>
              </a:rPr>
              <a:t>. D = 2 recovers the ordinary binary heap.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D-ary heap extraction, step by step</a:t>
            </a:r>
          </a:p>
        </p:txBody>
      </p:sp>
      <p:pic>
        <p:nvPicPr>
          <p:cNvPr id="7" name="Picture 6" descr="dary-heap-sift-dow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416" y="1325880"/>
            <a:ext cx="769686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D=3, drain fully</a:t>
            </a:r>
          </a:p>
        </p:txBody>
      </p:sp>
      <p:pic>
        <p:nvPicPr>
          <p:cNvPr id="7" name="Picture 6" descr="dary-heap-sift-dow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416" y="1325880"/>
            <a:ext cx="769686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extract() with D children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extract(void)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best = heap[0];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size--;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heap[0] = heap[size];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target = i, base = D * i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... check up to D children, base..base+D-1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(target == i)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... swap heap[i], heap[target]; i = target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best;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extract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O(D · log&lt;sub&gt;D&lt;/sub&gt; n)</a:t>
            </a:r>
            <a:r>
              <a:rPr sz="2000" b="0">
                <a:solidFill>
                  <a:srgbClr val="1F2D3A"/>
                </a:solidFill>
              </a:rPr>
              <a:t> — fewer levels, more per level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O(log&lt;sub&gt;D&lt;/sub&gt; n)</a:t>
            </a:r>
            <a:r>
              <a:rPr sz="2000" b="0">
                <a:solidFill>
                  <a:srgbClr val="1F2D3A"/>
                </a:solidFill>
              </a:rPr>
              <a:t> — only ever compares one parent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Larger D: cheaper inserts, potentially costlier extracts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Reusing the binary heap's </a:t>
            </a:r>
            <a:r>
              <a:rPr sz="2000" b="0">
                <a:solidFill>
                  <a:srgbClr val="A1123F"/>
                </a:solidFill>
                <a:latin typeface="Consolas"/>
              </a:rPr>
              <a:t>2*i+1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2*i+2</a:t>
            </a:r>
            <a:r>
              <a:rPr sz="2000" b="0">
                <a:solidFill>
                  <a:srgbClr val="1F2D3A"/>
                </a:solidFill>
              </a:rPr>
              <a:t> formulas unchanged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Choosing a large D purely for a shorter tree, ignoring extract's cost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binomial heap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Introduced by </a:t>
            </a:r>
            <a:r>
              <a:rPr sz="2000" b="1">
                <a:solidFill>
                  <a:srgbClr val="1F2D3A"/>
                </a:solidFill>
              </a:rPr>
              <a:t>Jean Vuillemin</a:t>
            </a:r>
            <a:r>
              <a:rPr sz="2000" b="0">
                <a:solidFill>
                  <a:srgbClr val="1F2D3A"/>
                </a:solidFill>
              </a:rPr>
              <a:t>, 1978. A </a:t>
            </a:r>
            <a:r>
              <a:rPr sz="2000" b="1">
                <a:solidFill>
                  <a:srgbClr val="1F2D3A"/>
                </a:solidFill>
              </a:rPr>
              <a:t>forest</a:t>
            </a:r>
            <a:r>
              <a:rPr sz="2000" b="0">
                <a:solidFill>
                  <a:srgbClr val="1F2D3A"/>
                </a:solidFill>
              </a:rPr>
              <a:t> of binomial trees; order </a:t>
            </a:r>
            <a:r>
              <a:rPr sz="2000" b="0" i="1">
                <a:solidFill>
                  <a:srgbClr val="1F2D3A"/>
                </a:solidFill>
              </a:rPr>
              <a:t>k</a:t>
            </a:r>
            <a:r>
              <a:rPr sz="2000" b="0">
                <a:solidFill>
                  <a:srgbClr val="1F2D3A"/>
                </a:solidFill>
              </a:rPr>
              <a:t> has 2&lt;sup&gt;k&lt;/sup&gt; nodes. An </a:t>
            </a:r>
            <a:r>
              <a:rPr sz="2000" b="0" i="1">
                <a:solidFill>
                  <a:srgbClr val="1F2D3A"/>
                </a:solidFill>
              </a:rPr>
              <a:t>n</a:t>
            </a:r>
            <a:r>
              <a:rPr sz="2000" b="0">
                <a:solidFill>
                  <a:srgbClr val="1F2D3A"/>
                </a:solidFill>
              </a:rPr>
              <a:t>-element heap's orders are exactly the </a:t>
            </a:r>
            <a:r>
              <a:rPr sz="2000" b="1">
                <a:solidFill>
                  <a:srgbClr val="1F2D3A"/>
                </a:solidFill>
              </a:rPr>
              <a:t>set bits</a:t>
            </a:r>
            <a:r>
              <a:rPr sz="2000" b="0">
                <a:solidFill>
                  <a:srgbClr val="1F2D3A"/>
                </a:solidFill>
              </a:rPr>
              <a:t> of </a:t>
            </a:r>
            <a:r>
              <a:rPr sz="2000" b="0" i="1">
                <a:solidFill>
                  <a:srgbClr val="1F2D3A"/>
                </a:solidFill>
              </a:rPr>
              <a:t>n</a:t>
            </a:r>
            <a:r>
              <a:rPr sz="2000" b="0">
                <a:solidFill>
                  <a:srgbClr val="1F2D3A"/>
                </a:solidFill>
              </a:rPr>
              <a:t> in binary.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Union: binary addition with a carry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 orders low to high, like adding two numbers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heap has a tree at this order → passes straight through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Both</a:t>
            </a:r>
            <a:r>
              <a:rPr sz="2000" b="0">
                <a:solidFill>
                  <a:srgbClr val="1F2D3A"/>
                </a:solidFill>
              </a:rPr>
              <a:t> do → they </a:t>
            </a:r>
            <a:r>
              <a:rPr sz="2000" b="1">
                <a:solidFill>
                  <a:srgbClr val="1F2D3A"/>
                </a:solidFill>
              </a:rPr>
              <a:t>link</a:t>
            </a:r>
            <a:r>
              <a:rPr sz="2000" b="0">
                <a:solidFill>
                  <a:srgbClr val="1F2D3A"/>
                </a:solidFill>
              </a:rPr>
              <a:t>, producing a "carry" one order up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Up to </a:t>
            </a:r>
            <a:r>
              <a:rPr sz="2000" b="1">
                <a:solidFill>
                  <a:srgbClr val="1F2D3A"/>
                </a:solidFill>
              </a:rPr>
              <a:t>three</a:t>
            </a:r>
            <a:r>
              <a:rPr sz="2000" b="0">
                <a:solidFill>
                  <a:srgbClr val="1F2D3A"/>
                </a:solidFill>
              </a:rPr>
              <a:t> trees can meet at once: A, B, and an incoming carry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Binomial heap union, step by step</a:t>
            </a:r>
          </a:p>
        </p:txBody>
      </p:sp>
      <p:pic>
        <p:nvPicPr>
          <p:cNvPr id="7" name="Picture 6" descr="binomial-heap-un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889" y="1325880"/>
            <a:ext cx="674391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one long carry chain</a:t>
            </a:r>
          </a:p>
        </p:txBody>
      </p:sp>
      <p:pic>
        <p:nvPicPr>
          <p:cNvPr id="7" name="Picture 6" descr="binomial-heap-un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3889" y="1325880"/>
            <a:ext cx="674391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union_heaps()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union_heaps(Node *a[], Node *b[], Node *result[])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*carry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order = 0; order &lt; MAX_ORDER; order++)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*group[3]; int g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(a[order]) group[g++] = a[order];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(b[order]) group[g++] = b[order];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(carry) group[g++] = carry;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carry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... g==0: none; g==1: pass through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... g&gt;=2: link() two trees, carry up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link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— a few pointer reassignments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union</a:t>
            </a:r>
            <a:r>
              <a:rPr sz="2000" b="0">
                <a:solidFill>
                  <a:srgbClr val="1F2D3A"/>
                </a:solidFill>
              </a:rPr>
              <a:t>: visits at most O(log n) orders — </a:t>
            </a:r>
            <a:r>
              <a:rPr sz="2000" b="1">
                <a:solidFill>
                  <a:srgbClr val="1F2D3A"/>
                </a:solidFill>
              </a:rPr>
              <a:t>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 is defined as </a:t>
            </a:r>
            <a:r>
              <a:rPr sz="2000" b="0">
                <a:solidFill>
                  <a:srgbClr val="A1123F"/>
                </a:solidFill>
                <a:latin typeface="Consolas"/>
              </a:rPr>
              <a:t>union</a:t>
            </a:r>
            <a:r>
              <a:rPr sz="2000" b="0">
                <a:solidFill>
                  <a:srgbClr val="1F2D3A"/>
                </a:solidFill>
              </a:rPr>
              <a:t> with one order-0 tree — also O(log n)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Handling only </a:t>
            </a:r>
            <a:r>
              <a:rPr sz="2000" b="1">
                <a:solidFill>
                  <a:srgbClr val="1F2D3A"/>
                </a:solidFill>
              </a:rPr>
              <a:t>two</a:t>
            </a:r>
            <a:r>
              <a:rPr sz="2000" b="0">
                <a:solidFill>
                  <a:srgbClr val="1F2D3A"/>
                </a:solidFill>
              </a:rPr>
              <a:t> trees meeting at an order, forgetting the carry makes three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Re-deriving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 from scratch instead of just calling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union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leftist heap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Introduced by </a:t>
            </a:r>
            <a:r>
              <a:rPr sz="2000" b="1">
                <a:solidFill>
                  <a:srgbClr val="1F2D3A"/>
                </a:solidFill>
              </a:rPr>
              <a:t>C. A. Crane</a:t>
            </a:r>
            <a:r>
              <a:rPr sz="2000" b="0">
                <a:solidFill>
                  <a:srgbClr val="1F2D3A"/>
                </a:solidFill>
              </a:rPr>
              <a:t>, 1972. A pointer tree, generally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complete, built around one operation: </a:t>
            </a:r>
            <a:r>
              <a:rPr sz="2000" b="1">
                <a:solidFill>
                  <a:srgbClr val="1F2D3A"/>
                </a:solidFill>
              </a:rPr>
              <a:t>merge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extract</a:t>
            </a:r>
            <a:r>
              <a:rPr sz="2000" b="0">
                <a:solidFill>
                  <a:srgbClr val="1F2D3A"/>
                </a:solidFill>
              </a:rPr>
              <a:t> both fall out of it as special cases.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leftist property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node tracks its </a:t>
            </a:r>
            <a:r>
              <a:rPr sz="2000" b="1">
                <a:solidFill>
                  <a:srgbClr val="1F2D3A"/>
                </a:solidFill>
              </a:rPr>
              <a:t>null path length (npl)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has npl −1; a leaf has npl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Leftist:</a:t>
            </a:r>
            <a:r>
              <a:rPr sz="2000" b="0">
                <a:solidFill>
                  <a:srgbClr val="1F2D3A"/>
                </a:solidFill>
              </a:rPr>
              <a:t> left child's npl never smaller than the right's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Consequence: the </a:t>
            </a:r>
            <a:r>
              <a:rPr sz="2000" b="1">
                <a:solidFill>
                  <a:srgbClr val="1F2D3A"/>
                </a:solidFill>
              </a:rPr>
              <a:t>right spine</a:t>
            </a:r>
            <a:r>
              <a:rPr sz="2000" b="0">
                <a:solidFill>
                  <a:srgbClr val="1F2D3A"/>
                </a:solidFill>
              </a:rPr>
              <a:t> is always O(log n) long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Leftist heap merge, step by step</a:t>
            </a:r>
          </a:p>
        </p:txBody>
      </p:sp>
      <p:pic>
        <p:nvPicPr>
          <p:cNvPr id="7" name="Picture 6" descr="leftist-heap-merg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38" y="1325880"/>
            <a:ext cx="792661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merging with an empty heap</a:t>
            </a:r>
          </a:p>
        </p:txBody>
      </p:sp>
      <p:pic>
        <p:nvPicPr>
          <p:cNvPr id="7" name="Picture 6" descr="leftist-heap-merg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538" y="1325880"/>
            <a:ext cx="792661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merge() (recursive)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*merge(Node *t1, Node *t2)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(t1 == NULL) return t2;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(t2 == NULL) return t1;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(!better(t1-&gt;key, t2-&gt;key))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*tmp = t1; t1 = t2; t2 = tmp;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t1-&gt;right = merge(t1-&gt;right, t2);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(npl(t1-&gt;left) &lt; npl(t1-&gt;right))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... swap t1-&gt;left and t1-&gt;right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t1-&gt;npl = npl(t1-&gt;right)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merge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O(log n)</a:t>
            </a:r>
            <a:r>
              <a:rPr sz="2000" b="0">
                <a:solidFill>
                  <a:srgbClr val="1F2D3A"/>
                </a:solidFill>
              </a:rPr>
              <a:t>, bounded by both right spines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extract</a:t>
            </a:r>
            <a:r>
              <a:rPr sz="2000" b="0">
                <a:solidFill>
                  <a:srgbClr val="1F2D3A"/>
                </a:solidFill>
              </a:rPr>
              <a:t>: both defined via </a:t>
            </a:r>
            <a:r>
              <a:rPr sz="2000" b="0">
                <a:solidFill>
                  <a:srgbClr val="A1123F"/>
                </a:solidFill>
                <a:latin typeface="Consolas"/>
              </a:rPr>
              <a:t>merge</a:t>
            </a:r>
            <a:r>
              <a:rPr sz="2000" b="0">
                <a:solidFill>
                  <a:srgbClr val="1F2D3A"/>
                </a:solidFill>
              </a:rPr>
              <a:t> — same 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Holds regardless of how unbalanced the rest of the tree is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</a:t>
            </a:r>
            <a:r>
              <a:rPr sz="2000" b="1">
                <a:solidFill>
                  <a:srgbClr val="1F2D3A"/>
                </a:solidFill>
              </a:rPr>
              <a:t>npl</a:t>
            </a:r>
            <a:r>
              <a:rPr sz="2000" b="0">
                <a:solidFill>
                  <a:srgbClr val="1F2D3A"/>
                </a:solidFill>
              </a:rPr>
              <a:t> (distance to nearest missing child) with </a:t>
            </a:r>
            <a:r>
              <a:rPr sz="2000" b="1">
                <a:solidFill>
                  <a:srgbClr val="1F2D3A"/>
                </a:solidFill>
              </a:rPr>
              <a:t>height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Skipping the child-swap after merge — silently breaks the leftist property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need to merge two large heaps together, far more often than inserting single items. Which variant fits best?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leftist heap</a:t>
            </a:r>
            <a:r>
              <a:rPr sz="2000" b="0">
                <a:solidFill>
                  <a:srgbClr val="1F2D3A"/>
                </a:solidFill>
              </a:rPr>
              <a:t> (or the </a:t>
            </a:r>
            <a:r>
              <a:rPr sz="2000" b="1">
                <a:solidFill>
                  <a:srgbClr val="1F2D3A"/>
                </a:solidFill>
              </a:rPr>
              <a:t>binomial heap</a:t>
            </a:r>
            <a:r>
              <a:rPr sz="2000" b="0">
                <a:solidFill>
                  <a:srgbClr val="1F2D3A"/>
                </a:solidFill>
              </a:rPr>
              <a:t>). Both are built so merge/union costs only O(log n) — a plain or d-ary heap has no fast way to merge two whole heaps at all.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Huffman Coding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Plain ASCII spends 8 bits on every character,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0">
                <a:solidFill>
                  <a:srgbClr val="A1123F"/>
                </a:solidFill>
                <a:latin typeface="Consolas"/>
              </a:rPr>
              <a:t>Z</a:t>
            </a:r>
            <a:r>
              <a:rPr sz="2000" b="0">
                <a:solidFill>
                  <a:srgbClr val="1F2D3A"/>
                </a:solidFill>
              </a:rPr>
              <a:t> alike. What if common characters got </a:t>
            </a:r>
            <a:r>
              <a:rPr sz="2000" b="1">
                <a:solidFill>
                  <a:srgbClr val="1F2D3A"/>
                </a:solidFill>
              </a:rPr>
              <a:t>short</a:t>
            </a:r>
            <a:r>
              <a:rPr sz="2000" b="0">
                <a:solidFill>
                  <a:srgbClr val="1F2D3A"/>
                </a:solidFill>
              </a:rPr>
              <a:t> codes, and rare ones </a:t>
            </a:r>
            <a:r>
              <a:rPr sz="2000" b="1">
                <a:solidFill>
                  <a:srgbClr val="1F2D3A"/>
                </a:solidFill>
              </a:rPr>
              <a:t>long</a:t>
            </a:r>
            <a:r>
              <a:rPr sz="2000" b="0">
                <a:solidFill>
                  <a:srgbClr val="1F2D3A"/>
                </a:solidFill>
              </a:rPr>
              <a:t> — like Morse code already does?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1952</a:t>
            </a:r>
            <a:r>
              <a:rPr sz="2000" b="0">
                <a:solidFill>
                  <a:srgbClr val="1F2D3A"/>
                </a:solidFill>
              </a:rPr>
              <a:t> — David Huffman, a term paper at MIT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Professor Fano's own scheme was good, but not optimal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Huffman's greedy tree-merging is </a:t>
            </a:r>
            <a:r>
              <a:rPr sz="2000" b="1">
                <a:solidFill>
                  <a:srgbClr val="1F2D3A"/>
                </a:solidFill>
              </a:rPr>
              <a:t>provably</a:t>
            </a:r>
            <a:r>
              <a:rPr sz="2000" b="0">
                <a:solidFill>
                  <a:srgbClr val="1F2D3A"/>
                </a:solidFill>
              </a:rPr>
              <a:t> optimal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Still inside ZIP, JPEG, and MP3 today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Building the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Put every symbol in a </a:t>
            </a:r>
            <a:r>
              <a:rPr sz="2000" b="1">
                <a:solidFill>
                  <a:srgbClr val="1F2D3A"/>
                </a:solidFill>
              </a:rPr>
              <a:t>min-heap</a:t>
            </a:r>
            <a:r>
              <a:rPr sz="2000" b="0">
                <a:solidFill>
                  <a:srgbClr val="1F2D3A"/>
                </a:solidFill>
              </a:rPr>
              <a:t>, keyed by frequency. Repeatedly: pop the two </a:t>
            </a:r>
            <a:r>
              <a:rPr sz="2000" b="1">
                <a:solidFill>
                  <a:srgbClr val="1F2D3A"/>
                </a:solidFill>
              </a:rPr>
              <a:t>smallest</a:t>
            </a:r>
            <a:r>
              <a:rPr sz="2000" b="0">
                <a:solidFill>
                  <a:srgbClr val="1F2D3A"/>
                </a:solidFill>
              </a:rPr>
              <a:t> roots, make a new internal node with those two as children, push it back. Repeat to one.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Building the Huffman tree, step by step</a:t>
            </a:r>
          </a:p>
        </p:txBody>
      </p:sp>
      <p:pic>
        <p:nvPicPr>
          <p:cNvPr id="7" name="Picture 6" descr="huffman-buil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902" y="1325880"/>
            <a:ext cx="826589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smallest meaningful example</a:t>
            </a:r>
          </a:p>
        </p:txBody>
      </p:sp>
      <p:pic>
        <p:nvPicPr>
          <p:cNvPr id="7" name="Picture 6" descr="huffman-buil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902" y="1325880"/>
            <a:ext cx="826589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merge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merge_id = 256;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(heap_size &gt; 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*a = heap_pop();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*b = heap_pop();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*parent = new_internal(a, b, merge_id++);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heap_push(parent);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*root = heap_pop();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Encoding and decoding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symbol's </a:t>
            </a:r>
            <a:r>
              <a:rPr sz="2000" b="1">
                <a:solidFill>
                  <a:srgbClr val="1F2D3A"/>
                </a:solidFill>
              </a:rPr>
              <a:t>code</a:t>
            </a:r>
            <a:r>
              <a:rPr sz="2000" b="0">
                <a:solidFill>
                  <a:srgbClr val="1F2D3A"/>
                </a:solidFill>
              </a:rPr>
              <a:t> is its root-to-leaf path: left =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, right = 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1">
                <a:solidFill>
                  <a:srgbClr val="1F2D3A"/>
                </a:solidFill>
              </a:rPr>
              <a:t>Decoding</a:t>
            </a:r>
            <a:r>
              <a:rPr sz="2000" b="0">
                <a:solidFill>
                  <a:srgbClr val="1F2D3A"/>
                </a:solidFill>
              </a:rPr>
              <a:t> walks bit by bit from the root; a leaf emits a character and restarts. This works because the code is </a:t>
            </a:r>
            <a:r>
              <a:rPr sz="2000" b="1">
                <a:solidFill>
                  <a:srgbClr val="1F2D3A"/>
                </a:solidFill>
              </a:rPr>
              <a:t>prefix-free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Encoding and decoding, step by step</a:t>
            </a:r>
          </a:p>
        </p:txBody>
      </p:sp>
      <p:pic>
        <p:nvPicPr>
          <p:cNvPr id="7" name="Picture 6" descr="huffman-encode-decod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375" y="1325880"/>
            <a:ext cx="413294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very skewed: 9 A's, 1 B</a:t>
            </a:r>
          </a:p>
        </p:txBody>
      </p:sp>
      <p:pic>
        <p:nvPicPr>
          <p:cNvPr id="7" name="Picture 6" descr="huffman-encode-decod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375" y="1325880"/>
            <a:ext cx="413294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assign_codes() (walk the tree)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assign_codes(Node *node, char *path,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int depth)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(node-&gt;left == NULL &amp;&amp; node-&gt;right ==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path[depth] = '\0';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strcpy(codes[(unsigned char) node-&gt;ch], path);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path[depth] = '0';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assign_codes(node-&gt;left, path, depth + 1);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path[depth] = '1';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assign_codes(node-&gt;right, path, depth + 1);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decode() (walk bit by bit)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char *decode(const char *bits, Node *root,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char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n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*node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bits[i] != '\0';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= bits[i] == '0' ? node-&gt;left : node-&gt;right;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(node-&gt;left == NULL &amp;&amp; node-&gt;right ==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out[n++] = node-&gt;ch;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node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out[n] = '\0';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out;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Building: n − 1 merges, O(log n) each — </a:t>
            </a:r>
            <a:r>
              <a:rPr sz="2000" b="1">
                <a:solidFill>
                  <a:srgbClr val="1F2D3A"/>
                </a:solidFill>
              </a:rPr>
              <a:t>O(n 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Encoding: </a:t>
            </a:r>
            <a:r>
              <a:rPr sz="2000" b="1">
                <a:solidFill>
                  <a:srgbClr val="1F2D3A"/>
                </a:solidFill>
              </a:rPr>
              <a:t>O(L)</a:t>
            </a:r>
            <a:r>
              <a:rPr sz="2000" b="0">
                <a:solidFill>
                  <a:srgbClr val="1F2D3A"/>
                </a:solidFill>
              </a:rPr>
              <a:t> — one lookup and append per character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Decoding: </a:t>
            </a:r>
            <a:r>
              <a:rPr sz="2000" b="1">
                <a:solidFill>
                  <a:srgbClr val="1F2D3A"/>
                </a:solidFill>
              </a:rPr>
              <a:t>O(B)</a:t>
            </a:r>
            <a:r>
              <a:rPr sz="2000" b="0">
                <a:solidFill>
                  <a:srgbClr val="1F2D3A"/>
                </a:solidFill>
              </a:rPr>
              <a:t> — one tree step per encoded bit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deterministic tie-breaker — equal frequencies can build two different, equally optimal trees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the code table is fixed, like ASCII — it is built </a:t>
            </a:r>
            <a:r>
              <a:rPr sz="2000" b="1">
                <a:solidFill>
                  <a:srgbClr val="1F2D3A"/>
                </a:solidFill>
              </a:rPr>
              <a:t>per message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decode</a:t>
            </a:r>
            <a:r>
              <a:rPr sz="2000" b="0">
                <a:solidFill>
                  <a:srgbClr val="1F2D3A"/>
                </a:solidFill>
              </a:rPr>
              <a:t> alone, never the full </a:t>
            </a:r>
            <a:r>
              <a:rPr sz="2000" b="0">
                <a:solidFill>
                  <a:srgbClr val="A1123F"/>
                </a:solidFill>
                <a:latin typeface="Consolas"/>
              </a:rPr>
              <a:t>decode(encode(text)) == text</a:t>
            </a:r>
            <a:r>
              <a:rPr sz="2000" b="0">
                <a:solidFill>
                  <a:srgbClr val="1F2D3A"/>
                </a:solidFill>
              </a:rPr>
              <a:t> round trip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a Huffman tree, can one symbol's code ever be a </a:t>
            </a:r>
            <a:r>
              <a:rPr sz="2000" b="1">
                <a:solidFill>
                  <a:srgbClr val="1F2D3A"/>
                </a:solidFill>
              </a:rPr>
              <a:t>prefix</a:t>
            </a:r>
            <a:r>
              <a:rPr sz="2000" b="0">
                <a:solidFill>
                  <a:srgbClr val="1F2D3A"/>
                </a:solidFill>
              </a:rPr>
              <a:t> of another symbol's code?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No.</a:t>
            </a:r>
            <a:r>
              <a:rPr sz="2000" b="0">
                <a:solidFill>
                  <a:srgbClr val="1F2D3A"/>
                </a:solidFill>
              </a:rPr>
              <a:t> Every symbol is exactly one </a:t>
            </a:r>
            <a:r>
              <a:rPr sz="2000" b="1">
                <a:solidFill>
                  <a:srgbClr val="1F2D3A"/>
                </a:solidFill>
              </a:rPr>
              <a:t>leaf</a:t>
            </a:r>
            <a:r>
              <a:rPr sz="2000" b="0">
                <a:solidFill>
                  <a:srgbClr val="1F2D3A"/>
                </a:solidFill>
              </a:rPr>
              <a:t>, and a leaf has no children — so no code can ever be extended into a different, longer code.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trees, shapes, traversals, array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1691"/>
                <a:gridCol w="741984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root, no cycles, n−1 edges for n nodes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tree shapes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Full, complete, perfect, degenerate, balanced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Traversals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Pre/in/post (recursive), iterative, level order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 representation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2i+1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2i+2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(i-1)/2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— all 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heaps, priority queues, Huffman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4157"/>
                <a:gridCol w="8257377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heap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insert/extract O(log n); build 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Heap sort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 log n), in place,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not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stable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Priority queue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update_key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needs a stable id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Variants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d-ary (faster insert), binomial/leftist (fast merge)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Huffman coding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Min-heap of trees; prefix-free codes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big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One structure, the </a:t>
            </a:r>
            <a:r>
              <a:rPr sz="2000" b="1">
                <a:solidFill>
                  <a:srgbClr val="1F2D3A"/>
                </a:solidFill>
              </a:rPr>
              <a:t>heap</a:t>
            </a:r>
            <a:r>
              <a:rPr sz="2000" b="0">
                <a:solidFill>
                  <a:srgbClr val="1F2D3A"/>
                </a:solidFill>
              </a:rPr>
              <a:t>, built from two moves — sift-up, sift-down — produces a sort, a priority queue, three variants, and an optimal compression code.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Self-check 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Four short questions. Think before the answer appears on the next slide. Full exercises and a ten-question quiz are in the week notes.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What is the maximum number of nodes in a binary tree of height 4?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2&lt;sup&gt;5&lt;/sup&gt; − 1 = 31 nodes — a perfect tree of that height.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In a complete tree stored in an array, what is the parent index of node 9?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(9 - 1) / 2 = 4</a:t>
            </a:r>
            <a:r>
              <a:rPr sz="3000" b="1">
                <a:solidFill>
                  <a:srgbClr val="2E7D32"/>
                </a:solidFill>
              </a:rPr>
              <a:t>, using integer division.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Why is building a heap from n items O(n), not the "obviously plausible" O(n log n)?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Most nodes are near the bottom, where sift-down is cheap; the sum converges to O(n).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In a priority queue, why does every item need a permanent, stable id?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 item's array position changes on nearly every operation; only the id stays fixed.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5 — Graphs and Traversals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Drop "no cycles, one parent" and a tree becomes a </a:t>
            </a:r>
            <a:r>
              <a:rPr sz="2000" b="1">
                <a:solidFill>
                  <a:srgbClr val="1F2D3A"/>
                </a:solidFill>
              </a:rPr>
              <a:t>graph</a:t>
            </a:r>
            <a:r>
              <a:rPr sz="2000" b="0">
                <a:solidFill>
                  <a:srgbClr val="1F2D3A"/>
                </a:solidFill>
              </a:rPr>
              <a:t>. Level order generalizes to BFS; the priority queue you built today becomes the engine inside Dijkstra's algorithm.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Course syllabus, Week 4: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Algorithms*, 4th ed.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4th ed. Addison-Wesley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</a:t>
            </a:r>
            <a:r>
              <a:rPr sz="2000" b="0" i="1">
                <a:solidFill>
                  <a:srgbClr val="1F2D3A"/>
                </a:solidFill>
              </a:rPr>
              <a:t>The Art of Computer Programming, Vol. 1</a:t>
            </a:r>
            <a:r>
              <a:rPr sz="2000" b="0">
                <a:solidFill>
                  <a:srgbClr val="1F2D3A"/>
                </a:solidFill>
              </a:rPr>
              <a:t>, 3rd ed.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Huffman (1952) · Williams (1964) · Floyd (1964)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Vuillemin (1978) — the binomial heap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Cayley (1857) — the first tree-counting paper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4 — Trees, Heaps and Huffman Coding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