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1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1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1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1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_rels/notesSlide1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_rels/notesSlide1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7.xml"/></Relationships>
</file>

<file path=ppt/notesSlides/_rels/notesSlide1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8.xml"/></Relationships>
</file>

<file path=ppt/notesSlides/_rels/notesSlide1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9.xml"/></Relationships>
</file>

<file path=ppt/notesSlides/_rels/notesSlide1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0.xml"/></Relationships>
</file>

<file path=ppt/notesSlides/_rels/notesSlide1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1.xml"/></Relationships>
</file>

<file path=ppt/notesSlides/_rels/notesSlide1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2.xml"/></Relationships>
</file>

<file path=ppt/notesSlides/_rels/notesSlide1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3.xml"/></Relationships>
</file>

<file path=ppt/notesSlides/_rels/notesSlide1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4.xml"/></Relationships>
</file>

<file path=ppt/notesSlides/_rels/notesSlide1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5.xml"/></Relationships>
</file>

<file path=ppt/notesSlides/_rels/notesSlide1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Last week a box held one value, made and destroyed by malloc and free. This week two ideas grow out of that single box: many boxes side by side, reached by arithmetic — the array — and one box pointing at the next — the linked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Seventeen short animations carry the whole lecture; each appears once, exactly where its idea is introduced, and every single one gets a second look at its trickiest edge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term gets a full definition the first time it appears; this table just says where to find it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a terminal now if you want to run these live; every snippet on today's slides compiles and runs exactly as shown.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Everything today builds on exactly these five facts — nothing new about memory itself gets introduced this week, only new shapes built from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box on this map gets its own slides below, most with a short animation and a complete C/Java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 asks what it costs to change an array's contents, not just read them — and what to do when the array's size was guessed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guess before the next slide answers it: everything after the insertion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That O(1) index lookup is the array's whole appeal — and its whole cost shows up the moment something has to move.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CAP never changes in this first version; size is the only thing that moves, and only within 0..CAP.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how many cells light up on a front insert versus an append — that difference is the whole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full array rejects the insert outright rather than crash — that check has to come before any shifting starts.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shift loop runs backward, from the end toward k — forward would overwrite values before they are copied.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loop runs forward instead — the mirror image of insert's backward shift, and just as easy to get backward by mistake.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exact same function costs anywhere from O(1) to O(n), purely depending on which index k the caller picks.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add it up before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Ten shifts to place five values — inserting at the front is expensive precisely because it repeats the worst case every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what Java's ArrayList and C++'s std::vector do under the hood — the same trick, industrial strength.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temporary row appear below the array each time it grows — that row is the copy, before it slides up to replace the old block.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Shrinking is optional and symmetric to growing — capacity halves once usage drops to a quarter full, to give memory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single existing value gets copied into the fresh block — that full copy is exactly where the O(n) cost of growing comes from.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resize only happens when the block is already full — most calls skip straight to the one-line write at the 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Amortized means averaged over a long run of operations — one append can be expensive, but the average never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Have the class count the doublings: 1, 2, 4, 8... before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Doubling means the number of growths grows only as the logarithm of the final size — that is exactly why the total copying stays cheap.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2 asks what a "two-dimensional" array actually looks like underneath, in memory that has only ever been one-dimensional.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There is no such thing as genuinely 2-D memory — every "2-D" array is really a 1-D array wearing a disguise.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Row-major versus column-major is purely a convention — nothing about "rows" or "columns" is more natural to memory than the 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formulas, and every "2-D array" question this section asks comes down to picking the right one and applying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memory row below the grid — a row-major walk lands on consecutive memory cells, one step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traversal order here fights the storage order — every step now jumps across memory instead of landing next door.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outer loop over i and the inner loop over j exactly retrace the row-major formula, one visit per address in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formula's cost never changes — what changes is how far apart consecutive visits land in real memory, which is what your CPU's cache actually feels.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apply the formula themselves before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That one-step adjacency is exactly what "row-major" buys you, and exactly what a column-major walk would throw away.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3 covers two array tricks that share one idea — moving values around using only O(1) extra space, never a second array.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obvious approach — copy into a new array — is exactly the approach this section rules 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trick feels like magic the first time; watching it on the animation, one reversal at a time, is what makes it click.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Each reversal on its own looks wrong; only the third one, over the whole array, straightens everything back 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Each reversal's result is kept as a new row below, so all three phases stay visible at once, side by side.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d=23 on 10 values still works, because d % n reduces it to 3 before a single reversal even begins.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one helper function, called three times with three different ranges, is the entire rotation algorithm.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calls, three ranges — nothing else in this function does any work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passes sounds like it should be three times slower, but three times O(n) is still just O(n).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exact same two-pointer shape as a quicksort partition step — the same idea shows up again next semester.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left and right walk toward each other, each skipping values that are already on the correct side.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pointers still walk the whole array here, even though no swap is ever needed — the check itself still costs O(n).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inner while-loops skip past values already on the right side; only when both stop does an actual swap happen.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inner loop also checks left &lt; right, or the two pointers could cross and read past each 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think about what segregate actually compares.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Segregating and sorting are different jobs; this algorithm only ever asks "is it negative", never "which is bigger".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4 asks what to do when a matrix is mostly zeros — a very common case in real scientific and graph computing.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million ints is 4 MB just for one matrix that is 99.98% empty — the waste is not hypothetical.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Nobody photographs every empty parking space to prove it is empty — they just write down where the cars 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numbers per nonzero cell replace an entire row of mostly zeros — the saving grows with how sparse the matrix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how many cells get skipped silently — only the handful of nonzero ones ever produce a triplet 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cell gets scanned and skipped — the triplet table stays completely empty, which is itself a valid, correct result.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nested loops scan every cell regardless, but the if-check means only nonzero cells ever get written into out[].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scan itself cannot be cheaper than the full matrix, but everything built from the result afterward benefits from the small output.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genuinely clever trick — knowing in advance exactly where each entry belongs means never needing to sort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count[] fill first, then pos[] turn those counts into starting offsets, before a single output triplet is placed.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 every cell nonzero, fast transpose still works — it just has as many triplets to place as the matrix has cells.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pos[c] is the running total of every column before c — exactly where column c's triplets should start in the output.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pos[c]++ both reads the next free slot for column c and reserves it for the next triplet that lands there.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Skip the prefix-sum step and every triplet still gets placed somewhere — just not in the sorted order the algorithm promises.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Because both inputs are already sorted, addition never needs to search — it only ever needs to compare two current positions.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pointers i and j advance independently, each stepping only through its own list, exactly like merging two sorted runs.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cancelled cell is not written to the output at all — the result stays sparse, never picking up new zero entries.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cases only: a is earlier, b is earlier, or they land on the exact same cell and their values add 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whole approach depends on both lists already being sorted — feed it unsorted triplets and the merge silently gives the wrong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work out the arithmetic before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Keeping a zero-valued triplet around would quietly break the "only nonzero cells" promise the whole representation depends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5 introduces the second major idea of the week — a structure where inserting never has to shift anything else.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Give the class a moment — the answer is exactly what the rest of today builds.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McCarthy was building a language for symbolic reasoning, not thinking about "data structures" as a subject — this idea simply turned out to be everywhere.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 array is a map you hold all at once; a linked list is a trail you can only walk one step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single linked-list program this week and next builds on exactly this five-line struct.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Lose head, and every node after it becomes unreachable — head is the single thread the whole list hangs from.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self-reference trips up a lot of students the first time — the key is that a pointer is always the same small, fixed size, whatever it points 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Dereferencing a NULL pointer is the single most common crash in every linked-list program this semester.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connect this back to the "inception" slide before the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pointer is always the same handful of bytes, no matter what it points at — that is precisely what breaks the circular dependency.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6 builds the four operations every later list variant — doubly, circular, XOR, skip — reuses or extends.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answer depends entirely on whether the list keeps a separate pointer to its tail, which this version does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"In order" is not a stylistic preference here — it is the difference between a working list and a severed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insert_tail specifically — with no tail pointer, it has to walk past every existing node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illustration never touches the real list — it exists purely to show why the write order in insert_after truly matters.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malloc, one pointer write, one return — insert_head never even looks at the rest of the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Swap these two lines and prev-&gt;next already equals n by the time step one reads it — the new node ends up pointing at itself.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insert_after itself is O(1), but finding prev in the first place, via search, usually is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bypass arrow is the entire trick: nothing points at cur any more, so it is simply unreachable, ready to be freed.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prev and cur move together — prev always trails one step behind cur, ready to be relinked the moment cur is found.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Deleting the tail is not a separate case in this code at all — it falls naturally out of the same prev/cur scan.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head case is handled separately here because head itself, not just some node's next field, has to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prev is not updated in lockstep with cur, the bypass arrow ends up pointing from the wrong node entirely.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single biggest thing a list gives up compared to an array — there is no way to jump straight to position 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comparison counter climb — every node visited costs one comparison, whether or not it is the one being searched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 empty list means the for-loop's condition, cur != NULL, fails immediately — search returns -1 without ever comparing anything.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entire function fits on one slide — nothing in today's lecture gets cut from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this O(n) number in mind — it is the single biggest argument in the arrays-versus-lists table two sections from 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pointers doing a coordinated dance, one node at a time, is the entire algorithm — no recursion, no extra memory.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every arrow flip one at a time, always in the same order: save next, flip curr's arrow, advance both pointers.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Even the smallest non-trivial case runs through the exact same three-pointer dance, just for one iteration instead of many.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whole function also fits on one slide, and it is worth reading it line by line, out loud, at least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In-place reversal, with no extra memory beyond three pointers, is the main reason this algorithm is worth learning by heart.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trace through what curr-&gt;next actually holds at each step before the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exact same "save before you overwrite" lesson as insert_after's step order, just showing up again in a different operation.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7 adds a second pointer per node, in exchange for being able to walk in both directions.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answer is almost too obvious once it's said out loud — but it changes how every operation has to be written.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extra pointer is not free, though — it is one more field to keep correct on every single insert and delete.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pointer that used to skip over the insertion point now has a matching pointer coming back the other way — both need fixing.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two arrows on every node — next curving above the row, prev curving below — updated together, never just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Inserting after the current tail means the new node becomes the new tail — list-&gt;tail itself has to be updated, not just a next pointer.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pointer writes in total: the new node's own prev and next, the old next's prev (or list-&gt;tail), and cur's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cur-&gt;prev is read directly here — the singly version had to track a separate prev variable by hand while scanning.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search cost never improves with a second pointer — only the relinking step, and the ability to walk backward, changes.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back to the delete_value code slide before the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That stored prev field is the entire reason doubly lists exist — everything else follows from having it available at every node.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8 removes NULL entirely — the list wraps around instead of ending — and uses that shape to solve a very old puzzle.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There is no obvious reason not to try this — and it turns out to be exactly what the Josephus problem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Forgetting this is the classic circular-list bug: a loop written to stop at NULL simply never stops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Keeping only tail, and deriving head from tail-&gt;next, is a small but deliberate design choice this program makes.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wrap-around arrow, drawn as a curve under the row, connecting the last node straight back to the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one-node circular list points at itself; deleting that single node has to leave the list genuinely empty, tail set back to NULL.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empty-list case is special precisely because there is no head-&gt;next relationship yet to preserve — the new node has to loop back to itself.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mistake alone causes more infinite loops than any other bug in this week's material.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Whether the legend is exactly true or not, the elimination pattern it describes is precisely what this algorithm simulates.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elimination is just one bypass arrow, exactly like circular delete — the whole problem reduces to the operation just shown.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circle shrink by exactly one node per elimination, the wrap-around arrow redrawn each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 only one person in the circle, the elimination loop's remaining &gt; 1 condition is false immediately — nobody is ever removed.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inner for-loop counts exactly k-1 steps forward — the same bypass arrow from circular delete then removes whoever it lands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simulation is what the animation shows step by step; the recurrence is a shortcut to just the final answer, no circle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walk through what k=1 actually means before the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k=1 is the simplest possible case, and a good sanity check that the general algorithm still behaves the way plain intuition expects.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9 is a memory-saving trick worth knowing about, but the mistakes slide near the end is the part that matters most.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 sounds impossible at first — you cannot literally store two addresses in the space of one — and yet there is a trick.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XOR-ing a value with itself always gives zero — that single fact is the entire trick behind this whole structure.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each node's hex address and npx value on screen — the traversal literally computes the next address, live, at every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single node in an empty list is both head and tail at once — its npx is just its one real neighbor, XOR'd with NULL.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xor_node is the one helper every other function in this program calls — it is where the trick actually lives.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prev starts as NULL, exactly the way an ordinary singly traversal starts — nothing else about the loop's shape has 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time complexity does not actually improve over a doubly list — the entire benefit here is memory, not speed.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single most important slide in this section — the trick is clever, but it is not something to actually ship.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connect this back to what a garbage collector actually has to 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Java's simulation in the demo code works around exactly this by using array indices instead of real memory addresses.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10 asks whether a linked list can ever get binary search's O(log n), and answers yes, with one extra idea.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obstacle is that a list has no index at all, so "jump to the middle" is not even a meaningful operation — yet.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Pugh's own selling point was exactly this: the expected performance of a balanced tree, with far less code to get right.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More express lanes, more levels, keep shrinking the number of stops — this demo uses just two levels to keep it visible.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search starts at the highest level and works its way down, never going back up once it has dropped.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search start on the express lane, drop to the full list only once it overshoots, then take one final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 almost nothing on the express lane, most of the search still has to happen down at level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outer for-loop counts levels down from the top; the inner while-loop is the only place that ever moves cur to the right.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real implementation flips a coin for each key's level at insert time — this demo fixes the levels in advance so every run is reproducible.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connect this back to what level 0 alone actually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worth sitting with: a skip list's speed is never guaranteed, only expected — its worst case is exactly a plain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11 puts everything from today side by side, as one table, to make the trade-off explicit.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Only two rows actually differ — index access and front insertion — and they differ in opposite directions.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There is no universally "better" structure here — the right choice depends entirely on which operation the program actually does most.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think about which single operation a stack actually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Next week's stacks and queues will make this choice concrete, with real implementations built on both.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ideas, and every one of them is really about the same question: what has to move, and how much, when the data changes.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one of these five list variants is still, underneath, just nodes and pointers — nothing here required any new kind of memory.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a student remembers only one sentence from today, this is the one worth remembering.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mirror the self-check quiz at the end of the written notes, one question per slide, with a shorter set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Ask, wait,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same worst case from the very first mini-quiz of the day, just with a bigger array.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the amortized-cost argument from section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Amortized is an average over many operations, never a promise about any single one of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the order-swap edge case from section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self-loop like that silently cuts off everything that used to follow prev in the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the last mini-quiz of section 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skip list's speed always depends on how many express levels actually exist above level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stack and queue next week is built from exactly one of today's two structures, with the operations simply restricted to one 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are the same references listed at the end of the week's written notes.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historical references — Pugh, McCarthy, Josephus — are what today's "short history" slides drew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gif"/><Relationship Id="rId4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gif"/><Relationship Id="rId4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3.gif"/><Relationship Id="rId4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4.gif"/><Relationship Id="rId4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5.gif"/><Relationship Id="rId4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6.gif"/><Relationship Id="rId4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7.gif"/><Relationship Id="rId4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8.gif"/><Relationship Id="rId4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9.gif"/><Relationship Id="rId4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0.gif"/><Relationship Id="rId4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1.gif"/><Relationship Id="rId4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2.gif"/><Relationship Id="rId4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3.gif"/><Relationship Id="rId4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3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4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5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8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9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4.gif"/><Relationship Id="rId4" Type="http://schemas.openxmlformats.org/officeDocument/2006/relationships/notesSlide" Target="../notesSlides/notesSlide15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5.gif"/><Relationship Id="rId4" Type="http://schemas.openxmlformats.org/officeDocument/2006/relationships/notesSlide" Target="../notesSlides/notesSlide15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4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5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6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8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9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0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1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2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3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4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5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6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7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8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9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0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1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2.xml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3.xml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4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5.xml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Arrays, Matrices, and Linked Lists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Data Structures — Week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Fall 2026–2027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846"/>
                <a:gridCol w="10110688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Arrays: insert/delete, dynamic growth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1–2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2-D layout, rotation, rearrange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3–5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Sparse matrices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6–8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lists: node/head/NULL, singly ops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9–12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Doubly, circular, Josephus, XOR, skip list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13–17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arrays vs. lists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675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Learning outcomes:</a:t>
            </a:r>
            <a:r>
              <a:rPr sz="2000" b="0">
                <a:solidFill>
                  <a:srgbClr val="1F2D3A"/>
                </a:solidFill>
              </a:rPr>
              <a:t> LO.1 (explain fundamental data structures) · LO.2 (analyze complexity) · LO.7 (choose the right structure)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This week's concepts — where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547816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56215"/>
                <a:gridCol w="3091601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Concept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Where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Arrays: shifting, dynamic growth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2-D arrays, rotation, rearrangement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2–3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Sparse matrices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Singly/doubly/circular lists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5–8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XOR list, skip list, arrays vs. lists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9–11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How the code examples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idea has a complete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Sources: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code/week-02/c/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code/week-02/java/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program's expected output is in the week notes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Week 1: memory and pointers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variable is a labeled </a:t>
            </a:r>
            <a:r>
              <a:rPr sz="2000" b="1">
                <a:solidFill>
                  <a:srgbClr val="1F2D3A"/>
                </a:solidFill>
              </a:rPr>
              <a:t>box</a:t>
            </a:r>
            <a:r>
              <a:rPr sz="2000" b="0">
                <a:solidFill>
                  <a:srgbClr val="1F2D3A"/>
                </a:solidFill>
              </a:rPr>
              <a:t> in memory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pointer </a:t>
            </a:r>
            <a:r>
              <a:rPr sz="2000" b="1">
                <a:solidFill>
                  <a:srgbClr val="1F2D3A"/>
                </a:solidFill>
              </a:rPr>
              <a:t>stores an address</a:t>
            </a:r>
            <a:r>
              <a:rPr sz="2000" b="0">
                <a:solidFill>
                  <a:srgbClr val="1F2D3A"/>
                </a:solidFill>
              </a:rPr>
              <a:t> — it points at a box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malloc(n)</a:t>
            </a:r>
            <a:r>
              <a:rPr sz="2000" b="0">
                <a:solidFill>
                  <a:srgbClr val="1F2D3A"/>
                </a:solidFill>
              </a:rPr>
              <a:t>: reserve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bytes, returns an address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free(p)</a:t>
            </a:r>
            <a:r>
              <a:rPr sz="2000" b="0">
                <a:solidFill>
                  <a:srgbClr val="1F2D3A"/>
                </a:solidFill>
              </a:rPr>
              <a:t>: give the box back; then set </a:t>
            </a:r>
            <a:r>
              <a:rPr sz="2000" b="0">
                <a:solidFill>
                  <a:srgbClr val="A1123F"/>
                </a:solidFill>
                <a:latin typeface="Consolas"/>
              </a:rPr>
              <a:t>p = NULL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: a pointer that points at </a:t>
            </a:r>
            <a:r>
              <a:rPr sz="2000" b="1">
                <a:solidFill>
                  <a:srgbClr val="1F2D3A"/>
                </a:solidFill>
              </a:rPr>
              <a:t>nothing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Map of the week — at a glance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61963"/>
                <a:gridCol w="4849571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Arrays &amp; matrices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Linked lists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Shifting, dynamic growth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Node, head, NULL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Row-major, rotation, rearrange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Singly, doubly, circular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Sparse: triplet, transpose, add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Josephus, XOR, skip list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Arrays in Memory: Insertion, Deletion, Growth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array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boxes in a row. Insert one value in the middle — what has to move before the new value can even go in?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row of numbered lockers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box sits at </a:t>
            </a:r>
            <a:r>
              <a:rPr sz="2000" b="1">
                <a:solidFill>
                  <a:srgbClr val="1F2D3A"/>
                </a:solidFill>
              </a:rPr>
              <a:t>index × box size</a:t>
            </a:r>
            <a:r>
              <a:rPr sz="2000" b="0">
                <a:solidFill>
                  <a:srgbClr val="1F2D3A"/>
                </a:solidFill>
              </a:rPr>
              <a:t> from the start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arr[k]</a:t>
            </a:r>
            <a:r>
              <a:rPr sz="2000" b="0">
                <a:solidFill>
                  <a:srgbClr val="1F2D3A"/>
                </a:solidFill>
              </a:rPr>
              <a:t> is pure arithmetic — no searching needed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But lockers do not slide apart by themselves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Making room means moving every locker after it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size</a:t>
            </a:r>
            <a:r>
              <a:rPr sz="3000" b="1">
                <a:solidFill>
                  <a:srgbClr val="2E7D32"/>
                </a:solidFill>
              </a:rPr>
              <a:t> vs. capacity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fixed array reserves </a:t>
            </a:r>
            <a:r>
              <a:rPr sz="2000" b="0">
                <a:solidFill>
                  <a:srgbClr val="A1123F"/>
                </a:solidFill>
                <a:latin typeface="Consolas"/>
              </a:rPr>
              <a:t>CAP</a:t>
            </a:r>
            <a:r>
              <a:rPr sz="2000" b="0">
                <a:solidFill>
                  <a:srgbClr val="1F2D3A"/>
                </a:solidFill>
              </a:rPr>
              <a:t> boxes up front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size</a:t>
            </a:r>
            <a:r>
              <a:rPr sz="2000" b="0">
                <a:solidFill>
                  <a:srgbClr val="1F2D3A"/>
                </a:solidFill>
              </a:rPr>
              <a:t> tracks how many boxes are </a:t>
            </a:r>
            <a:r>
              <a:rPr sz="2000" b="1">
                <a:solidFill>
                  <a:srgbClr val="1F2D3A"/>
                </a:solidFill>
              </a:rPr>
              <a:t>actually used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insert_at(k, v)</a:t>
            </a:r>
            <a:r>
              <a:rPr sz="2000" b="0">
                <a:solidFill>
                  <a:srgbClr val="1F2D3A"/>
                </a:solidFill>
              </a:rPr>
              <a:t>: make room at index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delete_at(k)</a:t>
            </a:r>
            <a:r>
              <a:rPr sz="2000" b="0">
                <a:solidFill>
                  <a:srgbClr val="1F2D3A"/>
                </a:solidFill>
              </a:rPr>
              <a:t>: close the gap at index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Array insert and delete, step by step</a:t>
            </a:r>
          </a:p>
        </p:txBody>
      </p:sp>
      <p:pic>
        <p:nvPicPr>
          <p:cNvPr id="7" name="Picture 6" descr="array-insert-delet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618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overflow: the array is full</a:t>
            </a:r>
          </a:p>
        </p:txBody>
      </p:sp>
      <p:pic>
        <p:nvPicPr>
          <p:cNvPr id="7" name="Picture 6" descr="array-insert-delete--overflow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1662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insert_at()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insert_at(int k, int v)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(size == CAP)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false;          /* full: overflow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size; i &gt; k; i--)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arr[i] = arr[i - 1];   /* shift right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arr[k] = 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size++;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delete_at()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delete_at(int k)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(size == 0)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false;          /* empty: underflow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k; i &lt; size - 1;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arr[i] = arr[i + 1];   /* shift left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size--;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k = 0</a:t>
            </a:r>
            <a:r>
              <a:rPr sz="2000" b="0">
                <a:solidFill>
                  <a:srgbClr val="1F2D3A"/>
                </a:solidFill>
              </a:rPr>
              <a:t>: shifts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element —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k = size</a:t>
            </a:r>
            <a:r>
              <a:rPr sz="2000" b="0">
                <a:solidFill>
                  <a:srgbClr val="1F2D3A"/>
                </a:solidFill>
              </a:rPr>
              <a:t> (append): no shift at all —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forgetting the overflow/underflow check first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shifting in the wrong direction, overwriting data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You insert 5 values, always at index 0. How many total element-shifts happen?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0+1+2+3+4 = 10 shifts.</a:t>
            </a:r>
            <a:r>
              <a:rPr sz="2000" b="0">
                <a:solidFill>
                  <a:srgbClr val="1F2D3A"/>
                </a:solidFill>
              </a:rPr>
              <a:t> Each front-insert shifts every element already there — the classic O(n) worst case, repeated five times.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But what if the size is unknown?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fixed array's </a:t>
            </a:r>
            <a:r>
              <a:rPr sz="2000" b="0">
                <a:solidFill>
                  <a:srgbClr val="A1123F"/>
                </a:solidFill>
                <a:latin typeface="Consolas"/>
              </a:rPr>
              <a:t>CAP</a:t>
            </a:r>
            <a:r>
              <a:rPr sz="2000" b="0">
                <a:solidFill>
                  <a:srgbClr val="1F2D3A"/>
                </a:solidFill>
              </a:rPr>
              <a:t> is a hard ceiling. A </a:t>
            </a:r>
            <a:r>
              <a:rPr sz="2000" b="1">
                <a:solidFill>
                  <a:srgbClr val="1F2D3A"/>
                </a:solidFill>
              </a:rPr>
              <a:t>dynamic array</a:t>
            </a:r>
            <a:r>
              <a:rPr sz="2000" b="0">
                <a:solidFill>
                  <a:srgbClr val="1F2D3A"/>
                </a:solidFill>
              </a:rPr>
              <a:t> grows its own capacity on demand, instead of rejecting the insert.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Dynamic array growth, step by step</a:t>
            </a:r>
          </a:p>
        </p:txBody>
      </p:sp>
      <p:pic>
        <p:nvPicPr>
          <p:cNvPr id="7" name="Picture 6" descr="dynamic-array-growt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0663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shrinking back down</a:t>
            </a:r>
          </a:p>
        </p:txBody>
      </p:sp>
      <p:pic>
        <p:nvPicPr>
          <p:cNvPr id="7" name="Picture 6" descr="dynamic-array-growth--shrink-quarter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0663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da_resize()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da_resize(DynArray *a, int new_cap)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*fresh = malloc(new_cap * sizeof(int));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a-&gt;size;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fresh[i] = a-&gt;data[i];   /* copy every value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free(a-&gt;data);               /* old block freed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a-&gt;data = fresh;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a-&gt;cap = new_cap;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da_append()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da_append(DynArray *a, int v)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(a-&gt;size == a-&gt;cap)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new_cap = a-&gt;cap * 2;   /* growth factor 2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da_resize(a, new_cap);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a-&gt;data[a-&gt;size++] = 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growing append copies </a:t>
            </a:r>
            <a:r>
              <a:rPr sz="2000" b="0">
                <a:solidFill>
                  <a:srgbClr val="A1123F"/>
                </a:solidFill>
                <a:latin typeface="Consolas"/>
              </a:rPr>
              <a:t>size</a:t>
            </a:r>
            <a:r>
              <a:rPr sz="2000" b="0">
                <a:solidFill>
                  <a:srgbClr val="1F2D3A"/>
                </a:solidFill>
              </a:rPr>
              <a:t> elements: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Most appends just write one slot: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Over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appends, total copies stay </a:t>
            </a:r>
            <a:r>
              <a:rPr sz="2000" b="1">
                <a:solidFill>
                  <a:srgbClr val="1F2D3A"/>
                </a:solidFill>
              </a:rPr>
              <a:t>under 2n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 the </a:t>
            </a:r>
            <a:r>
              <a:rPr sz="2000" b="1">
                <a:solidFill>
                  <a:srgbClr val="1F2D3A"/>
                </a:solidFill>
              </a:rPr>
              <a:t>amortized</a:t>
            </a:r>
            <a:r>
              <a:rPr sz="2000" b="0">
                <a:solidFill>
                  <a:srgbClr val="1F2D3A"/>
                </a:solidFill>
              </a:rPr>
              <a:t> cost per append is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treating every single append as O(n)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Starting from </a:t>
            </a:r>
            <a:r>
              <a:rPr sz="2000" b="0">
                <a:solidFill>
                  <a:srgbClr val="A1123F"/>
                </a:solidFill>
                <a:latin typeface="Consolas"/>
              </a:rPr>
              <a:t>cap = 1</a:t>
            </a:r>
            <a:r>
              <a:rPr sz="2000" b="0">
                <a:solidFill>
                  <a:srgbClr val="1F2D3A"/>
                </a:solidFill>
              </a:rPr>
              <a:t> and doubling, how many times does the array grow while 100 values are appended one by one?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7 times</a:t>
            </a:r>
            <a:r>
              <a:rPr sz="2000" b="0">
                <a:solidFill>
                  <a:srgbClr val="1F2D3A"/>
                </a:solidFill>
              </a:rPr>
              <a:t> (1→2→4→8→16→32→64→128). </a:t>
            </a:r>
            <a:r>
              <a:rPr sz="2000" b="0">
                <a:solidFill>
                  <a:srgbClr val="A1123F"/>
                </a:solidFill>
                <a:latin typeface="Consolas"/>
              </a:rPr>
              <a:t>log2(100) ≈ 6.6</a:t>
            </a:r>
            <a:r>
              <a:rPr sz="2000" b="0">
                <a:solidFill>
                  <a:srgbClr val="1F2D3A"/>
                </a:solidFill>
              </a:rPr>
              <a:t>, rounded up — growth is </a:t>
            </a:r>
            <a:r>
              <a:rPr sz="2000" b="1">
                <a:solidFill>
                  <a:srgbClr val="1F2D3A"/>
                </a:solidFill>
              </a:rPr>
              <a:t>logarithmic</a:t>
            </a:r>
            <a:r>
              <a:rPr sz="2000" b="0">
                <a:solidFill>
                  <a:srgbClr val="1F2D3A"/>
                </a:solidFill>
              </a:rPr>
              <a:t> in the final size, not linear.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2-D Arrays: Row-Major vs Column-Major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Memory is one long row of bytes. A matrix looks two-dimensional — rows and columns. How does </a:t>
            </a:r>
            <a:r>
              <a:rPr sz="2000" b="0">
                <a:solidFill>
                  <a:srgbClr val="A1123F"/>
                </a:solidFill>
                <a:latin typeface="Consolas"/>
              </a:rPr>
              <a:t>mat[i][j]</a:t>
            </a:r>
            <a:r>
              <a:rPr sz="2000" b="0">
                <a:solidFill>
                  <a:srgbClr val="1F2D3A"/>
                </a:solidFill>
              </a:rPr>
              <a:t> become one address?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bookshelf, one shelf at a 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Picture the matrix's rows laid end to end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Row 0's cells, then row 1's cells, and so 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layout is called </a:t>
            </a:r>
            <a:r>
              <a:rPr sz="2000" b="1">
                <a:solidFill>
                  <a:srgbClr val="1F2D3A"/>
                </a:solidFill>
              </a:rPr>
              <a:t>row-major</a:t>
            </a:r>
            <a:r>
              <a:rPr sz="2000" b="0">
                <a:solidFill>
                  <a:srgbClr val="1F2D3A"/>
                </a:solidFill>
              </a:rPr>
              <a:t> order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Some languages (Fortran, MATLAB) lay out </a:t>
            </a:r>
            <a:r>
              <a:rPr sz="2000" b="1">
                <a:solidFill>
                  <a:srgbClr val="1F2D3A"/>
                </a:solidFill>
              </a:rPr>
              <a:t>columns</a:t>
            </a:r>
            <a:r>
              <a:rPr sz="2000" b="0">
                <a:solidFill>
                  <a:srgbClr val="1F2D3A"/>
                </a:solidFill>
              </a:rPr>
              <a:t> first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address formulas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Row-major: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addr(i,j) = i * COLS + j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Column-major: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addr(i,j) = j * ROWS + 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 and Java: row-major; Fortran, MATLAB: column-major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formula is arithmetic — no searching at all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Matrix in memory, step by step</a:t>
            </a:r>
          </a:p>
        </p:txBody>
      </p:sp>
      <p:pic>
        <p:nvPicPr>
          <p:cNvPr id="7" name="Picture 6" descr="matrix-row-major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416" y="1325880"/>
            <a:ext cx="769686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column-major storage, row-by-row walk</a:t>
            </a:r>
          </a:p>
        </p:txBody>
      </p:sp>
      <p:pic>
        <p:nvPicPr>
          <p:cNvPr id="7" name="Picture 6" descr="matrix-row-major--col-major-row-walk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4130" y="1325880"/>
            <a:ext cx="896343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addr()</a:t>
            </a:r>
            <a:r>
              <a:rPr sz="3000" b="1">
                <a:solidFill>
                  <a:srgbClr val="2E7D32"/>
                </a:solidFill>
              </a:rPr>
              <a:t> and a row-major walk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mat[ROWS][COLS];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address of mat[i][j], in ints from the start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addr(int i, int j)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i * COLS + j;   /* row-major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traverse_row_major(int mat[ROWS][COLS])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ROWS;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j = 0; j &lt; COLS; j++)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visit(mat[i][j]);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Address lookup: pure arithmetic —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Row-major walk, row-major storage: every step </a:t>
            </a:r>
            <a:r>
              <a:rPr sz="2000" b="1">
                <a:solidFill>
                  <a:srgbClr val="1F2D3A"/>
                </a:solidFill>
              </a:rPr>
              <a:t>Δ=1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Wrong layout for the walk: a jump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step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assuming every language is row-major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row-major matrix has 5 columns. </a:t>
            </a:r>
            <a:r>
              <a:rPr sz="2000" b="0">
                <a:solidFill>
                  <a:srgbClr val="A1123F"/>
                </a:solidFill>
                <a:latin typeface="Consolas"/>
              </a:rPr>
              <a:t>mat[3][2]</a:t>
            </a:r>
            <a:r>
              <a:rPr sz="2000" b="0">
                <a:solidFill>
                  <a:srgbClr val="1F2D3A"/>
                </a:solidFill>
              </a:rPr>
              <a:t> sits at address 17. What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mat[3][3]</a:t>
            </a:r>
            <a:r>
              <a:rPr sz="2000" b="0">
                <a:solidFill>
                  <a:srgbClr val="1F2D3A"/>
                </a:solidFill>
              </a:rPr>
              <a:t>'s address?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18.</a:t>
            </a:r>
            <a:r>
              <a:rPr sz="2000" b="0">
                <a:solidFill>
                  <a:srgbClr val="1F2D3A"/>
                </a:solidFill>
              </a:rPr>
              <a:t> Moving one column right adds exactly </a:t>
            </a:r>
            <a:r>
              <a:rPr sz="2000" b="0">
                <a:solidFill>
                  <a:srgbClr val="A1123F"/>
                </a:solidFill>
                <a:latin typeface="Consolas"/>
              </a:rPr>
              <a:t>1</a:t>
            </a:r>
            <a:r>
              <a:rPr sz="2000" b="0">
                <a:solidFill>
                  <a:srgbClr val="1F2D3A"/>
                </a:solidFill>
              </a:rPr>
              <a:t> in row-major order — the next cell is always the very next address.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Rotation and Rearrangement: Two Pointers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Rotate a 12-value array left by 4, using </a:t>
            </a:r>
            <a:r>
              <a:rPr sz="2000" b="1">
                <a:solidFill>
                  <a:srgbClr val="1F2D3A"/>
                </a:solidFill>
              </a:rPr>
              <a:t>no</a:t>
            </a:r>
            <a:r>
              <a:rPr sz="2000" b="0">
                <a:solidFill>
                  <a:srgbClr val="1F2D3A"/>
                </a:solidFill>
              </a:rPr>
              <a:t> second array. Where would you even start, with only O(1) extra space allowed?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reversal, three times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Reverse the first part, reverse the rest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Then reverse the </a:t>
            </a:r>
            <a:r>
              <a:rPr sz="2000" b="1">
                <a:solidFill>
                  <a:srgbClr val="1F2D3A"/>
                </a:solidFill>
              </a:rPr>
              <a:t>whole</a:t>
            </a:r>
            <a:r>
              <a:rPr sz="2000" b="0">
                <a:solidFill>
                  <a:srgbClr val="1F2D3A"/>
                </a:solidFill>
              </a:rPr>
              <a:t> array once more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Three reversals land every value exactly right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second array, no shifting one step at a time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rotate_left</a:t>
            </a:r>
            <a:r>
              <a:rPr sz="3000" b="1">
                <a:solidFill>
                  <a:srgbClr val="2E7D32"/>
                </a:solidFill>
              </a:rPr>
              <a:t>: three reversals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 = d % n</a:t>
            </a:r>
            <a:r>
              <a:rPr sz="2000" b="0">
                <a:solidFill>
                  <a:srgbClr val="1F2D3A"/>
                </a:solidFill>
              </a:rPr>
              <a:t> — the real rotation amount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Reverse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arr[0..d-1]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Reverse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arr[d..n-1]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Reverse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arr[0..n-1]</a:t>
            </a:r>
            <a:r>
              <a:rPr sz="2000" b="0">
                <a:solidFill>
                  <a:srgbClr val="1F2D3A"/>
                </a:solidFill>
              </a:rPr>
              <a:t> — done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Array rotation, step by step</a:t>
            </a:r>
          </a:p>
        </p:txBody>
      </p:sp>
      <p:pic>
        <p:nvPicPr>
          <p:cNvPr id="7" name="Picture 6" descr="array-rotatio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387" y="1325880"/>
            <a:ext cx="913692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d larger than n</a:t>
            </a:r>
          </a:p>
        </p:txBody>
      </p:sp>
      <p:pic>
        <p:nvPicPr>
          <p:cNvPr id="7" name="Picture 6" descr="array-rotation--d-greater-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718" y="1325880"/>
            <a:ext cx="818625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reverse()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reverse(int arr[], int lo, int hi)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(lo &lt; hi)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tmp = arr[lo];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arr[lo] = arr[hi];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arr[hi] = tmp;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lo++;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hi--;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rotate_left()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rotate_left(int arr[], int n, int 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 == 0) return;        /* empty: nothing to do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 = d %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reverse(arr, 0, d - 1);    /* first 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reverse(arr, d, n - 1);    /* the rest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reverse(arr, 0, n - 1);    /* whole array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Three passes over the array, each O(n) — still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extra space: no second array anywhere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forgetting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d = d % n</a:t>
            </a:r>
            <a:r>
              <a:rPr sz="2000" b="0">
                <a:solidFill>
                  <a:srgbClr val="1F2D3A"/>
                </a:solidFill>
              </a:rPr>
              <a:t> first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off-by-one bounds inside </a:t>
            </a:r>
            <a:r>
              <a:rPr sz="2000" b="0">
                <a:solidFill>
                  <a:srgbClr val="A1123F"/>
                </a:solidFill>
                <a:latin typeface="Consolas"/>
              </a:rPr>
              <a:t>reverse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Rearranging: two pointers close 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Goal: negatives left, non-negatives right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left</a:t>
            </a:r>
            <a:r>
              <a:rPr sz="2000" b="0">
                <a:solidFill>
                  <a:srgbClr val="1F2D3A"/>
                </a:solidFill>
              </a:rPr>
              <a:t> skips values already negative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right</a:t>
            </a:r>
            <a:r>
              <a:rPr sz="2000" b="0">
                <a:solidFill>
                  <a:srgbClr val="1F2D3A"/>
                </a:solidFill>
              </a:rPr>
              <a:t> skips values already non-negative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When both stop, swap and step inward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Array rearrangement, step by step</a:t>
            </a:r>
          </a:p>
        </p:txBody>
      </p:sp>
      <p:pic>
        <p:nvPicPr>
          <p:cNvPr id="7" name="Picture 6" descr="array-rearrang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0905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already segregated</a:t>
            </a:r>
          </a:p>
        </p:txBody>
      </p:sp>
      <p:pic>
        <p:nvPicPr>
          <p:cNvPr id="7" name="Picture 6" descr="array-rearrange--already-segregate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285859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segregate()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segregate(int arr[], int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left = 0, right = n - 1;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(left &lt; right)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while (left&lt;right &amp;&amp; arr[left]&lt;0) left++;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while (left&lt;right &amp;&amp; arr[right]&gt;=0) right--;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(left &lt; right)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tmp = arr[left];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arr[left] = arr[right];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arr[right] = tmp;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left++; right--;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Both pointers move </a:t>
            </a:r>
            <a:r>
              <a:rPr sz="2000" b="1">
                <a:solidFill>
                  <a:srgbClr val="1F2D3A"/>
                </a:solidFill>
              </a:rPr>
              <a:t>inward only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total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pass, O(1) extra space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treating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0</a:t>
            </a:r>
            <a:r>
              <a:rPr sz="2000" b="0">
                <a:solidFill>
                  <a:srgbClr val="1F2D3A"/>
                </a:solidFill>
              </a:rPr>
              <a:t> as negative — it is </a:t>
            </a:r>
            <a:r>
              <a:rPr sz="2000" b="1">
                <a:solidFill>
                  <a:srgbClr val="1F2D3A"/>
                </a:solidFill>
              </a:rPr>
              <a:t>not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forgetting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left &lt; right</a:t>
            </a:r>
            <a:r>
              <a:rPr sz="2000" b="0">
                <a:solidFill>
                  <a:srgbClr val="1F2D3A"/>
                </a:solidFill>
              </a:rPr>
              <a:t> guard inside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After </a:t>
            </a:r>
            <a:r>
              <a:rPr sz="2000" b="0">
                <a:solidFill>
                  <a:srgbClr val="A1123F"/>
                </a:solidFill>
                <a:latin typeface="Consolas"/>
              </a:rPr>
              <a:t>segregate</a:t>
            </a:r>
            <a:r>
              <a:rPr sz="2000" b="0">
                <a:solidFill>
                  <a:srgbClr val="1F2D3A"/>
                </a:solidFill>
              </a:rPr>
              <a:t>, is the array </a:t>
            </a:r>
            <a:r>
              <a:rPr sz="2000" b="1">
                <a:solidFill>
                  <a:srgbClr val="1F2D3A"/>
                </a:solidFill>
              </a:rPr>
              <a:t>sorted</a:t>
            </a:r>
            <a:r>
              <a:rPr sz="2000" b="0">
                <a:solidFill>
                  <a:srgbClr val="1F2D3A"/>
                </a:solidFill>
              </a:rPr>
              <a:t> within each half, or just split in two?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Just split.</a:t>
            </a:r>
            <a:r>
              <a:rPr sz="2000" b="0">
                <a:solidFill>
                  <a:srgbClr val="1F2D3A"/>
                </a:solidFill>
              </a:rPr>
              <a:t> Negatives end up left of non-negatives, but neither half is sorted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segregate</a:t>
            </a:r>
            <a:r>
              <a:rPr sz="2000" b="0">
                <a:solidFill>
                  <a:srgbClr val="1F2D3A"/>
                </a:solidFill>
              </a:rPr>
              <a:t> never compares values to order them.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Sparse Matrices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1000×1000 matrix has a million cells. Only 200 are nonzero. Why store the other 999,800 zeros at all?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mostly-empty parking lot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Most spaces sit empty, all day, every day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clipboard listing only the </a:t>
            </a:r>
            <a:r>
              <a:rPr sz="2000" b="1">
                <a:solidFill>
                  <a:srgbClr val="1F2D3A"/>
                </a:solidFill>
              </a:rPr>
              <a:t>occupied</a:t>
            </a:r>
            <a:r>
              <a:rPr sz="2000" b="0">
                <a:solidFill>
                  <a:srgbClr val="1F2D3A"/>
                </a:solidFill>
              </a:rPr>
              <a:t> spots suffices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Position + value is all you need to remember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clipboard is the </a:t>
            </a:r>
            <a:r>
              <a:rPr sz="2000" b="1">
                <a:solidFill>
                  <a:srgbClr val="1F2D3A"/>
                </a:solidFill>
              </a:rPr>
              <a:t>triplet</a:t>
            </a:r>
            <a:r>
              <a:rPr sz="2000" b="0">
                <a:solidFill>
                  <a:srgbClr val="1F2D3A"/>
                </a:solidFill>
              </a:rPr>
              <a:t> representation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triplet: </a:t>
            </a:r>
            <a:r>
              <a:rPr sz="3000" b="1">
                <a:solidFill>
                  <a:srgbClr val="2E7D32"/>
                </a:solidFill>
                <a:latin typeface="Consolas"/>
              </a:rPr>
              <a:t>(row, col, value)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entry per </a:t>
            </a:r>
            <a:r>
              <a:rPr sz="2000" b="1">
                <a:solidFill>
                  <a:srgbClr val="1F2D3A"/>
                </a:solidFill>
              </a:rPr>
              <a:t>nonzero</a:t>
            </a:r>
            <a:r>
              <a:rPr sz="2000" b="0">
                <a:solidFill>
                  <a:srgbClr val="1F2D3A"/>
                </a:solidFill>
              </a:rPr>
              <a:t> cell, nothing else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Scan row-major, skip every zero found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sparse matrix's triplet table can be tiny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Rebuilding the dense matrix just needs the triplets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Sparse matrix as triplets, step by step</a:t>
            </a:r>
          </a:p>
        </p:txBody>
      </p:sp>
      <p:pic>
        <p:nvPicPr>
          <p:cNvPr id="7" name="Picture 6" descr="sparse-matrix-triple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238" y="1325880"/>
            <a:ext cx="330121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an all-zero matrix</a:t>
            </a:r>
          </a:p>
        </p:txBody>
      </p:sp>
      <p:pic>
        <p:nvPicPr>
          <p:cNvPr id="7" name="Picture 6" descr="sparse-matrix-triplet--all-zero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409" y="1325880"/>
            <a:ext cx="511887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to_triplets()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to_triplets(int mat[ROWS][COLS], Triplet out[])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k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ROWS;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j = 0; j &lt; COLS; j++)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(mat[i][j] !=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out[k].row =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out[k].col = j;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out[k].value = mat[i][j];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k++;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Scanning the dense matrix: </a:t>
            </a:r>
            <a:r>
              <a:rPr sz="2000" b="1">
                <a:solidFill>
                  <a:srgbClr val="1F2D3A"/>
                </a:solidFill>
              </a:rPr>
              <a:t>O(rows × cols)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Output size equals the </a:t>
            </a:r>
            <a:r>
              <a:rPr sz="2000" b="1">
                <a:solidFill>
                  <a:srgbClr val="1F2D3A"/>
                </a:solidFill>
              </a:rPr>
              <a:t>nonzero count</a:t>
            </a:r>
            <a:r>
              <a:rPr sz="2000" b="0">
                <a:solidFill>
                  <a:srgbClr val="1F2D3A"/>
                </a:solidFill>
              </a:rPr>
              <a:t>, never more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very sparse matrix: triplets are far smaller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Fast transpose: no re-sorting needed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Naive transpose: swap </a:t>
            </a:r>
            <a:r>
              <a:rPr sz="2000" b="0">
                <a:solidFill>
                  <a:srgbClr val="A1123F"/>
                </a:solidFill>
                <a:latin typeface="Consolas"/>
              </a:rPr>
              <a:t>(row,col)</a:t>
            </a:r>
            <a:r>
              <a:rPr sz="2000" b="0">
                <a:solidFill>
                  <a:srgbClr val="1F2D3A"/>
                </a:solidFill>
              </a:rPr>
              <a:t>, then </a:t>
            </a:r>
            <a:r>
              <a:rPr sz="2000" b="1">
                <a:solidFill>
                  <a:srgbClr val="1F2D3A"/>
                </a:solidFill>
              </a:rPr>
              <a:t>sort</a:t>
            </a:r>
            <a:r>
              <a:rPr sz="2000" b="0">
                <a:solidFill>
                  <a:srgbClr val="1F2D3A"/>
                </a:solidFill>
              </a:rPr>
              <a:t> — O(nnz log nnz)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Better: </a:t>
            </a:r>
            <a:r>
              <a:rPr sz="2000" b="1">
                <a:solidFill>
                  <a:srgbClr val="1F2D3A"/>
                </a:solidFill>
              </a:rPr>
              <a:t>count</a:t>
            </a:r>
            <a:r>
              <a:rPr sz="2000" b="0">
                <a:solidFill>
                  <a:srgbClr val="1F2D3A"/>
                </a:solidFill>
              </a:rPr>
              <a:t> nonzeros per column first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Turn counts into starting </a:t>
            </a:r>
            <a:r>
              <a:rPr sz="2000" b="1">
                <a:solidFill>
                  <a:srgbClr val="1F2D3A"/>
                </a:solidFill>
              </a:rPr>
              <a:t>positions</a:t>
            </a:r>
            <a:r>
              <a:rPr sz="2000" b="0">
                <a:solidFill>
                  <a:srgbClr val="1F2D3A"/>
                </a:solidFill>
              </a:rPr>
              <a:t> (a prefix sum)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more pass places every triplet, already sorted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Fast transpose, step by step</a:t>
            </a:r>
          </a:p>
        </p:txBody>
      </p:sp>
      <p:pic>
        <p:nvPicPr>
          <p:cNvPr id="7" name="Picture 6" descr="sparse-matrix-transpos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188" y="1325880"/>
            <a:ext cx="378331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fully dense matrix</a:t>
            </a:r>
          </a:p>
        </p:txBody>
      </p:sp>
      <p:pic>
        <p:nvPicPr>
          <p:cNvPr id="7" name="Picture 6" descr="sparse-matrix-transpose--fully-dens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791" y="1325880"/>
            <a:ext cx="254411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counting and prefix sums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count[COLS] = {0};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pos[COLS];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nnz;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count[a[i].col]++;        /* per column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pos[0]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c = 1; c &lt; COLS; c++)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pos[c] = pos[c - 1] + count[c - 1];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placing every triplet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nnz;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c = a[i].col;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p = pos[c]++;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b[p].row = a[i].col;    /* row/col swap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b[p].col = a[i].row;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b[p].value = a[i].value;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passes,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O(nnz + COLS)</a:t>
            </a:r>
            <a:r>
              <a:rPr sz="2000" b="0">
                <a:solidFill>
                  <a:srgbClr val="1F2D3A"/>
                </a:solidFill>
              </a:rPr>
              <a:t> — no sorting at all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Far faster than a general sort's O(nnz log nnz)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skipping the prefix sum — output lands unsorted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forgetting to swap </a:t>
            </a:r>
            <a:r>
              <a:rPr sz="2000" b="0">
                <a:solidFill>
                  <a:srgbClr val="A1123F"/>
                </a:solidFill>
                <a:latin typeface="Consolas"/>
              </a:rPr>
              <a:t>row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col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Adding two sparse matrices: a merge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Both triplet lists already row-major </a:t>
            </a:r>
            <a:r>
              <a:rPr sz="2000" b="1">
                <a:solidFill>
                  <a:srgbClr val="1F2D3A"/>
                </a:solidFill>
              </a:rPr>
              <a:t>sorted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Walk both together, like merge sort's merge step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Earlier </a:t>
            </a:r>
            <a:r>
              <a:rPr sz="2000" b="0">
                <a:solidFill>
                  <a:srgbClr val="A1123F"/>
                </a:solidFill>
                <a:latin typeface="Consolas"/>
              </a:rPr>
              <a:t>(row,col)</a:t>
            </a:r>
            <a:r>
              <a:rPr sz="2000" b="0">
                <a:solidFill>
                  <a:srgbClr val="1F2D3A"/>
                </a:solidFill>
              </a:rPr>
              <a:t> wins and is copied through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</a:t>
            </a:r>
            <a:r>
              <a:rPr sz="2000" b="0">
                <a:solidFill>
                  <a:srgbClr val="A1123F"/>
                </a:solidFill>
                <a:latin typeface="Consolas"/>
              </a:rPr>
              <a:t>(row,col)</a:t>
            </a:r>
            <a:r>
              <a:rPr sz="2000" b="0">
                <a:solidFill>
                  <a:srgbClr val="1F2D3A"/>
                </a:solidFill>
              </a:rPr>
              <a:t> in both: </a:t>
            </a:r>
            <a:r>
              <a:rPr sz="2000" b="1">
                <a:solidFill>
                  <a:srgbClr val="1F2D3A"/>
                </a:solidFill>
              </a:rPr>
              <a:t>add</a:t>
            </a:r>
            <a:r>
              <a:rPr sz="2000" b="0">
                <a:solidFill>
                  <a:srgbClr val="1F2D3A"/>
                </a:solidFill>
              </a:rPr>
              <a:t> the values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Sparse matrix addition, step by step</a:t>
            </a:r>
          </a:p>
        </p:txBody>
      </p:sp>
      <p:pic>
        <p:nvPicPr>
          <p:cNvPr id="7" name="Picture 6" descr="sparse-matrix-additio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867" y="1325880"/>
            <a:ext cx="423596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values that cancel to zero</a:t>
            </a:r>
          </a:p>
        </p:txBody>
      </p:sp>
      <p:pic>
        <p:nvPicPr>
          <p:cNvPr id="7" name="Picture 6" descr="sparse-matrix-addition--cancel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935" y="1325880"/>
            <a:ext cx="564982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merge loop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(i &lt; na &amp;&amp; j &lt; nb)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(/* … a[i]'s (row,col) comes first … */)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out[k++] = a[i++];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if (/* … b[j]'s comes first … */)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out[k++] = b[j++];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sum = a[i].value + b[j].value;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(sum != 0) /* … out[k++] = sum entry … */;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i++; j++;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merge pass: </a:t>
            </a:r>
            <a:r>
              <a:rPr sz="2000" b="1">
                <a:solidFill>
                  <a:srgbClr val="1F2D3A"/>
                </a:solidFill>
              </a:rPr>
              <a:t>O(na + nb)</a:t>
            </a:r>
            <a:r>
              <a:rPr sz="2000" b="0">
                <a:solidFill>
                  <a:srgbClr val="1F2D3A"/>
                </a:solidFill>
              </a:rPr>
              <a:t>, no re-sorting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Never touches a cell absent from </a:t>
            </a:r>
            <a:r>
              <a:rPr sz="2000" b="1">
                <a:solidFill>
                  <a:srgbClr val="1F2D3A"/>
                </a:solidFill>
              </a:rPr>
              <a:t>both</a:t>
            </a:r>
            <a:r>
              <a:rPr sz="2000" b="0">
                <a:solidFill>
                  <a:srgbClr val="1F2D3A"/>
                </a:solidFill>
              </a:rPr>
              <a:t> lists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forgetting to drop a cell when the sum is 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assuming unsorted triplet lists still merge correctly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Cell (1,2) holds 6 in matrix A and −6 in matrix B. What ends up in the sum's triplet list?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Nothing.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6 + (-6) = 0</a:t>
            </a:r>
            <a:r>
              <a:rPr sz="2000" b="0">
                <a:solidFill>
                  <a:srgbClr val="1F2D3A"/>
                </a:solidFill>
              </a:rPr>
              <a:t>, and a zero-sum cell is dropped entirely — the triplet list only ever holds nonzero values.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Linked Lists: Node, Head, NULL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insert into an array can shift up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elements. Is there a structure where inserting </a:t>
            </a:r>
            <a:r>
              <a:rPr sz="2000" b="1">
                <a:solidFill>
                  <a:srgbClr val="1F2D3A"/>
                </a:solidFill>
              </a:rPr>
              <a:t>never</a:t>
            </a:r>
            <a:r>
              <a:rPr sz="2000" b="0">
                <a:solidFill>
                  <a:srgbClr val="1F2D3A"/>
                </a:solidFill>
              </a:rPr>
              <a:t> moves existing values?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1956</a:t>
            </a:r>
            <a:r>
              <a:rPr sz="2000" b="0">
                <a:solidFill>
                  <a:srgbClr val="1F2D3A"/>
                </a:solidFill>
              </a:rPr>
              <a:t> — John McCarthy, Lisp's </a:t>
            </a:r>
            <a:r>
              <a:rPr sz="2000" b="1">
                <a:solidFill>
                  <a:srgbClr val="1F2D3A"/>
                </a:solidFill>
              </a:rPr>
              <a:t>cons cell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cons cell: a value, plus a pointer to the next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Six decades later, every language still uses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C's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 Node { data; next; }</a:t>
            </a:r>
            <a:r>
              <a:rPr sz="2000" b="0">
                <a:solidFill>
                  <a:srgbClr val="1F2D3A"/>
                </a:solidFill>
              </a:rPr>
              <a:t> is the same idea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treasure hunt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clue tells you </a:t>
            </a:r>
            <a:r>
              <a:rPr sz="2000" b="1">
                <a:solidFill>
                  <a:srgbClr val="1F2D3A"/>
                </a:solidFill>
              </a:rPr>
              <a:t>where</a:t>
            </a:r>
            <a:r>
              <a:rPr sz="2000" b="0">
                <a:solidFill>
                  <a:srgbClr val="1F2D3A"/>
                </a:solidFill>
              </a:rPr>
              <a:t> the next clue is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 never see the whole map at once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Follow one pointer, arrive, read, follow the next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last</a:t>
            </a:r>
            <a:r>
              <a:rPr sz="2000" b="0">
                <a:solidFill>
                  <a:srgbClr val="1F2D3A"/>
                </a:solidFill>
              </a:rPr>
              <a:t> clue says "nothing here"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whole idea, one struct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Node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data;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struct Node *next;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Node;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value, one pointer — that is a linked list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shifting: a new node just gets a pointer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head</a:t>
            </a:r>
            <a:r>
              <a:rPr sz="3000" b="1">
                <a:solidFill>
                  <a:srgbClr val="2E7D32"/>
                </a:solidFill>
              </a:rPr>
              <a:t> and the </a:t>
            </a:r>
            <a:r>
              <a:rPr sz="3000" b="1">
                <a:solidFill>
                  <a:srgbClr val="2E7D32"/>
                </a:solidFill>
                <a:latin typeface="Consolas"/>
              </a:rPr>
              <a:t>NULL</a:t>
            </a:r>
            <a:r>
              <a:rPr sz="3000" b="1">
                <a:solidFill>
                  <a:srgbClr val="2E7D32"/>
                </a:solidFill>
              </a:rPr>
              <a:t> terminator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head</a:t>
            </a:r>
            <a:r>
              <a:rPr sz="2000" b="0">
                <a:solidFill>
                  <a:srgbClr val="1F2D3A"/>
                </a:solidFill>
              </a:rPr>
              <a:t> is the </a:t>
            </a:r>
            <a:r>
              <a:rPr sz="2000" b="1">
                <a:solidFill>
                  <a:srgbClr val="1F2D3A"/>
                </a:solidFill>
              </a:rPr>
              <a:t>only</a:t>
            </a:r>
            <a:r>
              <a:rPr sz="2000" b="0">
                <a:solidFill>
                  <a:srgbClr val="1F2D3A"/>
                </a:solidFill>
              </a:rPr>
              <a:t> fixed reference into the list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other node is reached by following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last node's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— "no more nodes"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empty list is just </a:t>
            </a:r>
            <a:r>
              <a:rPr sz="2000" b="0">
                <a:solidFill>
                  <a:srgbClr val="A1123F"/>
                </a:solidFill>
                <a:latin typeface="Consolas"/>
              </a:rPr>
              <a:t>head == NULL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"inception": a struct containing itself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 Node</a:t>
            </a:r>
            <a:r>
              <a:rPr sz="2000" b="0">
                <a:solidFill>
                  <a:srgbClr val="1F2D3A"/>
                </a:solidFill>
              </a:rPr>
              <a:t> has a field of type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 Node *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is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infinite recursion — it is a pointer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pointer's size is fixed, known before </a:t>
            </a:r>
            <a:r>
              <a:rPr sz="2000" b="0">
                <a:solidFill>
                  <a:srgbClr val="A1123F"/>
                </a:solidFill>
                <a:latin typeface="Consolas"/>
              </a:rPr>
              <a:t>Node</a:t>
            </a:r>
            <a:r>
              <a:rPr sz="2000" b="0">
                <a:solidFill>
                  <a:srgbClr val="1F2D3A"/>
                </a:solidFill>
              </a:rPr>
              <a:t> is complete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why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 Node *next;</a:t>
            </a:r>
            <a:r>
              <a:rPr sz="2000" b="0">
                <a:solidFill>
                  <a:srgbClr val="1F2D3A"/>
                </a:solidFill>
              </a:rPr>
              <a:t> compiles, but </a:t>
            </a:r>
            <a:r>
              <a:rPr sz="2000" b="0">
                <a:solidFill>
                  <a:srgbClr val="A1123F"/>
                </a:solidFill>
                <a:latin typeface="Consolas"/>
              </a:rPr>
              <a:t>Node next;</a:t>
            </a:r>
            <a:r>
              <a:rPr sz="2000" b="0">
                <a:solidFill>
                  <a:srgbClr val="1F2D3A"/>
                </a:solidFill>
              </a:rPr>
              <a:t> cannot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to check for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before </a:t>
            </a:r>
            <a:r>
              <a:rPr sz="2000" b="0">
                <a:solidFill>
                  <a:srgbClr val="A1123F"/>
                </a:solidFill>
                <a:latin typeface="Consolas"/>
              </a:rPr>
              <a:t>-&gt;next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Confusing a </a:t>
            </a:r>
            <a:r>
              <a:rPr sz="2000" b="1">
                <a:solidFill>
                  <a:srgbClr val="1F2D3A"/>
                </a:solidFill>
              </a:rPr>
              <a:t>node</a:t>
            </a:r>
            <a:r>
              <a:rPr sz="2000" b="0">
                <a:solidFill>
                  <a:srgbClr val="1F2D3A"/>
                </a:solidFill>
              </a:rPr>
              <a:t> (the struct) with a </a:t>
            </a:r>
            <a:r>
              <a:rPr sz="2000" b="1">
                <a:solidFill>
                  <a:srgbClr val="1F2D3A"/>
                </a:solidFill>
              </a:rPr>
              <a:t>pointer</a:t>
            </a:r>
            <a:r>
              <a:rPr sz="2000" b="0">
                <a:solidFill>
                  <a:srgbClr val="1F2D3A"/>
                </a:solidFill>
              </a:rPr>
              <a:t> to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Node next;</a:t>
            </a:r>
            <a:r>
              <a:rPr sz="2000" b="0">
                <a:solidFill>
                  <a:srgbClr val="1F2D3A"/>
                </a:solidFill>
              </a:rPr>
              <a:t> where a pointer was needed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must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 be declared as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 Node *</a:t>
            </a:r>
            <a:r>
              <a:rPr sz="2000" b="0">
                <a:solidFill>
                  <a:srgbClr val="1F2D3A"/>
                </a:solidFill>
              </a:rPr>
              <a:t>, never as a plain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 Node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plain </a:t>
            </a:r>
            <a:r>
              <a:rPr sz="2000" b="0">
                <a:solidFill>
                  <a:srgbClr val="A1123F"/>
                </a:solidFill>
                <a:latin typeface="Consolas"/>
              </a:rPr>
              <a:t>Node</a:t>
            </a:r>
            <a:r>
              <a:rPr sz="2000" b="0">
                <a:solidFill>
                  <a:srgbClr val="1F2D3A"/>
                </a:solidFill>
              </a:rPr>
              <a:t> field would need the </a:t>
            </a:r>
            <a:r>
              <a:rPr sz="2000" b="1">
                <a:solidFill>
                  <a:srgbClr val="1F2D3A"/>
                </a:solidFill>
              </a:rPr>
              <a:t>size</a:t>
            </a:r>
            <a:r>
              <a:rPr sz="2000" b="0">
                <a:solidFill>
                  <a:srgbClr val="1F2D3A"/>
                </a:solidFill>
              </a:rPr>
              <a:t>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Node</a:t>
            </a:r>
            <a:r>
              <a:rPr sz="2000" b="0">
                <a:solidFill>
                  <a:srgbClr val="1F2D3A"/>
                </a:solidFill>
              </a:rPr>
              <a:t> to already be known — but </a:t>
            </a:r>
            <a:r>
              <a:rPr sz="2000" b="0">
                <a:solidFill>
                  <a:srgbClr val="A1123F"/>
                </a:solidFill>
                <a:latin typeface="Consolas"/>
              </a:rPr>
              <a:t>Node</a:t>
            </a:r>
            <a:r>
              <a:rPr sz="2000" b="0">
                <a:solidFill>
                  <a:srgbClr val="1F2D3A"/>
                </a:solidFill>
              </a:rPr>
              <a:t> is not finished being defined yet. A pointer's size never depends on that.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Singly Linked Lists: Insert, Delete, Search, Reverse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Three insert positions — head, tail, and "after a given node" — cost very different amounts. Which is cheap, and which is not?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Three ways to insert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insert_head</a:t>
            </a:r>
            <a:r>
              <a:rPr sz="2000" b="0">
                <a:solidFill>
                  <a:srgbClr val="1F2D3A"/>
                </a:solidFill>
              </a:rPr>
              <a:t>: new node points at the old head —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insert_tail</a:t>
            </a:r>
            <a:r>
              <a:rPr sz="2000" b="0">
                <a:solidFill>
                  <a:srgbClr val="1F2D3A"/>
                </a:solidFill>
              </a:rPr>
              <a:t>: no tail pointer here — walk to the end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insert_after(prev, v)</a:t>
            </a:r>
            <a:r>
              <a:rPr sz="2000" b="0">
                <a:solidFill>
                  <a:srgbClr val="1F2D3A"/>
                </a:solidFill>
              </a:rPr>
              <a:t>: two pointer writes, </a:t>
            </a:r>
            <a:r>
              <a:rPr sz="2000" b="1">
                <a:solidFill>
                  <a:srgbClr val="1F2D3A"/>
                </a:solidFill>
              </a:rPr>
              <a:t>in order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Getting that order backward </a:t>
            </a:r>
            <a:r>
              <a:rPr sz="2000" b="1">
                <a:solidFill>
                  <a:srgbClr val="1F2D3A"/>
                </a:solidFill>
              </a:rPr>
              <a:t>breaks</a:t>
            </a:r>
            <a:r>
              <a:rPr sz="2000" b="0">
                <a:solidFill>
                  <a:srgbClr val="1F2D3A"/>
                </a:solidFill>
              </a:rPr>
              <a:t> the list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Singly-list insertion, step by step</a:t>
            </a:r>
          </a:p>
        </p:txBody>
      </p:sp>
      <p:pic>
        <p:nvPicPr>
          <p:cNvPr id="7" name="Picture 6" descr="singly-inser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53018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the two steps, swapped</a:t>
            </a:r>
          </a:p>
        </p:txBody>
      </p:sp>
      <p:pic>
        <p:nvPicPr>
          <p:cNvPr id="7" name="Picture 6" descr="singly-insert--order-swap-mistak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351" y="1325880"/>
            <a:ext cx="905899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insert_head()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*insert_head(Node *head, int value)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*n = malloc(sizeof(Node));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n-&gt;data = value;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n-&gt;next = head;    /* points at the old head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n;           /* new node is head now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insert_after()</a:t>
            </a:r>
            <a:r>
              <a:rPr sz="3000" b="1">
                <a:solidFill>
                  <a:srgbClr val="2E7D32"/>
                </a:solidFill>
              </a:rPr>
              <a:t>: order matters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insert_after(Node *prev, int value)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*n = malloc(sizeof(Node));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n-&gt;data = value;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n-&gt;next = prev-&gt;next;   /* STEP 1: new first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prev-&gt;next = n;         /* STEP 2: then link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insert_head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— no walking at all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insert_tail</a:t>
            </a:r>
            <a:r>
              <a:rPr sz="2000" b="0">
                <a:solidFill>
                  <a:srgbClr val="1F2D3A"/>
                </a:solidFill>
              </a:rPr>
              <a:t> (no tail pointer): walks to the end —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insert_after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once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 is already found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swapping STEP 1 and STEP 2 — cuts the list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Deleting by value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Special case: the value is at the </a:t>
            </a:r>
            <a:r>
              <a:rPr sz="2000" b="1">
                <a:solidFill>
                  <a:srgbClr val="1F2D3A"/>
                </a:solidFill>
              </a:rPr>
              <a:t>head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Otherwise: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cur</a:t>
            </a:r>
            <a:r>
              <a:rPr sz="2000" b="0">
                <a:solidFill>
                  <a:srgbClr val="1F2D3A"/>
                </a:solidFill>
              </a:rPr>
              <a:t> walk together, searching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Found: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prev-&gt;next = cur-&gt;next</a:t>
            </a:r>
            <a:r>
              <a:rPr sz="2000" b="0">
                <a:solidFill>
                  <a:srgbClr val="1F2D3A"/>
                </a:solidFill>
              </a:rPr>
              <a:t> — the </a:t>
            </a:r>
            <a:r>
              <a:rPr sz="2000" b="1">
                <a:solidFill>
                  <a:srgbClr val="1F2D3A"/>
                </a:solidFill>
              </a:rPr>
              <a:t>bypass arrow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Then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free(cur)</a:t>
            </a:r>
            <a:r>
              <a:rPr sz="2000" b="0">
                <a:solidFill>
                  <a:srgbClr val="1F2D3A"/>
                </a:solidFill>
              </a:rPr>
              <a:t> — the node is gone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Singly-list deletion, step by step</a:t>
            </a:r>
          </a:p>
        </p:txBody>
      </p:sp>
      <p:pic>
        <p:nvPicPr>
          <p:cNvPr id="7" name="Picture 6" descr="singly-delet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01812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deleting the tail, then a missing value</a:t>
            </a:r>
          </a:p>
        </p:txBody>
      </p:sp>
      <p:pic>
        <p:nvPicPr>
          <p:cNvPr id="7" name="Picture 6" descr="singly-delete--tail-and-miss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01812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delete_value()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*delete_value(Node *head, int value,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bool *removed)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*removed =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(head == NULL) return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(head-&gt;data == value) {   /* delete head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*tmp = head;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head = head-&gt;next;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free(tmp);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*removed =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head;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… prev/cur scan, bypass, free(cur) …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Deleting the head: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, no search needed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Deleting anywhere else: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to find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forgetting the head is a </a:t>
            </a:r>
            <a:r>
              <a:rPr sz="2000" b="1">
                <a:solidFill>
                  <a:srgbClr val="1F2D3A"/>
                </a:solidFill>
              </a:rPr>
              <a:t>special</a:t>
            </a:r>
            <a:r>
              <a:rPr sz="2000" b="0">
                <a:solidFill>
                  <a:srgbClr val="1F2D3A"/>
                </a:solidFill>
              </a:rPr>
              <a:t> case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advancing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</a:t>
            </a:r>
            <a:r>
              <a:rPr sz="2000" b="0">
                <a:solidFill>
                  <a:srgbClr val="1F2D3A"/>
                </a:solidFill>
              </a:rPr>
              <a:t> before saving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Linear search: no shortcuts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index arithmetic — a list has no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arr[k]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Walk from </a:t>
            </a:r>
            <a:r>
              <a:rPr sz="2000" b="0">
                <a:solidFill>
                  <a:srgbClr val="A1123F"/>
                </a:solidFill>
                <a:latin typeface="Consolas"/>
              </a:rPr>
              <a:t>head</a:t>
            </a:r>
            <a:r>
              <a:rPr sz="2000" b="0">
                <a:solidFill>
                  <a:srgbClr val="1F2D3A"/>
                </a:solidFill>
              </a:rPr>
              <a:t>, comparing one node at a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Found: return its </a:t>
            </a:r>
            <a:r>
              <a:rPr sz="2000" b="1">
                <a:solidFill>
                  <a:srgbClr val="1F2D3A"/>
                </a:solidFill>
              </a:rPr>
              <a:t>position</a:t>
            </a:r>
            <a:r>
              <a:rPr sz="2000" b="0">
                <a:solidFill>
                  <a:srgbClr val="1F2D3A"/>
                </a:solidFill>
              </a:rPr>
              <a:t>; exhausted: return </a:t>
            </a:r>
            <a:r>
              <a:rPr sz="2000" b="0">
                <a:solidFill>
                  <a:srgbClr val="A1123F"/>
                </a:solidFill>
                <a:latin typeface="Consolas"/>
              </a:rPr>
              <a:t>-1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Singly-list search, step by step</a:t>
            </a:r>
          </a:p>
        </p:txBody>
      </p:sp>
      <p:pic>
        <p:nvPicPr>
          <p:cNvPr id="7" name="Picture 6" descr="singly-searc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29024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searching an empty list</a:t>
            </a:r>
          </a:p>
        </p:txBody>
      </p:sp>
      <p:pic>
        <p:nvPicPr>
          <p:cNvPr id="7" name="Picture 6" descr="singly-search--empty-lis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550606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search()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search(Node *head, int value)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index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(Node *cur = head; cur !=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cur = cur-&gt;next)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(cur-&gt;data == value)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index;      /* found here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index++;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-1;                 /* not found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search: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— no index to jump to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Contrast: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arr[k]</a:t>
            </a:r>
            <a:r>
              <a:rPr sz="2000" b="0">
                <a:solidFill>
                  <a:srgbClr val="1F2D3A"/>
                </a:solidFill>
              </a:rPr>
              <a:t> on an array is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exact gap drives the section 11 comparison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Reversing in place: three pointers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 trails,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curr</a:t>
            </a:r>
            <a:r>
              <a:rPr sz="2000" b="0">
                <a:solidFill>
                  <a:srgbClr val="1F2D3A"/>
                </a:solidFill>
              </a:rPr>
              <a:t> leads,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 looks ahead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Save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before</a:t>
            </a:r>
            <a:r>
              <a:rPr sz="2000" b="0">
                <a:solidFill>
                  <a:srgbClr val="1F2D3A"/>
                </a:solidFill>
              </a:rPr>
              <a:t> overwriting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curr-&gt;next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Flip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curr-&gt;next</a:t>
            </a:r>
            <a:r>
              <a:rPr sz="2000" b="0">
                <a:solidFill>
                  <a:srgbClr val="1F2D3A"/>
                </a:solidFill>
              </a:rPr>
              <a:t> to point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Both pointers then step one node forward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Singly-list reversal, step by step</a:t>
            </a:r>
          </a:p>
        </p:txBody>
      </p:sp>
      <p:pic>
        <p:nvPicPr>
          <p:cNvPr id="7" name="Picture 6" descr="singly-revers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975873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just two nodes</a:t>
            </a:r>
          </a:p>
        </p:txBody>
      </p:sp>
      <p:pic>
        <p:nvPicPr>
          <p:cNvPr id="7" name="Picture 6" descr="singly-reverse--two-node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473" y="1325880"/>
            <a:ext cx="744074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reverse()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*reverse(Node *head)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*prev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*curr = head;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(curr !=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*next = curr-&gt;next;  /* save rest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curr-&gt;next = prev;         /* flip arrow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prev = curr;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curr = 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prev;                   /* new head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pass, one flip per node —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extra nodes allocated —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space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Compare: reversing an array also needs no extra pointers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If you flip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curr-&gt;next</a:t>
            </a:r>
            <a:r>
              <a:rPr sz="2000" b="0">
                <a:solidFill>
                  <a:srgbClr val="1F2D3A"/>
                </a:solidFill>
              </a:rPr>
              <a:t>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before</a:t>
            </a:r>
            <a:r>
              <a:rPr sz="2000" b="0">
                <a:solidFill>
                  <a:srgbClr val="1F2D3A"/>
                </a:solidFill>
              </a:rPr>
              <a:t> saving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curr-&gt;next</a:t>
            </a:r>
            <a:r>
              <a:rPr sz="2000" b="0">
                <a:solidFill>
                  <a:srgbClr val="1F2D3A"/>
                </a:solidFill>
              </a:rPr>
              <a:t> into a temporary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 variable, what breaks?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rest of the list is lost.</a:t>
            </a:r>
            <a:r>
              <a:rPr sz="2000" b="0">
                <a:solidFill>
                  <a:srgbClr val="1F2D3A"/>
                </a:solidFill>
              </a:rPr>
              <a:t> Once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curr-&gt;next</a:t>
            </a:r>
            <a:r>
              <a:rPr sz="2000" b="0">
                <a:solidFill>
                  <a:srgbClr val="1F2D3A"/>
                </a:solidFill>
              </a:rPr>
              <a:t> points backward, there is no way left to reach the nodes that used to follow it.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Doubly Linked Lists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singly list can only walk </a:t>
            </a:r>
            <a:r>
              <a:rPr sz="2000" b="1">
                <a:solidFill>
                  <a:srgbClr val="1F2D3A"/>
                </a:solidFill>
              </a:rPr>
              <a:t>forward</a:t>
            </a:r>
            <a:r>
              <a:rPr sz="2000" b="0">
                <a:solidFill>
                  <a:srgbClr val="1F2D3A"/>
                </a:solidFill>
              </a:rPr>
              <a:t>. What has to change to walk backward too?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two-way street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Singly list: a one-way street, forward only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Doubly list: a two-way street, both directions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node carries </a:t>
            </a:r>
            <a:r>
              <a:rPr sz="2000" b="1">
                <a:solidFill>
                  <a:srgbClr val="1F2D3A"/>
                </a:solidFill>
              </a:rPr>
              <a:t>two</a:t>
            </a:r>
            <a:r>
              <a:rPr sz="2000" b="0">
                <a:solidFill>
                  <a:srgbClr val="1F2D3A"/>
                </a:solidFill>
              </a:rPr>
              <a:t> signs: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Turning around costs nothing extra — just follow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insert_after</a:t>
            </a:r>
            <a:r>
              <a:rPr sz="3000" b="1">
                <a:solidFill>
                  <a:srgbClr val="2E7D32"/>
                </a:solidFill>
              </a:rPr>
              <a:t>: four pointers to fix, not two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Singly list's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insert_after</a:t>
            </a:r>
            <a:r>
              <a:rPr sz="2000" b="0">
                <a:solidFill>
                  <a:srgbClr val="1F2D3A"/>
                </a:solidFill>
              </a:rPr>
              <a:t>: fix 2 pointers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Doubly list: also fix the </a:t>
            </a:r>
            <a:r>
              <a:rPr sz="2000" b="1">
                <a:solidFill>
                  <a:srgbClr val="1F2D3A"/>
                </a:solidFill>
              </a:rPr>
              <a:t>new</a:t>
            </a:r>
            <a:r>
              <a:rPr sz="2000" b="0">
                <a:solidFill>
                  <a:srgbClr val="1F2D3A"/>
                </a:solidFill>
              </a:rPr>
              <a:t> node's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And the </a:t>
            </a:r>
            <a:r>
              <a:rPr sz="2000" b="1">
                <a:solidFill>
                  <a:srgbClr val="1F2D3A"/>
                </a:solidFill>
              </a:rPr>
              <a:t>old next</a:t>
            </a:r>
            <a:r>
              <a:rPr sz="2000" b="0">
                <a:solidFill>
                  <a:srgbClr val="1F2D3A"/>
                </a:solidFill>
              </a:rPr>
              <a:t>'s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, if it exists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</a:t>
            </a:r>
            <a:r>
              <a:rPr sz="2000" b="0">
                <a:solidFill>
                  <a:srgbClr val="1F2D3A"/>
                </a:solidFill>
              </a:rPr>
              <a:t> was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tail</a:t>
            </a:r>
            <a:r>
              <a:rPr sz="2000" b="0">
                <a:solidFill>
                  <a:srgbClr val="1F2D3A"/>
                </a:solidFill>
              </a:rPr>
              <a:t>, update </a:t>
            </a:r>
            <a:r>
              <a:rPr sz="2000" b="0">
                <a:solidFill>
                  <a:srgbClr val="A1123F"/>
                </a:solidFill>
                <a:latin typeface="Consolas"/>
              </a:rPr>
              <a:t>list-&gt;tail</a:t>
            </a:r>
            <a:r>
              <a:rPr sz="2000" b="0">
                <a:solidFill>
                  <a:srgbClr val="1F2D3A"/>
                </a:solidFill>
              </a:rPr>
              <a:t> too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Doubly-list insertion, step by step</a:t>
            </a:r>
          </a:p>
        </p:txBody>
      </p:sp>
      <p:pic>
        <p:nvPicPr>
          <p:cNvPr id="7" name="Picture 6" descr="doubly-linked-lis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7191" y="1325880"/>
            <a:ext cx="911731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inserting right after the tail</a:t>
            </a:r>
          </a:p>
        </p:txBody>
      </p:sp>
      <p:pic>
        <p:nvPicPr>
          <p:cNvPr id="7" name="Picture 6" descr="doubly-linked-list--insert-after-tail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7191" y="1325880"/>
            <a:ext cx="911731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insert_after()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insert_after(List *list, int target, int v)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(Node *cur = list-&gt;head; cur; cur = cur-&gt;next)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(cur-&gt;data == target)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Node *n = malloc(sizeof(Node));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n-&gt;data = v; n-&gt;prev = cur; n-&gt;next = cur-&gt;next;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(cur-&gt;next) cur-&gt;next-&gt;prev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else list-&gt;tail = n;   /* cur was the tail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cur-&gt;next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delete_value()</a:t>
            </a:r>
            <a:r>
              <a:rPr sz="3000" b="1">
                <a:solidFill>
                  <a:srgbClr val="2E7D32"/>
                </a:solidFill>
              </a:rPr>
              <a:t>: no scan for </a:t>
            </a:r>
            <a:r>
              <a:rPr sz="3000" b="1">
                <a:solidFill>
                  <a:srgbClr val="2E7D32"/>
                </a:solidFill>
                <a:latin typeface="Consolas"/>
              </a:rPr>
              <a:t>prev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delete_value(List *list, int value)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(Node *cur = list-&gt;head; cur; cur = cur-&gt;next)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(cur-&gt;data == value)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(cur-&gt;prev) cur-&gt;prev-&gt;next = cur-&gt;next;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else list-&gt;head = cur-&gt;next;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(cur-&gt;next) cur-&gt;next-&gt;prev = cur-&gt;prev;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else list-&gt;tail = cur-&gt;prev;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free(cur);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Finding the target: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, same as singly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Relinking, once found: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either direction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forgetting to update </a:t>
            </a:r>
            <a:r>
              <a:rPr sz="2000" b="0">
                <a:solidFill>
                  <a:srgbClr val="A1123F"/>
                </a:solidFill>
                <a:latin typeface="Consolas"/>
              </a:rPr>
              <a:t>tail</a:t>
            </a:r>
            <a:r>
              <a:rPr sz="2000" b="0">
                <a:solidFill>
                  <a:srgbClr val="1F2D3A"/>
                </a:solidFill>
              </a:rPr>
              <a:t> after the tail moves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skipping the new node's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 link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a doubly list's </a:t>
            </a:r>
            <a:r>
              <a:rPr sz="2000" b="0">
                <a:solidFill>
                  <a:srgbClr val="A1123F"/>
                </a:solidFill>
                <a:latin typeface="Consolas"/>
              </a:rPr>
              <a:t>delete_value</a:t>
            </a:r>
            <a:r>
              <a:rPr sz="2000" b="0">
                <a:solidFill>
                  <a:srgbClr val="1F2D3A"/>
                </a:solidFill>
              </a:rPr>
              <a:t> need </a:t>
            </a:r>
            <a:r>
              <a:rPr sz="2000" b="1">
                <a:solidFill>
                  <a:srgbClr val="1F2D3A"/>
                </a:solidFill>
              </a:rPr>
              <a:t>no</a:t>
            </a:r>
            <a:r>
              <a:rPr sz="2000" b="0">
                <a:solidFill>
                  <a:srgbClr val="1F2D3A"/>
                </a:solidFill>
              </a:rPr>
              <a:t> separate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-tracking variable, unlike the singly version?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Every node already stores its own `prev`.</a:t>
            </a:r>
            <a:r>
              <a:rPr sz="2000" b="0">
                <a:solidFill>
                  <a:srgbClr val="1F2D3A"/>
                </a:solidFill>
              </a:rPr>
              <a:t> The singly version had to track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 by hand while scanning; the doubly version just reads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cur-&gt;prev</a:t>
            </a:r>
            <a:r>
              <a:rPr sz="2000" b="0">
                <a:solidFill>
                  <a:srgbClr val="1F2D3A"/>
                </a:solidFill>
              </a:rPr>
              <a:t> directly.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Circular Lists and the Josephus Problem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if the </a:t>
            </a:r>
            <a:r>
              <a:rPr sz="2000" b="1">
                <a:solidFill>
                  <a:srgbClr val="1F2D3A"/>
                </a:solidFill>
              </a:rPr>
              <a:t>last</a:t>
            </a:r>
            <a:r>
              <a:rPr sz="2000" b="0">
                <a:solidFill>
                  <a:srgbClr val="1F2D3A"/>
                </a:solidFill>
              </a:rPr>
              <a:t> node's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 pointed back at the first node, instead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people seated in a circle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"first" seat and no "last" seat, really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Walk far enough and you are back where you started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circular list has no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to stop a walk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Something else — a count, a condition — must stop it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One pointer, no separate </a:t>
            </a:r>
            <a:r>
              <a:rPr sz="3000" b="1">
                <a:solidFill>
                  <a:srgbClr val="2E7D32"/>
                </a:solidFill>
                <a:latin typeface="Consolas"/>
              </a:rPr>
              <a:t>head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tail</a:t>
            </a:r>
            <a:r>
              <a:rPr sz="2000" b="0">
                <a:solidFill>
                  <a:srgbClr val="1F2D3A"/>
                </a:solidFill>
              </a:rPr>
              <a:t> points at the last-inserted node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tail-&gt;next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is</a:t>
            </a:r>
            <a:r>
              <a:rPr sz="2000" b="0">
                <a:solidFill>
                  <a:srgbClr val="1F2D3A"/>
                </a:solidFill>
              </a:rPr>
              <a:t> the head — no extra field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single node points at </a:t>
            </a:r>
            <a:r>
              <a:rPr sz="2000" b="1">
                <a:solidFill>
                  <a:srgbClr val="1F2D3A"/>
                </a:solidFill>
              </a:rPr>
              <a:t>itself</a:t>
            </a:r>
            <a:r>
              <a:rPr sz="2000" b="0">
                <a:solidFill>
                  <a:srgbClr val="1F2D3A"/>
                </a:solidFill>
              </a:rPr>
              <a:t> — a tiny loop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Deleting needs a forward scan — there is no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Circular-list operations, step by step</a:t>
            </a:r>
          </a:p>
        </p:txBody>
      </p:sp>
      <p:pic>
        <p:nvPicPr>
          <p:cNvPr id="7" name="Picture 6" descr="circular-linked-lis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757039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the last node, deleted</a:t>
            </a:r>
          </a:p>
        </p:txBody>
      </p:sp>
      <p:pic>
        <p:nvPicPr>
          <p:cNvPr id="7" name="Picture 6" descr="circular-linked-list--one-node-to-empty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707" y="1325880"/>
            <a:ext cx="636028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insert_tail()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*insert_tail(Node *tail, int value)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*n = malloc(sizeof(Node));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n-&gt;data = value;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(tail ==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n-&gt;next = n;       /* points at itself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n-&gt;next = tail-&gt;next;  /* new node -&gt; old head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tail-&gt;next = n;        /* old tail -&gt; new node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 at the tail: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, same trick as before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Delete by value: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scan — no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 link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checking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 == NULL</a:t>
            </a:r>
            <a:r>
              <a:rPr sz="2000" b="0">
                <a:solidFill>
                  <a:srgbClr val="1F2D3A"/>
                </a:solidFill>
              </a:rPr>
              <a:t> to stop a traversal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circular list needs a </a:t>
            </a:r>
            <a:r>
              <a:rPr sz="2000" b="1">
                <a:solidFill>
                  <a:srgbClr val="1F2D3A"/>
                </a:solidFill>
              </a:rPr>
              <a:t>step count</a:t>
            </a:r>
            <a:r>
              <a:rPr sz="2000" b="0">
                <a:solidFill>
                  <a:srgbClr val="1F2D3A"/>
                </a:solidFill>
              </a:rPr>
              <a:t>, not a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c. 67 CE</a:t>
            </a:r>
            <a:r>
              <a:rPr sz="2000" b="0">
                <a:solidFill>
                  <a:srgbClr val="1F2D3A"/>
                </a:solidFill>
              </a:rPr>
              <a:t> — Flavius Josephus, siege of Yodfat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Legend: 41 soldiers, every 3rd one eliminated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Josephus reportedly placed himself at the survivor's spot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single circular list solves the whole puzzle today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Every </a:t>
            </a:r>
            <a:r>
              <a:rPr sz="3000" b="1" i="1">
                <a:solidFill>
                  <a:srgbClr val="2E7D32"/>
                </a:solidFill>
              </a:rPr>
              <a:t>k</a:t>
            </a:r>
            <a:r>
              <a:rPr sz="3000" b="1">
                <a:solidFill>
                  <a:srgbClr val="2E7D32"/>
                </a:solidFill>
              </a:rPr>
              <a:t>-th person is eliminated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people stand in a circle, numbered 1..n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Count </a:t>
            </a:r>
            <a:r>
              <a:rPr sz="2000" b="0">
                <a:solidFill>
                  <a:srgbClr val="A1123F"/>
                </a:solidFill>
                <a:latin typeface="Consolas"/>
              </a:rPr>
              <a:t>k-1</a:t>
            </a:r>
            <a:r>
              <a:rPr sz="2000" b="0">
                <a:solidFill>
                  <a:srgbClr val="1F2D3A"/>
                </a:solidFill>
              </a:rPr>
              <a:t> steps forward from the last survivor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Eliminate the person you land 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Repeat until only </a:t>
            </a:r>
            <a:r>
              <a:rPr sz="2000" b="1">
                <a:solidFill>
                  <a:srgbClr val="1F2D3A"/>
                </a:solidFill>
              </a:rPr>
              <a:t>one</a:t>
            </a:r>
            <a:r>
              <a:rPr sz="2000" b="0">
                <a:solidFill>
                  <a:srgbClr val="1F2D3A"/>
                </a:solidFill>
              </a:rPr>
              <a:t> person remains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Josephus problem, step by step</a:t>
            </a:r>
          </a:p>
        </p:txBody>
      </p:sp>
      <p:pic>
        <p:nvPicPr>
          <p:cNvPr id="7" name="Picture 6" descr="josephu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901476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circle of one</a:t>
            </a:r>
          </a:p>
        </p:txBody>
      </p:sp>
      <p:pic>
        <p:nvPicPr>
          <p:cNvPr id="7" name="Picture 6" descr="josephus--n-equals-1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682643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josephus()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josephus(int n, int k)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*cur = head;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remaining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(remaining &gt; 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s = 1; s &lt; k; s++) {  /* k-1 steps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prev = cur;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cur = cur-&gt;next;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prev-&gt;next = cur-&gt;next;   /* remove cur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cur = prev-&gt;next;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remaining--;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cur-&gt;id;                /* the survivor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Simulating directly: </a:t>
            </a:r>
            <a:r>
              <a:rPr sz="2000" b="1">
                <a:solidFill>
                  <a:srgbClr val="1F2D3A"/>
                </a:solidFill>
              </a:rPr>
              <a:t>O(n · k)</a:t>
            </a:r>
            <a:r>
              <a:rPr sz="2000" b="0">
                <a:solidFill>
                  <a:srgbClr val="1F2D3A"/>
                </a:solidFill>
              </a:rPr>
              <a:t> in the worst case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closed-form recurrence gives the survivor in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J(1)=0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J(n) = (J(n-1) + k) mod n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k = 1</a:t>
            </a:r>
            <a:r>
              <a:rPr sz="2000" b="0">
                <a:solidFill>
                  <a:srgbClr val="1F2D3A"/>
                </a:solidFill>
              </a:rPr>
              <a:t>, every count is just "the next person". Who survives a circle of 10?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Person 10 — the last one in line.</a:t>
            </a:r>
            <a:r>
              <a:rPr sz="2000" b="0">
                <a:solidFill>
                  <a:srgbClr val="1F2D3A"/>
                </a:solidFill>
              </a:rPr>
              <a:t>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k=1</a:t>
            </a:r>
            <a:r>
              <a:rPr sz="2000" b="0">
                <a:solidFill>
                  <a:srgbClr val="1F2D3A"/>
                </a:solidFill>
              </a:rPr>
              <a:t> there is no skipping at all: elimination just proceeds in plain order, 1 through 9.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XOR Linked Lists: A Curiosity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doubly list spends two pointer fields per node. Could </a:t>
            </a:r>
            <a:r>
              <a:rPr sz="2000" b="1">
                <a:solidFill>
                  <a:srgbClr val="1F2D3A"/>
                </a:solidFill>
              </a:rPr>
              <a:t>one</a:t>
            </a:r>
            <a:r>
              <a:rPr sz="2000" b="0">
                <a:solidFill>
                  <a:srgbClr val="1F2D3A"/>
                </a:solidFill>
              </a:rPr>
              <a:t> field somehow hold both neighbors at once?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npx = prev XOR next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Store </a:t>
            </a:r>
            <a:r>
              <a:rPr sz="2000" b="1">
                <a:solidFill>
                  <a:srgbClr val="1F2D3A"/>
                </a:solidFill>
              </a:rPr>
              <a:t>one</a:t>
            </a:r>
            <a:r>
              <a:rPr sz="2000" b="0">
                <a:solidFill>
                  <a:srgbClr val="1F2D3A"/>
                </a:solidFill>
              </a:rPr>
              <a:t> field: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's address XOR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's address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Arriving from a known neighbor </a:t>
            </a:r>
            <a:r>
              <a:rPr sz="2000" b="0">
                <a:solidFill>
                  <a:srgbClr val="A1123F"/>
                </a:solidFill>
                <a:latin typeface="Consolas"/>
              </a:rPr>
              <a:t>known</a:t>
            </a:r>
            <a:r>
              <a:rPr sz="2000" b="0">
                <a:solidFill>
                  <a:srgbClr val="1F2D3A"/>
                </a:solidFill>
              </a:rPr>
              <a:t>, recover the other: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other = npx XOR known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XOR quietly "cancels" the neighbor you came from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XOR list traversal, step by step</a:t>
            </a:r>
          </a:p>
        </p:txBody>
      </p:sp>
      <p:pic>
        <p:nvPicPr>
          <p:cNvPr id="7" name="Picture 6" descr="xor-linked-lis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422254"/>
          </a:xfrm>
          <a:prstGeom prst="rect">
            <a:avLst/>
          </a:prstGeom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inserting at the tail of an empty list</a:t>
            </a:r>
          </a:p>
        </p:txBody>
      </p:sp>
      <p:pic>
        <p:nvPicPr>
          <p:cNvPr id="7" name="Picture 6" descr="xor-linked-list--tail-into-empty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839" y="1325880"/>
            <a:ext cx="838001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struct and the XOR trick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Node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data;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uintptr_t npx;   /* XOR of prev and next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Node;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Node *xor_node(uintptr_t npx, Node *known)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(Node *)(npx ^ (uintptr_t)known);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traverse_forward()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traverse_forward(Node *head)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*prev = NULL, *cur = head;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(cur !=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printf(" %d", cur-&gt;data);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*next = xor_node(cur-&gt;npx, prev);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prev = cur; cur = 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 at head or tail: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, same as before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traversal step: one extra </a:t>
            </a:r>
            <a:r>
              <a:rPr sz="2000" b="1">
                <a:solidFill>
                  <a:srgbClr val="1F2D3A"/>
                </a:solidFill>
              </a:rPr>
              <a:t>XOR</a:t>
            </a:r>
            <a:r>
              <a:rPr sz="2000" b="0">
                <a:solidFill>
                  <a:srgbClr val="1F2D3A"/>
                </a:solidFill>
              </a:rPr>
              <a:t> — still O(1) each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Memory saved: one pointer field per node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this is a curiosity, not a habit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 does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guarantee pointer↔integer round-trips this way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uintptr_t</a:t>
            </a:r>
            <a:r>
              <a:rPr sz="2000" b="0">
                <a:solidFill>
                  <a:srgbClr val="1F2D3A"/>
                </a:solidFill>
              </a:rPr>
              <a:t> casts back to a pointer are </a:t>
            </a:r>
            <a:r>
              <a:rPr sz="2000" b="1">
                <a:solidFill>
                  <a:srgbClr val="1F2D3A"/>
                </a:solidFill>
              </a:rPr>
              <a:t>implementation-defined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garbage-collected language (Java) cannot do this at all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Real code: use a plain doubly linked list instead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can a garbage collector never support an XOR linked list the way C's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 can?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 GC needs to find every live pointer to trace and possibly move it.</a:t>
            </a:r>
            <a:r>
              <a:rPr sz="2000" b="0">
                <a:solidFill>
                  <a:srgbClr val="1F2D3A"/>
                </a:solidFill>
              </a:rPr>
              <a:t> An address hidden inside an XOR'd integer is invisible to that scan — the GC cannot see it as a pointer.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Skip Lists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sorted array gets binary search, O(log n). A sorted linked list cannot jump to the middle. Is O(log n) search possible anyway?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1990</a:t>
            </a:r>
            <a:r>
              <a:rPr sz="2000" b="0">
                <a:solidFill>
                  <a:srgbClr val="1F2D3A"/>
                </a:solidFill>
              </a:rPr>
              <a:t> — William Pugh, University of Maryland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randomized alternative to balanced search trees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key gets a random "coin-flip" height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Simpler to implement correctly than a balanced tree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local road and an express lane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Level 0: the full sorted list — every key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Level 1: an </a:t>
            </a:r>
            <a:r>
              <a:rPr sz="2000" b="1">
                <a:solidFill>
                  <a:srgbClr val="1F2D3A"/>
                </a:solidFill>
              </a:rPr>
              <a:t>express lane</a:t>
            </a:r>
            <a:r>
              <a:rPr sz="2000" b="0">
                <a:solidFill>
                  <a:srgbClr val="1F2D3A"/>
                </a:solidFill>
              </a:rPr>
              <a:t> — only some keys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Start on the express lane; drop down when it overshoots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Fewer stops than checking every key one by one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Search: go right, or drop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 the current level,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cur-&gt;forward[i]-&gt;value &lt; target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Yes: step right, staying on this level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No: </a:t>
            </a:r>
            <a:r>
              <a:rPr sz="2000" b="1">
                <a:solidFill>
                  <a:srgbClr val="1F2D3A"/>
                </a:solidFill>
              </a:rPr>
              <a:t>drop down</a:t>
            </a:r>
            <a:r>
              <a:rPr sz="2000" b="0">
                <a:solidFill>
                  <a:srgbClr val="1F2D3A"/>
                </a:solidFill>
              </a:rPr>
              <a:t> one level and try again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Reaching level 0 and stepping once more: the answer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Skip list search, step by step</a:t>
            </a:r>
          </a:p>
        </p:txBody>
      </p:sp>
      <p:pic>
        <p:nvPicPr>
          <p:cNvPr id="7" name="Picture 6" descr="skip-lis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575405"/>
          </a:xfrm>
          <a:prstGeom prst="rect">
            <a:avLst/>
          </a:prstGeom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only one node on the express lane</a:t>
            </a:r>
          </a:p>
        </p:txBody>
      </p:sp>
      <p:pic>
        <p:nvPicPr>
          <p:cNvPr id="7" name="Picture 6" descr="skip-list--one-express-nod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719841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sl_search()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sl_search(SkipList *sl, int value, int *cmp)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*cur = sl-&gt;header;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MAX_LEVEL-1; i &gt;= 0; i--)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while (cur-&gt;forward[i] &amp;&amp;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cur-&gt;forward[i]-&gt;value &lt; value)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cur = cur-&gt;forward[i];   /* go right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(*cmp)++;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/* … else: drop down one level …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cur = cur-&gt;forward[0];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cur &amp;&amp; cur-&gt;value == value;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Enough express levels: </a:t>
            </a:r>
            <a:r>
              <a:rPr sz="2000" b="1">
                <a:solidFill>
                  <a:srgbClr val="1F2D3A"/>
                </a:solidFill>
              </a:rPr>
              <a:t>O(log n)</a:t>
            </a:r>
            <a:r>
              <a:rPr sz="2000" b="0">
                <a:solidFill>
                  <a:srgbClr val="1F2D3A"/>
                </a:solidFill>
              </a:rPr>
              <a:t> expected search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key stuck at level 0 only: degrades to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stopping instead of dropping down a level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demo's levels are fixed, not really flipped live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If every key in a skip list happened to get level 1 only (no express lane at all), what does search cost, in Big-O?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O(n).</a:t>
            </a:r>
            <a:r>
              <a:rPr sz="2000" b="0">
                <a:solidFill>
                  <a:srgbClr val="1F2D3A"/>
                </a:solidFill>
              </a:rPr>
              <a:t> With no express lane, level 0 is the only level left — search degrades to the same linear scan as a plain linked list.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Arrays vs. Linked Lists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Arrays vs. linked lists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09294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8331"/>
                <a:gridCol w="1636730"/>
                <a:gridCol w="2727883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Operation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Array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Linked list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Access by index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Insert/delete at front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Search by value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When to choose which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Need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arr[k]</a:t>
            </a:r>
            <a:r>
              <a:rPr sz="2000" b="0">
                <a:solidFill>
                  <a:srgbClr val="1F2D3A"/>
                </a:solidFill>
              </a:rPr>
              <a:t> constantly? Arrays win outright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Frequent front-inserts, unknown final size? Lists win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Cache-friendly, contiguous scans? Arrays win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Never shift existing data on insert? Lists win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You are building a stack that only ever grows and shrinks at one end. Array or list?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Either works well</a:t>
            </a:r>
            <a:r>
              <a:rPr sz="2000" b="0">
                <a:solidFill>
                  <a:srgbClr val="1F2D3A"/>
                </a:solidFill>
              </a:rPr>
              <a:t> — both give O(1) at one end: a dynamic array's </a:t>
            </a:r>
            <a:r>
              <a:rPr sz="2000" b="0">
                <a:solidFill>
                  <a:srgbClr val="A1123F"/>
                </a:solidFill>
                <a:latin typeface="Consolas"/>
              </a:rPr>
              <a:t>append</a:t>
            </a:r>
            <a:r>
              <a:rPr sz="2000" b="0">
                <a:solidFill>
                  <a:srgbClr val="1F2D3A"/>
                </a:solidFill>
              </a:rPr>
              <a:t>, or a list's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insert_head</a:t>
            </a:r>
            <a:r>
              <a:rPr sz="2000" b="0">
                <a:solidFill>
                  <a:srgbClr val="1F2D3A"/>
                </a:solidFill>
              </a:rPr>
              <a:t>. The real deciding factor is whether you also need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arr[k]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— arrays and matrices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750"/>
                <a:gridCol w="7165784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Idea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Key fact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Array insert/delete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Shifting; O(n) worst, O(1) at the end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Dynamic array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Doubling; O(1)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amortized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append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Row-major layout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i*COLS+j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; match the walk to the layout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Sparse matrix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Triplets; fast transpose O(nnz+COLS)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— linked lists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3460"/>
                <a:gridCol w="7638074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Idea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Key fact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Singly list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insert_head O(1); insert_after: order matters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Doubly / circular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Two links;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tail-&gt;next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is the head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Josephus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Circular list, one bypass per elimination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XOR / skip list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One-field trick; randomized O(log 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big picture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Arrays trade flexible insertion for O(1) indexing; linked lists trade indexing for O(1) insertion anywhere you already are. Every structure this week picks one side of that same trade-off.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Self-check round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Four short questions. Think before the answer appears on the next slide. Full exercises are in the week notes.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1. Inserting at index 0 in a 20-element array: how many elements move?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All 20 — the entire array shifts right by one slot.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2. Why is a dynamic array's append still called O(1), if growing costs O(n)?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O(n) growth is rare, and its cost </a:t>
            </a:r>
            <a:r>
              <a:rPr sz="3000" b="1">
                <a:solidFill>
                  <a:srgbClr val="2E7D32"/>
                </a:solidFill>
              </a:rPr>
              <a:t>amortizes</a:t>
            </a:r>
            <a:r>
              <a:rPr sz="3000" b="1">
                <a:solidFill>
                  <a:srgbClr val="2E7D32"/>
                </a:solidFill>
              </a:rPr>
              <a:t>: averaged over n appends, the total stays under 2n.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3. In </a:t>
            </a:r>
            <a:r>
              <a:rPr sz="3000" b="1">
                <a:solidFill>
                  <a:srgbClr val="2E7D32"/>
                </a:solidFill>
                <a:latin typeface="Consolas"/>
              </a:rPr>
              <a:t>insert_after</a:t>
            </a:r>
            <a:r>
              <a:rPr sz="3000" b="1">
                <a:solidFill>
                  <a:srgbClr val="2E7D32"/>
                </a:solidFill>
              </a:rPr>
              <a:t>, why must </a:t>
            </a:r>
            <a:r>
              <a:rPr sz="3000" b="1">
                <a:solidFill>
                  <a:srgbClr val="2E7D32"/>
                </a:solidFill>
                <a:latin typeface="Consolas"/>
              </a:rPr>
              <a:t>n-&gt;next = prev-&gt;next</a:t>
            </a:r>
            <a:r>
              <a:rPr sz="3000" b="1">
                <a:solidFill>
                  <a:srgbClr val="2E7D32"/>
                </a:solidFill>
              </a:rPr>
              <a:t> happen before </a:t>
            </a:r>
            <a:r>
              <a:rPr sz="3000" b="1">
                <a:solidFill>
                  <a:srgbClr val="2E7D32"/>
                </a:solidFill>
                <a:latin typeface="Consolas"/>
              </a:rPr>
              <a:t>prev-&gt;next = n</a:t>
            </a:r>
            <a:r>
              <a:rPr sz="3000" b="1">
                <a:solidFill>
                  <a:srgbClr val="2E7D32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Reversed, </a:t>
            </a:r>
            <a:r>
              <a:rPr sz="3000" b="1">
                <a:solidFill>
                  <a:srgbClr val="2E7D32"/>
                </a:solidFill>
                <a:latin typeface="Consolas"/>
              </a:rPr>
              <a:t>prev-&gt;next</a:t>
            </a:r>
            <a:r>
              <a:rPr sz="3000" b="1">
                <a:solidFill>
                  <a:srgbClr val="2E7D32"/>
                </a:solidFill>
              </a:rPr>
              <a:t> already equals </a:t>
            </a:r>
            <a:r>
              <a:rPr sz="3000" b="1">
                <a:solidFill>
                  <a:srgbClr val="2E7D32"/>
                </a:solidFill>
                <a:latin typeface="Consolas"/>
              </a:rPr>
              <a:t>n</a:t>
            </a:r>
            <a:r>
              <a:rPr sz="3000" b="1">
                <a:solidFill>
                  <a:srgbClr val="2E7D32"/>
                </a:solidFill>
              </a:rPr>
              <a:t> by the time step one reads it — the new node ends up pointing at itself.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4. Why does a skip list's search cost degrade to O(n) with no express lane?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With no upper level, level 0 is the only level left — search becomes the same one-key-at-a-time walk as a plain linked list.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Next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Week 3 — Stacks and Queues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LIFO and FIFO built directly on the array and linked-list tools from this week — the same nodes, the same shifting array, now disciplined into one entry/exit point.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References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Course syllabus, Week 2: </a:t>
            </a:r>
            <a:r>
              <a:rPr sz="2000" b="0">
                <a:solidFill>
                  <a:srgbClr val="A1123F"/>
                </a:solidFill>
                <a:latin typeface="Consolas"/>
              </a:rPr>
              <a:t>docs/syllabus/syllabus.en.md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Cormen, Leiserson, Rivest, Stein. *Introduction 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Algorithms*, 4th ed. MIT Press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Sedgewick, Wayne. </a:t>
            </a:r>
            <a:r>
              <a:rPr sz="2000" b="0" i="1">
                <a:solidFill>
                  <a:srgbClr val="1F2D3A"/>
                </a:solidFill>
              </a:rPr>
              <a:t>Algorithms</a:t>
            </a:r>
            <a:r>
              <a:rPr sz="2000" b="0">
                <a:solidFill>
                  <a:srgbClr val="1F2D3A"/>
                </a:solidFill>
              </a:rPr>
              <a:t>, 4th ed. Addison-Wesley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Knuth. </a:t>
            </a:r>
            <a:r>
              <a:rPr sz="2000" b="0" i="1">
                <a:solidFill>
                  <a:srgbClr val="1F2D3A"/>
                </a:solidFill>
              </a:rPr>
              <a:t>The Art of Computer Programming, Vol. 1</a:t>
            </a:r>
            <a:r>
              <a:rPr sz="2000" b="0">
                <a:solidFill>
                  <a:srgbClr val="1F2D3A"/>
                </a:solidFill>
              </a:rPr>
              <a:t>, 3rd ed.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References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Pugh (1990) — skip lists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McCarthy (1956) — Lisp cons cells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Flavius Josephus, </a:t>
            </a:r>
            <a:r>
              <a:rPr sz="2000" b="0" i="1">
                <a:solidFill>
                  <a:srgbClr val="1F2D3A"/>
                </a:solidFill>
              </a:rPr>
              <a:t>The Jewish War</a:t>
            </a:r>
            <a:r>
              <a:rPr sz="2000" b="0">
                <a:solidFill>
                  <a:srgbClr val="1F2D3A"/>
                </a:solidFill>
              </a:rPr>
              <a:t> — the elimination problem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williamfiset/Algorithms · Programiz DSA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Week 2 — Arrays, Matrices, and Linked Lists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