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1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1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1.xml"/></Relationships>
</file>

<file path=ppt/notesSlides/_rels/notesSlide1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_rels/notesSlide1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3.xml"/></Relationships>
</file>

<file path=ppt/notesSlides/_rels/notesSlide1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4.xml"/></Relationships>
</file>

<file path=ppt/notesSlides/_rels/notesSlide1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5.xml"/></Relationships>
</file>

<file path=ppt/notesSlides/_rels/notesSlide1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_rels/notesSlide1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7.xml"/></Relationships>
</file>

<file path=ppt/notesSlides/_rels/notesSlide1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8.xml"/></Relationships>
</file>

<file path=ppt/notesSlides/_rels/notesSlide1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9.xml"/></Relationships>
</file>

<file path=ppt/notesSlides/_rels/notesSlide1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Week 13 gave us a sorted file and a bucket-hashed file. This week asks: can a small index make search cheaper, can the index itself stay balanced forever, and can a hashed file grow without ever being rebuilt?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Eleven animations carry the whole lecture; every drawing labels disk pages by number and tracks reads/writes on the right.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term gets a full definition the first time it appears; this table just says where to find it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external_merge_sort and replacement_selection create real run files, but always inside a folder they create and delete themselves.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Everything this week either speeds up the sorted file with an index, or fixes the hashed file's fixed bucket 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Today's B-tree family generalises Week 4's tree idea to pages that hold many keys, not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box on this map gets its own slides below, each with a step-by-step animation and a complete C/Java program.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 opens the indexing family: a tiny, memory-resident structure that turns page-by-page search into one page read.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Yes — if the structure is small enough never to touch disk at all, only the ONE data page read remains a real cost.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tabs never leave your hand (memory); only opening the one right chapter costs a real "page turn" (disk read).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Because it holds one entry per page (not per record), it stays tiny even for a huge file.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index alone can already prove a key absent, with zero disk I/O, in the "below range" edge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12 keys, block=4 — watch the index scan (free) hand off to a single page read.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single query is smaller than the smallest key: zero disk reads across the whole scenario.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index is sorted, so once an entry's first_key exceeds the target, the loop can stop.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page == -1 short-circuits before any disk access; otherwise exactly one page is read and scanned.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bigger installation would binary-search the index too, but the disk cost stays O(1) either 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third mistake is exactly ISAM's motivation for multiple index levels, coming up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what a single page read already gives you once you know which page to read.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why "sparse" works: the index only needs to answer "which page", not "which slot".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2 generalises indexing to any attribute, including one that repeats across many records.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Yes — a dense index, sorted by the secondary key itself, makes duplicates cluster together.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catalogue is dense (one card per book) and sorted by a DIFFERENT key than the shelves.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Dense costs more space (O(n)) than sparse (O(n/B)), the direct price of supporting any attribute.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matches sharing a page cost only one read total — the search tracks pages already visited this query.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12 records, block=4 — watch matches cluster together even though the data file is not sorted by this key.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whole index is one giant cluster — the search still finds every match in a single pass.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"else if (count &gt; 0) break" is the key line: it only stops once a cluster has actually started and ended.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Dense trades sparse's tiny footprint for the ability to search ANY attribute, including duplicates.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data file's physical order and the dense index's sort order are usually completely unrelated.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what a sparse index's "one entry per page" trick relied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sparse index's trick only works because the file itself is sorted on that exact key.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3 combines a multi-level index with a growth mechanism: the overflow area.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ISAM answers with two ideas: index LEVELS to keep the index small, and an OVERFLOW AREA to keep growth cheap.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ISAM predates the B-tree (1972) by roughly a decade — it is the file-organisation problem's first industrial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home page and its index entry never move; only its overflow chain grows.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trade-off — cheap growth, degrading search — is exactly why real ISAM files need scheduled maintenance.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12 keys, block=4, fill=3 — watch two direct inserts, then a third that overflows.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inserts target the same already-full page; the third has to walk past two overflow nodes to be appended.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two-level descent (find_group, then find_page) is the whole "index the index" idea in four lines.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 (index levels) stays small even for huge files, exactly the point of grouping level-2 under level-1.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new record always attaches to its OWN home page's chain — never the shortest chain, never a neighbour.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what happens to a single-level sparse index over a truly enormous file.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Exactly like a phone book's tabbed sections before the sorted page underneath.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4 opens the B-tree family: an index that IS a self-balancing tree of disk pages.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That structure is the B-tree — every "node" a whole disk page, splitting and merging to stay balanced.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B-tree's height stays O(log n) no matter how the file grows or shrinks — no separate rebalancing step, ever.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Growth always happens at the top (the root), never by adding a new bottom shelf.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 this week's presets, m=4 (mixed data) and m=3 (worst case, to make splits visible).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cascading split is the entire mechanism that keeps the tree height O(log_m 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order=4, 12 mixed keys — watch the first split push a median up, then later a root split.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With order large relative to n, the whole tree stays a single leaf node — a clean contrast to the splitting cases.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plain shift-insert into a sorted array — the same idea used by every insertion sort you have already seen.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while loop is the cascade: it keeps checking upward until a node does not overflow, or the root splits.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Cascades reaching every level are rare in practice — most inserts cost just one leaf write.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Real B-trees use an order in the hundreds, sized so one node fills exactly one disk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where growth happens, and how often.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Unlike an unbalanced BST, every leaf is always at the same depth as every other leaf.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5 asks the simpler question: given a tree that already exists, how cheap is one lookup?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answer will turn out to be bounded by the tree's height, plus one, no matter what.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B-tree keeps every key reachable along a correctly-guided descent; falling off a leaf proves absence.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order=4, 12 keys, 3 searches — watch a root-level hit versus a deeper, more expensive 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With order=12 and only 10 keys, the whole file fits on one page — found or not, every search costs exactly one read.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leaf check must come AFTER the match check but BEFORE descending — descending on a leaf reads garbage.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"Not found" is NOT free — the search still walks all the way to a leaf to be sure.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wrong child index sends the search down the wrong subtree entirely — silently wrong, not a crash.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what is true of every leaf's depth in a B-tree.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direct structural guarantee Section 4's split-and-grow-from-the-root mechanism provides.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6 mirrors insertion's split with deletion's two repair moves: borrow, or merge.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Yes — a page just short of the minimum can often borrow a single spare key from a neighbour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delete reduces, one way or another, to a leaf removal plus a possible chain of fix-ups above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Borrow resolves in one step, touching 3 pages; merge removes a page and a key from the parent.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only way a B-tree ever loses a level — always at the top, never by pruning a leaf.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order=4, 12 keys, 3 deletes — watch a leaf removal that needs no fix-up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Seven deletions on an order=3 tree, each a merge, until the root itself empties and the tree loses a level.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Borrow returns immediately (resolved); merge sets node = parent and loops (may cascade).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borrow is strictly cheaper — it resolves in one step, with no risk of cascading further.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real removal always happens at the PREDECESSOR's original leaf, never at the internal node itself.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how many pages each option touches, and whether either can cascade.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"cheaper local fix first" spirit as a dynamic array preferring in-place growth over reallocation.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7 asks about range queries — and answers with one structural change: a chain linking every leaf.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Yes — if every leaf already knows which leaf comes next, no climbing is ever needed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chain turns "re-descend for every match" into "walk sideways", a huge win for large result sets.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Forgetting to splice next before overwriting it silently drops every leaf after the split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order=4, 12 keys, 3 range queries — watch the orange chain arrows carry the query sideways.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query walks the ENTIRE chain to the end — never once climbing back to the root.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descent (find_leaf), then a pure sideways walk — no recursion, no re-visiting internal nodes.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bigger the result set, the bigger the B+-tree's advantage over a plain B-tree's range query.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third mistake works correctly, but throws away the entire benefit of the leaf chain.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what information a B+-tree leaf has that a plain B-tree leaf does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one pointer per leaf is the entire structural difference behind the B+-tree's range-query speed.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8 returns to hashing, now letting the bucket count itself grow on demand.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Extendible hashing's answer: separate a small, memory-resident directory from the data buckets on disk.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directory/data separation is the design pattern later reused by dynamic and distributed hash tables.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Doubling is pure memory work — zero disk cost — it just creates more, finer-grained pointers to redirect.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retry is essential — without it, a key that shares the new bit with everything else would be lost.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capacity=2, 10 keys — watch the directory double the first time a bucket's local_depth catches 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key is 8 mod 16 — the directory grows all the way to depth 7 before the keys finally separate.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recursive retry at the end is what handles the "one split was not enough" cascading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doubling allows twice as many future inserts before the next one is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 unlucky split can leave a brand-new bucket with zero keys, waiting for a future insert.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how many directory slots can point to the NEW bucket right after a split.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Doubling first creates exactly the additional slots the split then needs.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9 achieves the same dynamic growth as Section 8, but with no directory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Linear hashing's answer: commit in advance to a fixed, predictable splitting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Litwin's scheme traded extendible hashing's directory for a single counter, 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address rule's one "bump" condition is the entire trick that keeps addressing correct as buckets split.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linear hashing's most distinctive — and most often mis-implemented — rule.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N0=4, capacity=2, 10 keys — watch an overflow trigger a split of a DIFFERENT bucket.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N0=2, capacity=1 — splits happen so often that a full round completes, n resets, and level increases.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split() always operates on h-&gt;n — never on whichever bucket triggered the call.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Simplicity (no directory) is paid for with a looser worst-case bound on any one bucket.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split target is always "whichever bucket comes next in round-robin order" — completely predictable.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how predictable the next split target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price: a bucket can grow past capacity until its own turn to split finally arrives.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10 tackles sorting a file too large for RAM — a genuinely different algorithm from Week 10's.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divide step adapts easily; the combine (merge) step needs a fundamentally different implementation.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two-phase run-then-merge structure traces directly back to this tape-based era.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RAM only ever holds FAN_IN buffers plus one output buffer, however enormous the file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 small but real optimisation this week's programs implement.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12 values, RUN_SIZE=4, FAN_IN=2 — watch the first merge's small per-run buffers shrink as values are consumed.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value starts as its own run — many more merge passes are needed than the normal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Only the CURRENT front value of each run needs to be in RAM — never a whole run at once.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Both external_merge_sort and replacement_selection follow this same safe lab-folder pattern.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Dramatically less than trying to load the whole file into memory at once.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FAN_IN buffers, one per run merged simultaneously — bounded by real available memory, not convenience.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how much of a run a k-way merge actually needs to see at once.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exact generalisation of Week 10's two-way merge, which likewise only ever looks at two "current" elements.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11 asks: can Phase 1's runs be made longer than RAM, using the SAME RAM?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Replacement selection's answer: a record smaller than the last one WRITTEN starts the next run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comparison is against the last value WRITTEN, never against the window's own current minimum.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worst case is no better than Section 10's plain fixed-size chunking — the win is average-case, not guaranteed.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RAM=4, 12 mixed values — watch window boxes switch between "current" and "next" labels.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With RAM big enough to hold everything, the result is always ONE fully sorted run, whatever the input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Returns -1 when nothing is tagged CURRENT — the signal that this run has ended.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code here scans the window linearly, O(m) per record, for clarity — a heap makes it O(log m).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average-case win is exactly why real database and OS sort utilities use replacement selection.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Carrying over the previous run's last value would wrongly tag some of the new run's earliest records.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what fraction of the window is typically CURRENT-tagged at any 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classical result, analysed in full in Knuth's TAOCP, Volume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closing section turns everything this week covered into one decision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index rows assume a mostly-static file; ISAM's overflow area is what makes inserts survivable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"Never reorganise" is the B-tree family's other great property, alongside logarithmic 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exact same question Week 13 first raised — sharpened now by everything this week added.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B-tree-family operation keeps the tree balanced as it goes — no separate rebalancing pass, ever.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Both hashing schemes grow one bucket at a time, on demand, with no reorganisation pass.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Ten questions, restated from the week's notes, one per slide pair.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Section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Only the one data page it points to is a real disk read.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Section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what makes duplicate values cluster together in a dense index.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Section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trade-off is exactly why real ISAM files need periodic reorganisation.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Section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Half the keys stay, half move to a new sibling, and the median separates them in the parent.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Section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search either finds its key early, or walks to a leaf — never past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Section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B-tree only merges when NO sibling has a spare key to lend.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Section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plain B-tree has no such shortcut between neighbouring leaves.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Section 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Doubling creates the spare, more-specific slots a split then needs to redirect.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Section 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predictability is exactly what removes the need for any directory.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Section 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classical result analysed in Knuth's TAOCP, Volume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structure from this week remains in daily production use — B+-trees in almost every relational database, external merge sort in every database's sort/index-build utility.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are the same references listed at the end of the week's written notes.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historical references — Bayer/McCreight, Fagin et al., Litwin — are what today's "short history" slides drew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gif"/><Relationship Id="rId4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gif"/><Relationship Id="rId4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gif"/><Relationship Id="rId4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gif"/><Relationship Id="rId4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2.gif"/><Relationship Id="rId4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3.gif"/><Relationship Id="rId4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2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3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4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5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6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8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9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0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1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2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3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4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5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6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8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9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0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1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2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3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4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5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6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7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8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9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File Organisation II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Data Structures — Week 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Fall 2026–2027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Today's plan (3 hours)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64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7682"/>
                <a:gridCol w="9833852"/>
              </a:tblGrid>
              <a:tr h="44119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Hour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Indexes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1–2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ISAM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3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B-tree insert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B-tree search/delete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5–6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B+-tree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7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Extendible/linear hashing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8–9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external sort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10–11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20040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Learning outcomes:</a:t>
            </a:r>
            <a:r>
              <a:rPr sz="2000" b="0">
                <a:solidFill>
                  <a:srgbClr val="1F2D3A"/>
                </a:solidFill>
              </a:rPr>
              <a:t> LO.1 (explain fundamental data structures) · LO.2 (analyze complexity) · LO.6 (design file-based storage) · LO.7 (choose the right structure)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This week's concepts — where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42665"/>
                <a:gridCol w="3068869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Concept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Where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Primary/secondary index, ISAM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1–3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B-tree insert/search/delete, B+-tree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4–7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Extendible hashing, linear hashing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8–9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External merge sort, replacement selection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10–11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How the code examples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idea has a complete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program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C: </a:t>
            </a:r>
            <a:r>
              <a:rPr sz="2000" b="0">
                <a:solidFill>
                  <a:srgbClr val="A1123F"/>
                </a:solidFill>
                <a:latin typeface="Consolas"/>
              </a:rPr>
              <a:t>gcc -std=c11 -Wall -Wextra -o /tmp/x file.c &amp;&amp; /tmp/x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Java: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javac -d /tmp/j File.java &amp;&amp; java -cp /tmp/j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Sources: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code/week-14/c/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code/week-14/java/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Two programs create REAL files, only in a self-made lab folder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Recap — Week 13: pages, sorted files, bucket hashing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page</a:t>
            </a:r>
            <a:r>
              <a:rPr sz="2000" b="0">
                <a:solidFill>
                  <a:srgbClr val="1F2D3A"/>
                </a:solidFill>
              </a:rPr>
              <a:t> is the unit of disk I/O — this week's currency too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sorted file</a:t>
            </a:r>
            <a:r>
              <a:rPr sz="2000" b="0">
                <a:solidFill>
                  <a:srgbClr val="1F2D3A"/>
                </a:solidFill>
              </a:rPr>
              <a:t>: binary search over pages, O(log(n/B))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bucket-hashed file</a:t>
            </a:r>
            <a:r>
              <a:rPr sz="2000" b="0">
                <a:solidFill>
                  <a:srgbClr val="1F2D3A"/>
                </a:solidFill>
              </a:rPr>
              <a:t>: ~O(1) search, but overflow chains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Today: structures that make growth and search both cheap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Recap — Week 4: trees and rebalancing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BST can degrade to O(n) on adversarial insertion order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Rebalancing: restructure locally after a change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B-tree rebalances whole </a:t>
            </a:r>
            <a:r>
              <a:rPr sz="2000" b="1">
                <a:solidFill>
                  <a:srgbClr val="1F2D3A"/>
                </a:solidFill>
              </a:rPr>
              <a:t>pages</a:t>
            </a:r>
            <a:r>
              <a:rPr sz="2000" b="0">
                <a:solidFill>
                  <a:srgbClr val="1F2D3A"/>
                </a:solidFill>
              </a:rPr>
              <a:t>, not single-key nodes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Splitting and merging pages keeps height O(log n) always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Map of the week — at a glance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069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2292"/>
                <a:gridCol w="1955841"/>
                <a:gridCol w="2264658"/>
                <a:gridCol w="3808743"/>
              </a:tblGrid>
              <a:tr h="53492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Indexes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Balanced trees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Dynamic hashing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External sorting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3492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Primary, secondary, ISAM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B-tree, B+-tree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Extendible, linear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Merge sort, replacement selection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Primary (Sparse) Indexes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Binary search over a file's pages already costs O(log(n/B)) reads. Could a structure small enough to live in RAM cut that further?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book's chapter tabs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Flipping every page to find a word: too slow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tab per chapter</a:t>
            </a:r>
            <a:r>
              <a:rPr sz="2000" b="0">
                <a:solidFill>
                  <a:srgbClr val="1F2D3A"/>
                </a:solidFill>
              </a:rPr>
              <a:t>, holding each chapter's first word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Check tabs (free, in your hand), open ONE chapter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 is exactly what a sparse index does per disk page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one entry per PAGE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Index: </a:t>
            </a:r>
            <a:r>
              <a:rPr sz="2000" b="0">
                <a:solidFill>
                  <a:srgbClr val="A1123F"/>
                </a:solidFill>
                <a:latin typeface="Consolas"/>
              </a:rPr>
              <a:t>(first_key, page)</a:t>
            </a:r>
            <a:r>
              <a:rPr sz="2000" b="0">
                <a:solidFill>
                  <a:srgbClr val="1F2D3A"/>
                </a:solidFill>
              </a:rPr>
              <a:t> pairs, one per data page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Sorted the same way as the file itself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Small: </a:t>
            </a:r>
            <a:r>
              <a:rPr sz="2000" b="0">
                <a:solidFill>
                  <a:srgbClr val="A1123F"/>
                </a:solidFill>
                <a:latin typeface="Consolas"/>
              </a:rPr>
              <a:t>1/B</a:t>
            </a:r>
            <a:r>
              <a:rPr sz="2000" b="0">
                <a:solidFill>
                  <a:srgbClr val="1F2D3A"/>
                </a:solidFill>
              </a:rPr>
              <a:t> the size of the data — fits in RAM, free to scan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find_page</a:t>
            </a:r>
            <a:r>
              <a:rPr sz="2000" b="0">
                <a:solidFill>
                  <a:srgbClr val="1F2D3A"/>
                </a:solidFill>
              </a:rPr>
              <a:t>: last entry whose </a:t>
            </a:r>
            <a:r>
              <a:rPr sz="2000" b="0">
                <a:solidFill>
                  <a:srgbClr val="A1123F"/>
                </a:solidFill>
                <a:latin typeface="Consolas"/>
              </a:rPr>
              <a:t>first_key &lt;= key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search_key: index scan, then ONE page read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find_page</a:t>
            </a:r>
            <a:r>
              <a:rPr sz="2000" b="0">
                <a:solidFill>
                  <a:srgbClr val="1F2D3A"/>
                </a:solidFill>
              </a:rPr>
              <a:t> returns </a:t>
            </a:r>
            <a:r>
              <a:rPr sz="2000" b="0">
                <a:solidFill>
                  <a:srgbClr val="A1123F"/>
                </a:solidFill>
                <a:latin typeface="Consolas"/>
              </a:rPr>
              <a:t>-1</a:t>
            </a:r>
            <a:r>
              <a:rPr sz="2000" b="0">
                <a:solidFill>
                  <a:srgbClr val="1F2D3A"/>
                </a:solidFill>
              </a:rPr>
              <a:t> if key is below every first_key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-1</a:t>
            </a:r>
            <a:r>
              <a:rPr sz="2000" b="0">
                <a:solidFill>
                  <a:srgbClr val="1F2D3A"/>
                </a:solidFill>
              </a:rPr>
              <a:t> means: </a:t>
            </a:r>
            <a:r>
              <a:rPr sz="2000" b="1">
                <a:solidFill>
                  <a:srgbClr val="1F2D3A"/>
                </a:solidFill>
              </a:rPr>
              <a:t>no disk access needed at all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Otherwise: read that one page, scan it for the key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Total real disk cost: at most </a:t>
            </a:r>
            <a:r>
              <a:rPr sz="2000" b="1">
                <a:solidFill>
                  <a:srgbClr val="1F2D3A"/>
                </a:solidFill>
              </a:rPr>
              <a:t>one page read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Primary index, step by step</a:t>
            </a:r>
          </a:p>
        </p:txBody>
      </p:sp>
      <p:pic>
        <p:nvPicPr>
          <p:cNvPr id="7" name="Picture 6" descr="primary-index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36461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every query below range</a:t>
            </a:r>
          </a:p>
        </p:txBody>
      </p:sp>
      <p:pic>
        <p:nvPicPr>
          <p:cNvPr id="7" name="Picture 6" descr="primary-index--below-rang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36461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find_page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find_page(IndexEntry index[], int idx_n, 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page =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idx_n;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(index[i].first_key &lt;= key)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page = index[i].page;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else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page;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search_key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search_key(int data[][MAX_BLOCK], const int page_len[],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IndexEntry index[], int idx_n, int key, int *out_page)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page = find_page(index, idx_n, key);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(page == -1)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page_len[page];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(data[page][i] == key) { *out_page = page; return true;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*out_page = page;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Index scan: O(n/B) comparisons, but </a:t>
            </a:r>
            <a:r>
              <a:rPr sz="2000" b="1">
                <a:solidFill>
                  <a:srgbClr val="1F2D3A"/>
                </a:solidFill>
              </a:rPr>
              <a:t>zero</a:t>
            </a:r>
            <a:r>
              <a:rPr sz="2000" b="0">
                <a:solidFill>
                  <a:srgbClr val="1F2D3A"/>
                </a:solidFill>
              </a:rPr>
              <a:t> disk I/O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guaranteed disk read: the single data page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Total real I/O per search: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 page reads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Index space: O(n/B) — proportional to pages, not records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a sparse index works on an unsorted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Confusing "-1: no page qualifies" with "page scanned, no match"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Letting the index itself grow too big to fit in RAM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a sparse index need only ONE entry per PAGE, not one per record?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 page read + in-page scan already finds any record on that page.</a:t>
            </a:r>
            <a:r>
              <a:rPr sz="2000" b="0">
                <a:solidFill>
                  <a:srgbClr val="1F2D3A"/>
                </a:solidFill>
              </a:rPr>
              <a:t> More index entries per page would save zero extra reads.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Secondary (Dense) Indexes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primary index works on the file's own sort key. Can an index also help search on a DIFFERENT attribute, one that repeats?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library's subject catalogue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Books are shelved by call number (primary order)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subject catalogue card exists </a:t>
            </a:r>
            <a:r>
              <a:rPr sz="2000" b="1">
                <a:solidFill>
                  <a:srgbClr val="1F2D3A"/>
                </a:solidFill>
              </a:rPr>
              <a:t>per book</a:t>
            </a:r>
            <a:r>
              <a:rPr sz="2000" b="0">
                <a:solidFill>
                  <a:srgbClr val="1F2D3A"/>
                </a:solidFill>
              </a:rPr>
              <a:t>, sorted by subject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Cards for the same subject sit next to each other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card still points to the book's real shelf location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one entry per RECORD, sorted by key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(key, slot)</a:t>
            </a:r>
            <a:r>
              <a:rPr sz="2000" b="0">
                <a:solidFill>
                  <a:srgbClr val="1F2D3A"/>
                </a:solidFill>
              </a:rPr>
              <a:t> pairs, ONE per record — not per page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Sorted by the secondary key itself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Duplicates end up </a:t>
            </a:r>
            <a:r>
              <a:rPr sz="2000" b="1">
                <a:solidFill>
                  <a:srgbClr val="1F2D3A"/>
                </a:solidFill>
              </a:rPr>
              <a:t>adjacent</a:t>
            </a:r>
            <a:r>
              <a:rPr sz="2000" b="0">
                <a:solidFill>
                  <a:srgbClr val="1F2D3A"/>
                </a:solidFill>
              </a:rPr>
              <a:t> because the index is sorted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match streak: scan forward until the key changes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search_dense: collect a whole cluster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Skip non-matching entries before a match starts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Once inside a match, collect every consecutive one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DIFFERENT key after a match: the cluster has ended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At most one new page read per distinct page touched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Secondary index, step by step</a:t>
            </a:r>
          </a:p>
        </p:txBody>
      </p:sp>
      <p:pic>
        <p:nvPicPr>
          <p:cNvPr id="7" name="Picture 6" descr="secondary-index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57540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all records share one key</a:t>
            </a:r>
          </a:p>
        </p:txBody>
      </p:sp>
      <p:pic>
        <p:nvPicPr>
          <p:cNvPr id="7" name="Picture 6" descr="secondary-index--all-sam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137" y="1325880"/>
            <a:ext cx="1078342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search_dense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search_dense(const IndexEntry index[], int n, int key,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int matches[], int max_matches)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count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n;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(index[i].key ==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(count &lt; max_matches) matches[count] = index[i].slot;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count++;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 else if (count &gt; 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count;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Linear scan as written: O(n) worst case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Production version: binary search to first match, O(log n + 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Disk cost: at most one read per distinct matched page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Space: O(n) — one entry per record, not per page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the dense index is sorted by the DATA file's order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Breaking the scan on the first non-match before a cluster starts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a dense index costs O(n) space, not O(n/B)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must a dense index hold ONE entry per record, unlike a sparse index's one per page?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data file is NOT sorted by the secondary key.</a:t>
            </a:r>
            <a:r>
              <a:rPr sz="2000" b="0">
                <a:solidFill>
                  <a:srgbClr val="1F2D3A"/>
                </a:solidFill>
              </a:rPr>
              <a:t> Only one index entry per record can guarantee a correct match list.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ISAM: Multi-Level Index + Overflow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Sections 1–2 assumed the file never changes. Real files grow. Where does a new record go when its page is already full?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 — IBM, 1960s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ISAM</a:t>
            </a:r>
            <a:r>
              <a:rPr sz="2000" b="0">
                <a:solidFill>
                  <a:srgbClr val="1F2D3A"/>
                </a:solidFill>
              </a:rPr>
              <a:t> (Indexed Sequential Access Method)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IBM's production answer for early mainframe databases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Used for decades in commercial data processing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Combines a sparse index with an overflow area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index the index, and add an escape valve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Level-2 index: one entry per page (like Section 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Level-1 index: groups every GROUP level-2 entries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Two short scans replace one long linear scan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full page's new key goes to a linked OVERFLOW chain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Overflow chains: cheap now, costly later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 into an overflow chain: append, O(1) amortised locally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Search must walk the WHOLE chain if not on the home page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Long chains: search performance degrades over time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Fix: periodic </a:t>
            </a:r>
            <a:r>
              <a:rPr sz="2000" b="1">
                <a:solidFill>
                  <a:srgbClr val="1F2D3A"/>
                </a:solidFill>
              </a:rPr>
              <a:t>reorganisation</a:t>
            </a:r>
            <a:r>
              <a:rPr sz="2000" b="0">
                <a:solidFill>
                  <a:srgbClr val="1F2D3A"/>
                </a:solidFill>
              </a:rPr>
              <a:t> rebuilds the file from scratch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ISAM, step by step</a:t>
            </a:r>
          </a:p>
        </p:txBody>
      </p:sp>
      <p:pic>
        <p:nvPicPr>
          <p:cNvPr id="7" name="Picture 6" descr="isam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95" y="1325880"/>
            <a:ext cx="863550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chained overflow, same page</a:t>
            </a:r>
          </a:p>
        </p:txBody>
      </p:sp>
      <p:pic>
        <p:nvPicPr>
          <p:cNvPr id="7" name="Picture 6" descr="isam--har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525807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isam_insert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isam_insert(int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g = find_group(l1_key, l1_n, key);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page = find_page(l2_key, g * GROUP, group_hi(g), key);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read_page(page);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(page_len[page] &lt; BLOCK)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insert_sorted(page, key);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write_page(page);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walked = walk_overflow_chain(page);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append_overflow(page, key);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Search: O(L) in-memory comparisons + 1 home-page read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Plus one read per overflow node walked, if not found sooner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Insert: same search + 1 write (direct) or 2 writes (overflow)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Search degrades as chains grow — motivates reorganisation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Letting overflow chains grow unbounded, never reorganising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Attaching a new overflow node to the wrong page's chain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Stopping at the right GROUP without scanning its pages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ISAM need MULTIPLE index levels, when Section 1's index used just one?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Even a "small" one-level index can grow too big for a huge file.</a:t>
            </a:r>
            <a:r>
              <a:rPr sz="2000" b="0">
                <a:solidFill>
                  <a:srgbClr val="1F2D3A"/>
                </a:solidFill>
              </a:rPr>
              <a:t> Grouping under a level-1 index keeps the top scan tiny.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B-Trees: Insertion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ISAM's index levels are fixed at build time. What if the index itself could grow and rebalance, with no reorganisation, ever?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 — Bayer and McCreight, 1972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Rudolf Bayer, Edward McCreight, Boeing Research Labs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"Organization and Maintenance of Large Ordered Indexes"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"B" is read as Bayer, Boeing, or "balanced" — never settled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Solved what ISAM's fixed structure could not: provable balance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filing cabinet that grows upward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drawer (page) holds several folders (keys), sorted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full drawer splits into two half-full drawers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middle folder moves up to the drawer ABOVE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cabinet only gets a new TOP drawer when it must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Order m: how many keys per page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Order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: at most </a:t>
            </a:r>
            <a:r>
              <a:rPr sz="2000" b="0">
                <a:solidFill>
                  <a:srgbClr val="A1123F"/>
                </a:solidFill>
                <a:latin typeface="Consolas"/>
              </a:rPr>
              <a:t>m-1</a:t>
            </a:r>
            <a:r>
              <a:rPr sz="2000" b="0">
                <a:solidFill>
                  <a:srgbClr val="1F2D3A"/>
                </a:solidFill>
              </a:rPr>
              <a:t> keys,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children per node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Root may hold fewer; every other node at least </a:t>
            </a:r>
            <a:r>
              <a:rPr sz="2000" b="0">
                <a:solidFill>
                  <a:srgbClr val="A1123F"/>
                </a:solidFill>
                <a:latin typeface="Consolas"/>
              </a:rPr>
              <a:t>ceil(m/2)-1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 descends to a leaf, exactly like a search would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 leaf now holds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keys: </a:t>
            </a:r>
            <a:r>
              <a:rPr sz="2000" b="1">
                <a:solidFill>
                  <a:srgbClr val="1F2D3A"/>
                </a:solidFill>
              </a:rPr>
              <a:t>split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split: push the median 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mid = n/2</a:t>
            </a:r>
            <a:r>
              <a:rPr sz="2000" b="0">
                <a:solidFill>
                  <a:srgbClr val="1F2D3A"/>
                </a:solidFill>
              </a:rPr>
              <a:t>; the median key is pushed to the parent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Left half keeps </a:t>
            </a:r>
            <a:r>
              <a:rPr sz="2000" b="0">
                <a:solidFill>
                  <a:srgbClr val="A1123F"/>
                </a:solidFill>
                <a:latin typeface="Consolas"/>
              </a:rPr>
              <a:t>keys[0..mid-1]</a:t>
            </a:r>
            <a:r>
              <a:rPr sz="2000" b="0">
                <a:solidFill>
                  <a:srgbClr val="1F2D3A"/>
                </a:solidFill>
              </a:rPr>
              <a:t>, right half gets the rest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 PARENT now overflows too: split it too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 ROOT splits: a new root grows the tree one level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B-tree insert, step by step</a:t>
            </a:r>
          </a:p>
        </p:txBody>
      </p:sp>
      <p:pic>
        <p:nvPicPr>
          <p:cNvPr id="7" name="Picture 6" descr="b-tree-inser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422" y="1325880"/>
            <a:ext cx="772485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order=12, never splits</a:t>
            </a:r>
          </a:p>
        </p:txBody>
      </p:sp>
      <p:pic>
        <p:nvPicPr>
          <p:cNvPr id="7" name="Picture 6" descr="b-tree-insert--never-split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672" y="1325880"/>
            <a:ext cx="907835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insert_sorted and split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insert_sorted(Node *node, 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 = node-&gt;n - 1;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(i &gt;= 0 &amp;&amp; node-&gt;keys[i] &gt;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node-&gt;keys[i + 1] = node-&gt;keys[i]; i--;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node-&gt;keys[i + 1] = key;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node-&gt;n++;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b_tree_insert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b_tree_insert(BTree *t, 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*leaf = find_leaf(t-&gt;root, key);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insert_sorted(leaf, key);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*cur = leaf;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(cur-&gt;n == ORDER)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median; Node *right = split(cur, &amp;median);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(cur-&gt;parent == NULL) { t-&gt;root = new_root(median, cur, right); return;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insert_sorted(cur-&gt;parent, median);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attach_child(cur-&gt;parent, right);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cur = cur-&gt;parent;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Height: O(log_m n) — order 100, 1 billion records: only 5 levels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Insert: O(log_m n) reads to find the leaf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Plus up to O(log_m n) splits, O(m) work each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Worst case (cascade to root): O(m log_m n)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Splitting only the leaf, forgetting the parent may overflow too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Growing the tree at the wrong end (bottom instead of top)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Choosing an order so small ordinary data keeps splitting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a B-tree's height stay O(log_m n) even under an adversarial insertion order?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Every split is local; the tree only grows taller when a split reaches the ROOT.</a:t>
            </a:r>
            <a:r>
              <a:rPr sz="2000" b="0">
                <a:solidFill>
                  <a:srgbClr val="1F2D3A"/>
                </a:solidFill>
              </a:rPr>
              <a:t> No insertion order makes a long chain.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B-Tree Search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Insertion builds a balanced tree. Given one that already exists, how many pages does finding — or ruling out — one key cost?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descend, comparing at every page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Start at the root; scan its (small) sorted key list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Exact match: done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match, and it's a LEAF: the key cannot exist — absent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match, not a leaf: descend into exactly one child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B-tree search, step by step</a:t>
            </a:r>
          </a:p>
        </p:txBody>
      </p:sp>
      <p:pic>
        <p:nvPicPr>
          <p:cNvPr id="7" name="Picture 6" descr="b-tree-search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422" y="1325880"/>
            <a:ext cx="772485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single node, every search is 1 read</a:t>
            </a:r>
          </a:p>
        </p:txBody>
      </p:sp>
      <p:pic>
        <p:nvPicPr>
          <p:cNvPr id="7" name="Picture 6" descr="b-tree-search--never-split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672" y="1325880"/>
            <a:ext cx="907835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b_tree_search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b_tree_search(Node *node, int key, Node **out_node)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(node == NULL)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(i &lt; node-&gt;n &amp;&amp; key &gt; node-&gt;keys[i]) i++;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(i &lt; node-&gt;n &amp;&amp; key == node-&gt;keys[i])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*out_node = node;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(node-&gt;leaf)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b_tree_search(node-&gt;child[i], key, out_node);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O(log_m n) page reads worst case — one per level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Within a page: O(log m) binary, or O(m) linear scan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cost whether the key is found OR proven absent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the direct payoff of Section 4's balanced insertion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Descending into a leaf's (uninitialised) child array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Off-by-one in choosing which child index to descend into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"not found" costs fewer reads than "found"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B-tree search cost at most (height + 1) reads, whichever key is searched?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Every leaf sits at exactly the same depth.</a:t>
            </a:r>
            <a:r>
              <a:rPr sz="2000" b="0">
                <a:solidFill>
                  <a:srgbClr val="1F2D3A"/>
                </a:solidFill>
              </a:rPr>
              <a:t> A search either finds its key early, or walks to a leaf — never deeper.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B-Tree Deletion: Borrow and Merge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Insertion splits an overfull page. Could deletion's mirror image — merging two too-empty pages — sometimes be avoided?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remove, then fix underflow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Leaf key: shift-remove, simple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Internal key: replace with its inorder PREDECESSOR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predecessor's own leaf is where the real delete happens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that leaf underflows (too few keys): fix it going up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Fixing underflow: borrow first, merge only if needed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Left sibling has a spare key? </a:t>
            </a:r>
            <a:r>
              <a:rPr sz="2000" b="1">
                <a:solidFill>
                  <a:srgbClr val="1F2D3A"/>
                </a:solidFill>
              </a:rPr>
              <a:t>Borrow</a:t>
            </a:r>
            <a:r>
              <a:rPr sz="2000" b="0">
                <a:solidFill>
                  <a:srgbClr val="1F2D3A"/>
                </a:solidFill>
              </a:rPr>
              <a:t>: rotate through parent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No? Try the RIGHT sibling the same way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Neither has a spare? </a:t>
            </a:r>
            <a:r>
              <a:rPr sz="2000" b="1">
                <a:solidFill>
                  <a:srgbClr val="1F2D3A"/>
                </a:solidFill>
              </a:rPr>
              <a:t>Merge</a:t>
            </a:r>
            <a:r>
              <a:rPr sz="2000" b="0">
                <a:solidFill>
                  <a:srgbClr val="1F2D3A"/>
                </a:solidFill>
              </a:rPr>
              <a:t> with one sibling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merge can underflow the PARENT: the check repeats up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When a merge reaches the root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merge at the top can empty the root of all keys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root's one remaining child becomes the new root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tree </a:t>
            </a:r>
            <a:r>
              <a:rPr sz="2000" b="1">
                <a:solidFill>
                  <a:srgbClr val="1F2D3A"/>
                </a:solidFill>
              </a:rPr>
              <a:t>shrinks</a:t>
            </a:r>
            <a:r>
              <a:rPr sz="2000" b="0">
                <a:solidFill>
                  <a:srgbClr val="1F2D3A"/>
                </a:solidFill>
              </a:rPr>
              <a:t> by exactly one level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direct mirror of Section 4's root-split growth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B-tree delete, step by step</a:t>
            </a:r>
          </a:p>
        </p:txBody>
      </p:sp>
      <p:pic>
        <p:nvPicPr>
          <p:cNvPr id="7" name="Picture 6" descr="b-tree-delet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422" y="1325880"/>
            <a:ext cx="772485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delete until the root shrinks</a:t>
            </a:r>
          </a:p>
        </p:txBody>
      </p:sp>
      <p:pic>
        <p:nvPicPr>
          <p:cNvPr id="7" name="Picture 6" descr="b-tree-delete--root-shrink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727" y="1325880"/>
            <a:ext cx="877824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fix_underflow (borrow or merge)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fix_underflow(Node *node)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(node-&gt;parent != NULL &amp;&amp; node-&gt;n &lt; MIN_KEYS)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 *parent = node-&gt;parent;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idx = child_index(parent, node);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 *left = idx &gt; 0 ? parent-&gt;child[idx - 1] :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 *right = idx &lt; parent-&gt;n ? parent-&gt;child[idx + 1] :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(left &amp;&amp; left-&gt;n &gt; MIN_KEYS) { borrow_from_left(node, parent, left, idx); return;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(right &amp;&amp; right-&gt;n &gt; MIN_KEYS) { borrow_from_right(node, parent, right, idx); return;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(left) { merge(left, parent, node, idx - 1); node = parent;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else { merge(node, parent, right, idx); node = parent;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Find the key: O(log_m n), same as search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Fix-up: up to O(log_m n) merges, one level at a time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merge/borrow: O(m) work to shift keys and children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Borrow: touches 3 pages; merge: removes a page + a key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Borrowing from a sibling with exactly MIN_KEYS (still underflows)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to move a child pointer along with a borrowed key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Deleting the wrong copy after an internal-node replacement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a B-tree prefer BORROWING over MERGING, whenever a sibling can spare a key?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Borrow touches 3 pages and resolves immediately.</a:t>
            </a:r>
            <a:r>
              <a:rPr sz="2000" b="0">
                <a:solidFill>
                  <a:srgbClr val="1F2D3A"/>
                </a:solidFill>
              </a:rPr>
              <a:t> Merge removes a page from the parent, which can cascade further up.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B+-Trees: Leaf Chains and Range Queries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"Every order in the last 30 days" is a RANGE query. A plain B-tree keeps re-climbing to the root. Can that be avoided?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keys only in leaves, leaves form a chain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Internal nodes hold ROUTING copies only — never real data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real key lives in a LEAF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leaf holds a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 pointer to the leaf on its right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range query: descend ONCE, then follow the chain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Leaf split copies; internal split removes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Leaf splits: median is COPIED up (stays in the right leaf too)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Internal splits: median is REMOVED (pure routing, no data lost)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ONE difference from Section 4 is the whole B+-tree idea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Splicing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 correctly is the one new bookkeeping step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B+-tree, step by step</a:t>
            </a:r>
          </a:p>
        </p:txBody>
      </p:sp>
      <p:pic>
        <p:nvPicPr>
          <p:cNvPr id="7" name="Picture 6" descr="b-plus-tre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630" y="1325880"/>
            <a:ext cx="782443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range covering every key</a:t>
            </a:r>
          </a:p>
        </p:txBody>
      </p:sp>
      <p:pic>
        <p:nvPicPr>
          <p:cNvPr id="7" name="Picture 6" descr="b-plus-tree--whole-rang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630" y="1325880"/>
            <a:ext cx="782443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range_query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range_query(Node *root, int lo, int hi, int out[], int *count)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*leaf = find_leaf(root, lo);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*count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(leaf !=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i = 0; i &lt; leaf-&gt;n;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(leaf-&gt;keys[i] &gt;= lo &amp;&amp; leaf-&gt;keys[i] &lt;= hi)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out[(*count)++] = leaf-&gt;keys[i];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(leaf-&gt;n &gt; 0 &amp;&amp; leaf-&gt;keys[leaf-&gt;n - 1] &gt; hi)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leaf = leaf-&gt;next;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lookup: O(log_m n), same as a plain B-tree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Range of k matches: O(log_m n) + O(k/B) chain reads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plain B-tree: could cost O(k) separate root descents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chain is the entire source of this speed-up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Copying the median on an INTERNAL split (only leaves copy)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to splice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 before overwriting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leaf-&gt;next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Running a range query as repeated single-key searches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can a B+-tree's range query avoid climbing back to the root, unlike a plain B-tree's?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Every leaf knows its own next leaf, directly, O(1).</a:t>
            </a:r>
            <a:r>
              <a:rPr sz="2000" b="0">
                <a:solidFill>
                  <a:srgbClr val="1F2D3A"/>
                </a:solidFill>
              </a:rPr>
              <a:t> A plain B-tree has no such shortcut between neighbouring leaves.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Extendible Hashing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Week 13's bucket-hashed file froze its bucket count at creation. Can a hashed file grow one bucket at a time, on demand?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 — Fagin et al., 1979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Ronald Fagin, Jürg Nievergelt, Nicholas Pippenger, H. R. Strong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"Extendible Hashing — A Fast Access Method for Dynamic Files"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Key idea: directory (memory) separate from buckets (disk)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Growth touches the cheap directory far more than disk pages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a directory, doubled only when needed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Directory: </a:t>
            </a:r>
            <a:r>
              <a:rPr sz="2000" b="0">
                <a:solidFill>
                  <a:srgbClr val="A1123F"/>
                </a:solidFill>
                <a:latin typeface="Consolas"/>
              </a:rPr>
              <a:t>2^global_depth</a:t>
            </a:r>
            <a:r>
              <a:rPr sz="2000" b="0">
                <a:solidFill>
                  <a:srgbClr val="1F2D3A"/>
                </a:solidFill>
              </a:rPr>
              <a:t> pointers, indexed by last bits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Multiple entries can point to the SAME bucket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bucket tracks its own </a:t>
            </a:r>
            <a:r>
              <a:rPr sz="2000" b="0">
                <a:solidFill>
                  <a:srgbClr val="A1123F"/>
                </a:solidFill>
                <a:latin typeface="Consolas"/>
              </a:rPr>
              <a:t>local_depth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Overflow, </a:t>
            </a:r>
            <a:r>
              <a:rPr sz="2000" b="0">
                <a:solidFill>
                  <a:srgbClr val="A1123F"/>
                </a:solidFill>
                <a:latin typeface="Consolas"/>
              </a:rPr>
              <a:t>local_depth == global_depth</a:t>
            </a:r>
            <a:r>
              <a:rPr sz="2000" b="0">
                <a:solidFill>
                  <a:srgbClr val="1F2D3A"/>
                </a:solidFill>
              </a:rPr>
              <a:t>: directory DOUBLES first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Split, then retry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Bucket splits: </a:t>
            </a:r>
            <a:r>
              <a:rPr sz="2000" b="0">
                <a:solidFill>
                  <a:srgbClr val="A1123F"/>
                </a:solidFill>
                <a:latin typeface="Consolas"/>
              </a:rPr>
              <a:t>local_depth++</a:t>
            </a:r>
            <a:r>
              <a:rPr sz="2000" b="0">
                <a:solidFill>
                  <a:srgbClr val="1F2D3A"/>
                </a:solidFill>
              </a:rPr>
              <a:t>, a new bucket is created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Keys redistribute by the ONE new bit the deeper split examines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Retry the insert: one split is not always enough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Adversarial data can need SEVERAL splits in a row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Extendible hashing, step by step</a:t>
            </a:r>
          </a:p>
        </p:txBody>
      </p:sp>
      <p:pic>
        <p:nvPicPr>
          <p:cNvPr id="7" name="Picture 6" descr="extendible-hashing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823394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cascading splits</a:t>
            </a:r>
          </a:p>
        </p:txBody>
      </p:sp>
      <p:pic>
        <p:nvPicPr>
          <p:cNvPr id="7" name="Picture 6" descr="extendible-hashing--skewe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1773124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insert_key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insert_key(Hash *h, 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idx = last_bits(key, h-&gt;global_depth);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Bucket *b = h-&gt;dir[idx];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(b-&gt;n &lt; CAPACITY) { b-&gt;keys[b-&gt;n++] = key; return;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(b-&gt;local_depth == h-&gt;global_depth)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h-&gt;global_depth++;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double_directory(h);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split_bucket(h, b);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insert_key(h, key);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O(1) directory lookup (memory, free)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 page read + 1 write, +2 more per split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Splits are O(1) amortised — like dynamic array doubling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Directory space: O(2^global_depth), small unless skewed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Splitting the bucket before checking if the directory must double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the retry — one split does not always separate keys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every bucket a split creates ends up non-empty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must the directory double BEFORE a bucket splits, not after?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 split needs spare, more-specific slots to redirect.</a:t>
            </a:r>
            <a:r>
              <a:rPr sz="2000" b="0">
                <a:solidFill>
                  <a:srgbClr val="1F2D3A"/>
                </a:solidFill>
              </a:rPr>
              <a:t> Without doubling first, none exist yet at the current depth.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Linear Hashing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Extendible hashing needs a whole extra directory structure. Can a file grow one bucket at a time with NO directory at all?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 — Witold Litwin, 1980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"Linear Hashing: A New Tool for File and Table Addressing"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Buckets split in FIXED, round-robin order: 0, then 1, then 2...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Completely independent of which bucket actually overflowed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 predictability is what removes the need for a directory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a counter n tracks the next split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level</a:t>
            </a:r>
            <a:r>
              <a:rPr sz="2000" b="0">
                <a:solidFill>
                  <a:srgbClr val="1F2D3A"/>
                </a:solidFill>
              </a:rPr>
              <a:t>: how many full rounds of doubling completed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: how many buckets have split THIS round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Address: </a:t>
            </a:r>
            <a:r>
              <a:rPr sz="2000" b="0">
                <a:solidFill>
                  <a:srgbClr val="A1123F"/>
                </a:solidFill>
                <a:latin typeface="Consolas"/>
              </a:rPr>
              <a:t>key mod (N0 * 2^level)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that address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 n</a:t>
            </a:r>
            <a:r>
              <a:rPr sz="2000" b="0">
                <a:solidFill>
                  <a:srgbClr val="1F2D3A"/>
                </a:solidFill>
              </a:rPr>
              <a:t> (already split): use the next level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ANY overflow splits bucket n — not the one that overflowed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 always fits: an overflowing bucket just grows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Any overflow, anywhere, triggers splitting bucket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advances; a full round resets </a:t>
            </a:r>
            <a:r>
              <a:rPr sz="2000" b="0">
                <a:solidFill>
                  <a:srgbClr val="A1123F"/>
                </a:solidFill>
                <a:latin typeface="Consolas"/>
              </a:rPr>
              <a:t>n=0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level++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bucket can temporarily hold MORE than CAPACITY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Linear hashing, step by step</a:t>
            </a:r>
          </a:p>
        </p:txBody>
      </p:sp>
      <p:pic>
        <p:nvPicPr>
          <p:cNvPr id="7" name="Picture 6" descr="linear-hashing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877" y="1325880"/>
            <a:ext cx="1038794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frequent splits, a full round</a:t>
            </a:r>
          </a:p>
        </p:txBody>
      </p:sp>
      <p:pic>
        <p:nvPicPr>
          <p:cNvPr id="7" name="Picture 6" descr="linear-hashing--tigh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55431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address and split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address(int key, int level, int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a = key % (N0 &lt;&lt; level);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 &lt; n) a = key % (N0 &lt;&lt; (level + 1));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a;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split(Hash *h)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new_index = (N0 &lt;&lt; h-&gt;level) + h-&gt;n;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rehash_into(h, h-&gt;n, new_index);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h-&gt;n++;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(h-&gt;n == (N0 &lt;&lt; h-&gt;level)) { h-&gt;n = 0; h-&gt;level++;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O(1) average insert — same as extendible hashing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ZERO directory memory: only two integers, level and 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Trade-off: an individual bucket's size is less tightly bounded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overflowing-but-not-yet-due bucket just keeps growing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Splitting the OVERFLOWING bucket instead of bucket 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a &lt; n</a:t>
            </a:r>
            <a:r>
              <a:rPr sz="2000" b="0">
                <a:solidFill>
                  <a:srgbClr val="1F2D3A"/>
                </a:solidFill>
              </a:rPr>
              <a:t> bump when computing an address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Never resetting n to 0 and advancing level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can linear hashing avoid a directory entirely, when extendible hashing cannot?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split target is always predictable from level and n alone.</a:t>
            </a:r>
            <a:r>
              <a:rPr sz="2000" b="0">
                <a:solidFill>
                  <a:srgbClr val="1F2D3A"/>
                </a:solidFill>
              </a:rPr>
              <a:t> No need to record which entries point to which bucket.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External Merge Sort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Week 10 sorted arrays that fit in RAM. A billion-record file does not. What changes when "the other half" lives on disk?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 — the tape sorting era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1950s–60s mainframes sorted files far larger than RAM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Magnetic tape: sequential access only, no random seeks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"Merge" was often the ONLY efficient operation available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Knuth's TAOCP Vol. 3 (1973): the classic exhaustive reference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small sorted runs, then a k-way merge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Phase 1: chunks of RUN_SIZE, sorted in RAM, written as RUNS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Phase 2: merge up to FAN_IN runs, ONE buffer per run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Pick the smallest current buffer value, write it, refill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Repeat passes until exactly ONE run remains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lone leftover run just carries forward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a group has only 1 run left, nothing to merge with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Carry it forward to the next pass untouched — zero I/O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Wasting a read+write on a solo run is a common mistake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optimisation matters most with an odd number of runs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External merge sort, step by step</a:t>
            </a:r>
          </a:p>
        </p:txBody>
      </p:sp>
      <p:pic>
        <p:nvPicPr>
          <p:cNvPr id="7" name="Picture 6" descr="external-merge-sor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2306" y="1325880"/>
            <a:ext cx="658708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RUN_SIZE=1, many passes</a:t>
            </a:r>
          </a:p>
        </p:txBody>
      </p:sp>
      <p:pic>
        <p:nvPicPr>
          <p:cNvPr id="7" name="Picture 6" descr="external-merge-sort--tiny-run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030" y="1325880"/>
            <a:ext cx="948363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merge_group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91998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Run merge_group(Run group[], int g)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ptr[FAN_IN] = {0};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Run out = new_run();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(1)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best = -1, best_val = INT_MAX;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i = 0; i &lt; g;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(ptr[i] &lt; group[i].n &amp;&amp; group[i].keys[ptr[i]] &lt; best_val)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{ best_val = group[i].keys[ptr[i]]; best = i;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(best == -1)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append(&amp;out, best_val);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ptr[best]++;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out;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This program creates REAL files — safely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Real run files, but only in a self-made LAB FOLDER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lab_external_merge_sort/</a:t>
            </a:r>
            <a:r>
              <a:rPr sz="2000" b="0">
                <a:solidFill>
                  <a:srgbClr val="1F2D3A"/>
                </a:solidFill>
              </a:rPr>
              <a:t>, created by the program itself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file, and the folder, removed before the program exits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Nothing is ever written anywhere else on disk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Phase 1: ceil(n/RUN_SIZE) runs, 1 read + 1 write each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Passes: O(log_FAN_IN(n/RUN_SIZE))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pass touches every record once: O(n/B) I/O per pass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Total: O((n/B) · log_FAN_IN(n/RUN_SIZE))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Merging a lone leftover run anyway (wasted read + write)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Buffering an entire run in RAM during a merge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Choosing FAN_IN larger than RAM can actually hold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external merge sort need only O(FAN_IN) RAM buffers, however huge the file?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 k-way merge only needs each run's CURRENT front value.</a:t>
            </a:r>
            <a:r>
              <a:rPr sz="2000" b="0">
                <a:solidFill>
                  <a:srgbClr val="1F2D3A"/>
                </a:solidFill>
              </a:rPr>
              <a:t> The runs are already sorted — nothing more is needed.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11. Replacement Selection: Longer Runs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Section 10's Phase 1 always makes runs of exactly RUN_SIZE. Can the same RAM produce runs LONGER than RUN_SIZE?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current vs. next, decided by the last WRITE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Keep a small RAM window (a min-heap in practice)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Extract the smallest CURRENT-tagged record, write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New record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&gt;= last written</a:t>
            </a:r>
            <a:r>
              <a:rPr sz="2000" b="0">
                <a:solidFill>
                  <a:srgbClr val="1F2D3A"/>
                </a:solidFill>
              </a:rPr>
              <a:t>? Tag CURRENT (can extend the run)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New record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 last written</a:t>
            </a:r>
            <a:r>
              <a:rPr sz="2000" b="0">
                <a:solidFill>
                  <a:srgbClr val="1F2D3A"/>
                </a:solidFill>
              </a:rPr>
              <a:t>? Tag NEXT (waits for the next run)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Best case, average case, worst case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All window items NEXT-tagged: current run ends, retag, new run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Random data: runs average about </a:t>
            </a:r>
            <a:r>
              <a:rPr sz="2000" b="1">
                <a:solidFill>
                  <a:srgbClr val="1F2D3A"/>
                </a:solidFill>
              </a:rPr>
              <a:t>2x</a:t>
            </a:r>
            <a:r>
              <a:rPr sz="2000" b="0">
                <a:solidFill>
                  <a:srgbClr val="1F2D3A"/>
                </a:solidFill>
              </a:rPr>
              <a:t> the window size 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Already-sorted input: ONE single run, however large the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Strictly descending input: worst case, exactly m per run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Replacement selection, step by step</a:t>
            </a:r>
          </a:p>
        </p:txBody>
      </p:sp>
      <p:pic>
        <p:nvPicPr>
          <p:cNvPr id="7" name="Picture 6" descr="replacement-selection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8738" y="1325880"/>
            <a:ext cx="703421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best case, RAM &gt;= n</a:t>
            </a:r>
          </a:p>
        </p:txBody>
      </p:sp>
      <p:pic>
        <p:nvPicPr>
          <p:cNvPr id="7" name="Picture 6" descr="replacement-selection--ram-covers-all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522" y="1325880"/>
            <a:ext cx="974465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extract_min_current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extract_min_current(Item window[], int w)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best =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w;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(window[i].tag == CURRENT &amp;&amp;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(best == -1 || window[i].val &lt; window[best].val))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best =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best;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This program also creates REAL files — safely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lab_replacement_selection/</a:t>
            </a:r>
            <a:r>
              <a:rPr sz="2000" b="0">
                <a:solidFill>
                  <a:srgbClr val="1F2D3A"/>
                </a:solidFill>
              </a:rPr>
              <a:t>, created by the program itself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run file removed before the program exits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Run boundaries match this week's animation exactly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production version keeps the window as a real min-heap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O(n) total I/O for run creation — same as Section 10 Phase 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E[run length] ≈ 2m on random data — half as many later passes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extract_min_current: O(m) here, O(log m) with a real heap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Worst case (descending input): no better than plain chunking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Comparing against the window's minimum, not the last WRITE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to reset last_written when a new run starts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the "2x" average also holds in the worst case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replacement selection produce runs about TWICE the window size m, on average?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Roughly half the window stays CURRENT at any moment, continuously refreshed.</a:t>
            </a:r>
            <a:r>
              <a:rPr sz="2000" b="0">
                <a:solidFill>
                  <a:srgbClr val="1F2D3A"/>
                </a:solidFill>
              </a:rPr>
              <a:t> The run grows to about 2m before ending.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12. Choosing a File Organisation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Comparison table (1/2)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1825"/>
                <a:gridCol w="3788727"/>
                <a:gridCol w="3030981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Structure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Search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Insert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Sorted file (Wk 13)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O(log(n/B))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O(n/B) shifts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Bucket hash (Wk 13)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~O(1) + overflow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~O(1) + overflow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Primary/secondary index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 page + free scan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Expensive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ISAM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O(L) + overflow chain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O(L) + append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Comparison table (2/2)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547816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896"/>
                <a:gridCol w="3819037"/>
                <a:gridCol w="2727883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Structure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Range query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Reorganise?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B-tree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Repeated descents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Never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B+-tree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Excellent (chain)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Never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Extendible hashing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Poor (no order)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Never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Linear hashing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Poor (no order)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Never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one big decision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 you need ORDER (range queries, sorted iteration)?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 only ever EXACT-MATCH lookups?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Order matters: a B+-tree's leaf chain is very hard to beat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Exact-match only, ever-growing file: hashing usually wins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Indexes:</a:t>
            </a:r>
            <a:r>
              <a:rPr sz="2000" b="0">
                <a:solidFill>
                  <a:srgbClr val="1F2D3A"/>
                </a:solidFill>
              </a:rPr>
              <a:t> primary (sparse), secondary (dense), ISAM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ISAM adds index LEVELS and an OVERFLOW AREA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B-trees</a:t>
            </a:r>
            <a:r>
              <a:rPr sz="2000" b="0">
                <a:solidFill>
                  <a:srgbClr val="1F2D3A"/>
                </a:solidFill>
              </a:rPr>
              <a:t> (Bayer/McCreight 1972): split, search, borrow/merge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B+-trees:</a:t>
            </a:r>
            <a:r>
              <a:rPr sz="2000" b="0">
                <a:solidFill>
                  <a:srgbClr val="1F2D3A"/>
                </a:solidFill>
              </a:rPr>
              <a:t> leaf CHAIN makes range queries fast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Extendible hashing</a:t>
            </a:r>
            <a:r>
              <a:rPr sz="2000" b="0">
                <a:solidFill>
                  <a:srgbClr val="1F2D3A"/>
                </a:solidFill>
              </a:rPr>
              <a:t> (Fagin et al. 1979): directory, doubled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Linear hashing</a:t>
            </a:r>
            <a:r>
              <a:rPr sz="2000" b="0">
                <a:solidFill>
                  <a:srgbClr val="1F2D3A"/>
                </a:solidFill>
              </a:rPr>
              <a:t> (Litwin 1980): no directory, round-robin splits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External merge sort:</a:t>
            </a:r>
            <a:r>
              <a:rPr sz="2000" b="0">
                <a:solidFill>
                  <a:srgbClr val="1F2D3A"/>
                </a:solidFill>
              </a:rPr>
              <a:t> small runs, k-way merge, few buffers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Replacement selection:</a:t>
            </a:r>
            <a:r>
              <a:rPr sz="2000" b="0">
                <a:solidFill>
                  <a:srgbClr val="1F2D3A"/>
                </a:solidFill>
              </a:rPr>
              <a:t> ~2x longer runs from the same RAM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Self-Check Quiz Recap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1. Why does a primary index cost ZERO disk I/O to scan?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It is small enough to stay resident in memory — one entry per PAGE, not per record.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2. Why must a dense index be sorted by the SECONDARY key?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data file's own order tells you nothing about where matching records are — only the index's own sort order does.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3. What does ISAM's overflow area let a file avoid doing immediately?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Re-splitting or reorganising the whole file on every insert — at the cost of degrading search as chains grow.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4. Why does a B-tree split always push exactly ONE key up?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median is the one key that fits cleanly into NEITHER half after the split — so it is promoted.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5. Why does B-tree search cost at most (height + 1) reads?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Every leaf sits at exactly the same depth — insertion only ever grows the tree from the root, never a leaf.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6. Why does a B-tree prefer borrowing over merging?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Borrowing touches only 3 pages and resolves immediately; merging can cascade further up the tree.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7. What ONE structural change makes a B+-tree's range queries fast?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Every leaf holds a next pointer to its right neighbour — a chain that needs no climbing back to the root.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8. Why must extendible hashing's directory sometimes double?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Only when the overflowing bucket's local_depth has caught up to global_depth — other buckets are unaffected.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9. Why can linear hashing split a bucket OTHER than the one that overflowed?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It commits in advance to a fixed round-robin split order, independent of which bucket happens to overflow.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10. Why does replacement selection typically double the window size m?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window keeps refilling: roughly half stays CURRENT-tagged at any moment, letting the run grow to ~2m.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Next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Week 15 — Final Project Demonstrations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No new algorithms this week: teams present their project's file-organisation or storage component, before Week 16's final exam period.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References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Course syllabus, Week 14: </a:t>
            </a:r>
            <a:r>
              <a:rPr sz="2000" b="0">
                <a:solidFill>
                  <a:srgbClr val="A1123F"/>
                </a:solidFill>
                <a:latin typeface="Consolas"/>
              </a:rPr>
              <a:t>CEN207-2026-2027-Guz-Izlence.en.md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Bayer, McCreight (1972). "Organization and Maintenance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of Large Ordered Indexes"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Fagin, Nievergelt, Pippenger, Strong (1979).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4056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"Extendible Hashing"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955288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Litwin (1980). "Linear Hashing: A New Tool for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453237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File and Table Addressing"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References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Knuth. </a:t>
            </a:r>
            <a:r>
              <a:rPr sz="2000" b="0" i="1">
                <a:solidFill>
                  <a:srgbClr val="1F2D3A"/>
                </a:solidFill>
              </a:rPr>
              <a:t>TAOCP, Vol. 3: Sorting and Searching</a:t>
            </a:r>
            <a:r>
              <a:rPr sz="2000" b="0">
                <a:solidFill>
                  <a:srgbClr val="1F2D3A"/>
                </a:solidFill>
              </a:rPr>
              <a:t>, 2nd 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Cormen, Leiserson, Rivest, Stein. *Introduction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to Algorithms*. MIT Press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Sedgewick, Wayne. </a:t>
            </a:r>
            <a:r>
              <a:rPr sz="2000" b="0" i="1">
                <a:solidFill>
                  <a:srgbClr val="1F2D3A"/>
                </a:solidFill>
              </a:rPr>
              <a:t>Algorithms</a:t>
            </a:r>
            <a:r>
              <a:rPr sz="2000" b="0">
                <a:solidFill>
                  <a:srgbClr val="1F2D3A"/>
                </a:solidFill>
              </a:rPr>
              <a:t>, 4th ed. Addison-Wesley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williamfiset/Algorithms · Programiz DSA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Week 14 — File Organisation II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