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Today we sort the same array eleven different ways, and count exactly what each one costs. By the end, "which sort should I use" has a real, numeric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Fourteen short animations carry the whole lecture; every algorithm gets a normal run and at least one edge/hard run, right where it is introduced.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snippet on today's slides compiles and runs exactly as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week is, above all, an exercise in Big-O — you will watch the numbers diverge in real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Heap sort does not get its own section today — you already earned it — but it reappears as the reference point all afternoon.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ideas will reappear constantly for the rest of this course and the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on this map gets its own slides below, most with a short animation and a complete C/Java program.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them a moment — the answer sets up the whole second half of the lecture.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biggest idea shift of the week: from "compare and narrow" to "compute the address".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sets up the two numbers — comparisons and writes — that every algorithm today will be measured by.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Because "rearrange the array" leaves enormous room for how: memory budget, what you already know about the input, whether ties may move.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last freedom — stability — turns out to matter a great deal, and gets its own full section (11) later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two numbers do not always agree on a winner — Section 12's animation puts five algorithms side by side to show exactly that.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stable sort on students-by-grade leaves every same-grade group in their prior (name) order; an unstable one may shuffle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Time and space are always a trade-off — Section 13 ends the week with a decision table instead of one winner.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2 opens the simple O(n²) family with the most intuitive idea: compare neighbors, swap if wrong, and know when to stop.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Surprisingly far, if you add one refinement: noticing when a whole pass made no swaps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the discipline of noticing "a pass made zero swaps, stop" turns it from a curiosity into something worth teaching.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pass settles one more maximum at the tail; the early-exit flag is the one thing that makes this worth teaching.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unordered values — watch the counters on the right and the "settled" brace grow from the tail.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pass, zero swaps, early exit — this is bubble sort's O(n) best case, made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`n - 1 - pass` shrinks the inner loop every pass — the tail is already settled and never re-checked.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Without the flag, bubble sort is always O(n²) — the flag is the entire reason it is worth teaching.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them at the comparison operator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Change that one operator to `&gt;=` and stability is gone, with no change to the sorted result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3 trades bubble sort's many small swaps for a different cost profile: full scans, but the fewest writes possible.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still scan the whole remainder every time — no early exit is possible — but you write far less.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 is the clearest example this week of trading comparisons for writes — see Section 12's empirical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early exit is possible: finding the true minimum requires checking every remaining candidate, sorted or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watch `min_idx` update as the scan finds smaller candidates, then the single swap into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Still the full n(n-1)/2 comparisons, and zero swaps — no early exit exists here, unlike bubble sort.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swap is skipped entirely when i is already the minimum — one of the few "wasted work" checks worth adding.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Selection sort and quick sort are this week's two clearest examples of instability — Section 11 shows why.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them at how many swaps happen per outer-loop iteration.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 with bubble sort, where a badly placed value crawls one cell at a time — up to n(n-1)/2 swaps total.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4 is the sort you already draw on the board — the picture matches exactly how people sort a hand of cards.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hold a small sorted hand, and slide each new card into the one gap where it belongs.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C's qsort and Java's Arrays.sort both switch to insertion sort once a recursive sub-array shrinks below ~16-32 elements.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hole moves left with every shift; the key drops in the moment a comparison finds "not greater than".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drawn on the board exactly this way every time — the animation matches it element for element.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watch the red key box, the "already sorted" brace grow, and the shift arrows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worst case — every single key shifts all the way to the front, one cell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bound check `j &gt;= 0` must come first in the &amp;&amp; — never read a[-1] to find 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Small average-case constant makes it genuinely fast for small or nearly-sorted arrays in practice.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Nearly-sorted data — log files, re-sorting after a small update — is exactly insertion sort's sweet spot.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Selection sort gets none of this benefit — its full scan costs the same regardless of how sorted the input already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5 asks: what if insertion sort moved badly placed elements most of the way home BEFORE the final pass?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Donald Shell asked exactly this question in 1959 and published the first sort to beat O(n²) in the worst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genuinely rare thing in this course: a named person, a named paper, a specific year, still actively researched.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final gap=1 pass is literally plain insertion sort, but on data that barely needs any shifting left.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gap sequence 5, 2, 1 — watch how few shifts the final gap=1 pass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this against Section 4's plain-insertion-sort reverse-sorted example — far fewer total shifts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line matches plain insertion sort exactly, with "1" replaced by "gap" throughout.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important idea is the gap itself — the exact optimal sequence is a research question outside this course's scope.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Compare this to the 11 single-cell shifts plain insertion sort would need for the same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Large early gaps cover far more ground per shift — that is the entire mechanism behind shell sort's speed.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6 introduces divide and conquer: split, solve each half the same way, combine — the first O(n log n) guarantee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Combining two already-sorted halves is cheap — the only remaining question is how to sort each half.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1945 predates almost every other named algorithm this week — merge sort is genuinely one of the oldest.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holds in every case — best, average, worst — the only algorithm today with that guarantee.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O(n) extra memory is the one real cost of merge sort's unconditional guarantee.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animation draws the recursion literally — one row per depth, split going down, merge continuing further down.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watch the split rows (braces only, no value changes), then the merge rows building the sorted result.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split and every merge still runs in full — merge sort's guarantee is unconditional, unlike bubble sort's early exit.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`&lt;=` (not `&lt;`) always prefers the left run on a tie — this single choice is what makes merge sort stable.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`lo + (hi-lo)/2`, not `(lo+hi)/2` — the form that stays correct even near integer overflow.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Bottom-up can never overflow a call stack, no matter how large n is — a real practical advantage.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watch the width label double each round — width=1, 2, 4, 8 — with no recursion anywhere.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round is perfectly even here — compare against the "hard" example, where the last pair each round is partial.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`min(mid+width, n)` clamp handles both power-of-two and uneven array sizes with no special-casing.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Heap sort (Week 4) shares this O(n log n)-always guarantee, but needs no extra memory — merge sort trades memory for stability.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Give them a moment before revealing — both answers are genuinely practical, not just theoretical.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Production sort libraries do exactly this second optimization — recursive structure makes it a natural fit.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7 asks: can a sort guarantee O(n log n) on average AND sort in place, with no extra array?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Tony Hoare invented exactly that in 1959-1960, and it remains one of the most-used sorts in real software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Hoare was 26, a visiting researcher on a machine-translation project — quicksort was almost a side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Once both sides are recursively sorted, the whole range is sorted — everything on the left is already &lt;= everything on the right.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difference is not cosmetic — it changes the recursive call boundaries, a classic source of off-by-one bugs.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pivot's final position is guaranteed by construction — this is what makes Lomuto's recursion lo,p-1 / p+1,hi correct.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watch the pivot (red box), the i boundary, and the pivot's final swap into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classic trap — every partition splits n-1 against 0, the worst possible split. Section 7's worst-case slides return to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final three lines place the pivot into its guaranteed final position, i+1.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p-1 and p+1 both exclude the pivot itself, which is correct because Lomuto guarantees it sits exactly at 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"not guaranteed" is the single most important fact about Hoare's scheme — it changes the recursion boundaries.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watch the two pointers scan inward and swap, and compare the total swap count to Lomuto's.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Even with every value equal to the pivot, the scan still converges correctly — a good invariant 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do-while loops, each guaranteed to stop at or before the pivot's own position on that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Note: p, NOT p-1 — the single most common quick sort bug, because Hoare never guarantees the pivot sits at 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same three animations you've already seen — Lomuto's already-sorted example was this exact trap.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input, three pivot strategies — first, middle, median-of-three — comparisons and depth counted side by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 random data with no adversarial structure, all three strategies perform similarly — the trap needs sorted-like input.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91 vs 31 on the identical input — O(n²) vs O(n log n) is not an abstraction, it is this exact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genuine theorem, not a rule of thumb — you will prove it yourself as an exercise.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single mix-up — p-1 vs p — is the most common bug students write when implementing quick sort from 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is entirely about what each scheme actually guarantees about the pivot's final position.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Lomuto's explicit final swap is exactly what makes its p-1/p+1 recursion safe — Hoare has no equivalent guarantee.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8 opens the second half of the week: sorts that never compare two keys against each other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Then you don't need to compare at all — you can simply count how many times each value occurs.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Seward's thesis is one of the earliest documented non-comparison sorting ideas in computing.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backward scan guarantees that among equal values, the one appearing earlier in the input claims the earlier output slot.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comparisons counter — it stays at zero the entire time. That is the whole point of a non-comparison sort.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 values but maxVal=15 — the O(n+k) cost made visible: count[] must cover every value up to 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After this, count[v] means "how many values are &lt;= v" — the last output index that value should occupy.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Backwards is not optional here — it is the entire mechanism that keeps counting sort stable.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sparse-range example already showed count[] larger than the input itself for k=15, n=10 — imagine k=1,000,000.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scan processes a[q] first (larger index), so it claims the later slot; a[p] then claims what's left, one slot earlier.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mechanism from the code slide, traced through for two specific tied elements.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9 rescues counting sort's idea for larger integers, by processing one digit at a time instead of the whole range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Run counting sort digit by digit instead of value by value — always 10 buckets, no matter how large the numbers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one of the oldest ideas in this entire course — punched-card sorting predates electronic computing by decades.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stable pass preserves every earlier, less-significant digit's ordering — that composability is the whole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3-digit values, 3 passes — watch the array reorder pass by pass, place=1, 10, 100.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Only one pass ever runs — the loop condition naturally stops once every value fits in one digit.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get_digit(5, 100) correctly returns 0 — shorter numbers act as if left-padded with invisible zeros.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literally counting sort's exact two-phase structure (Section 8), just keyed on one digit instead of the whole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Unlike most other contexts, stability here is not a nicety — it is load-bearing for correctness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is entirely about what each pass can and cannot assume about the digits it has not processed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MSD-first radix sort exists too, but needs a different, recursive structure to work — outside this week's scope.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10 generalizes counting sort: instead of one bucket per value, one bucket per RANGE of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values are spread evenly, each bucket holds only a handful of elements — cheap to finish sorting locally.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Unlike Seward (counting sort) or Hollerith (radix sort), bucket sort is usually presented without a specific attribution.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Bucket b's values are all smaller than bucket b+1's, by construction — concatenation alone finishes the sort.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watch values distribute into 10 buckets, then each small bucket get insertion-sorted.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worst case — every value collides into one bucket, degrading to plain insertion sort on the whole array.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max_val=99 and 10 buckets, b is literally the tens digit — a clean, easy-to-explain mapping.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Bucket sort's O(n) promise is entirely conditional on the input actually being evenly spread — there is no way to detect this from inside the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key word is "range" versus "single value" — think about what could still be out of order within a bucket.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why bucket sort can handle floating-point values in its general form, unlike counting sort's per-value counting.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11 stops defining stability in words and shows it happening, on the same input, with two named algorithms.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and this is exactly what today's dedicated stability animation does, live, with tagged records.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tag is a stand-in for "which physical record this was" — imagine a student name, sorted by grade.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5a, 5b, 5c group specifically — stable keeps them in order, unstable does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most extreme case — a fully stable sort must reproduce the ENTIRE input order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Instability only has something to act on when a swap actually crosses a tied element — sorted input never triggers that.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Radix sort's stability is not optional — Section 9 showed it is required for correctness, not just a nice-to-have.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trick generalizes to any comparison-based sort, not just selection sort specifically.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costs extra memory to track indices, but works universally — a good trick to know even if today's sorts don't need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12 stops trusting Big-O's hidden constants and just runs five algorithms on the same input, counting exactly.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algorithms, one identical input each time, comparisons and writes counted through the same two primitives.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algorithm here is re-taught — each already has its own dedicated animation. This is purely a side-by-side measurement.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watch each row reveal its comparisons/writes tally as its "running..." highlight resolves.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whole week's lesson in one animation: bubble wins by a landslide, quick (Lomuto) has its worst possible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exact same 66-comparison worst case from Section 7's quick sort slides, now sitting right next to bubble's 11.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single sentence is the entire justification for teaching eleven different sorting algorithms instead of one "best"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 them back at Section 4's self-check about why insertion sort's cost tracks how far out of place elements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Nearly-sorted data is insertion sort's best case in practice, but not selection sort's — a direct callback to Section 4.5.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13 turns everything today into a single practical question: given what you know about your data, which sort?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table continues over the next two slides — read the full version in this week's notes for the complete nine-row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"Memory OK" versus "in place" is the single biggest fork in this whole table — merge sort or quick sort, rarely both matter equally.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four rows are this week's second half in one glance — the non-comparison sorts, chosen by what you know about the keys.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Knowing all eleven well enough to recognize which situation you're in — that is this week's real, transferable skill.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Eleven algorithms, four families, one underlying question each time: what do you know, and what can you afford?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you remember one thing from today, make it this: measure, don't assume, and know which situation you are actually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Bottom-up merge sort's "merge sorted runs" mechanism becomes the literal foundation for sorting data that lives on disk.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Full notes, all fourteen animations, and every program are in this week's lecture notes — thank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Relationship Id="rId4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gif"/><Relationship Id="rId4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Sorting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5026"/>
                <a:gridCol w="9896508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Cost model · bubble, selection, insertion, shell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Merge sort (top-down, bottom-up) · quick sort (Lomuto, Hoare, worst case)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Counting, radix, bucket sort · stability · empirical comparison · choosing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fundamental data structures) · LO.2 (analyze complexity)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3670"/>
                <a:gridCol w="3167865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Bubble, selection, insertion, shell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2–5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Merge sort (top-down / bottom-up)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Quick sort (Lomuto / Hoare / worst case)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Counting, radix, bucket sort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8–10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Stability, comparison, choosing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11–13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algorithm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code/week-10/c/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code/week-10/java/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arrays and Big-O (Week 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sort today works on a plain array, O(1) access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/ average / worst case is not decoration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is </a:t>
            </a:r>
            <a:r>
              <a:rPr sz="2000" b="0" i="1">
                <a:solidFill>
                  <a:srgbClr val="1F2D3A"/>
                </a:solidFill>
              </a:rPr>
              <a:t>why</a:t>
            </a:r>
            <a:r>
              <a:rPr sz="2000" b="0">
                <a:solidFill>
                  <a:srgbClr val="1F2D3A"/>
                </a:solidFill>
              </a:rPr>
              <a:t> eleven different sorts exist, not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Watch the same input give wildly different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heap sort (Week 4)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already built an O(n log n), in-place sort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Keep it as today's yardstick throughout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Merge sort matches its guarantee, at O(n) extra cost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Quick sort matches it only on </a:t>
            </a:r>
            <a:r>
              <a:rPr sz="2000" b="1">
                <a:solidFill>
                  <a:srgbClr val="1F2D3A"/>
                </a:solidFill>
              </a:rPr>
              <a:t>average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Two genuinely new ideas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Divide and conquer</a:t>
            </a:r>
            <a:r>
              <a:rPr sz="2000" b="0">
                <a:solidFill>
                  <a:srgbClr val="1F2D3A"/>
                </a:solidFill>
              </a:rPr>
              <a:t>: split, solve each half, combine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Powers merge sort and quick sort (Sections 6–7)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Non-comparison sorting</a:t>
            </a:r>
            <a:r>
              <a:rPr sz="2000" b="0">
                <a:solidFill>
                  <a:srgbClr val="1F2D3A"/>
                </a:solidFill>
              </a:rPr>
              <a:t>: never compare two keys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Powers counting, radix, bucket sort (Sections 8–10)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3998"/>
                <a:gridCol w="523753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O(n²) family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O(n log n) guaranteed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Bubble, selection, insertion, shell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Merge sort (top-down, bottom-up)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Average O(n log n)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Non-comparison, O(n+k)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Quick sort (Lomuto, Hoare)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Counting, radix, bucket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sort you have met before today assumes one thing about how order is decided. What is it, and which three sorts today break that rule?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Comparing two keys with `&lt;` or `&gt;`.</a:t>
            </a:r>
            <a:r>
              <a:rPr sz="2000" b="0">
                <a:solidFill>
                  <a:srgbClr val="1F2D3A"/>
                </a:solidFill>
              </a:rPr>
              <a:t> Counting, radix, and bucket sort (Sections 8–10) never compare keys — they compute locations directly.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The Sorting Problem, and How to Measure It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Sorting has been solved a dozen different ways in the history of computing. Given how simple the problem sounds, why does it need so many answers?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sorting problem, restated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Array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values, a rule ("is 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 less than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?")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Rearrange so every element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</a:t>
            </a:r>
            <a:r>
              <a:rPr sz="2000" b="0">
                <a:solidFill>
                  <a:srgbClr val="1F2D3A"/>
                </a:solidFill>
              </a:rPr>
              <a:t> the next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Freedom: how much extra memory, what you exploit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Freedom: whether equal elements may change order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Measuring cost: two numbers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417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3694"/>
                <a:gridCol w="2609280"/>
                <a:gridCol w="5218560"/>
              </a:tblGrid>
              <a:tr h="472439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Quantity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Counts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Matters when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72439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comparisons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&lt;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&gt;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==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classic cost measure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244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moves / writes / swaps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array write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records are big, or writes are expensive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Stability, defined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Equal keys keep their </a:t>
            </a:r>
            <a:r>
              <a:rPr sz="2000" b="1">
                <a:solidFill>
                  <a:srgbClr val="1F2D3A"/>
                </a:solidFill>
              </a:rPr>
              <a:t>input order</a:t>
            </a:r>
            <a:r>
              <a:rPr sz="2000" b="0">
                <a:solidFill>
                  <a:srgbClr val="1F2D3A"/>
                </a:solidFill>
              </a:rPr>
              <a:t> in the output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about correctness — the output is still sorted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</a:t>
            </a:r>
            <a:r>
              <a:rPr sz="2000" b="1">
                <a:solidFill>
                  <a:srgbClr val="1F2D3A"/>
                </a:solidFill>
              </a:rPr>
              <a:t>extra</a:t>
            </a:r>
            <a:r>
              <a:rPr sz="2000" b="0">
                <a:solidFill>
                  <a:srgbClr val="1F2D3A"/>
                </a:solidFill>
              </a:rPr>
              <a:t> guarantee some algorithms give for free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Gets a dedicated animation in Section 11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 place, or extra memory?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In place</a:t>
            </a:r>
            <a:r>
              <a:rPr sz="2000" b="0">
                <a:solidFill>
                  <a:srgbClr val="1F2D3A"/>
                </a:solidFill>
              </a:rPr>
              <a:t>: rearranges with O(1) extra memory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Bubble, selection, insertion, shell, quick sort: in place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Merge sort needs O(n) extra — the price of its guarantee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Counting/radix sort need O(n+k) extra too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Bubble Sort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Comparing two neighbors and swapping them if they are backwards is the most natural sorting instinct there is. How far does that idea alone get you?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single named inventor, unlike quick or merge sort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of the oldest sorting ideas in computing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Appears in the literature as early as the mid-1950s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Taught first because it needs no cleverness to invent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bubble sort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Walk left to right, compare each neighbor pair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Swap if out of order — the larger value "bubbles" 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Repeat the whole walk, one cell shorter each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Early exit</a:t>
            </a:r>
            <a:r>
              <a:rPr sz="2000" b="0">
                <a:solidFill>
                  <a:srgbClr val="1F2D3A"/>
                </a:solidFill>
              </a:rPr>
              <a:t>: a pass with zero swaps means done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Bubble sort, step by step</a:t>
            </a:r>
          </a:p>
        </p:txBody>
      </p:sp>
      <p:pic>
        <p:nvPicPr>
          <p:cNvPr id="7" name="Picture 6" descr="bubble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0228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already sorted</a:t>
            </a:r>
          </a:p>
        </p:txBody>
      </p:sp>
      <p:pic>
        <p:nvPicPr>
          <p:cNvPr id="7" name="Picture 6" descr="bubble-sort--already-sor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03889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pass and the early exit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pass = 0; pass &lt; n - 1; pass++)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swapped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 - 1 - pass;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(a[i] &gt; a[i + 1])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int tmp = a[i]; a[i] = a[i + 1];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a[i + 1] = tmp; swapped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(!swapped) break;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case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: early exit on already-sorted input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Worst/average case </a:t>
            </a:r>
            <a:r>
              <a:rPr sz="2000" b="1">
                <a:solidFill>
                  <a:srgbClr val="1F2D3A"/>
                </a:solidFill>
              </a:rPr>
              <a:t>O(n²)</a:t>
            </a:r>
            <a:r>
              <a:rPr sz="2000" b="0">
                <a:solidFill>
                  <a:srgbClr val="1F2D3A"/>
                </a:solidFill>
              </a:rPr>
              <a:t>: reverse-sorted or random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, which breaks stability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forgetting the early-exit flag entirely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bubble sort </a:t>
            </a:r>
            <a:r>
              <a:rPr sz="2000" b="1">
                <a:solidFill>
                  <a:srgbClr val="1F2D3A"/>
                </a:solidFill>
              </a:rPr>
              <a:t>stable</a:t>
            </a:r>
            <a:r>
              <a:rPr sz="2000" b="0">
                <a:solidFill>
                  <a:srgbClr val="1F2D3A"/>
                </a:solidFill>
              </a:rPr>
              <a:t> — what specific line of code guarantees that two equal elements are never swapped past each other?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strict `&gt;` in `if (a[i] &gt; a[i+1])`.</a:t>
            </a:r>
            <a:r>
              <a:rPr sz="2000" b="0">
                <a:solidFill>
                  <a:srgbClr val="1F2D3A"/>
                </a:solidFill>
              </a:rPr>
              <a:t> Equal elements never satisfy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</a:t>
            </a:r>
            <a:r>
              <a:rPr sz="2000" b="0">
                <a:solidFill>
                  <a:srgbClr val="1F2D3A"/>
                </a:solidFill>
              </a:rPr>
              <a:t>, so they are never swapped — their input order survives.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Selection Sort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Bubble sort's reverse-sorted case did 66 swaps to sort 12 values. What if you scanned once for the true minimum, and moved it directly into place?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Like bubble sort, no single named inventor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direct algorithmic form of "pick the smallest left"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least as old as the idea of sorting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Valued today for its minimal-write guarantee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selection sort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 each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, scan </a:t>
            </a:r>
            <a:r>
              <a:rPr sz="2000" b="0">
                <a:solidFill>
                  <a:srgbClr val="A1123F"/>
                </a:solidFill>
                <a:latin typeface="Consolas"/>
              </a:rPr>
              <a:t>i+1..n-1</a:t>
            </a:r>
            <a:r>
              <a:rPr sz="2000" b="0">
                <a:solidFill>
                  <a:srgbClr val="1F2D3A"/>
                </a:solidFill>
              </a:rPr>
              <a:t> for the minimum's index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Swap it into position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— skip if already there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Sorted region grows from the </a:t>
            </a:r>
            <a:r>
              <a:rPr sz="2000" b="1">
                <a:solidFill>
                  <a:srgbClr val="1F2D3A"/>
                </a:solidFill>
              </a:rPr>
              <a:t>left</a:t>
            </a:r>
            <a:r>
              <a:rPr sz="2000" b="0">
                <a:solidFill>
                  <a:srgbClr val="1F2D3A"/>
                </a:solidFill>
              </a:rPr>
              <a:t> (bubble: right)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most </a:t>
            </a:r>
            <a:r>
              <a:rPr sz="2000" b="0">
                <a:solidFill>
                  <a:srgbClr val="A1123F"/>
                </a:solidFill>
                <a:latin typeface="Consolas"/>
              </a:rPr>
              <a:t>n-1</a:t>
            </a:r>
            <a:r>
              <a:rPr sz="2000" b="0">
                <a:solidFill>
                  <a:srgbClr val="1F2D3A"/>
                </a:solidFill>
              </a:rPr>
              <a:t> swaps, ever — but always O(n²) scans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Selection sort, step by step</a:t>
            </a:r>
          </a:p>
        </p:txBody>
      </p:sp>
      <p:pic>
        <p:nvPicPr>
          <p:cNvPr id="7" name="Picture 6" descr="selection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6186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already sorted</a:t>
            </a:r>
          </a:p>
        </p:txBody>
      </p:sp>
      <p:pic>
        <p:nvPicPr>
          <p:cNvPr id="7" name="Picture 6" descr="selection-sort--already-sor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5107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find the minimum, swap once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 - 1;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min_idx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j = i + 1; j &lt; n; j++)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(a[j] &lt; a[min_idx]) min_idx = j;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(min_idx != 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tmp = 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a[i] = a[min_idx]; a[min_idx] = tmp;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Best/average/worst: all </a:t>
            </a:r>
            <a:r>
              <a:rPr sz="2000" b="1">
                <a:solidFill>
                  <a:srgbClr val="1F2D3A"/>
                </a:solidFill>
              </a:rPr>
              <a:t>O(n²)</a:t>
            </a:r>
            <a:r>
              <a:rPr sz="2000" b="0">
                <a:solidFill>
                  <a:srgbClr val="1F2D3A"/>
                </a:solidFill>
              </a:rPr>
              <a:t> comparisons, always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most </a:t>
            </a:r>
            <a:r>
              <a:rPr sz="2000" b="1">
                <a:solidFill>
                  <a:srgbClr val="1F2D3A"/>
                </a:solidFill>
              </a:rPr>
              <a:t>n-1</a:t>
            </a:r>
            <a:r>
              <a:rPr sz="2000" b="0">
                <a:solidFill>
                  <a:srgbClr val="1F2D3A"/>
                </a:solidFill>
              </a:rPr>
              <a:t> swaps — the fewest of any sort today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swapping unconditionally, wasting writes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Not stable</a:t>
            </a:r>
            <a:r>
              <a:rPr sz="2000" b="0">
                <a:solidFill>
                  <a:srgbClr val="1F2D3A"/>
                </a:solidFill>
              </a:rPr>
              <a:t>: the long-range swap can jump a tie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Selection sort does at most </a:t>
            </a:r>
            <a:r>
              <a:rPr sz="2000" b="0">
                <a:solidFill>
                  <a:srgbClr val="A1123F"/>
                </a:solidFill>
                <a:latin typeface="Consolas"/>
              </a:rPr>
              <a:t>n-1</a:t>
            </a:r>
            <a:r>
              <a:rPr sz="2000" b="0">
                <a:solidFill>
                  <a:srgbClr val="1F2D3A"/>
                </a:solidFill>
              </a:rPr>
              <a:t> swaps, no matter the input. Why does that bound hold regardless of how scrambled the array is?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At most one swap per outer-loop step.</a:t>
            </a:r>
            <a:r>
              <a:rPr sz="2000" b="0">
                <a:solidFill>
                  <a:srgbClr val="1F2D3A"/>
                </a:solidFill>
              </a:rPr>
              <a:t> Each element that needs to move, moves once, directly to its final spot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n-1</a:t>
            </a:r>
            <a:r>
              <a:rPr sz="2000" b="0">
                <a:solidFill>
                  <a:srgbClr val="1F2D3A"/>
                </a:solidFill>
              </a:rPr>
              <a:t> steps, </a:t>
            </a:r>
            <a:r>
              <a:rPr sz="2000" b="0">
                <a:solidFill>
                  <a:srgbClr val="A1123F"/>
                </a:solidFill>
                <a:latin typeface="Consolas"/>
              </a:rPr>
              <a:t>n-1</a:t>
            </a:r>
            <a:r>
              <a:rPr sz="2000" b="0">
                <a:solidFill>
                  <a:srgbClr val="1F2D3A"/>
                </a:solidFill>
              </a:rPr>
              <a:t> swaps max.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Insertion Sort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Think about sorting a hand of playing cards. You never compare every card to every other card. What do you actually do instead?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card-sorting idea itself — no single inventor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of the oldest, most intuitive sorting methods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instructor's own board drawings use exactly this model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Real library sorts fall back to it for small sub-arrays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insertion sort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A[0..i-1]</a:t>
            </a:r>
            <a:r>
              <a:rPr sz="2000" b="0">
                <a:solidFill>
                  <a:srgbClr val="1F2D3A"/>
                </a:solidFill>
              </a:rPr>
              <a:t> is always </a:t>
            </a:r>
            <a:r>
              <a:rPr sz="2000" b="1">
                <a:solidFill>
                  <a:srgbClr val="1F2D3A"/>
                </a:solidFill>
              </a:rPr>
              <a:t>already sorted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Pull </a:t>
            </a:r>
            <a:r>
              <a:rPr sz="2000" b="0">
                <a:solidFill>
                  <a:srgbClr val="A1123F"/>
                </a:solidFill>
                <a:latin typeface="Consolas"/>
              </a:rPr>
              <a:t>A[i]</a:t>
            </a:r>
            <a:r>
              <a:rPr sz="2000" b="0">
                <a:solidFill>
                  <a:srgbClr val="1F2D3A"/>
                </a:solidFill>
              </a:rPr>
              <a:t> out as the </a:t>
            </a:r>
            <a:r>
              <a:rPr sz="2000" b="1">
                <a:solidFill>
                  <a:srgbClr val="1F2D3A"/>
                </a:solidFill>
              </a:rPr>
              <a:t>key</a:t>
            </a:r>
            <a:r>
              <a:rPr sz="2000" b="0">
                <a:solidFill>
                  <a:srgbClr val="1F2D3A"/>
                </a:solidFill>
              </a:rPr>
              <a:t> (the red box)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Shift every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 key</a:t>
            </a:r>
            <a:r>
              <a:rPr sz="2000" b="0">
                <a:solidFill>
                  <a:srgbClr val="1F2D3A"/>
                </a:solidFill>
              </a:rPr>
              <a:t> element one cell 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Drop the key into the hole it opened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board-drawing model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Brace</a:t>
            </a:r>
            <a:r>
              <a:rPr sz="2000" b="0">
                <a:solidFill>
                  <a:srgbClr val="1F2D3A"/>
                </a:solidFill>
              </a:rPr>
              <a:t> over </a:t>
            </a:r>
            <a:r>
              <a:rPr sz="2000" b="0">
                <a:solidFill>
                  <a:srgbClr val="A1123F"/>
                </a:solidFill>
                <a:latin typeface="Consolas"/>
              </a:rPr>
              <a:t>A[0..i-1]</a:t>
            </a:r>
            <a:r>
              <a:rPr sz="2000" b="0">
                <a:solidFill>
                  <a:srgbClr val="1F2D3A"/>
                </a:solidFill>
              </a:rPr>
              <a:t>: "already sorted"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Red box</a:t>
            </a:r>
            <a:r>
              <a:rPr sz="2000" b="0">
                <a:solidFill>
                  <a:srgbClr val="1F2D3A"/>
                </a:solidFill>
              </a:rPr>
              <a:t>: the key, pulled out of the array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`&lt;= key`</a:t>
            </a:r>
            <a:r>
              <a:rPr sz="2000" b="0">
                <a:solidFill>
                  <a:srgbClr val="1F2D3A"/>
                </a:solidFill>
              </a:rPr>
              <a:t> region stays; </a:t>
            </a:r>
            <a:r>
              <a:rPr sz="2000" b="1">
                <a:solidFill>
                  <a:srgbClr val="1F2D3A"/>
                </a:solidFill>
              </a:rPr>
              <a:t>`&gt; key`</a:t>
            </a:r>
            <a:r>
              <a:rPr sz="2000" b="0">
                <a:solidFill>
                  <a:srgbClr val="1F2D3A"/>
                </a:solidFill>
              </a:rPr>
              <a:t> region shifts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Shift arrow</a:t>
            </a:r>
            <a:r>
              <a:rPr sz="2000" b="0">
                <a:solidFill>
                  <a:srgbClr val="1F2D3A"/>
                </a:solidFill>
              </a:rPr>
              <a:t>: the hole moving one step left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Insertion sort, step by step</a:t>
            </a:r>
          </a:p>
        </p:txBody>
      </p:sp>
      <p:pic>
        <p:nvPicPr>
          <p:cNvPr id="7" name="Picture 6" descr="insertion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3787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reverse sorted</a:t>
            </a:r>
          </a:p>
        </p:txBody>
      </p:sp>
      <p:pic>
        <p:nvPicPr>
          <p:cNvPr id="7" name="Picture 6" descr="insertion-sort--reverse-sor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0228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pull the key, shift, drop it in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1;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key = 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j = i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while (j &gt;= 0 &amp;&amp; a[j] &gt;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a[j + 1] = a[j];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j--;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a[j + 1]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case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: already sorted, one check per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 </a:t>
            </a:r>
            <a:r>
              <a:rPr sz="2000" b="1">
                <a:solidFill>
                  <a:srgbClr val="1F2D3A"/>
                </a:solidFill>
              </a:rPr>
              <a:t>O(n²)</a:t>
            </a:r>
            <a:r>
              <a:rPr sz="2000" b="0">
                <a:solidFill>
                  <a:srgbClr val="1F2D3A"/>
                </a:solidFill>
              </a:rPr>
              <a:t>: reverse sorted, full shifts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</a:t>
            </a:r>
            <a:r>
              <a:rPr sz="2000" b="0">
                <a:solidFill>
                  <a:srgbClr val="1F2D3A"/>
                </a:solidFill>
              </a:rPr>
              <a:t> breaks stability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checking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a[j] &gt; key</a:t>
            </a:r>
            <a:r>
              <a:rPr sz="2000" b="0">
                <a:solidFill>
                  <a:srgbClr val="1F2D3A"/>
                </a:solidFill>
              </a:rPr>
              <a:t> before </a:t>
            </a:r>
            <a:r>
              <a:rPr sz="2000" b="0">
                <a:solidFill>
                  <a:srgbClr val="A1123F"/>
                </a:solidFill>
                <a:latin typeface="Consolas"/>
              </a:rPr>
              <a:t>j &gt;= 0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insertion sort's best case exactly O(n), and what specific kind of real-world data makes that best case the common case?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Already-sorted (or nearly so) input.</a:t>
            </a:r>
            <a:r>
              <a:rPr sz="2000" b="0">
                <a:solidFill>
                  <a:srgbClr val="1F2D3A"/>
                </a:solidFill>
              </a:rPr>
              <a:t> Each </a:t>
            </a:r>
            <a:r>
              <a:rPr sz="2000" b="0">
                <a:solidFill>
                  <a:srgbClr val="A1123F"/>
                </a:solidFill>
                <a:latin typeface="Consolas"/>
              </a:rPr>
              <a:t>a[j] &lt;= key</a:t>
            </a:r>
            <a:r>
              <a:rPr sz="2000" b="0">
                <a:solidFill>
                  <a:srgbClr val="1F2D3A"/>
                </a:solidFill>
              </a:rPr>
              <a:t> check succeeds immediately, so most of the n outer steps cost only O(1).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Shell Sort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Insertion sort is slow exactly when an element starts far from home. What if you closed most of that distance first, in big jumps?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Donald L. Shell, "A High-Speed Sorting Procedure"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 i="1">
                <a:solidFill>
                  <a:srgbClr val="1F2D3A"/>
                </a:solidFill>
              </a:rPr>
              <a:t>Communications of the ACM</a:t>
            </a:r>
            <a:r>
              <a:rPr sz="2000" b="0">
                <a:solidFill>
                  <a:srgbClr val="1F2D3A"/>
                </a:solidFill>
              </a:rPr>
              <a:t>, 1959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first sorting algorithm to beat plain O(n²)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Gap-sequence choice remains an open research area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shell sort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Insertion sort, but comparing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gap</a:t>
            </a:r>
            <a:r>
              <a:rPr sz="2000" b="0">
                <a:solidFill>
                  <a:srgbClr val="1F2D3A"/>
                </a:solidFill>
              </a:rPr>
              <a:t> apart, not 1 apart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Start </a:t>
            </a:r>
            <a:r>
              <a:rPr sz="2000" b="0">
                <a:solidFill>
                  <a:srgbClr val="A1123F"/>
                </a:solidFill>
                <a:latin typeface="Consolas"/>
              </a:rPr>
              <a:t>gap = n/2</a:t>
            </a:r>
            <a:r>
              <a:rPr sz="2000" b="0">
                <a:solidFill>
                  <a:srgbClr val="1F2D3A"/>
                </a:solidFill>
              </a:rPr>
              <a:t>, halve every round, end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gap =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Large gaps move far-out elements home in one jump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By </a:t>
            </a:r>
            <a:r>
              <a:rPr sz="2000" b="0">
                <a:solidFill>
                  <a:srgbClr val="A1123F"/>
                </a:solidFill>
                <a:latin typeface="Consolas"/>
              </a:rPr>
              <a:t>gap = 1</a:t>
            </a:r>
            <a:r>
              <a:rPr sz="2000" b="0">
                <a:solidFill>
                  <a:srgbClr val="1F2D3A"/>
                </a:solidFill>
              </a:rPr>
              <a:t>, the array is "almost sorted" — cheap pass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Shell sort, step by step</a:t>
            </a:r>
          </a:p>
        </p:txBody>
      </p:sp>
      <p:pic>
        <p:nvPicPr>
          <p:cNvPr id="7" name="Picture 6" descr="shell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653486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reverse sorted</a:t>
            </a:r>
          </a:p>
        </p:txBody>
      </p:sp>
      <p:pic>
        <p:nvPicPr>
          <p:cNvPr id="7" name="Picture 6" descr="shell-sort--reverse-sor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467494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insertion sort, gapped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gap = n/2; gap &gt; 0; gap /= 2)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gap;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key = 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j =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while (j &gt;= gap &amp;&amp; a[j-gap] &gt; 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a[j] = a[j - gap];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j -= gap;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a[j] = key;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 </a:t>
            </a:r>
            <a:r>
              <a:rPr sz="2000" b="1">
                <a:solidFill>
                  <a:srgbClr val="1F2D3A"/>
                </a:solidFill>
              </a:rPr>
              <a:t>O(n²)</a:t>
            </a:r>
            <a:r>
              <a:rPr sz="2000" b="0">
                <a:solidFill>
                  <a:srgbClr val="1F2D3A"/>
                </a:solidFill>
              </a:rPr>
              <a:t> with this simple gap sequence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 faster than plain insertion sort in practice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Better sequences (Hibbard, Sedgewick) lower the bound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Not stable</a:t>
            </a:r>
            <a:r>
              <a:rPr sz="2000" b="0">
                <a:solidFill>
                  <a:srgbClr val="1F2D3A"/>
                </a:solidFill>
              </a:rPr>
              <a:t>: gapped moves can cross equal elements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the reverse-sorted example, the smallest value starts at the last index. How many total shifts does it take across all three gap rounds?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Four shifts total</a:t>
            </a:r>
            <a:r>
              <a:rPr sz="2000" b="0">
                <a:solidFill>
                  <a:srgbClr val="1F2D3A"/>
                </a:solidFill>
              </a:rPr>
              <a:t> (sizes 6, 3, 1, 1) — covering the same 11-position distance plain insertion sort would need 11 single-cell shifts to cover.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Merge Sort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if, instead of moving elements around inside one array, you split it in half, sorted each half completely, then just combined them?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John von Neumann</a:t>
            </a:r>
            <a:r>
              <a:rPr sz="2000" b="0">
                <a:solidFill>
                  <a:srgbClr val="1F2D3A"/>
                </a:solidFill>
              </a:rPr>
              <a:t>, 1945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of the first algorithms for a stored-program computer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Founding example of </a:t>
            </a:r>
            <a:r>
              <a:rPr sz="2000" b="1">
                <a:solidFill>
                  <a:srgbClr val="1F2D3A"/>
                </a:solidFill>
              </a:rPr>
              <a:t>divide and conquer</a:t>
            </a:r>
            <a:r>
              <a:rPr sz="2000" b="0">
                <a:solidFill>
                  <a:srgbClr val="1F2D3A"/>
                </a:solidFill>
              </a:rPr>
              <a:t> in computing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pattern reappears constantly for the rest of this course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divide-and-conquer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 </a:t>
            </a:r>
            <a:r>
              <a:rPr sz="2000" b="0">
                <a:solidFill>
                  <a:srgbClr val="A1123F"/>
                </a:solidFill>
                <a:latin typeface="Consolas"/>
              </a:rPr>
              <a:t>[lo, hi)</a:t>
            </a:r>
            <a:r>
              <a:rPr sz="2000" b="0">
                <a:solidFill>
                  <a:srgbClr val="1F2D3A"/>
                </a:solidFill>
              </a:rPr>
              <a:t> at its midpoint into two halves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Recursively sort each half the same way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Merge</a:t>
            </a:r>
            <a:r>
              <a:rPr sz="2000" b="0">
                <a:solidFill>
                  <a:srgbClr val="1F2D3A"/>
                </a:solidFill>
              </a:rPr>
              <a:t> the two sorted halves with a helper array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log2(n)</a:t>
            </a:r>
            <a:r>
              <a:rPr sz="2000" b="0">
                <a:solidFill>
                  <a:srgbClr val="1F2D3A"/>
                </a:solidFill>
              </a:rPr>
              <a:t> levels ×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per level = </a:t>
            </a:r>
            <a:r>
              <a:rPr sz="2000" b="1">
                <a:solidFill>
                  <a:srgbClr val="1F2D3A"/>
                </a:solidFill>
              </a:rPr>
              <a:t>O(n log n)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the guarantee never breaks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early exit, no data-dependent shortcuts anywhere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level always touches every element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Price: an auxiliary array of size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— O(n) extra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equivalent forms: top-down, bottom-up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Top-down — recursion depth as rows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d=0</a:t>
            </a:r>
            <a:r>
              <a:rPr sz="2000" b="0">
                <a:solidFill>
                  <a:srgbClr val="1F2D3A"/>
                </a:solidFill>
              </a:rPr>
              <a:t>: the whole array; </a:t>
            </a:r>
            <a:r>
              <a:rPr sz="2000" b="0">
                <a:solidFill>
                  <a:srgbClr val="A1123F"/>
                </a:solidFill>
                <a:latin typeface="Consolas"/>
              </a:rPr>
              <a:t>d=1</a:t>
            </a:r>
            <a:r>
              <a:rPr sz="2000" b="0">
                <a:solidFill>
                  <a:srgbClr val="1F2D3A"/>
                </a:solidFill>
              </a:rPr>
              <a:t>: two halves;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Splitting never changes values, only brace boundaries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Then merging goes back up the same rows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Last row: the fully sorted array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Merge sort (top-down), step by step</a:t>
            </a:r>
          </a:p>
        </p:txBody>
      </p:sp>
      <p:pic>
        <p:nvPicPr>
          <p:cNvPr id="7" name="Picture 6" descr="merge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538" y="1325880"/>
            <a:ext cx="71406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already sorted</a:t>
            </a:r>
          </a:p>
        </p:txBody>
      </p:sp>
      <p:pic>
        <p:nvPicPr>
          <p:cNvPr id="7" name="Picture 6" descr="merge-sort--already-sor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7987" y="1325880"/>
            <a:ext cx="779572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merge step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lo, j = mid, k = lo;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mid &amp;&amp; j &lt; hi)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tmp[k++] = (a[i] &lt;= a[j])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? a[i++] : a[j++];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mid) tmp[k++] = a[i++];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(j &lt; hi)  tmp[k++] = a[j++];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x=lo; x&lt;hi; x++) a[x]=tmp[x];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recursive driver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merge_sort(int a[], int lo,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int hi, int tmp[])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(hi - lo &lt;= 1) return;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mid = lo + (hi - lo)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merge_sort(a, lo, mid, 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merge_sort(a, mid, hi, 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merge(a, lo, mid, hi, 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Bottom-up — no recursion at all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element starts as a sorted run of width 1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Merge adjacent runs into width-2, then width-4, …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Doubling stops once one run covers the whole array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</a:t>
            </a:r>
            <a:r>
              <a:rPr sz="2000" b="0">
                <a:solidFill>
                  <a:srgbClr val="A1123F"/>
                </a:solidFill>
                <a:latin typeface="Consolas"/>
              </a:rPr>
              <a:t>merge()</a:t>
            </a:r>
            <a:r>
              <a:rPr sz="2000" b="0">
                <a:solidFill>
                  <a:srgbClr val="1F2D3A"/>
                </a:solidFill>
              </a:rPr>
              <a:t>, reached by a loop instead of a call stack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Merge sort (bottom-up), step by step</a:t>
            </a:r>
          </a:p>
        </p:txBody>
      </p:sp>
      <p:pic>
        <p:nvPicPr>
          <p:cNvPr id="7" name="Picture 6" descr="merge-sort-bottom-u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12" y="1325880"/>
            <a:ext cx="1062167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n a power of two</a:t>
            </a:r>
          </a:p>
        </p:txBody>
      </p:sp>
      <p:pic>
        <p:nvPicPr>
          <p:cNvPr id="7" name="Picture 6" descr="merge-sort-bottom-up--power-of-two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92629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width-doubling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width=1; width&lt;n; width*=2)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lo=0; lo&lt;n-width;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lo += 2*width)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mid = lo + width;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hi = min(mid+width,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merge(a, lo, mid, hi, tmp);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O(n log n)</a:t>
            </a:r>
            <a:r>
              <a:rPr sz="2000" b="0">
                <a:solidFill>
                  <a:srgbClr val="1F2D3A"/>
                </a:solidFill>
              </a:rPr>
              <a:t> in every case — best, average, worst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 extra memory — the price of that guarantee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Stable</a:t>
            </a:r>
            <a:r>
              <a:rPr sz="2000" b="0">
                <a:solidFill>
                  <a:srgbClr val="1F2D3A"/>
                </a:solidFill>
              </a:rPr>
              <a:t>: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</a:t>
            </a:r>
            <a:r>
              <a:rPr sz="2000" b="0">
                <a:solidFill>
                  <a:srgbClr val="1F2D3A"/>
                </a:solidFill>
              </a:rPr>
              <a:t> tie-break always prefers the left run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</a:t>
            </a:r>
            <a:r>
              <a:rPr sz="2000" b="0">
                <a:solidFill>
                  <a:srgbClr val="1F2D3A"/>
                </a:solidFill>
              </a:rPr>
              <a:t> instead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</a:t>
            </a:r>
            <a:r>
              <a:rPr sz="2000" b="0">
                <a:solidFill>
                  <a:srgbClr val="1F2D3A"/>
                </a:solidFill>
              </a:rPr>
              <a:t> breaks stability silently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Both top-down and bottom-up merge sort do the same total work. Name one real advantage bottom-up has, and one top-down has in return.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Bottom-up</a:t>
            </a:r>
            <a:r>
              <a:rPr sz="2000" b="0">
                <a:solidFill>
                  <a:srgbClr val="1F2D3A"/>
                </a:solidFill>
              </a:rPr>
              <a:t>: never uses the call stack, cannot overflow it. </a:t>
            </a:r>
            <a:r>
              <a:rPr sz="2000" b="1">
                <a:solidFill>
                  <a:srgbClr val="1F2D3A"/>
                </a:solidFill>
              </a:rPr>
              <a:t>Top-down</a:t>
            </a:r>
            <a:r>
              <a:rPr sz="2000" b="0">
                <a:solidFill>
                  <a:srgbClr val="1F2D3A"/>
                </a:solidFill>
              </a:rPr>
              <a:t>: its recursive structure is easier to adapt — e.g. switch to insertion sort early.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Quick Sort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Merge sort's O(n log n) costs O(n) extra memory. Is there a divide-and-conquer sort that is just as fast on average, but sorts in place?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C. A. R. Hoare</a:t>
            </a:r>
            <a:r>
              <a:rPr sz="2000" b="0">
                <a:solidFill>
                  <a:srgbClr val="1F2D3A"/>
                </a:solidFill>
              </a:rPr>
              <a:t>, 1959–1960, Moscow State University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Published as "Quicksort", </a:t>
            </a:r>
            <a:r>
              <a:rPr sz="2000" b="0" i="1">
                <a:solidFill>
                  <a:srgbClr val="1F2D3A"/>
                </a:solidFill>
              </a:rPr>
              <a:t>The Computer Journal</a:t>
            </a:r>
            <a:r>
              <a:rPr sz="2000" b="0">
                <a:solidFill>
                  <a:srgbClr val="1F2D3A"/>
                </a:solidFill>
              </a:rPr>
              <a:t>, 1962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Still the default array sort in many language libraries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of the most consequential algorithms in this course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quick sort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Pick one element of the range as the </a:t>
            </a:r>
            <a:r>
              <a:rPr sz="2000" b="1">
                <a:solidFill>
                  <a:srgbClr val="1F2D3A"/>
                </a:solidFill>
              </a:rPr>
              <a:t>pivot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Partition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pivot</a:t>
            </a:r>
            <a:r>
              <a:rPr sz="2000" b="0">
                <a:solidFill>
                  <a:srgbClr val="1F2D3A"/>
                </a:solidFill>
              </a:rPr>
              <a:t> left,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&gt;= pivot</a:t>
            </a:r>
            <a:r>
              <a:rPr sz="2000" b="0">
                <a:solidFill>
                  <a:srgbClr val="1F2D3A"/>
                </a:solidFill>
              </a:rPr>
              <a:t> 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Recursively quick-sort left part and right part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separate "combine" step — partitioning does the work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Two classic partition schemes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Lomuto</a:t>
            </a:r>
            <a:r>
              <a:rPr sz="2000" b="0">
                <a:solidFill>
                  <a:srgbClr val="1F2D3A"/>
                </a:solidFill>
              </a:rPr>
              <a:t>: pivot = last element, one forward scan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Hoare</a:t>
            </a:r>
            <a:r>
              <a:rPr sz="2000" b="0">
                <a:solidFill>
                  <a:srgbClr val="1F2D3A"/>
                </a:solidFill>
              </a:rPr>
              <a:t>: pivot = first element, two inward scans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studied side by side — they differ in a way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trips up almost everyone the first time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Lomuto partition —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Pivot = the range's </a:t>
            </a:r>
            <a:r>
              <a:rPr sz="2000" b="1">
                <a:solidFill>
                  <a:srgbClr val="1F2D3A"/>
                </a:solidFill>
              </a:rPr>
              <a:t>last</a:t>
            </a:r>
            <a:r>
              <a:rPr sz="2000" b="0">
                <a:solidFill>
                  <a:srgbClr val="1F2D3A"/>
                </a:solidFill>
              </a:rPr>
              <a:t> element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marks the boundary of the "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pivot</a:t>
            </a:r>
            <a:r>
              <a:rPr sz="2000" b="0">
                <a:solidFill>
                  <a:srgbClr val="1F2D3A"/>
                </a:solidFill>
              </a:rPr>
              <a:t>" region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scans left to right; </a:t>
            </a:r>
            <a:r>
              <a:rPr sz="2000" b="0">
                <a:solidFill>
                  <a:srgbClr val="A1123F"/>
                </a:solidFill>
                <a:latin typeface="Consolas"/>
              </a:rPr>
              <a:t>a[j] &lt;= pivot</a:t>
            </a:r>
            <a:r>
              <a:rPr sz="2000" b="0">
                <a:solidFill>
                  <a:srgbClr val="1F2D3A"/>
                </a:solidFill>
              </a:rPr>
              <a:t> advances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Pivot swaps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i+1</a:t>
            </a:r>
            <a:r>
              <a:rPr sz="2000" b="0">
                <a:solidFill>
                  <a:srgbClr val="1F2D3A"/>
                </a:solidFill>
              </a:rPr>
              <a:t> — its final, correct position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sort (Lomuto), step by step</a:t>
            </a:r>
          </a:p>
        </p:txBody>
      </p:sp>
      <p:pic>
        <p:nvPicPr>
          <p:cNvPr id="7" name="Picture 6" descr="quick-sort-lomuto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39478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already sorted</a:t>
            </a:r>
          </a:p>
        </p:txBody>
      </p:sp>
      <p:pic>
        <p:nvPicPr>
          <p:cNvPr id="7" name="Picture 6" descr="quick-sort-lomuto--already-sor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64277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Lomuto partition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pivot = a[hi];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lo - 1;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j = lo; j &lt; hi; j++)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(a[j] &lt;= pivot)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t=a[i]; a[i]=a[j]; a[j]=t;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t=a[i+1]; a[i+1]=a[hi]; a[hi]=t;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i + 1;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Lomuto's recursion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quick_sort_lomuto(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a[], int lo, int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(lo &lt;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p = partition_lomuto(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a, lo, hi);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quick_sort_lomuto(a, lo, p-1);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quick_sort_lomuto(a, p+1, hi);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Hoare partition — the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Pivot = the range's </a:t>
            </a:r>
            <a:r>
              <a:rPr sz="2000" b="1">
                <a:solidFill>
                  <a:srgbClr val="1F2D3A"/>
                </a:solidFill>
              </a:rPr>
              <a:t>first</a:t>
            </a:r>
            <a:r>
              <a:rPr sz="2000" b="0">
                <a:solidFill>
                  <a:srgbClr val="1F2D3A"/>
                </a:solidFill>
              </a:rPr>
              <a:t> element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pointers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  <a:r>
              <a:rPr sz="2000" b="0">
                <a:solidFill>
                  <a:srgbClr val="1F2D3A"/>
                </a:solidFill>
              </a:rPr>
              <a:t> scan </a:t>
            </a:r>
            <a:r>
              <a:rPr sz="2000" b="1">
                <a:solidFill>
                  <a:srgbClr val="1F2D3A"/>
                </a:solidFill>
              </a:rPr>
              <a:t>inward</a:t>
            </a:r>
            <a:r>
              <a:rPr sz="2000" b="0">
                <a:solidFill>
                  <a:srgbClr val="1F2D3A"/>
                </a:solidFill>
              </a:rPr>
              <a:t> from both ends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Swap when a pair is found out of place; repeat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Pivot's final resting spot is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guaranteed to be </a:t>
            </a:r>
            <a:r>
              <a:rPr sz="2000" b="0">
                <a:solidFill>
                  <a:srgbClr val="A1123F"/>
                </a:solidFill>
                <a:latin typeface="Consolas"/>
              </a:rPr>
              <a:t>j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sort (Hoare), step by step</a:t>
            </a:r>
          </a:p>
        </p:txBody>
      </p:sp>
      <p:pic>
        <p:nvPicPr>
          <p:cNvPr id="7" name="Picture 6" descr="quick-sort-hoar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39478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all equal values</a:t>
            </a:r>
          </a:p>
        </p:txBody>
      </p:sp>
      <p:pic>
        <p:nvPicPr>
          <p:cNvPr id="7" name="Picture 6" descr="quick-sort-hoare--all-equ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839478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Hoare partition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pivot = a[lo];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lo - 1, j = hi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(1)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 { i++; } while (a[i] &lt; pivot);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 { j--; } while (a[j] &gt; pivot);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(i &gt;= j) return j;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t=a[i]; a[i]=a[j]; a[j]=t;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Hoare's recursion trap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void quick_sort_hoare(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a[], int lo, int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(lo &lt;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int p = partition_hoare(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  a, lo, hi);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quick_sort_hoare(a, lo, 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quick_sort_hoare(a, p+1, hi);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Quick sort's worst case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schemes above pick a </a:t>
            </a:r>
            <a:r>
              <a:rPr sz="2000" b="1">
                <a:solidFill>
                  <a:srgbClr val="1F2D3A"/>
                </a:solidFill>
              </a:rPr>
              <a:t>fixed corner</a:t>
            </a:r>
            <a:r>
              <a:rPr sz="2000" b="0">
                <a:solidFill>
                  <a:srgbClr val="1F2D3A"/>
                </a:solidFill>
              </a:rPr>
              <a:t> as pivot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Always the smallest/largest element = worst split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Sorted or reverse-sorted input triggers it directly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Median-of-three</a:t>
            </a:r>
            <a:r>
              <a:rPr sz="2000" b="0">
                <a:solidFill>
                  <a:srgbClr val="1F2D3A"/>
                </a:solidFill>
              </a:rPr>
              <a:t> is the standard real-world defense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Comparing pivot strategies</a:t>
            </a:r>
          </a:p>
        </p:txBody>
      </p:sp>
      <p:pic>
        <p:nvPicPr>
          <p:cNvPr id="7" name="Picture 6" descr="quick-sort-worst-cas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823394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random input</a:t>
            </a:r>
          </a:p>
        </p:txBody>
      </p:sp>
      <p:pic>
        <p:nvPicPr>
          <p:cNvPr id="7" name="Picture 6" descr="quick-sort-worst-case--random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823394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numbers, made concrete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547816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5319"/>
                <a:gridCol w="5455767"/>
                <a:gridCol w="1636730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Strategy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Comparisons (n=14, sorted)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Depth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First element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91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Median-of-three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comparison-sorting lower bound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n!</a:t>
            </a:r>
            <a:r>
              <a:rPr sz="2000" b="0">
                <a:solidFill>
                  <a:srgbClr val="1F2D3A"/>
                </a:solidFill>
              </a:rPr>
              <a:t> possible orderings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distinct elements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decision tree distinguishing all of them needs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least </a:t>
            </a:r>
            <a:r>
              <a:rPr sz="2000" b="0">
                <a:solidFill>
                  <a:srgbClr val="A1123F"/>
                </a:solidFill>
                <a:latin typeface="Consolas"/>
              </a:rPr>
              <a:t>log2(n!)</a:t>
            </a:r>
            <a:r>
              <a:rPr sz="2000" b="0">
                <a:solidFill>
                  <a:srgbClr val="1F2D3A"/>
                </a:solidFill>
              </a:rPr>
              <a:t> levels — which is </a:t>
            </a:r>
            <a:r>
              <a:rPr sz="2000" b="1">
                <a:solidFill>
                  <a:srgbClr val="1F2D3A"/>
                </a:solidFill>
              </a:rPr>
              <a:t>O(n log n)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comparison-based sort can ever beat this bound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Average O(n log n)</a:t>
            </a:r>
            <a:r>
              <a:rPr sz="2000" b="0">
                <a:solidFill>
                  <a:srgbClr val="1F2D3A"/>
                </a:solidFill>
              </a:rPr>
              <a:t>, in place — the fastest in practice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Worst O(n²)</a:t>
            </a:r>
            <a:r>
              <a:rPr sz="2000" b="0">
                <a:solidFill>
                  <a:srgbClr val="1F2D3A"/>
                </a:solidFill>
              </a:rPr>
              <a:t> on a badly-chosen, adversarial pivot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mixing Lomuto's </a:t>
            </a:r>
            <a:r>
              <a:rPr sz="2000" b="0">
                <a:solidFill>
                  <a:srgbClr val="A1123F"/>
                </a:solidFill>
                <a:latin typeface="Consolas"/>
              </a:rPr>
              <a:t>p-1</a:t>
            </a:r>
            <a:r>
              <a:rPr sz="2000" b="0">
                <a:solidFill>
                  <a:srgbClr val="1F2D3A"/>
                </a:solidFill>
              </a:rPr>
              <a:t> with Hoare's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Not stable</a:t>
            </a:r>
            <a:r>
              <a:rPr sz="2000" b="0">
                <a:solidFill>
                  <a:srgbClr val="1F2D3A"/>
                </a:solidFill>
              </a:rPr>
              <a:t>: both schemes swap across long distances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Explain in one sentence why Hoare's partition must recurse on </a:t>
            </a:r>
            <a:r>
              <a:rPr sz="2000" b="0">
                <a:solidFill>
                  <a:srgbClr val="A1123F"/>
                </a:solidFill>
                <a:latin typeface="Consolas"/>
              </a:rPr>
              <a:t>(lo, p)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(p+1, hi)</a:t>
            </a:r>
            <a:r>
              <a:rPr sz="2000" b="0">
                <a:solidFill>
                  <a:srgbClr val="1F2D3A"/>
                </a:solidFill>
              </a:rPr>
              <a:t>,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(lo, p-1)</a:t>
            </a:r>
            <a:r>
              <a:rPr sz="2000" b="0">
                <a:solidFill>
                  <a:srgbClr val="1F2D3A"/>
                </a:solidFill>
              </a:rPr>
              <a:t> like Lomuto's.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Hoare never guarantees the pivot sits at `p`</a:t>
            </a:r>
            <a:r>
              <a:rPr sz="2000" b="0">
                <a:solidFill>
                  <a:srgbClr val="1F2D3A"/>
                </a:solidFill>
              </a:rPr>
              <a:t> — only that everything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p</a:t>
            </a:r>
            <a:r>
              <a:rPr sz="2000" b="0">
                <a:solidFill>
                  <a:srgbClr val="1F2D3A"/>
                </a:solidFill>
              </a:rPr>
              <a:t>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pivot</a:t>
            </a:r>
            <a:r>
              <a:rPr sz="2000" b="0">
                <a:solidFill>
                  <a:srgbClr val="1F2D3A"/>
                </a:solidFill>
              </a:rPr>
              <a:t>. Excluding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(as </a:t>
            </a:r>
            <a:r>
              <a:rPr sz="2000" b="0">
                <a:solidFill>
                  <a:srgbClr val="A1123F"/>
                </a:solidFill>
                <a:latin typeface="Consolas"/>
              </a:rPr>
              <a:t>p-1</a:t>
            </a:r>
            <a:r>
              <a:rPr sz="2000" b="0">
                <a:solidFill>
                  <a:srgbClr val="1F2D3A"/>
                </a:solidFill>
              </a:rPr>
              <a:t> would) could drop an unsorted element.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Counting Sort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O(n log n) lower bound assumes you only know how two keys compare. What if you know every value is a small, non-negative integer?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Harold H. Seward</a:t>
            </a:r>
            <a:r>
              <a:rPr sz="2000" b="0">
                <a:solidFill>
                  <a:srgbClr val="1F2D3A"/>
                </a:solidFill>
              </a:rPr>
              <a:t>, MIT master's thesis, 1954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simplest way to beat the comparison lower bound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Requires knowing the key range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0..maxVal</a:t>
            </a:r>
            <a:r>
              <a:rPr sz="2000" b="0">
                <a:solidFill>
                  <a:srgbClr val="1F2D3A"/>
                </a:solidFill>
              </a:rPr>
              <a:t> in advance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Foundation for radix sort (Section 9)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counting sort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Count occurrences of each value into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count[]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Turn counts </a:t>
            </a:r>
            <a:r>
              <a:rPr sz="2000" b="1">
                <a:solidFill>
                  <a:srgbClr val="1F2D3A"/>
                </a:solidFill>
              </a:rPr>
              <a:t>cumulative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count[v]</a:t>
            </a:r>
            <a:r>
              <a:rPr sz="2000" b="0">
                <a:solidFill>
                  <a:srgbClr val="1F2D3A"/>
                </a:solidFill>
              </a:rPr>
              <a:t> = "how many </a:t>
            </a:r>
            <a:r>
              <a:rPr sz="2000" b="0">
                <a:solidFill>
                  <a:srgbClr val="A1123F"/>
                </a:solidFill>
                <a:latin typeface="Consolas"/>
              </a:rPr>
              <a:t>&lt;= v</a:t>
            </a:r>
            <a:r>
              <a:rPr sz="2000" b="0">
                <a:solidFill>
                  <a:srgbClr val="1F2D3A"/>
                </a:solidFill>
              </a:rPr>
              <a:t>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Place each value at </a:t>
            </a:r>
            <a:r>
              <a:rPr sz="2000" b="0">
                <a:solidFill>
                  <a:srgbClr val="A1123F"/>
                </a:solidFill>
                <a:latin typeface="Consolas"/>
              </a:rPr>
              <a:t>output[count[a[i]]-1]</a:t>
            </a:r>
            <a:r>
              <a:rPr sz="2000" b="0">
                <a:solidFill>
                  <a:srgbClr val="1F2D3A"/>
                </a:solidFill>
              </a:rPr>
              <a:t>, decrement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Scan </a:t>
            </a:r>
            <a:r>
              <a:rPr sz="2000" b="1">
                <a:solidFill>
                  <a:srgbClr val="1F2D3A"/>
                </a:solidFill>
              </a:rPr>
              <a:t>backwards</a:t>
            </a:r>
            <a:r>
              <a:rPr sz="2000" b="0">
                <a:solidFill>
                  <a:srgbClr val="1F2D3A"/>
                </a:solidFill>
              </a:rPr>
              <a:t> — this is what keeps it stable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Counting sort, step by step</a:t>
            </a:r>
          </a:p>
        </p:txBody>
      </p:sp>
      <p:pic>
        <p:nvPicPr>
          <p:cNvPr id="7" name="Picture 6" descr="counting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88608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sparse range</a:t>
            </a:r>
          </a:p>
        </p:txBody>
      </p:sp>
      <p:pic>
        <p:nvPicPr>
          <p:cNvPr id="7" name="Picture 6" descr="counting-sort--sparse-rang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92629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count, then accumulate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count[max_val + 1] = {0};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count[a[i]]++;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v = 1; v &lt;= max_val; v++)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count[v] += count[v - 1];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place, scanning backwards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n - 1; i &gt;= 0; i--)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output[count[a[i]] - 1] = 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count[a[i]]--;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a[i] = output[i];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O(n + k)</a:t>
            </a:r>
            <a:r>
              <a:rPr sz="2000" b="0">
                <a:solidFill>
                  <a:srgbClr val="1F2D3A"/>
                </a:solidFill>
              </a:rPr>
              <a:t> time and space, </a:t>
            </a:r>
            <a:r>
              <a:rPr sz="2000" b="0">
                <a:solidFill>
                  <a:srgbClr val="A1123F"/>
                </a:solidFill>
                <a:latin typeface="Consolas"/>
              </a:rPr>
              <a:t>k = maxVal</a:t>
            </a:r>
            <a:r>
              <a:rPr sz="2000" b="0">
                <a:solidFill>
                  <a:srgbClr val="1F2D3A"/>
                </a:solidFill>
              </a:rPr>
              <a:t> — every case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Beats O(n log n) genuinely, when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is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&gt;&gt; 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Wasteful when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is much larger than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(sparse example)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Stable</a:t>
            </a:r>
            <a:r>
              <a:rPr sz="2000" b="0">
                <a:solidFill>
                  <a:srgbClr val="1F2D3A"/>
                </a:solidFill>
              </a:rPr>
              <a:t> by construction, via the backward scan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Two equal values </a:t>
            </a:r>
            <a:r>
              <a:rPr sz="2000" b="0">
                <a:solidFill>
                  <a:srgbClr val="A1123F"/>
                </a:solidFill>
                <a:latin typeface="Consolas"/>
              </a:rPr>
              <a:t>a[p]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a[q]</a:t>
            </a:r>
            <a:r>
              <a:rPr sz="2000" b="0">
                <a:solidFill>
                  <a:srgbClr val="1F2D3A"/>
                </a:solidFill>
              </a:rPr>
              <a:t>, with </a:t>
            </a:r>
            <a:r>
              <a:rPr sz="2000" b="0">
                <a:solidFill>
                  <a:srgbClr val="A1123F"/>
                </a:solidFill>
                <a:latin typeface="Consolas"/>
              </a:rPr>
              <a:t>p &lt; q</a:t>
            </a:r>
            <a:r>
              <a:rPr sz="2000" b="0">
                <a:solidFill>
                  <a:srgbClr val="1F2D3A"/>
                </a:solidFill>
              </a:rPr>
              <a:t>. Trace the backward scan — why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a[p]</a:t>
            </a:r>
            <a:r>
              <a:rPr sz="2000" b="0">
                <a:solidFill>
                  <a:srgbClr val="1F2D3A"/>
                </a:solidFill>
              </a:rPr>
              <a:t> always end up to the LEFT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a[q]</a:t>
            </a:r>
            <a:r>
              <a:rPr sz="2000" b="0">
                <a:solidFill>
                  <a:srgbClr val="1F2D3A"/>
                </a:solidFill>
              </a:rPr>
              <a:t> in the output?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`a[q]` is placed first</a:t>
            </a:r>
            <a:r>
              <a:rPr sz="2000" b="0">
                <a:solidFill>
                  <a:srgbClr val="1F2D3A"/>
                </a:solidFill>
              </a:rPr>
              <a:t> (scan goes n-1 down to 0), claiming the later slot and decrementing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count[v]</a:t>
            </a:r>
            <a:r>
              <a:rPr sz="2000" b="0">
                <a:solidFill>
                  <a:srgbClr val="1F2D3A"/>
                </a:solidFill>
              </a:rPr>
              <a:t>. </a:t>
            </a:r>
            <a:r>
              <a:rPr sz="2000" b="0">
                <a:solidFill>
                  <a:srgbClr val="A1123F"/>
                </a:solidFill>
                <a:latin typeface="Consolas"/>
              </a:rPr>
              <a:t>a[p]</a:t>
            </a:r>
            <a:r>
              <a:rPr sz="2000" b="0">
                <a:solidFill>
                  <a:srgbClr val="1F2D3A"/>
                </a:solidFill>
              </a:rPr>
              <a:t> then claims the next slot — one to the left.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Radix Sort (LSD)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Counting sort needs a small key range. What if your keys are five-digit integers — too many distinct values, but each built from tiny digits?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Herman Hollerith</a:t>
            </a:r>
            <a:r>
              <a:rPr sz="2000" b="0">
                <a:solidFill>
                  <a:srgbClr val="1F2D3A"/>
                </a:solidFill>
              </a:rPr>
              <a:t>, 1890 US census tabulating machines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Mechanical card sorters processed one column at a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Far older than counting sort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Still used today for fixed-width integer/string keys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radix sort (LSD)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Start at the </a:t>
            </a:r>
            <a:r>
              <a:rPr sz="2000" b="1">
                <a:solidFill>
                  <a:srgbClr val="1F2D3A"/>
                </a:solidFill>
              </a:rPr>
              <a:t>ones</a:t>
            </a:r>
            <a:r>
              <a:rPr sz="2000" b="0">
                <a:solidFill>
                  <a:srgbClr val="1F2D3A"/>
                </a:solidFill>
              </a:rPr>
              <a:t> place, run a </a:t>
            </a:r>
            <a:r>
              <a:rPr sz="2000" b="1">
                <a:solidFill>
                  <a:srgbClr val="1F2D3A"/>
                </a:solidFill>
              </a:rPr>
              <a:t>stable</a:t>
            </a:r>
            <a:r>
              <a:rPr sz="2000" b="0">
                <a:solidFill>
                  <a:srgbClr val="1F2D3A"/>
                </a:solidFill>
              </a:rPr>
              <a:t> counting sort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Move to </a:t>
            </a:r>
            <a:r>
              <a:rPr sz="2000" b="1">
                <a:solidFill>
                  <a:srgbClr val="1F2D3A"/>
                </a:solidFill>
              </a:rPr>
              <a:t>tens</a:t>
            </a:r>
            <a:r>
              <a:rPr sz="2000" b="0">
                <a:solidFill>
                  <a:srgbClr val="1F2D3A"/>
                </a:solidFill>
              </a:rPr>
              <a:t>, then </a:t>
            </a:r>
            <a:r>
              <a:rPr sz="2000" b="1">
                <a:solidFill>
                  <a:srgbClr val="1F2D3A"/>
                </a:solidFill>
              </a:rPr>
              <a:t>hundreds</a:t>
            </a:r>
            <a:r>
              <a:rPr sz="2000" b="0">
                <a:solidFill>
                  <a:srgbClr val="1F2D3A"/>
                </a:solidFill>
              </a:rPr>
              <a:t> — always 10 buckets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Stability of every pass is not optional — it's required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Stops once </a:t>
            </a:r>
            <a:r>
              <a:rPr sz="2000" b="0">
                <a:solidFill>
                  <a:srgbClr val="A1123F"/>
                </a:solidFill>
                <a:latin typeface="Consolas"/>
              </a:rPr>
              <a:t>max_val / place</a:t>
            </a:r>
            <a:r>
              <a:rPr sz="2000" b="0">
                <a:solidFill>
                  <a:srgbClr val="1F2D3A"/>
                </a:solidFill>
              </a:rPr>
              <a:t> reaches zero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Radix sort (LSD), step by step</a:t>
            </a:r>
          </a:p>
        </p:txBody>
      </p:sp>
      <p:pic>
        <p:nvPicPr>
          <p:cNvPr id="7" name="Picture 6" descr="radix-sort-ls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11799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single-digit values</a:t>
            </a:r>
          </a:p>
        </p:txBody>
      </p:sp>
      <p:pic>
        <p:nvPicPr>
          <p:cNvPr id="7" name="Picture 6" descr="radix-sort-lsd--single-digi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11799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extracting a digit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get_digit(int x, int place)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(x / place) % 10;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place =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max_val / place &gt;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place *= 10) { ... }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one digit pass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stable counting sort,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keyed on get_digit(a[i], place)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count_and_accumulate(place);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n-1; i &gt;= 0; i--)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place_by_digit(a[i], place);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copy_output_back();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O(d × (n + b))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d</a:t>
            </a:r>
            <a:r>
              <a:rPr sz="2000" b="0">
                <a:solidFill>
                  <a:srgbClr val="1F2D3A"/>
                </a:solidFill>
              </a:rPr>
              <a:t> digits, base </a:t>
            </a:r>
            <a:r>
              <a:rPr sz="2000" b="0">
                <a:solidFill>
                  <a:srgbClr val="A1123F"/>
                </a:solidFill>
                <a:latin typeface="Consolas"/>
              </a:rPr>
              <a:t>b=10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Fixed-width keys: effectively </a:t>
            </a:r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, no log factor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an unstable per-digit pass breaks correctness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sorting from the MOST significant digit first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sorting least-significant-digit FIRST work, when running the exact same algorithm most-significant-digit first would not?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Stability composes upward.</a:t>
            </a:r>
            <a:r>
              <a:rPr sz="2000" b="0">
                <a:solidFill>
                  <a:srgbClr val="1F2D3A"/>
                </a:solidFill>
              </a:rPr>
              <a:t> Each pass preserves order from all earlier, less-significant digits — MSD-first has no such guarantee to build on.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Bucket Sort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if, instead of exact counts, you just threw each value into one of a few buckets by rough magnitude, then cleaned up each small bucket?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oldest and most general of today's three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non-comparison sorts — no single inventor or date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natural generalization of counting sort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Depends entirely on the input's actual distribution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bucket sort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Divide </a:t>
            </a:r>
            <a:r>
              <a:rPr sz="2000" b="0">
                <a:solidFill>
                  <a:srgbClr val="A1123F"/>
                </a:solidFill>
                <a:latin typeface="Consolas"/>
              </a:rPr>
              <a:t>[0, max_val]</a:t>
            </a:r>
            <a:r>
              <a:rPr sz="2000" b="0">
                <a:solidFill>
                  <a:srgbClr val="1F2D3A"/>
                </a:solidFill>
              </a:rPr>
              <a:t> into 10 equal-sized buckets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Distribute each value into its bucket (tens digit here)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Sort each small bucket (insertion sort — cheap)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Concatenate buckets </a:t>
            </a:r>
            <a:r>
              <a:rPr sz="2000" b="0">
                <a:solidFill>
                  <a:srgbClr val="A1123F"/>
                </a:solidFill>
                <a:latin typeface="Consolas"/>
              </a:rPr>
              <a:t>0..9</a:t>
            </a:r>
            <a:r>
              <a:rPr sz="2000" b="0">
                <a:solidFill>
                  <a:srgbClr val="1F2D3A"/>
                </a:solidFill>
              </a:rPr>
              <a:t> — automatically sorted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Bucket sort, step by step</a:t>
            </a:r>
          </a:p>
        </p:txBody>
      </p:sp>
      <p:pic>
        <p:nvPicPr>
          <p:cNvPr id="7" name="Picture 6" descr="bucket-sor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731" y="1325880"/>
            <a:ext cx="60522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all in one bucket</a:t>
            </a:r>
          </a:p>
        </p:txBody>
      </p:sp>
      <p:pic>
        <p:nvPicPr>
          <p:cNvPr id="7" name="Picture 6" descr="bucket-sort--same-bucke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731" y="1325880"/>
            <a:ext cx="60522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distribute, then finish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 = (a[i]*BUCKETS)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 (max_val+1);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bucket[b][bucket_len[b]++]=a[i];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... then insertion-sort each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bucket, then concatenate */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 and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Average O(n)</a:t>
            </a:r>
            <a:r>
              <a:rPr sz="2000" b="0">
                <a:solidFill>
                  <a:srgbClr val="1F2D3A"/>
                </a:solidFill>
              </a:rPr>
              <a:t>: values spread evenly across buckets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Worst O(n²)</a:t>
            </a:r>
            <a:r>
              <a:rPr sz="2000" b="0">
                <a:solidFill>
                  <a:srgbClr val="1F2D3A"/>
                </a:solidFill>
              </a:rPr>
              <a:t>: all values collide into one bucket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Common bug: bucket boundaries that ignore the real data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Stable</a:t>
            </a:r>
            <a:r>
              <a:rPr sz="2000" b="0">
                <a:solidFill>
                  <a:srgbClr val="1F2D3A"/>
                </a:solidFill>
              </a:rPr>
              <a:t>, if the inner per-bucket sort is stable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Bucket sort needs an internal sort per bucket; counting sort needs nothing similar per value. What structural difference explains this?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 bucket covers a RANGE of values</a:t>
            </a:r>
            <a:r>
              <a:rPr sz="2000" b="0">
                <a:solidFill>
                  <a:srgbClr val="1F2D3A"/>
                </a:solidFill>
              </a:rPr>
              <a:t>, so it can hold several genuinely different values still needing relative order — counting sort's counts cannot.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Stability, Demonstrated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We defined stability in Section 1. Words are not proof. Can we watch the SAME input produce two different results, depending only on the sort?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demo's setup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Records are </a:t>
            </a:r>
            <a:r>
              <a:rPr sz="2000" b="0">
                <a:solidFill>
                  <a:srgbClr val="A1123F"/>
                </a:solidFill>
                <a:latin typeface="Consolas"/>
              </a:rPr>
              <a:t>(key, tag)</a:t>
            </a:r>
            <a:r>
              <a:rPr sz="2000" b="0">
                <a:solidFill>
                  <a:srgbClr val="1F2D3A"/>
                </a:solidFill>
              </a:rPr>
              <a:t> pairs — e.g. </a:t>
            </a:r>
            <a:r>
              <a:rPr sz="2000" b="0">
                <a:solidFill>
                  <a:srgbClr val="A1123F"/>
                </a:solidFill>
                <a:latin typeface="Consolas"/>
              </a:rPr>
              <a:t>5a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5b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5c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Several records deliberately share a key (a "tie")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Row 1: </a:t>
            </a:r>
            <a:r>
              <a:rPr sz="2000" b="1">
                <a:solidFill>
                  <a:srgbClr val="1F2D3A"/>
                </a:solidFill>
              </a:rPr>
              <a:t>insertion sort</a:t>
            </a:r>
            <a:r>
              <a:rPr sz="2000" b="0">
                <a:solidFill>
                  <a:srgbClr val="1F2D3A"/>
                </a:solidFill>
              </a:rPr>
              <a:t> — stable (Section 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Row 2: </a:t>
            </a:r>
            <a:r>
              <a:rPr sz="2000" b="1">
                <a:solidFill>
                  <a:srgbClr val="1F2D3A"/>
                </a:solidFill>
              </a:rPr>
              <a:t>selection sort</a:t>
            </a:r>
            <a:r>
              <a:rPr sz="2000" b="0">
                <a:solidFill>
                  <a:srgbClr val="1F2D3A"/>
                </a:solidFill>
              </a:rPr>
              <a:t> — unstable (Section 3)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Stability, demonstrated</a:t>
            </a:r>
          </a:p>
        </p:txBody>
      </p:sp>
      <p:pic>
        <p:nvPicPr>
          <p:cNvPr id="7" name="Picture 6" descr="stability-demo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6783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all keys equal</a:t>
            </a:r>
          </a:p>
        </p:txBody>
      </p:sp>
      <p:pic>
        <p:nvPicPr>
          <p:cNvPr id="7" name="Picture 6" descr="stability-demo--all-equ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92629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result, read closely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Stable (insertion): </a:t>
            </a:r>
            <a:r>
              <a:rPr sz="2000" b="0">
                <a:solidFill>
                  <a:srgbClr val="A1123F"/>
                </a:solidFill>
                <a:latin typeface="Consolas"/>
              </a:rPr>
              <a:t>5a 5b 5c</a:t>
            </a:r>
            <a:r>
              <a:rPr sz="2000" b="0">
                <a:solidFill>
                  <a:srgbClr val="1F2D3A"/>
                </a:solidFill>
              </a:rPr>
              <a:t> — exact input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Unstable (selection): </a:t>
            </a:r>
            <a:r>
              <a:rPr sz="2000" b="0">
                <a:solidFill>
                  <a:srgbClr val="A1123F"/>
                </a:solidFill>
                <a:latin typeface="Consolas"/>
              </a:rPr>
              <a:t>5b 5c 5a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5a</a:t>
            </a:r>
            <a:r>
              <a:rPr sz="2000" b="0">
                <a:solidFill>
                  <a:srgbClr val="1F2D3A"/>
                </a:solidFill>
              </a:rPr>
              <a:t> pushed to the 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a bug — selection sort's long-range swap in action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Already-sorted input shows NO difference between them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Which sorts are stable?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76871"/>
                <a:gridCol w="4534663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Sort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Stable?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Bubble, insertion, merge, counting, radix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Selection, shell, quick (Lomuto/Hoare)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No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Bucket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Yes, if inner sort is stable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Selection sort is unstable. Describe, without code, one general way to force it — or any comparison sort — to become stable.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Attach the original index to each element</a:t>
            </a:r>
            <a:r>
              <a:rPr sz="2000" b="0">
                <a:solidFill>
                  <a:srgbClr val="1F2D3A"/>
                </a:solidFill>
              </a:rPr>
              <a:t>, and break ties in the comparison by that index. The sort's mechanics never need to change.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Comparing the Algorithms, Empirically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Big-O hides constant factors. The only way to settle "which sort actually wins on THIS data" is to run them and count. So — let's count.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setup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Bubble, selection, insertion, merge, quick (Lomuto)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sort the </a:t>
            </a:r>
            <a:r>
              <a:rPr sz="2000" b="1">
                <a:solidFill>
                  <a:srgbClr val="1F2D3A"/>
                </a:solidFill>
              </a:rPr>
              <a:t>identical</a:t>
            </a:r>
            <a:r>
              <a:rPr sz="2000" b="0">
                <a:solidFill>
                  <a:srgbClr val="1F2D3A"/>
                </a:solidFill>
              </a:rPr>
              <a:t> array, every single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comparison and write goes through counted helpers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tallies are a measurement, not an estimate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Sorting algorithms, compared</a:t>
            </a:r>
          </a:p>
        </p:txBody>
      </p:sp>
      <p:pic>
        <p:nvPicPr>
          <p:cNvPr id="7" name="Picture 6" descr="sorting-comparis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12" y="1325880"/>
            <a:ext cx="1062167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already sorted</a:t>
            </a:r>
          </a:p>
        </p:txBody>
      </p:sp>
      <p:pic>
        <p:nvPicPr>
          <p:cNvPr id="7" name="Picture 6" descr="sorting-comparison--already-sor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62201"/>
          </a:xfrm>
          <a:prstGeom prst="rect">
            <a:avLst/>
          </a:prstGeom>
        </p:spPr>
      </p:pic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Four numbers, one story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9638521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1818589"/>
                <a:gridCol w="3273460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Input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Bubble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Quick (Lomuto)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Already sorted (n=12)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11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66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Reverse sorted (n=12)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No single winner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Bubble: wins decisively on already-sorted data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Quick (Lomuto): wins on average for large random data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Insertion: wins on nearly-sorted data specifically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winner always depends on the </a:t>
            </a:r>
            <a:r>
              <a:rPr sz="2000" b="1">
                <a:solidFill>
                  <a:srgbClr val="1F2D3A"/>
                </a:solidFill>
              </a:rPr>
              <a:t>shape</a:t>
            </a:r>
            <a:r>
              <a:rPr sz="2000" b="0">
                <a:solidFill>
                  <a:srgbClr val="1F2D3A"/>
                </a:solidFill>
              </a:rPr>
              <a:t> of the input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On nearly-sorted input (just two values swapped), insertion sort needed only 18 comparisons while selection sort needed the full 66. Why the gap?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Insertion sort exploits partial order</a:t>
            </a:r>
            <a:r>
              <a:rPr sz="2000" b="0">
                <a:solidFill>
                  <a:srgbClr val="1F2D3A"/>
                </a:solidFill>
              </a:rPr>
              <a:t> — most elements need one check and stop. Selection sort's full scan ignores how sorted the input is.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13. Choosing a Sorting Algorithm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decision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68329"/>
                <a:gridCol w="524320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Situation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Best choice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Tiny array, or a recursive sub-array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Insertion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Already / nearly sorted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Insertion, or bubble (early exit)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Writes expensive, comparisons cheap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Selection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decision table, continued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35550"/>
                <a:gridCol w="5175984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Situation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Best choice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Need guaranteed O(n log n), memory OK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Merge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Need average O(n log n), in place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Quick sort, median-of-3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recursion allowed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Merge sort (bottom-up), heap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decision table, concluded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34836"/>
                <a:gridCol w="5376698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Situation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Best choice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Small-integer keys, range ≈ 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Counting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Larger integer/string keys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Radix sort (LSD)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Keys spread evenly over a range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Bucket sort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Ties must keep input order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Any stable sort (Section 11.5)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real question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"which sort is fastest in general" — there isn't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do you actually know</a:t>
            </a:r>
            <a:r>
              <a:rPr sz="2000" b="0">
                <a:solidFill>
                  <a:srgbClr val="1F2D3A"/>
                </a:solidFill>
              </a:rPr>
              <a:t> about your data?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What do you actually need</a:t>
            </a:r>
            <a:r>
              <a:rPr sz="2000" b="0">
                <a:solidFill>
                  <a:srgbClr val="1F2D3A"/>
                </a:solidFill>
              </a:rPr>
              <a:t>: a guarantee? stability?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 12 gave you the tool to measure, not guess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O(n²) family: bubble, selection, insertion, shell sort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O(n log n) guaranteed: merge sort (top-down, bottom-up)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O(n log n) average, in place: quick sort (Lomuto, Hoare)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Non-comparison, O(n+k): counting, radix, bucket sort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Summary, continued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Comparison-sorting lower bound: O(n log n), provably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Non-comparison sorts beat it by never comparing keys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Stability: an extra guarantee, not correctness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single "best" sort — the input's shape decides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Looking ahead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 11: </a:t>
            </a:r>
            <a:r>
              <a:rPr sz="2000" b="1">
                <a:solidFill>
                  <a:srgbClr val="1F2D3A"/>
                </a:solidFill>
              </a:rPr>
              <a:t>advanced tree structures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Balanced trees maintain sorted order incrementally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Merge sort's divide-and-conquer reappears, tree-shaped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Later: </a:t>
            </a:r>
            <a:r>
              <a:rPr sz="2000" b="1">
                <a:solidFill>
                  <a:srgbClr val="1F2D3A"/>
                </a:solidFill>
              </a:rPr>
              <a:t>external sorting</a:t>
            </a:r>
            <a:r>
              <a:rPr sz="2000" b="0">
                <a:solidFill>
                  <a:srgbClr val="1F2D3A"/>
                </a:solidFill>
              </a:rPr>
              <a:t> — data too big for memory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Questions?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10 — Sorting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