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Ara sınav haftasından sonra tekrar hoş geldiniz. Bu hafta, Hafta 5'teki her çizge aracını sıra, ağırlık ve döngü farkındalığıyla genişletiyor ve geri izleme ile kapanıyor.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bir algoritma, on bölüm — bazı bölümler aynı problemi iki farklı yöntemle çözen algoritma çiftleri içeriyor.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haftaki her algoritma, BFS veya DFS'i bir veya iki ek dizi ile genişletiyor. Burada hiçbir şey Hafta 5'in yerini almıyor — doğrudan onun üzerine inşa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Kruskal, Prim, Dijkstra, Bellman-Ford, Floyd-Warshall, Edmonds-Karp hepsi ağırlık gerektirir. Diğer beşi ağırlıksız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Çizge gösteriminde hiçbir şey değişmiyor -- sadece üzerinde ne hesapladığımız değişiyor.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build-system / paket yöneticisi bağımlılık problemi.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Kahn'ın makalesinin adı tam olarak "Topological sorting of large networks".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Kuyruk, o anda yerleştirilmeye uygun olan her köşeyi aynı anda tutar.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 içe-dereceleri say, sonra içe-derecesi zaten 0 olan her köşeyi kuyruğa ekle.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Kuyruktan çıkan her köşenin komşularını gevşet, yeni içe-derecesi 0 olanları kuyruğa ekle.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sürümüyle satır satır aynı şekil -- kod panelindeki satır numaralarının her iki dilde de anlamlı kalmasının sebebi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Kuyruğun ve order satırının birlikte dolmasını izleyin. Sonra döngü uç durumunu deneyin.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Kuyruk erken boşalıyor — geriye kalan köşeler birbirleriyle bir döngü içinde kilitli.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Derlenmiş C programından alınan gerçek çıktı, Java programının çıktısıyla bayt bayt özdeş.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Hâlâ açık (gri) bir köşeye giden bir geri kenar, bedavaya yakalanan bir döngü demektir.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finish[] dizisi aşağıdan yukarıya dolar; çağıran, topolojik sıra için onu sondan başa okur.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Ziyaret edilmemiş her köşe için bir dfs_visit çağrısı -- bağlı olmayan bir DAG'ı kapsayan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hasCycle, bir geri kenar görüldüğü anda ayarlanır, ama döngü her köşeyi bitirmek için devam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sürücüsüyle satır satır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Kahn'ınkiyle aynı çizge — iki geçerli sırayı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DAG üzerindeki iki doğru algoritma kesin sırada uyuşmayabilir (ve genelde uyuşmaz).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Dinleyicilere 20 saniye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Birden fazla geçerli sıranın genelde var olmasının sebebi de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Kahn'ın algoritması bunu hiç cevaplayamaz -- sadece "bazı köşeler hiç 0'a ulaşmadı" 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Döngüyü doğrudan yol dizisinden okuyabiliriz.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Beyaz bir komşu özyinelemeye girer; gri bir komşu bir atadır -- döngü-bulundu dalı bir sonraki slaytta devam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Çıkarma döngüsü, yolun tepesinden gri ataya doğru geriye yürür.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onPath[] bir yığın olarak kullanılan sade bir dizidir -- girişte push, çıkışta pop.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Döngü köşelerinin kırmızıya dönüp çizgenin altında kutulanmasını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köşe siyaha döner, hiçbir geri kenar bulunmaz.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2 köşeli bir döngü, mümkün olan en küçük yönlü döngüdür -- tek bir kenar asla döngü olamaz.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1'in ileri/çapraz kenar tuzağıyla aynı.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ödünleşim -- biraz daha fazla kayıt tutmaya karşılık çok daha fazla bilgi -- hafta boyunca tekrar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"Aynı grup mu?" sorguları için özel olarak inşa edilmiş bir yapıya ihtiyacımız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grup küçük bir ağaçtır; kök, grubun kimliğinin ta kendisidir.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α, ters Ackermann fonksiyonudur — inşa edilebilecek her n için 5'in altındadır.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İkinci while döngüsü yol sıkıştırma adımıdır -- ziyaret edilen her köşeyi doğrudan köke yeniden bağlar.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Ham a/b argümanlarıyla değil, KÖK ile birleştirmek burada asla çiğnenmemesi gereken tek kuraldır.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sürümüyle özdeş şekil -- union-find diller arasında neredeyse satır satır çevrilir.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sürümüyle aynı rank-karşılaştırma merdiveni.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"already the same set" bir hata değildir -- zaten birleşmiş bir çift üzerinde union() her zaman güvenlidir, bir no-op'tur.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bir derinlik-2 zincirin tek bir find() çağrısında derinlik 1'e düzleşmesini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Ham argümanları birleştirmek, iki ebeveynli bir düğüm yaratabilir.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Bazı ders kitapları yalnızca "boyuta göre birleştirme" kullanır -- ikisi de doğrudur, bu ders yükseklik argümanı için rankı seçiyor.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çiftin doğrudan bir hatta ihtiyacı yok -- sadece herkesin herkesten erişilebilir olması yeterli.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Köşelerin herhangi bir bölümlenmesini kesen en ucuz kenar, mutlaka bir MST'ye aittir.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Kruskal ağacın "nerede" olduğunu umursamaz -- sadece döngülerden global olarak kaçınır.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Dijkstra için yeniden kullanacağımız "satır olarak öncelik kuyruğu" fikrinin aynısı.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Taze bir union-find, ardından ağırlığa göre tek bir global sıralama -- bir slayt önce anlatıldığı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find ve union_sets tam olarak Bölüm 3'ün union-find'ı, değişmeden.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Java'nın Comparator zinciri, C'nin qsort + karşılaştırma fonksiyonunun yerini alır -- aynı eşitlik bozma kuralı, farklı sözdizimi.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sürümünün ikinci yarısıyla aynı döngü şekli.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Sıralı kenarlar satırının ve parent[] satırının birlikte büyümesini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bileşen girer, iki ağaç çıkar — hata yok, sadece bir orman.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bileşen girer, iki ayrı ağaç çıkar, tek bir kenar listesinde toplanır.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key_of[], animasyonda çizgenin altında gösterilen öncelik kuyruğu satırının ta kendisidir.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u'yu ağaca getiren kenarı kaydet, ardından u'nun komşularını gevşet.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Java her MST kenarı için yeni bir Edge nesnesi ayırır; C önceden ayrılmış bir dizi hücresini doldurur -- tek gerçek fark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Kruskal'ınkiyle aynı "normal" çizge — iki MST'yi karşılaştırın: aynı toplam ağırlık.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total weight = 20, aynı normal çizge üzerinde Kruskal'ınkiyle eşleşiyor -- canlı gösterilecek güzel bir çapraz kontrol.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Öncelik kuyruğunun görünür, basit bir satır olması için dizi sürümünü kullanıyoruz.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Toplam ağırlık değişmezdir; belirli kenar kümesi eşitliklerde değişmez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az kenar" değil (Hafta 5'in BFS'i) — en ucuz toplam ağırlık.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Dijkstra daha sonra bunu Amsterdam'da bir terasta, kağıt kalem olmadan tasarladığını söylemişti.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Prim'in algoritması, tek bir değişiklikle: "içeri giren en ucuz kenar", "şimdiye kadarki en ucuz yol"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Programımızda Dijkstra'nın negatif girdiyi reddetmesinin tam sebebi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min_dist_vertex, animasyonda bir satır olarak gösterilen "öncelik kuyruğu" adımıdır.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Az önce kesinleşen u köşesinin henüz bitmemiş her komşusunu gevşet.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minDistVertex küçük bir doğrusal tarama -- Java ve C sürümleri fiilen özdeş.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Öncelik kuyruğu satırı, bir yığın değil, sade sıralı bir dizidir.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"inf", bir köşeye hiç ulaşılamadığında tam olarak basılır -- programın kendi sentineli, bir çökme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V-1 tur, mümkün olan en uzun en kısa yolun yayılması için tam olarak yeterlidir.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V-1 tura kadar, henüz hiç ulaşılmamış her köşeyi atlayarak.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Erken çıkış "if (!changed) break", yaygın ve doğru bir optimizasyondur.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boolean, C'nin int bayrağının yerini alır -- bunun dışında satır satır özdeş.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Tur sayacını ve sondaki tespit turunu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A-B-C-A toplamı -1. Tespit turu hâlâ gevşetilebilir bir kenar buluyor.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Dijkstra'nınkiyle aynı başlangıç çizge şekli -- iki "distances:" satırını yan yana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Bellman-Ford'un negatifleri tolere etmenin bedeli, çok daha yavaş bir en kötü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köşeyi tekrarlamak, negatif olmayan ekstra ağırlıkla döngüye girmek demektir — asla bir iyileştirme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20 * O(V^2)'ye karşı tek bir paylaşılan O(V^3) hesaplama.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Warshall'ınki erişilebilirlik için; Floyd'unki en kısa mesafeler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yerinde güvenlik, nadir görülen hoş bir sadeleştirme.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k, EN DIŞTAKİ döngü olmalı — doğruluk kanıtının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dist burada bir Java 2 boyutlu dizisidir, C'nin sabit boyutlu statik dizisindeki dist[i][k]'ye karşılık -- aynı erişim deseni.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ara köşe k için bir adım -- her (i,j) çifti için değil, yoksa bu çok fazla adım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Negatif bir köşegen girişi (dist[A][A] &lt; 0), o köşeden geçen bir negatif döngüyü işaret eden tam da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Koruma olmadan INF + INF, büyük negatif bir sayıya taşabilir.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zor, daha genel problemi çözmenin güzel bir kazanımı: bazı sorular daha zor değil, daha kolay hale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5'in bağlı bileşenleri yönü tamamen görmezden gelir -- bu, yönlü sürümdür.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1'in tam DFS + bitiş zamanı makinesini yeniden kullandığı için Tarjan'ın tek geçişli algoritmasına tercih edildi.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dfs1 ve dfs2 neredeyse özdeş görünür — tek fark adj yerine adjT kullanmaları.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adjT, Graph inşa edilirken adj ile birlikte bir kez oluşturulan devrik çizgedir.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Aşama 1'in bitiş sırasını, ardından aşama 2'nin devrik-çizge DFS ağaçlarını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şey her şeye ulaşabildiğinde, tam olarak bir GBB vardır.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İçinden döngü geçmeyen tek bir köşe, hâlâ geçerli bir GBB'dir -- sadece boyutu bir olan bir bileşen.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aşama arasında visited[]'i sıfırlamayı unutmak ikinci en yaygın hata.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Kullanışlı bir sağlama: GBB sayısı == köşe sayısı ancak ve ancak çizge bir DAG 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Genel çizge boyamadan (Bölüm 10) çok daha hızlı bir soru.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denklik, doğrudan BFS renklendirme argümanından kanıtlanabilir.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Dış for-s döngüsü, bunu bağlı olmayan bir çizgede doğru yapan şeydir -- bileşenlerden yeniden kullanıldı.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Renk ataması, kuyruktan çıkarken değil, kuyruğa eklenirken gerçekleşir — bilerek.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 C sürümüyle aynı şekil.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Dış for-s döngüsü, bunu bağlı olmayan bir çizgede doğru yapan şeydir -- Bölüm 3'ün bileşenler fikrinden yeniden kullanıldı.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BFS'in ulaştığı anda çelişen bir kenarın kırmızı yanıp sönmesini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Fonksiyon hemen döner — sonraki köşeler renksiz kalır, ve bu beklenen bir durumdur.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-1 rengi "BFS tarafından hiç ulaşılmadı" anlamına gelir -- arama, çelişkiyi bulduğu anda durdu.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ağaç her zaman iki parçalıdır (hiç döngü yoktur) -- kısayol değil, kullanışlı bir sağlama.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iki slayt önceki tek-sayılı-döngü denkliğini kanıtlayan aynı mesafe-tek/çift fikri.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Rastgele bir yol seçimiyle Ford-Fulkerson patolojik derecede yavaş olabilir.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Edmonds-Karp'ın saf açgözlü bir yaklaşımı yenmesini sağlayan şey, ters kenardır.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Genişletme yollarının tükenmesinin sadece sonlanmayı değil, en iyilik durumunu da kanıtlamasının sebebi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parent_of[] boyunca t'den s'ye ilk yürüyüş: yol üzerindeki en küçük artık kapasiteyi bul.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İkinci yürüyüş: darboğazı uygula, giderken bir ters artık kenarı açarak.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sürümüyle aynı iki-yürüyüş şekli.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capOf, Java'da sade bir int[][] matrisidir, C'nin 2 boyutlu dizisiyle tam eşleşir.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kenar akış/kapasite gösterir; artık satırı her pozitif artık çifti listeler.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büyük akış 0, tamamen geçerli bir cevaptır -- "hiç genişletme yolu yok" böyle görünür.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 yerine DFS hâlâ doğrudur ama polinom zaman garantisini kaybeder.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büyük akışın neden düz bağlılıktan kesinlikle daha zor olduğunu da önizleyen güzel bir geri referans.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N-vezir, oturma planları ve Hamilton yolları hepsi bu şekli paylaşır.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"Backtracking" (geri izleme), özellikle geri alma adımını ifade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Dört satır fikrin tamamını taşır: dene, özyinele, geri al; budamayı yapan da güvenlik kontrolü.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safe(v,c), Bölüm 8'in iki parçalılık çelişki kontrolüyle aynı şekilde kısa bir komşu taramasıdır.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Reddedilen bir renk kırmızı yanıp söner; geri alınan bir renk boşa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kombinasyon denenir ve güvensiz bulunur -- şanslı bir başarı değil, kanıtlanmış bir başarısızlık.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"no valid colouring" ancak her dal denenip geri alındıktan sonra basılır -- kanıtlanmış bir olumsuzluk.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Geri izlemenin üstel sınıra rağmen işe yaramasının tüm sebebi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Zaman varsa animasyon slaytında canlı izlemeye değer -- tam geri izleme zincirini izlemek bu algoritmanın can alıcı noktası.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sadece birkaçı için değil, bu haftaki her program için kullanılan run_tests.py hattıdır.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Haftanın ilk yarısı, birer satır.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İkinci yarı. Toplamda on bir algoritma, on problem (topolojik sıralamanın iki çözümü var).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tablo, notun özet tablosunu tam olarak yansıtıyor, sığması için üç slayta bölündü.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Listeyi kapattığı için burada dört satır var -- yine de slayta rahatça sığıyor.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on alıştırmalık liste bu haftanın notlarında.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on sorulu quiz, cevaplarıyla birlikte, bu haftanın notlarında.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çoğunlukla diziler ve komşuluk listeleri üzerinde çalıştı -- Hafta 10 dengeli ağaçlara geri dönüyor.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Kendini sınama quiz'inden önce soru için söz açık.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4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5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4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8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8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99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00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0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1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22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30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31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Hafta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Sıralama · Ağırlıklar · Döngüler · Geri İzleme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haritası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Sıralama: topolojik sıralama (2 yöntem), döngü tespiti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Grupları takip et: union-find (ayrık küme)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ucuz bağlantılar: Kruskal, Prim (MST)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ucuz yollar: Dijkstra, Bellman-Ford, Floyd-Warshall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Erişilebilirlik: güçlü bağlı bileşenler, iki parçalılık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Yolların ötesi: en büyük akış, geri izleme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Başlamadan önce: bildikleriniz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5: komşuluk listesi, alfabetik komşular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BFS: kuyruk, en az kenar sayısı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DFS: özyineleme veya açık yığın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Bağlı bileşenler: her ziyaret edilmemiş köşeden BFS/DFS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 yeni bileşen: ağırlıklar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Bugünün algoritmalarından 6'sı her kenara bir </a:t>
            </a:r>
            <a:r>
              <a:rPr sz="2000" b="1">
                <a:solidFill>
                  <a:srgbClr val="1F2D3A"/>
                </a:solidFill>
              </a:rPr>
              <a:t>sayı</a:t>
            </a:r>
            <a:r>
              <a:rPr sz="2000" b="0">
                <a:solidFill>
                  <a:srgbClr val="1F2D3A"/>
                </a:solidFill>
              </a:rPr>
              <a:t> iliştirir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mesafe, bir maliyet, bir kapasite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 "ulaşılabilir mi?"den </a:t>
            </a:r>
            <a:r>
              <a:rPr sz="2000" b="1">
                <a:solidFill>
                  <a:srgbClr val="1F2D3A"/>
                </a:solidFill>
              </a:rPr>
              <a:t>"en ucuzu hangisi?"</a:t>
            </a:r>
            <a:r>
              <a:rPr sz="2000" b="0">
                <a:solidFill>
                  <a:srgbClr val="1F2D3A"/>
                </a:solidFill>
              </a:rPr>
              <a:t>ye değişir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 Hafta 5'ten ne kullanıyor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825"/>
                <a:gridCol w="681970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Hafta 5 aracı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Kullanan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Komşuluk listesi, alfabetik sıra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 haftaki her algoritma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kuyruğu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parçalılık kontrolü, en büyük akışın genişletme yolu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DFS özyinelemesi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Topolojik sıralama, döngü tespiti, GBB, geri 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Çember yerleşimi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animasyonun çizge çizimi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Topolojik Sıralama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Çoraplar ayakkabılardan önce. Gömlek ceketten önce. Çorap ile gömlek arasında bir sıra yok.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kuralı gözeten tek bir sıra her zaman var mıdır?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A. B. Kahn</a:t>
            </a:r>
            <a:r>
              <a:rPr sz="2000" b="0">
                <a:solidFill>
                  <a:srgbClr val="1F2D3A"/>
                </a:solidFill>
              </a:rPr>
              <a:t>, 1962 — içe-derece (in-degree) + kuyruk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sistemleri, paket kurulumcuları bunu her gün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DFS tabanlı alternatif, </a:t>
            </a:r>
            <a:r>
              <a:rPr sz="2000" b="1">
                <a:solidFill>
                  <a:srgbClr val="1F2D3A"/>
                </a:solidFill>
              </a:rPr>
              <a:t>Tarjan</a:t>
            </a:r>
            <a:r>
              <a:rPr sz="2000" b="0">
                <a:solidFill>
                  <a:srgbClr val="1F2D3A"/>
                </a:solidFill>
              </a:rPr>
              <a:t>'ın 1970'lerdeki DFS çerçevesinden çıkar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İçe-derecesi 0</a:t>
            </a:r>
            <a:r>
              <a:rPr sz="2000" b="0">
                <a:solidFill>
                  <a:srgbClr val="1F2D3A"/>
                </a:solidFill>
              </a:rPr>
              <a:t> olan bir köşenin karşılanmamış ön koşulu yoktur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 şimdi yerleştir; bu, giden kenarlarını kaldırır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komşunun içe-derecesi bir azalır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sıfırlanan komşular uygun hale gelir — onları kuyruğa 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topo_sort_kahn(Graph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indeg[i]=0;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u=0;u&lt;g-&gt;vertex_count;u++)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indeg[n-&gt;to]++;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front=rear=0; order_len=0;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(indeg[v]==0) enqueue(v);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order[order_len++]=u;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indeg[n-&gt;to]--;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(indeg[n-&gt;to]==0) enqueue(n-&gt;to);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order_len==g-&gt;vertex_count;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topoSortKahn(Graph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indeg[i]=0;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u=0;u&lt;g.vertexCount;u++)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indeg[n.to]++;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front=rear=0; orderLen=0;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(indeg[v]==0) enqueue(v);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order[orderLen]=u; orderLen++;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indeg[n.to]--;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(indeg[n.to]==0) enqueue(n.to);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orderLen==g.vertexCount;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Kahn'ın algoritması</a:t>
            </a:r>
          </a:p>
        </p:txBody>
      </p:sp>
      <p:pic>
        <p:nvPicPr>
          <p:cNvPr id="7" name="Picture 6" descr="topological-sort-kah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130" y="1325880"/>
            <a:ext cx="359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durum: bir döngü</a:t>
            </a:r>
          </a:p>
        </p:txBody>
      </p:sp>
      <p:pic>
        <p:nvPicPr>
          <p:cNvPr id="7" name="Picture 6" descr="topological-sort-kahn--cyc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868" y="1325880"/>
            <a:ext cx="33719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Kahn'ın algoritması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a valid DAG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order: A B C D F E G 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all 8 vertices placed: a valid topological order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 but a cycle exists, no full order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order: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only 0 of 7 vertices placed -- a cycle exists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Özyinelemeli DFS çalıştır (Hafta 5'in DFS'i, bir dizi eklenmiş)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köşenin </a:t>
            </a:r>
            <a:r>
              <a:rPr sz="2000" b="1">
                <a:solidFill>
                  <a:srgbClr val="1F2D3A"/>
                </a:solidFill>
              </a:rPr>
              <a:t>bitiş zamanını</a:t>
            </a:r>
            <a:r>
              <a:rPr sz="2000" b="0">
                <a:solidFill>
                  <a:srgbClr val="1F2D3A"/>
                </a:solidFill>
              </a:rPr>
              <a:t> kaydet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Bitiş zamanlarını </a:t>
            </a:r>
            <a:r>
              <a:rPr sz="2000" b="1">
                <a:solidFill>
                  <a:srgbClr val="1F2D3A"/>
                </a:solidFill>
              </a:rPr>
              <a:t>büyükten küçüğe</a:t>
            </a:r>
            <a:r>
              <a:rPr sz="2000" b="0">
                <a:solidFill>
                  <a:srgbClr val="1F2D3A"/>
                </a:solidFill>
              </a:rPr>
              <a:t> oku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köşe, işaret ettiği her şeyden sonra biter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topolojik sıralama kodu (C) — dfs_visit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dfs_visit(int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(color_of[n-&gt;to]==0) dfs_visit(n-&gt;to);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(color_of[n-&gt;to]==1) has_cycle=1;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topolojik sıralama kodu (C) — sürücü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topo_sort_dfs(Graph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cur_g=g;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color_of[i]=0;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finish_len=0; has_cycle=0;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(color_of[v]==0) dfs_visit(v);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topolojik sıralama kodu (Java) — dfsVisit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dfsVisit(int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(colorOf[n.to]==0) dfsVisit(n.to);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(colorOf[n.to]==1) hasCycle=true;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finish[finishLen]=u; finishLen++;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topolojik sıralama kodu (Java) — sürücü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topoSortDfs(Graph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curG=g;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colorOf[i]=0;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finishLen=0; hasCycle=false;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(colorOf[v]==0) dfsVisit(v);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topolojik sıralama</a:t>
            </a:r>
          </a:p>
        </p:txBody>
      </p:sp>
      <p:pic>
        <p:nvPicPr>
          <p:cNvPr id="7" name="Picture 6" descr="topological-sort-df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000" y="1325880"/>
            <a:ext cx="326569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her iki algoritma da, tek geçiş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bir topolojik sıra </a:t>
            </a:r>
            <a:r>
              <a:rPr sz="2000" b="1">
                <a:solidFill>
                  <a:srgbClr val="1F2D3A"/>
                </a:solidFill>
              </a:rPr>
              <a:t>tek değildir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Konumları</a:t>
            </a:r>
            <a:r>
              <a:rPr sz="2000" b="0">
                <a:solidFill>
                  <a:srgbClr val="1F2D3A"/>
                </a:solidFill>
              </a:rPr>
              <a:t> karşılaştırın, kesin diziyi asla sabit kodlamayın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Kahn'ın algoritması neden tek bir özyinelemeli çağrı değil de bir </a:t>
            </a:r>
            <a:r>
              <a:rPr sz="2000" b="1">
                <a:solidFill>
                  <a:srgbClr val="1F2D3A"/>
                </a:solidFill>
              </a:rPr>
              <a:t>kuyruk</a:t>
            </a:r>
            <a:r>
              <a:rPr sz="2000" b="0">
                <a:solidFill>
                  <a:srgbClr val="1F2D3A"/>
                </a:solidFill>
              </a:rPr>
              <a:t> kullanır?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DAG'ın aynı anda </a:t>
            </a:r>
            <a:r>
              <a:rPr sz="2000" b="1">
                <a:solidFill>
                  <a:srgbClr val="1F2D3A"/>
                </a:solidFill>
              </a:rPr>
              <a:t>birden fazla bağımsız kaynağı</a:t>
            </a:r>
            <a:r>
              <a:rPr sz="2000" b="0">
                <a:solidFill>
                  <a:srgbClr val="1F2D3A"/>
                </a:solidFill>
              </a:rPr>
              <a:t> olabilir.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Kuyruk, algoritmanın bir dalı bitirmeden diğerine başlamak yerine, tek geçişte onları iç içe geçirmesini sağlar.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Döngü Tespiti (Yönlü)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1'in DFS'i bir döngünün var </a:t>
            </a:r>
            <a:r>
              <a:rPr sz="2000" b="1">
                <a:solidFill>
                  <a:srgbClr val="1F2D3A"/>
                </a:solidFill>
              </a:rPr>
              <a:t>olduğunu</a:t>
            </a:r>
            <a:r>
              <a:rPr sz="2000" b="0">
                <a:solidFill>
                  <a:srgbClr val="1F2D3A"/>
                </a:solidFill>
              </a:rPr>
              <a:t> tespit eder (bir geri kenar).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Hangi köşeler</a:t>
            </a:r>
            <a:r>
              <a:rPr sz="2000" b="0">
                <a:solidFill>
                  <a:srgbClr val="1F2D3A"/>
                </a:solidFill>
              </a:rPr>
              <a:t>, hangi sırayla onu oluşturuyor?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Yollu 3 renkli DFS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Beyaz / </a:t>
            </a:r>
            <a:r>
              <a:rPr sz="2000" b="1">
                <a:solidFill>
                  <a:srgbClr val="1F2D3A"/>
                </a:solidFill>
              </a:rPr>
              <a:t>gri</a:t>
            </a:r>
            <a:r>
              <a:rPr sz="2000" b="0">
                <a:solidFill>
                  <a:srgbClr val="1F2D3A"/>
                </a:solidFill>
              </a:rPr>
              <a:t> (yol üzerinde) / siyah (bitmiş)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Güncel yolu </a:t>
            </a:r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  <a:r>
              <a:rPr sz="2000" b="0">
                <a:solidFill>
                  <a:srgbClr val="1F2D3A"/>
                </a:solidFill>
              </a:rPr>
              <a:t> içinde tut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Gri</a:t>
            </a:r>
            <a:r>
              <a:rPr sz="2000" b="0">
                <a:solidFill>
                  <a:srgbClr val="1F2D3A"/>
                </a:solidFill>
              </a:rPr>
              <a:t> bir köşeye giden bir geri kenar: o köşe açık bir atadır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Oradan buraya kadarki yol dilimi döngünün </a:t>
            </a:r>
            <a:r>
              <a:rPr sz="2000" b="1">
                <a:solidFill>
                  <a:srgbClr val="1F2D3A"/>
                </a:solidFill>
              </a:rPr>
              <a:t>kendisidir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Döngü tespiti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dfs_cycle(int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on_path[path_top++]=u;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(color_of[n-&gt;to]==0)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(dfs_cycle(n-&gt;to))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(color_of[n-&gt;to]==1) {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Döngü tespiti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i=path_top-1;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(on_path[i]!=n-&gt;to)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cycle_len=0;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(; i&lt;path_top;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cycle[cycle_len++]=on_path[i];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path_top--; color_of[u]=2;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Döngü tespiti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dfsCycle(int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onPath[pathTop]=u; pathTop++;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(colorOf[n.to]==0)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(dfsCycle(n.to))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(colorOf[n.to]==1) {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Döngü tespiti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i=pathTop-1;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(onPath[i]!=n.to)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cycleLen=0;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(; i&lt;pathTop;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cycle[cycleLen]=onPath[i]; cycleLen++;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pathTop--; colorOf[u]=2;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Yönlü çizgede döngü tespiti</a:t>
            </a:r>
          </a:p>
        </p:txBody>
      </p:sp>
      <p:pic>
        <p:nvPicPr>
          <p:cNvPr id="7" name="Picture 6" descr="cycle-detection-direc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durum: hiç döngü yok</a:t>
            </a:r>
          </a:p>
        </p:txBody>
      </p:sp>
      <p:pic>
        <p:nvPicPr>
          <p:cNvPr id="7" name="Picture 6" descr="cycle-detection-directed--acycli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40" y="1325880"/>
            <a:ext cx="385541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döngü tespiti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one cycle: C-D-F-C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cycle found: D F C -&gt; 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edges, entirely cycle-free (a DAG)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cycle found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the smallest cycle, A-B-A (2 edges)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cycle found: A B -&gt; 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bir DFS, artı bulunan döngüyü çıkarmak için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"</a:t>
            </a:r>
            <a:r>
              <a:rPr sz="2000" b="1">
                <a:solidFill>
                  <a:srgbClr val="1F2D3A"/>
                </a:solidFill>
              </a:rPr>
              <a:t>gri</a:t>
            </a:r>
            <a:r>
              <a:rPr sz="2000" b="0">
                <a:solidFill>
                  <a:srgbClr val="1F2D3A"/>
                </a:solidFill>
              </a:rPr>
              <a:t>" yerine "beyaz değil" kontrolü yapmak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Siyah bir komşu bitmiştir ve güvenlidir — döngü değildir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1'in DFS topolojik sıralaması sadece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has_cycle = 1</a:t>
            </a:r>
            <a:r>
              <a:rPr sz="2000" b="0">
                <a:solidFill>
                  <a:srgbClr val="1F2D3A"/>
                </a:solidFill>
              </a:rPr>
              <a:t> yapıyor. Bu algoritma neden ekstra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  <a:r>
              <a:rPr sz="2000" b="0">
                <a:solidFill>
                  <a:srgbClr val="1F2D3A"/>
                </a:solidFill>
              </a:rPr>
              <a:t> yığınına ihtiyaç duyuyor?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döngünün var olduğunu bilmek, onu </a:t>
            </a:r>
            <a:r>
              <a:rPr sz="2000" b="1">
                <a:solidFill>
                  <a:srgbClr val="1F2D3A"/>
                </a:solidFill>
              </a:rPr>
              <a:t>hangi köşelerin</a:t>
            </a:r>
            <a:r>
              <a:rPr sz="2000" b="0">
                <a:solidFill>
                  <a:srgbClr val="1F2D3A"/>
                </a:solidFill>
              </a:rPr>
              <a:t> oluşturduğunu bilmekle aynı değildir.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  <a:r>
              <a:rPr sz="2000" b="0">
                <a:solidFill>
                  <a:srgbClr val="1F2D3A"/>
                </a:solidFill>
              </a:rPr>
              <a:t>, güncel kök-buraya zincirini erişilebilir tutar; böylece bir geri kenar bulunduğu anda döngü doğrudan ondan okunabilir.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Union-Find (Ayrık Küme)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Kruskal'ın algoritması (birazdan geliyor) tekrar tekrar şunu sormalı: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"Bu iki köşe, seçtiğim kenarlarla zaten bağlı mı?"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seferinde taze bir BFS doğru olur — ama yavaş olur.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Ebeveyn işaretçilerinden bir orman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find(v)</a:t>
            </a:r>
            <a:r>
              <a:rPr sz="2000" b="0">
                <a:solidFill>
                  <a:srgbClr val="1F2D3A"/>
                </a:solidFill>
              </a:rPr>
              <a:t>, ebeveyn işaretçilerinde </a:t>
            </a:r>
            <a:r>
              <a:rPr sz="2000" b="1">
                <a:solidFill>
                  <a:srgbClr val="1F2D3A"/>
                </a:solidFill>
              </a:rPr>
              <a:t>köke</a:t>
            </a:r>
            <a:r>
              <a:rPr sz="2000" b="0">
                <a:solidFill>
                  <a:srgbClr val="1F2D3A"/>
                </a:solidFill>
              </a:rPr>
              <a:t> kadar yürür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kök = aynı grup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union(a, b)</a:t>
            </a:r>
            <a:r>
              <a:rPr sz="2000" b="0">
                <a:solidFill>
                  <a:srgbClr val="1F2D3A"/>
                </a:solidFill>
              </a:rPr>
              <a:t>, iki grubu birleştirir: kök köke işaret eder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hile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Ranka göre birleştirme</a:t>
            </a:r>
            <a:r>
              <a:rPr sz="2000" b="0">
                <a:solidFill>
                  <a:srgbClr val="1F2D3A"/>
                </a:solidFill>
              </a:rPr>
              <a:t>: kısa ağaç, uzun olanın altına asılır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Yol sıkıştırma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</a:t>
            </a:r>
            <a:r>
              <a:rPr sz="2000" b="0">
                <a:solidFill>
                  <a:srgbClr val="1F2D3A"/>
                </a:solidFill>
              </a:rPr>
              <a:t>, ziyaret ettiği her köşeyi doğrudan köke yeniden bağlar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Birlikte: işlem başına </a:t>
            </a:r>
            <a:r>
              <a:rPr sz="2000" b="1">
                <a:solidFill>
                  <a:srgbClr val="1F2D3A"/>
                </a:solidFill>
              </a:rPr>
              <a:t>O(α(n))</a:t>
            </a:r>
            <a:r>
              <a:rPr sz="2000" b="0">
                <a:solidFill>
                  <a:srgbClr val="1F2D3A"/>
                </a:solidFill>
              </a:rPr>
              <a:t> — pratikteki 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için bu O(1)'dir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kodu (C) — 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find(int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root=v;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(parent_of[root]!=root) root=parent_of[root];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(parent_of[v]!=root)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next=parent_of[v];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parent_of[v]=root;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v=next;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kodu (C) — union_sets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union_sets(int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ra=find(a), rb=find(b);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(ra==rb)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(rank_of[ra]&lt;rank_of[rb]) parent_of[ra]=rb;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(rank_of[ra]&gt;rank_of[rb]) parent_of[rb]=ra;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 parent_of[rb]=ra; rank_of[ra]++;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kodu (Java) — 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find(int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root=v;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(parentOf[root]!=root) root=parentOf[root];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(parentOf[v]!=root)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next=parentOf[v];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parentOf[v]=root;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v=next;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kodu (Java) — unionSets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unionSets(int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ra=find(a), rb=find(b);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(ra==rb)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(rankOf[ra]&lt;rankOf[rb]) parentOf[ra]=rb;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(rankOf[ra]&gt;rankOf[rb]) parentOf[rb]=ra;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 parentOf[rb]=ra; rankOf[ra]++;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union-find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union(A, B): merged, new root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union(C, D): merged, new root =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union(A, C): merged, new root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find(D)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union(B, H): already the same set (A)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final sets: A-&gt;A B-&gt;A C-&gt;A D-&gt;A E-&gt;A F-&gt;A G-&gt;A H-&gt;A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Union-find: rank + yol sıkıştırma</a:t>
            </a:r>
          </a:p>
        </p:txBody>
      </p:sp>
      <p:pic>
        <p:nvPicPr>
          <p:cNvPr id="7" name="Picture 6" descr="union-fi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83" y="1325880"/>
            <a:ext cx="409312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iki hile ile birlikte işlem başına </a:t>
            </a:r>
            <a:r>
              <a:rPr sz="2000" b="1">
                <a:solidFill>
                  <a:srgbClr val="1F2D3A"/>
                </a:solidFill>
              </a:rPr>
              <a:t>~O(1) amortize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union(a, b)</a:t>
            </a:r>
            <a:r>
              <a:rPr sz="2000" b="0">
                <a:solidFill>
                  <a:srgbClr val="1F2D3A"/>
                </a:solidFill>
              </a:rPr>
              <a:t>'nin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'yi doğrudan karşılaştırması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Kökler</a:t>
            </a:r>
            <a:r>
              <a:rPr sz="2000" b="0">
                <a:solidFill>
                  <a:srgbClr val="1F2D3A"/>
                </a:solidFill>
              </a:rPr>
              <a:t> birleştirilmeli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find(a)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find(b)</a:t>
            </a:r>
            <a:r>
              <a:rPr sz="2000" b="0">
                <a:solidFill>
                  <a:srgbClr val="1F2D3A"/>
                </a:solidFill>
              </a:rPr>
              <a:t> — asla ham argümanlar değil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Rank, bir kümedeki eleman sayısını değil, </a:t>
            </a:r>
            <a:r>
              <a:rPr sz="2000" b="1">
                <a:solidFill>
                  <a:srgbClr val="1F2D3A"/>
                </a:solidFill>
              </a:rPr>
              <a:t>yüksekliği</a:t>
            </a:r>
            <a:r>
              <a:rPr sz="2000" b="0">
                <a:solidFill>
                  <a:srgbClr val="1F2D3A"/>
                </a:solidFill>
              </a:rPr>
              <a:t> sayar. Neden doğrudan küme boyutu takip edilmiyor?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Boyut da işe yarar ve yaygın bir alternatiftir — "boyuta göre birleştirme" küçük </a:t>
            </a:r>
            <a:r>
              <a:rPr sz="2000" b="1">
                <a:solidFill>
                  <a:srgbClr val="1F2D3A"/>
                </a:solidFill>
              </a:rPr>
              <a:t>kümeyi</a:t>
            </a:r>
            <a:r>
              <a:rPr sz="2000" b="0">
                <a:solidFill>
                  <a:srgbClr val="1F2D3A"/>
                </a:solidFill>
              </a:rPr>
              <a:t> büyüğün altına asar.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İkisi de aynı O(α(n)) garantisini verir; rank, ağaç yüksekliğini doğrudan sınırladığı için klasik sunumdur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</a:t>
            </a:r>
            <a:r>
              <a:rPr sz="2000" b="0">
                <a:solidFill>
                  <a:srgbClr val="1F2D3A"/>
                </a:solidFill>
              </a:rPr>
              <a:t>'ın gerçekten bedelini ödediği şey de budur.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En Küçük Yayılan Ağaçlar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kasabayı elektrik hatlarıyla bağlayın. Herhangi bir çift doğrudan bir maliyetle bağlanabilir.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şeyi hâlâ bağlayan en ucuz hat kümesi nedir?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Joseph Kruskal</a:t>
            </a:r>
            <a:r>
              <a:rPr sz="2000" b="0">
                <a:solidFill>
                  <a:srgbClr val="1F2D3A"/>
                </a:solidFill>
              </a:rPr>
              <a:t>, 1956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Robert Prim</a:t>
            </a:r>
            <a:r>
              <a:rPr sz="2000" b="0">
                <a:solidFill>
                  <a:srgbClr val="1F2D3A"/>
                </a:solidFill>
              </a:rPr>
              <a:t>, 1957 (Jarník'i, 1930, yeniden keşfederek)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problem, yapısal olarak farklı iki açgözlü çözüm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kanıtlanabilir şekilde güvenli: </a:t>
            </a:r>
            <a:r>
              <a:rPr sz="2000" b="1">
                <a:solidFill>
                  <a:srgbClr val="1F2D3A"/>
                </a:solidFill>
              </a:rPr>
              <a:t>kesme özelliği</a:t>
            </a:r>
            <a:r>
              <a:rPr sz="2000" b="0">
                <a:solidFill>
                  <a:srgbClr val="1F2D3A"/>
                </a:solidFill>
              </a:rPr>
              <a:t> (cut property)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Tüm</a:t>
            </a:r>
            <a:r>
              <a:rPr sz="2000" b="0">
                <a:solidFill>
                  <a:srgbClr val="1F2D3A"/>
                </a:solidFill>
              </a:rPr>
              <a:t> kenarları ağırlığa göre sırala, bir kez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ucuzdan başlayarak tara; bir </a:t>
            </a:r>
            <a:r>
              <a:rPr sz="2000" b="1">
                <a:solidFill>
                  <a:srgbClr val="1F2D3A"/>
                </a:solidFill>
              </a:rPr>
              <a:t>döngü kapatmadıkça</a:t>
            </a:r>
            <a:r>
              <a:rPr sz="2000" b="0">
                <a:solidFill>
                  <a:srgbClr val="1F2D3A"/>
                </a:solidFill>
              </a:rPr>
              <a:t> kenarı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Döngü kontrolü: union-find, neredeyse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Bağlı olmayan çizge → bir yayılan </a:t>
            </a:r>
            <a:r>
              <a:rPr sz="2000" b="1">
                <a:solidFill>
                  <a:srgbClr val="1F2D3A"/>
                </a:solidFill>
              </a:rPr>
              <a:t>orman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başlangıç köşesinden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bir ağaç büyüt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İçeriden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dışarıya</a:t>
            </a:r>
            <a:r>
              <a:rPr sz="2000" b="0">
                <a:solidFill>
                  <a:srgbClr val="1F2D3A"/>
                </a:solidFill>
              </a:rPr>
              <a:t> en ucuz kenarı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key[v]</a:t>
            </a:r>
            <a:r>
              <a:rPr sz="2000" b="0">
                <a:solidFill>
                  <a:srgbClr val="1F2D3A"/>
                </a:solidFill>
              </a:rPr>
              <a:t> = v'yi ağaca şimdiye kadar bağlayan en ucuz kenar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bir bileşene hiç ulaşmaz: key "sonsuz" kalır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kruskal_mst(Edge *sorted, int edge_count,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Edge *mst_out, int *total_out)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parent_of[v]=v; rank_of[v]=0;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qsort(sorted, edge_count, sizeof(Edge), cmp_weight);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mst_len=0, total=0;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i=0;i&lt;edge_count;i++)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(find(sorted[i].a)==find(sorted[i].b))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union_sets(sorted[i].a, sorted[i].b);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mst_out[mst_len++]=sorted[i];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total+=sorted[i].w;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*total_out=total;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mst_len;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kruskalMst(Edge[] sorted,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Edge[] mstOut, int[] totalOut)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parentOf[v]=v; rankOf[v]=0;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Arrays.sort(sorted, Comparator.comparingInt(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(Edge e) -&gt; e.w).thenComparingInt(e -&gt; e.idx));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mstLen=0, total=0;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e : sorted)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(find(e.a)==find(e.b))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unionSets(e.a, e.b);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mstOut[mstLen]=e; mstLen++;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total+=e.w;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totalOut[0]=total;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Kruskal'ın MST'si</a:t>
            </a:r>
          </a:p>
        </p:txBody>
      </p:sp>
      <p:pic>
        <p:nvPicPr>
          <p:cNvPr id="7" name="Picture 6" descr="kruskal-m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043" y="1325880"/>
            <a:ext cx="353760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durum: yayılan bir orman</a:t>
            </a:r>
          </a:p>
        </p:txBody>
      </p:sp>
      <p:pic>
        <p:nvPicPr>
          <p:cNvPr id="7" name="Picture 6" descr="kruskal-mst--disconnec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388" y="1325880"/>
            <a:ext cx="41209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Kruskal'ın MST'si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10 edges, one component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B-C:1 A-C:2 D-E:2 E-F:3 B-D:5 E-G:7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components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edges, 2 components -- a spanning FOREST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C-D:1 A-B:2 F-G:2 D-E:3 H-I:3 B-C:4 I-J:4 G-H:6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components = 2 (a spanning forest)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prim_mst(Graph *g, int start,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Edge *mst_out, int *total_out)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key_of[v]=INF; in_mst[v]=0;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key_of[start]=0;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mst_len=0, total=0;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count=0;count&lt;g-&gt;vertex_count;count++)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u=min_key_vertex(g-&gt;vertex_count);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key_of[u]==INF)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in_mst[u]=1;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(parent_of[u]!=-1)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mst_out[mst_len].a=parent_of[u];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mst_out[mst_len].b=u;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mst_out[mst_len].w=key_of[u];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mst_len++; total+=key_of[u];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(!in_mst[n-&gt;to] &amp;&amp; n-&gt;weight&lt;key_of[n-&gt;to])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key_of[n-&gt;to]=n-&gt;weight;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parent_of[n-&gt;to]=u;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*total_out=total;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mst_len;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primMst(Graph g, int start,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Edge[] mstOut, int[] totalOut)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keyOf[v]=INF; inMst[v]=false;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keyOf[start]=0;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mstLen=0, total=0;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count=0;count&lt;g.vertexCount;count++)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u=minKeyVertex(g.vertexCount);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keyOf[u]==INF)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inMst[u]=true;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(parentOf[u]!=-1)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mstOut[mstLen]=new Edge();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mstOut[mstLen].a=parentOf[u];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mstOut[mstLen].b=u;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mstOut[mstLen].w=keyOf[u];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mstLen++; total+=keyOf[u];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(!inMst[n.to] &amp;&amp; n.weight&lt;keyOf[n.to])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keyOf[n.to]=n.weight; parentOf[n.to]=u;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totalOut[0]=total;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Prim'in MST'si</a:t>
            </a:r>
          </a:p>
        </p:txBody>
      </p:sp>
      <p:pic>
        <p:nvPicPr>
          <p:cNvPr id="7" name="Picture 6" descr="prim-m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188" y="1325880"/>
            <a:ext cx="33773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Prim'in MST'si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10 edges,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A-C:2 C-B:1 B-D:5 D-E:2 E-F:3 E-G:7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2 components, starts at A -- F..J never reached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A-B:2 B-C:4 C-D:1 D-E:3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10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unreached: F G H I J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183"/>
                <a:gridCol w="2424785"/>
                <a:gridCol w="571556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Kruskal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sıralama baskın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 (dizi)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Dijkstra'nın şekliyle eşleşir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 (yığın)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yoğun çizgelerde daha iyi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Prim, aynı çizgede Kruskal'dan </a:t>
            </a:r>
            <a:r>
              <a:rPr sz="2000" b="1">
                <a:solidFill>
                  <a:srgbClr val="1F2D3A"/>
                </a:solidFill>
              </a:rPr>
              <a:t>daha pahalı</a:t>
            </a:r>
            <a:r>
              <a:rPr sz="2000" b="0">
                <a:solidFill>
                  <a:srgbClr val="1F2D3A"/>
                </a:solidFill>
              </a:rPr>
              <a:t> bir kenar seçebilir mi?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(cevap: hayır — bir sonraki slayta bakın)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Hayır.</a:t>
            </a:r>
            <a:r>
              <a:rPr sz="2000" b="0">
                <a:solidFill>
                  <a:srgbClr val="1F2D3A"/>
                </a:solidFill>
              </a:rPr>
              <a:t> İkisi de kanıtlanabilir şekilde en iyisidir (kesme özelliği).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çizgenin her MST'si aynı </a:t>
            </a:r>
            <a:r>
              <a:rPr sz="2000" b="1">
                <a:solidFill>
                  <a:srgbClr val="1F2D3A"/>
                </a:solidFill>
              </a:rPr>
              <a:t>toplam</a:t>
            </a:r>
            <a:r>
              <a:rPr sz="2000" b="0">
                <a:solidFill>
                  <a:srgbClr val="1F2D3A"/>
                </a:solidFill>
              </a:rPr>
              <a:t> ağırlığa sahiptir — ağırlıklar eşitlendiğinde sadece </a:t>
            </a:r>
            <a:r>
              <a:rPr sz="2000" b="0" i="1">
                <a:solidFill>
                  <a:srgbClr val="1F2D3A"/>
                </a:solidFill>
              </a:rPr>
              <a:t>hangi</a:t>
            </a:r>
            <a:r>
              <a:rPr sz="2000" b="0">
                <a:solidFill>
                  <a:srgbClr val="1F2D3A"/>
                </a:solidFill>
              </a:rPr>
              <a:t> kenarları seçtikleri farklılaşabilir.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Tek Kaynaktan En Kısa Yollar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Mesafeye göre ağırlıklandırılmış bir yol ağı. Bir şehirden başlayarak,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diğer şehre en ucuz ulaşım nasıl olur?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Edsger Dijkstra</a:t>
            </a:r>
            <a:r>
              <a:rPr sz="2000" b="0">
                <a:solidFill>
                  <a:srgbClr val="1F2D3A"/>
                </a:solidFill>
              </a:rPr>
              <a:t>, 1956 (1959'da yayımlandı)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bir bilgisayarı tanıtmak için 20 dakikalık bir alıştırma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ağırlık </a:t>
            </a:r>
            <a:r>
              <a:rPr sz="2000" b="1">
                <a:solidFill>
                  <a:srgbClr val="1F2D3A"/>
                </a:solidFill>
              </a:rPr>
              <a:t>negatif olmadığında</a:t>
            </a:r>
            <a:r>
              <a:rPr sz="2000" b="0">
                <a:solidFill>
                  <a:srgbClr val="1F2D3A"/>
                </a:solidFill>
              </a:rPr>
              <a:t> hâlâ standart cevap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Dijkstra'nın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dist[v]</a:t>
            </a:r>
            <a:r>
              <a:rPr sz="2000" b="0">
                <a:solidFill>
                  <a:srgbClr val="1F2D3A"/>
                </a:solidFill>
              </a:rPr>
              <a:t> = şimdiye kadar bulunan en ucuz </a:t>
            </a:r>
            <a:r>
              <a:rPr sz="2000" b="1">
                <a:solidFill>
                  <a:srgbClr val="1F2D3A"/>
                </a:solidFill>
              </a:rPr>
              <a:t>toplam yol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Henüz bitmemiş,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</a:t>
            </a:r>
            <a:r>
              <a:rPr sz="2000" b="0">
                <a:solidFill>
                  <a:srgbClr val="1F2D3A"/>
                </a:solidFill>
              </a:rPr>
              <a:t> değeri en küçük köşeyi seç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Seçildiğinde: </a:t>
            </a:r>
            <a:r>
              <a:rPr sz="2000" b="1">
                <a:solidFill>
                  <a:srgbClr val="1F2D3A"/>
                </a:solidFill>
              </a:rPr>
              <a:t>kesin</a:t>
            </a:r>
            <a:r>
              <a:rPr sz="2000" b="0">
                <a:solidFill>
                  <a:srgbClr val="1F2D3A"/>
                </a:solidFill>
              </a:rPr>
              <a:t>, bir daha asla küçülemez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sadece hiçbir kenar ağırlığı negatif olmadığı için doğru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Negatif ağırlıklar neden bozar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Erken "kesin" olarak çıkarılan bir köşe, daha sonra çok negatif bir kenardan geçen bir yolla yenilebilir — bu, köşe zaten kesinleştikten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keşfedilir.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Dijkstra'nın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dijkstra(Graph *g,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dist_of[v]=INF; done[v]=0;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count=0;count&lt;g-&gt;vertex_count;count++)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u=min_dist_vertex(g-&gt;vertex_count);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dist_of[u]==INF)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done[u]=1;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Dijkstra'nın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cand=dist_of[u]+n-&gt;weight;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(!done[n-&gt;to] &amp;&amp; cand&lt;dist_of[n-&gt;to])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dist_of[n-&gt;to]=cand; parent_of[n-&gt;to]=u;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Dijkstra'nın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dijkstra(Graph 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distOf[v]=INF; done[v]=false;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count=0;count&lt;g.vertexCount;count++)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u=minDistVertex(g.vertexCount);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distOf[u]==INF)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done[u]=true;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Dijkstra'nın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cand=distOf[u]+n.weight;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(!done[n.to] &amp;&amp; cand&lt;distOf[n.to])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distOf[n.to]=cand; parentOf[n.to]=u;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 en kısa yol</a:t>
            </a:r>
          </a:p>
        </p:txBody>
      </p:sp>
      <p:pic>
        <p:nvPicPr>
          <p:cNvPr id="7" name="Picture 6" descr="dijkstra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902" y="1325880"/>
            <a:ext cx="376989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Dijkstra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B=3 C=2 D=8 E=10 F=13 G=17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F..J never reachable via the directed edges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B=2 C=5 D=6 E=9 F=inf G=inf H=inf I=inf J=inf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Bellman-Ford: negatif ağırlıklar sorun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Bellman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Ford</a:t>
            </a:r>
            <a:r>
              <a:rPr sz="2000" b="0">
                <a:solidFill>
                  <a:srgbClr val="1F2D3A"/>
                </a:solidFill>
              </a:rPr>
              <a:t>, 1950'lerin sonu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"En küçüğü çıkar" fikrinden tamamen vazgeç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kenarı, sabit sırayla,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tura kadar gevşet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Hâlâ iyileştiren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. tur = bir </a:t>
            </a:r>
            <a:r>
              <a:rPr sz="2000" b="1">
                <a:solidFill>
                  <a:srgbClr val="1F2D3A"/>
                </a:solidFill>
              </a:rPr>
              <a:t>negatif döngü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Bellman-Ford'un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bellman_ford(Graph *g,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dist_of[v]=INF;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p=1;p&lt;=g-&gt;vertex_count-1;p++)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changed=0;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u=0;u&lt;g-&gt;vertex_count;u++)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(dist_of[u]==INF) continue;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Bellman-Ford'un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cand=dist_of[u]+n-&gt;weight;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(cand&lt;dist_of[n-&gt;to])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dist_of[n-&gt;to]=cand;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parent_of[n-&gt;to]=u; changed=1;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(!changed)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more pass detects a negative cycle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Bellman-Ford'un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bellmanFord(Graph 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distOf[v]=INF;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pass=1;pass&lt;=g.vertexCount-1;pass++)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boolean changed=false;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u=0;u&lt;g.vertexCount;u++)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(distOf[u]==INF) continue;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Bellman-Ford'un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cand=distOf[u]+n.weight;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(cand&lt;distOf[n.to])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distOf[n.to]=cand;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parentOf[n.to]=u; changed=true;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(!changed)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more pass detects a negative cycle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 en kısa yol</a:t>
            </a:r>
          </a:p>
        </p:txBody>
      </p:sp>
      <p:pic>
        <p:nvPicPr>
          <p:cNvPr id="7" name="Picture 6" descr="bellman-fo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093" y="1325880"/>
            <a:ext cx="35435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Zorunlu uç durum: negatif döngü</a:t>
            </a:r>
          </a:p>
        </p:txBody>
      </p:sp>
      <p:pic>
        <p:nvPicPr>
          <p:cNvPr id="7" name="Picture 6" descr="bellman-ford--negative-cyc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31" y="1325880"/>
            <a:ext cx="34374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Bellman-Ford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all positive,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B=3 C=2 D=8 E=10 F=13 G=17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negative cycle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A-B-C-A is a negative cycle (total -1)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A=-4 B=-2 C=0 D=0 E=1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negative cycle detected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1818589"/>
                <a:gridCol w="509204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Negatifleri kaldırır mı?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Dijkstra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Bellman-Ford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O(V*E)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Bellman-Ford için neden tam olarak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tur,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veya </a:t>
            </a:r>
            <a:r>
              <a:rPr sz="2000" b="0">
                <a:solidFill>
                  <a:srgbClr val="A1123F"/>
                </a:solidFill>
                <a:latin typeface="Consolas"/>
              </a:rPr>
              <a:t>V/2</a:t>
            </a:r>
            <a:r>
              <a:rPr sz="2000" b="0">
                <a:solidFill>
                  <a:srgbClr val="1F2D3A"/>
                </a:solidFill>
              </a:rPr>
              <a:t> değil?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en kısa yol (negatif döngü yoksa) bir köşeyi asla tekrarlamaz — en fazla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kenar.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tur, her yolun "kesinleşmiş" önekini bir kenar uzatır.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tur, mümkün olan en uzun en kısa yolu kesinleştirir.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Tüm Çiftler En Kısa Yollar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uçuş rezervasyon sistemi, ~20 şehrin </a:t>
            </a:r>
            <a:r>
              <a:rPr sz="2000" b="1">
                <a:solidFill>
                  <a:srgbClr val="1F2D3A"/>
                </a:solidFill>
              </a:rPr>
              <a:t>her çifti</a:t>
            </a:r>
            <a:r>
              <a:rPr sz="2000" b="0">
                <a:solidFill>
                  <a:srgbClr val="1F2D3A"/>
                </a:solidFill>
              </a:rPr>
              <a:t> arasında en ucuz ücrete aynı anda ihtiyaç duyar.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Dijkstra'yı 20 kez çalıştırmak işe yarar — işi </a:t>
            </a:r>
            <a:r>
              <a:rPr sz="2000" b="1">
                <a:solidFill>
                  <a:srgbClr val="1F2D3A"/>
                </a:solidFill>
              </a:rPr>
              <a:t>paylaşmanın</a:t>
            </a:r>
            <a:r>
              <a:rPr sz="2000" b="0">
                <a:solidFill>
                  <a:srgbClr val="1F2D3A"/>
                </a:solidFill>
              </a:rPr>
              <a:t> bir yolu var mı?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Robert Floyd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Stephen Warshall</a:t>
            </a:r>
            <a:r>
              <a:rPr sz="2000" b="0">
                <a:solidFill>
                  <a:srgbClr val="1F2D3A"/>
                </a:solidFill>
              </a:rPr>
              <a:t>, ikisi de 1962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Bağımsız, yakından ilişkili matris algoritmaları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Birleşik algoritma her iki adı da taşır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 x N</a:t>
            </a:r>
            <a:r>
              <a:rPr sz="2000" b="0">
                <a:solidFill>
                  <a:srgbClr val="1F2D3A"/>
                </a:solidFill>
              </a:rPr>
              <a:t> matris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dist[i][j]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köşe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için: </a:t>
            </a:r>
            <a:r>
              <a:rPr sz="2000" b="0">
                <a:solidFill>
                  <a:srgbClr val="A1123F"/>
                </a:solidFill>
                <a:latin typeface="Consolas"/>
              </a:rPr>
              <a:t>i -&gt; k -&gt; j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dist[i][j]</a:t>
            </a:r>
            <a:r>
              <a:rPr sz="2000" b="0">
                <a:solidFill>
                  <a:srgbClr val="1F2D3A"/>
                </a:solidFill>
              </a:rPr>
              <a:t>'den daha mı kısa?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köşeyi bir ara durak olarak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Yerinde</a:t>
            </a:r>
            <a:r>
              <a:rPr sz="2000" b="0">
                <a:solidFill>
                  <a:srgbClr val="1F2D3A"/>
                </a:solidFill>
              </a:rPr>
              <a:t> güncelle — güvenli, çünkü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dist[i][k]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dist[k][j]</a:t>
            </a:r>
            <a:r>
              <a:rPr sz="2000" b="0">
                <a:solidFill>
                  <a:srgbClr val="1F2D3A"/>
                </a:solidFill>
              </a:rPr>
              <a:t> geçiş sırasında hiç değişmez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Floyd-Warshall'ın kodu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floyd_warshall(int vertex_cnt)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k=0;k&lt;vertex_cnt;k++)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i=0;i&lt;vertex_cnt;i++)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(int j=0;j&lt;vertex_cnt;j++)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(dist[i][k]==INF || dist[k][j]==INF)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through=dist[i][k]+dist[k][j];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(through&lt;dist[i][j])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dist[i][j]=through;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Floyd-Warshall'ın kodu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floydWarshall(int vertexCnt)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k=0;k&lt;vertexCnt;k++)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i=0;i&lt;vertexCnt;i++)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(int j=0;j&lt;vertexCnt;j++)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(dist[i][k]==INF || dist[k][j]==INF)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through=dist[i][k]+dist[k][j];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(through&lt;dist[i][j])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dist[i][j]=through;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Floyd-Warshall: matris dolar</a:t>
            </a:r>
          </a:p>
        </p:txBody>
      </p:sp>
      <p:pic>
        <p:nvPicPr>
          <p:cNvPr id="7" name="Picture 6" descr="floyd-warshal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923" y="1325880"/>
            <a:ext cx="527784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Floyd-Warshall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5 vertices, negative edges but no negative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A   B   C   E   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  0   1  -3  -4   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   3   0  -4  -2  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   7   4   0   2   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negative cycle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A-B-C-A is a negative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negative cycle at: A B C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O(V^3)</a:t>
            </a:r>
            <a:r>
              <a:rPr sz="2000" b="0">
                <a:solidFill>
                  <a:srgbClr val="1F2D3A"/>
                </a:solidFill>
              </a:rPr>
              <a:t> süre, </a:t>
            </a:r>
            <a:r>
              <a:rPr sz="2000" b="1">
                <a:solidFill>
                  <a:srgbClr val="1F2D3A"/>
                </a:solidFill>
              </a:rPr>
              <a:t>O(V^2)</a:t>
            </a:r>
            <a:r>
              <a:rPr sz="2000" b="0">
                <a:solidFill>
                  <a:srgbClr val="1F2D3A"/>
                </a:solidFill>
              </a:rPr>
              <a:t> alan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Birkaç yüz köşe için pratik, daha fazlası için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'yı </a:t>
            </a:r>
            <a:r>
              <a:rPr sz="2000" b="1">
                <a:solidFill>
                  <a:srgbClr val="1F2D3A"/>
                </a:solidFill>
              </a:rPr>
              <a:t>en içteki</a:t>
            </a:r>
            <a:r>
              <a:rPr sz="2000" b="0">
                <a:solidFill>
                  <a:srgbClr val="1F2D3A"/>
                </a:solidFill>
              </a:rPr>
              <a:t> döngü yapmak sessizce çöp hesaplar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== INF</a:t>
            </a:r>
            <a:r>
              <a:rPr sz="2000" b="0">
                <a:solidFill>
                  <a:srgbClr val="1F2D3A"/>
                </a:solidFill>
              </a:rPr>
              <a:t> korumasını unutmak → tamsayı taşması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Bellman-Ford, </a:t>
            </a:r>
            <a:r>
              <a:rPr sz="2000" b="1">
                <a:solidFill>
                  <a:srgbClr val="1F2D3A"/>
                </a:solidFill>
              </a:rPr>
              <a:t>bir başlangıçtan</a:t>
            </a:r>
            <a:r>
              <a:rPr sz="2000" b="0">
                <a:solidFill>
                  <a:srgbClr val="1F2D3A"/>
                </a:solidFill>
              </a:rPr>
              <a:t> erişilebilen negatif döngüleri bulur. Floyd-Warshall'ın köşegen kontrolü bunları farklı nasıl bulur?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Sıfırın altına</a:t>
            </a:r>
            <a:r>
              <a:rPr sz="2000" b="0">
                <a:solidFill>
                  <a:srgbClr val="1F2D3A"/>
                </a:solidFill>
              </a:rPr>
              <a:t> düşen herhangi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dist[v][v]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'den ayrılan bir yolun, yerinde kalmaktan daha ucuza geri döndüğü anlamına gelir.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Floyd-Warshall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çifti hesapladığı için, bu kontrol her köşe için aynı anda çalışır — ayrı bir başlangıç köşesine gerek yok.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Güçlü Bağlı Bileşenler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Kenar yönüne saygı göstererek hangi köşe grupları birbirine ulaşıp </a:t>
            </a:r>
            <a:r>
              <a:rPr sz="2000" b="1">
                <a:solidFill>
                  <a:srgbClr val="1F2D3A"/>
                </a:solidFill>
              </a:rPr>
              <a:t>geri dönebilir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döngü içinde birbirine bağlanan web sayfaları. Karşılıklı özyinelemeli fonksiyonlar.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Kosaraju'nun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Sergei Kosaraju</a:t>
            </a:r>
            <a:r>
              <a:rPr sz="2000" b="0">
                <a:solidFill>
                  <a:srgbClr val="1F2D3A"/>
                </a:solidFill>
              </a:rPr>
              <a:t>, ~1978 (Micali ve Vazirani, 1981 üzerinden atfedilir)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Aşama 1: DFS, her köşenin </a:t>
            </a:r>
            <a:r>
              <a:rPr sz="2000" b="1">
                <a:solidFill>
                  <a:srgbClr val="1F2D3A"/>
                </a:solidFill>
              </a:rPr>
              <a:t>bitiş zamanını</a:t>
            </a:r>
            <a:r>
              <a:rPr sz="2000" b="0">
                <a:solidFill>
                  <a:srgbClr val="1F2D3A"/>
                </a:solidFill>
              </a:rPr>
              <a:t> kaydet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Aşama 2: </a:t>
            </a:r>
            <a:r>
              <a:rPr sz="2000" b="1">
                <a:solidFill>
                  <a:srgbClr val="1F2D3A"/>
                </a:solidFill>
              </a:rPr>
              <a:t>Devrik</a:t>
            </a:r>
            <a:r>
              <a:rPr sz="2000" b="0">
                <a:solidFill>
                  <a:srgbClr val="1F2D3A"/>
                </a:solidFill>
              </a:rPr>
              <a:t> (kenarları ters çevrilmiş) çizgede DFS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Kökleri </a:t>
            </a:r>
            <a:r>
              <a:rPr sz="2000" b="1">
                <a:solidFill>
                  <a:srgbClr val="1F2D3A"/>
                </a:solidFill>
              </a:rPr>
              <a:t>azalan</a:t>
            </a:r>
            <a:r>
              <a:rPr sz="2000" b="0">
                <a:solidFill>
                  <a:srgbClr val="1F2D3A"/>
                </a:solidFill>
              </a:rPr>
              <a:t> bitiş zamanı sırasıyla ziyaret 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Aşama 2'deki her DFS ağacı = bir GBB (güçlü bağlı bileşen)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Kosaraju'nun kodu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dfs1(int u) {            /* phase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(!visited[n-&gt;to]) dfs1(n-&gt;to);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dfs2(int u, int id) {    /* phase 2, on adjT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 comp_of[u]=id;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*n=cur_g-&gt;adjT[u];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(!visited[n-&gt;to]) dfs2(n-&gt;to, id);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Kosaraju'nun kodu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dfs1(int u) {            // phase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(visited[n.to]==0) dfs1(n.to);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finish[finishLen]=u; finishLen++;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dfs2(int u, int id) {    // phase 2, on adjT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 compOf[u]=id;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n=curG.adjT[u];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(visited[n.to]==0) dfs2(n.to, id);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Güçlü bağlı bileşenler</a:t>
            </a:r>
          </a:p>
        </p:txBody>
      </p:sp>
      <p:pic>
        <p:nvPicPr>
          <p:cNvPr id="7" name="Picture 6" descr="strongly-connected-componen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69" y="1325880"/>
            <a:ext cx="37041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durum: tek bir büyük döngü</a:t>
            </a:r>
          </a:p>
        </p:txBody>
      </p:sp>
      <p:pic>
        <p:nvPicPr>
          <p:cNvPr id="7" name="Picture 6" descr="strongly-connected-components--one-big-sc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69" y="1325880"/>
            <a:ext cx="37041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güçlü bağlı bileşenler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2 cyclic components + 2 singletons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4 components: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B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D E 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everything is one big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 component: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B C D E F G H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iki tam DFS geçişi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aşama 2'yi aşama 1 ile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sırada çalıştırmak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Tersine çevrilmeli</a:t>
            </a:r>
            <a:r>
              <a:rPr sz="2000" b="0">
                <a:solidFill>
                  <a:srgbClr val="1F2D3A"/>
                </a:solidFill>
              </a:rPr>
              <a:t> — buradaki en yaygın hata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DAG</a:t>
            </a:r>
            <a:r>
              <a:rPr sz="2000" b="0">
                <a:solidFill>
                  <a:srgbClr val="1F2D3A"/>
                </a:solidFill>
              </a:rPr>
              <a:t>'da (hiç döngü yok), Kosaraju'nun algoritması kaç güçlü bağlı bileşen bulur?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Tam olarak </a:t>
            </a:r>
            <a:r>
              <a:rPr sz="2000" b="1">
                <a:solidFill>
                  <a:srgbClr val="1F2D3A"/>
                </a:solidFill>
              </a:rPr>
              <a:t>V</a:t>
            </a:r>
            <a:r>
              <a:rPr sz="2000" b="0">
                <a:solidFill>
                  <a:srgbClr val="1F2D3A"/>
                </a:solidFill>
              </a:rPr>
              <a:t> — köşe başına bir tane.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Hiçbir yerde döngü olmadığında, hiçbir köşe herhangi bir yoldan kendine dönemez, bu yüzden her bileşen tek başınadır (singleton). Bu, bu haftaki GBB animasyonundaki son uç durumdur.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İki Parçalı Çizgeler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Sınavları hiçbir öğrencinin aynı anda iki sınavı olmayacak şekilde planlayın. Bir öğrenciyi paylaşan dersler → bir kenar.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çizge 2 renklenebilir mi</a:t>
            </a:r>
            <a:r>
              <a:rPr sz="2000" b="0">
                <a:solidFill>
                  <a:srgbClr val="1F2D3A"/>
                </a:solidFill>
              </a:rPr>
              <a:t> — mümkün olan en basit ders programı?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renkli BFS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Başlangıcı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renklendir; her komşuyu </a:t>
            </a:r>
            <a:r>
              <a:rPr sz="2000" b="1">
                <a:solidFill>
                  <a:srgbClr val="1F2D3A"/>
                </a:solidFill>
              </a:rPr>
              <a:t>karşıt</a:t>
            </a:r>
            <a:r>
              <a:rPr sz="2000" b="0">
                <a:solidFill>
                  <a:srgbClr val="1F2D3A"/>
                </a:solidFill>
              </a:rPr>
              <a:t> renk yap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kuyrukta olan aynı renkli bir komşu mu? </a:t>
            </a:r>
            <a:r>
              <a:rPr sz="2000" b="1">
                <a:solidFill>
                  <a:srgbClr val="1F2D3A"/>
                </a:solidFill>
              </a:rPr>
              <a:t>Çelişki</a:t>
            </a:r>
            <a:r>
              <a:rPr sz="2000" b="0">
                <a:solidFill>
                  <a:srgbClr val="1F2D3A"/>
                </a:solidFill>
              </a:rPr>
              <a:t> — iki parçalı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Bileşen başına bir BFS (Hafta 5'in bileşenler döngüsü gibi)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 sayılı döngü denkliği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çizge, ancak ve ancak tek uzunluklu bir döngüsü yoksa iki parçalıdır.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Çift bir döngü renkleri kusursuzca değiştirir. Tek bir döngü tutarlı bir şekilde kapanamaz.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parçalılık kontrolü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is_bipartite(Graph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color_of[i]=-1;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s=0;s&lt;g-&gt;vertex_count;s++)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(color_of[s]!=-1)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color_of[s]=0; front=rear=0; enqueue(s);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u=dequeue();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parçalılık kontrolü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(color_of[n-&gt;to]==-1)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color_of[n-&gt;to]=1-color_of[u];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enqueue(n-&gt;to);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else if (color_of[n-&gt;to]==color_of[u])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parçalılık kontrolü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isBipartite(Graph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colorOf[i]=-1;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s=0;s&lt;g.vertexCount;s++)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(colorOf[s]!=-1)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colorOf[s]=0; front=rear=0; enqueue(s);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u=dequeue();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parçalılık kontrolü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(colorOf[n.to]==-1)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colorOf[n.to]=1-colorOf[u];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enqueue(n.to);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else if (colorOf[n.to]==colorOf[u])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parçalı çizge kontrolü</a:t>
            </a:r>
          </a:p>
        </p:txBody>
      </p:sp>
      <p:pic>
        <p:nvPicPr>
          <p:cNvPr id="7" name="Picture 6" descr="bipartite-che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89" y="1325880"/>
            <a:ext cx="39707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durum: tek sayılı bir döngü</a:t>
            </a:r>
          </a:p>
        </p:txBody>
      </p:sp>
      <p:pic>
        <p:nvPicPr>
          <p:cNvPr id="7" name="Picture 6" descr="bipartite-check--odd-cyc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89" y="1325880"/>
            <a:ext cx="39707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iki parçalılık kontrolü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an even cycle plus 2 safe diagonals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colors: A=0 B=1 C=0 D=1 E=0 F=1 G=0 H=1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bipartite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A-B-C-D-E-A is a 5-cycle (odd)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colors: A=0 B=1 C=0 D=-1 E=1 F=1 G=-1 H=-1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 bipartite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bir BFS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1">
                <a:solidFill>
                  <a:srgbClr val="1F2D3A"/>
                </a:solidFill>
              </a:rPr>
              <a:t>bağlı olmayan</a:t>
            </a:r>
            <a:r>
              <a:rPr sz="2000" b="0">
                <a:solidFill>
                  <a:srgbClr val="1F2D3A"/>
                </a:solidFill>
              </a:rPr>
              <a:t> çizgeleri ele almamak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İkinci bir bileşende izole bir tek sayılı döngü, bileşen başına döngü olmadan görünmez kalır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Neden bir </a:t>
            </a:r>
            <a:r>
              <a:rPr sz="2000" b="1">
                <a:solidFill>
                  <a:srgbClr val="1F2D3A"/>
                </a:solidFill>
              </a:rPr>
              <a:t>çelişki kenarı</a:t>
            </a:r>
            <a:r>
              <a:rPr sz="2000" b="0">
                <a:solidFill>
                  <a:srgbClr val="1F2D3A"/>
                </a:solidFill>
              </a:rPr>
              <a:t> ("komşusuyla aynı renk") her zaman tek bir BFS katmanı içinde veya iki komşu katman arasında ortaya çıkar — asla bir katman atlamaz?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BFS, kaynaktan </a:t>
            </a:r>
            <a:r>
              <a:rPr sz="2000" b="1">
                <a:solidFill>
                  <a:srgbClr val="1F2D3A"/>
                </a:solidFill>
              </a:rPr>
              <a:t>mesafe tek/çift durumuna</a:t>
            </a:r>
            <a:r>
              <a:rPr sz="2000" b="0">
                <a:solidFill>
                  <a:srgbClr val="1F2D3A"/>
                </a:solidFill>
              </a:rPr>
              <a:t> göre kesin olarak renklendirir — çift mesafe 0 rengini, tek mesafe 1 rengini alır.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Herhangi bir kenar, BFS mesafeleri tam olarak 0 veya 1 farklı olan köşeleri bağlar (asla 2+ değil, yoksa doğrudan bir kenar olmazdı) — bu yüzden bir çelişki tam olarak orada ortaya çıkabilir.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En Büyük Akış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su ağı: kaynak, hedef, kapasiteli borular.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Ağın aynı anda taşıyabileceği en büyük toplam akış nedir?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Ford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Fulkerson</a:t>
            </a:r>
            <a:r>
              <a:rPr sz="2000" b="0">
                <a:solidFill>
                  <a:srgbClr val="1F2D3A"/>
                </a:solidFill>
              </a:rPr>
              <a:t>, 1956 — genel yöntem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Edmonds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Karp</a:t>
            </a:r>
            <a:r>
              <a:rPr sz="2000" b="0">
                <a:solidFill>
                  <a:srgbClr val="1F2D3A"/>
                </a:solidFill>
              </a:rPr>
              <a:t>, 1972 — her zaman </a:t>
            </a:r>
            <a:r>
              <a:rPr sz="2000" b="1">
                <a:solidFill>
                  <a:srgbClr val="1F2D3A"/>
                </a:solidFill>
              </a:rPr>
              <a:t>en kısa</a:t>
            </a:r>
            <a:r>
              <a:rPr sz="2000" b="0">
                <a:solidFill>
                  <a:srgbClr val="1F2D3A"/>
                </a:solidFill>
              </a:rPr>
              <a:t> genişletme yolunu kullan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Kanıtlandı: bu seçim polinom zaman garantiler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kapasitesi olan, s'den t'ye herhangi bir </a:t>
            </a:r>
            <a:r>
              <a:rPr sz="2000" b="1">
                <a:solidFill>
                  <a:srgbClr val="1F2D3A"/>
                </a:solidFill>
              </a:rPr>
              <a:t>genişletme yolu</a:t>
            </a:r>
            <a:r>
              <a:rPr sz="2000" b="0">
                <a:solidFill>
                  <a:srgbClr val="1F2D3A"/>
                </a:solidFill>
              </a:rPr>
              <a:t> bul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Darboğazı</a:t>
            </a:r>
            <a:r>
              <a:rPr sz="2000" b="0">
                <a:solidFill>
                  <a:srgbClr val="1F2D3A"/>
                </a:solidFill>
              </a:rPr>
              <a:t> it (yol üzerindeki en küçük kapasite)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İleri itmek bir </a:t>
            </a:r>
            <a:r>
              <a:rPr sz="2000" b="1">
                <a:solidFill>
                  <a:srgbClr val="1F2D3A"/>
                </a:solidFill>
              </a:rPr>
              <a:t>ters</a:t>
            </a:r>
            <a:r>
              <a:rPr sz="2000" b="0">
                <a:solidFill>
                  <a:srgbClr val="1F2D3A"/>
                </a:solidFill>
              </a:rPr>
              <a:t> kenar açar — sonraki bir yol bunu "geri alabilir"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"Hâlâ kullanılabilir" çizgesi, </a:t>
            </a:r>
            <a:r>
              <a:rPr sz="2000" b="1">
                <a:solidFill>
                  <a:srgbClr val="1F2D3A"/>
                </a:solidFill>
              </a:rPr>
              <a:t>artık (residual) çizge</a:t>
            </a:r>
            <a:r>
              <a:rPr sz="2000" b="0">
                <a:solidFill>
                  <a:srgbClr val="1F2D3A"/>
                </a:solidFill>
              </a:rPr>
              <a:t>dir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 büyük akış - en küçük kesim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büyük akış, en ucuz kesime </a:t>
            </a:r>
            <a:r>
              <a:rPr sz="2000" b="1">
                <a:solidFill>
                  <a:srgbClr val="1F2D3A"/>
                </a:solidFill>
              </a:rPr>
              <a:t>eşittir</a:t>
            </a:r>
            <a:r>
              <a:rPr sz="2000" b="0">
                <a:solidFill>
                  <a:srgbClr val="1F2D3A"/>
                </a:solidFill>
              </a:rPr>
              <a:t> — s'yi t'den ayıran en küçük toplam kapasite.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Geriye genişletme yolu kalmaması = s'den BFS'in erişilebilir kümesi, o kesimin </a:t>
            </a:r>
            <a:r>
              <a:rPr sz="2000" b="1">
                <a:solidFill>
                  <a:srgbClr val="1F2D3A"/>
                </a:solidFill>
              </a:rPr>
              <a:t>kendisidir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kodu (C)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edmonds_karp(int vertex_cnt, int s, int 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max_flow=0;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(bfs_augmenting_path(vertex_cnt, s, t))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bottleneck=INF;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v=parent_of[v])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(cap_of[parent_of[v]][v]&lt;bottleneck)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bottleneck=cap_of[parent_of[v]][v];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kodu (C)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v=parent_of[v])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cap_of[u][v]-=bottleneck;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cap_of[v][u]+=bottleneck;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max_flow+=bottleneck;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max_flow;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kodu (Java) — bölüm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edmondsKarp(int vertexCnt, int s, int 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maxFlow=0;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(bfsAugmentingPath(vertexCnt, s, t))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bottleneck=INF;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(capOf[u][v]&lt;bottleneck)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bottleneck=capOf[u][v];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kodu (Java) — bölüm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capOf[u][v]-=bottleneck;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capOf[v][u]+=bottleneck;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maxFlow+=bottleneck;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maxFlow;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en büyük akış</a:t>
            </a:r>
          </a:p>
        </p:txBody>
      </p:sp>
      <p:pic>
        <p:nvPicPr>
          <p:cNvPr id="7" name="Picture 6" descr="max-flow-edmonds-kar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88" y="1325880"/>
            <a:ext cx="36753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Edmonds-Karp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6 vertices, 10 edges, A to F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max flow from A to F = 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 and J are in two separate components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max flow from A to J = 0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Özellikle Edmonds-Karp için *</a:t>
            </a:r>
            <a:r>
              <a:rPr sz="2000" b="0" i="1">
                <a:solidFill>
                  <a:srgbClr val="1F2D3A"/>
                </a:solidFill>
              </a:rPr>
              <a:t>O(V </a:t>
            </a:r>
            <a:r>
              <a:rPr sz="2000" b="0">
                <a:solidFill>
                  <a:srgbClr val="1F2D3A"/>
                </a:solidFill>
              </a:rPr>
              <a:t> E^2)**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1">
                <a:solidFill>
                  <a:srgbClr val="1F2D3A"/>
                </a:solidFill>
              </a:rPr>
              <a:t>ters</a:t>
            </a:r>
            <a:r>
              <a:rPr sz="2000" b="0">
                <a:solidFill>
                  <a:srgbClr val="1F2D3A"/>
                </a:solidFill>
              </a:rPr>
              <a:t> kenar güncellemesini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Onsuz: sade Ford-Fulkerson, en iyi sonuçtan kısa kalabilir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3'ün union-find'ı "0 akış, s ve t bağlı değil" cevabını </a:t>
            </a:r>
            <a:r>
              <a:rPr sz="2000" b="1">
                <a:solidFill>
                  <a:srgbClr val="1F2D3A"/>
                </a:solidFill>
              </a:rPr>
              <a:t>anında</a:t>
            </a:r>
            <a:r>
              <a:rPr sz="2000" b="0">
                <a:solidFill>
                  <a:srgbClr val="1F2D3A"/>
                </a:solidFill>
              </a:rPr>
              <a:t> verebilirdi. Bu bölüm neden hâlâ önce tam bir BFS çalıştırıyor?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Union-find sadece </a:t>
            </a:r>
            <a:r>
              <a:rPr sz="2000" b="1">
                <a:solidFill>
                  <a:srgbClr val="1F2D3A"/>
                </a:solidFill>
              </a:rPr>
              <a:t>erişilebilirliği</a:t>
            </a:r>
            <a:r>
              <a:rPr sz="2000" b="0">
                <a:solidFill>
                  <a:srgbClr val="1F2D3A"/>
                </a:solidFill>
              </a:rPr>
              <a:t> bilir, </a:t>
            </a:r>
            <a:r>
              <a:rPr sz="2000" b="1">
                <a:solidFill>
                  <a:srgbClr val="1F2D3A"/>
                </a:solidFill>
              </a:rPr>
              <a:t>kapasiteyi</a:t>
            </a:r>
            <a:r>
              <a:rPr sz="2000" b="0">
                <a:solidFill>
                  <a:srgbClr val="1F2D3A"/>
                </a:solidFill>
              </a:rPr>
              <a:t>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 ve t bağlı OLSA bile, gerçek en büyük akış yol boyunca darboğaz kapasitelerine bağlıdır — union-find'ın ebeveyn işaretçilerinin hiç kaydetmediği bir şey.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Güz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Geri İzleme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haritayı, hiçbir iki komşu aynı rengi paylaşmayacak şekilde, mümkün olduğunca az renkle boyayın.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Bilinen bir formül yok.</a:t>
            </a:r>
            <a:r>
              <a:rPr sz="2000" b="0">
                <a:solidFill>
                  <a:srgbClr val="1F2D3A"/>
                </a:solidFill>
              </a:rPr>
              <a:t> Sistematik olarak nasıl arama yaparsınız?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dene, özyinele, geri 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Kısmi bir çözümü bir kararla genişlet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Hâlâ tutarlı mı? </a:t>
            </a:r>
            <a:r>
              <a:rPr sz="2000" b="1">
                <a:solidFill>
                  <a:srgbClr val="1F2D3A"/>
                </a:solidFill>
              </a:rPr>
              <a:t>Özyinele</a:t>
            </a:r>
            <a:r>
              <a:rPr sz="2000" b="0">
                <a:solidFill>
                  <a:srgbClr val="1F2D3A"/>
                </a:solidFill>
              </a:rPr>
              <a:t> ve genişletmeye devam 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Tutarsız mı, veya her genişletme başarısız mı? </a:t>
            </a:r>
            <a:r>
              <a:rPr sz="2000" b="1">
                <a:solidFill>
                  <a:srgbClr val="1F2D3A"/>
                </a:solidFill>
              </a:rPr>
              <a:t>Geri al</a:t>
            </a:r>
            <a:r>
              <a:rPr sz="2000" b="0">
                <a:solidFill>
                  <a:srgbClr val="1F2D3A"/>
                </a:solidFill>
              </a:rPr>
              <a:t> ve bir sonraki seçeneği dene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çizge boyama, Hamilton yolu değil?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Boyama, Bölüm 8'in tam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color[]</a:t>
            </a:r>
            <a:r>
              <a:rPr sz="2000" b="0">
                <a:solidFill>
                  <a:srgbClr val="1F2D3A"/>
                </a:solidFill>
              </a:rPr>
              <a:t> satırını ve komşu-çelişki kontrolünü yeniden kullanır.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Hamilton yolu, görece az ekstra kavrayış için tamamen yeni bir "şimdiye kadarki yol" kuralına ihtiyaç duyar.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Geri izleme kodu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color_graph(int v,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(v==cur_g-&gt;vertex_count)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c=1;c&lt;=k;c++)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(safe(v,c))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color_of[v]=c;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(color_graph(v+1,k))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color_of[v]=0;   /* backtrack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Geri izleme kodu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colorGraph(int v,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(v==curG.vertexCount)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c=1;c&lt;=k;c++)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(safe(v,c))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colorOf[v]=c;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(colorGraph(v+1,k))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colorOf[v]=0;   // backtrack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Geri izleme: çizge boyama</a:t>
            </a:r>
          </a:p>
        </p:txBody>
      </p:sp>
      <p:pic>
        <p:nvPicPr>
          <p:cNvPr id="7" name="Picture 6" descr="backtracking-graph-color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546" y="1325880"/>
            <a:ext cx="42066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Zorunlu uç durum: K4, çözülemez</a:t>
            </a:r>
          </a:p>
        </p:txBody>
      </p:sp>
      <p:pic>
        <p:nvPicPr>
          <p:cNvPr id="7" name="Picture 6" descr="backtracking-graph-coloring--impossib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546" y="1325880"/>
            <a:ext cx="42066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çıktı: geri izlemeli çizge boyama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6 vertices, 10 edges, k=3 --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colouring: A=1 B=2 C=3 D=1 E=2 F=3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K4 is UNSOLVABLE with k=3 --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valid colouring with k=3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tuzak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</a:t>
            </a:r>
            <a:r>
              <a:rPr sz="2000" b="1">
                <a:solidFill>
                  <a:srgbClr val="1F2D3A"/>
                </a:solidFill>
              </a:rPr>
              <a:t>O(k^V)</a:t>
            </a:r>
            <a:r>
              <a:rPr sz="2000" b="0">
                <a:solidFill>
                  <a:srgbClr val="1F2D3A"/>
                </a:solidFill>
              </a:rPr>
              <a:t> — son çare bir teknik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safe()</a:t>
            </a:r>
            <a:r>
              <a:rPr sz="2000" b="0">
                <a:solidFill>
                  <a:srgbClr val="1F2D3A"/>
                </a:solidFill>
              </a:rPr>
              <a:t> erkenden büyük kısımları budar — kullanılabilir olmasının sebebi bu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Tuzak: </a:t>
            </a:r>
            <a:r>
              <a:rPr sz="2000" b="1">
                <a:solidFill>
                  <a:srgbClr val="1F2D3A"/>
                </a:solidFill>
              </a:rPr>
              <a:t>geri alma</a:t>
            </a:r>
            <a:r>
              <a:rPr sz="2000" b="0">
                <a:solidFill>
                  <a:srgbClr val="1F2D3A"/>
                </a:solidFill>
              </a:rPr>
              <a:t> adımını unutmak sonraki dalları bozar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K4, 4 renk gerektirir. Algoritma, k=3 ile "çözülemez" bildirmeden önce gerçekten kaç </a:t>
            </a:r>
            <a:r>
              <a:rPr sz="2000" b="1">
                <a:solidFill>
                  <a:srgbClr val="1F2D3A"/>
                </a:solidFill>
              </a:rPr>
              <a:t>köşeyi</a:t>
            </a:r>
            <a:r>
              <a:rPr sz="2000" b="0">
                <a:solidFill>
                  <a:srgbClr val="1F2D3A"/>
                </a:solidFill>
              </a:rPr>
              <a:t> boyamaya çalışır?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(cevap bir sonraki slaytta)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seferinde köşe 0'ın ötesine geri izleme yaptığında hepsini — ama başarısızlık köşe 3'te, K4'ün 4. köşesinde tespit edilir, çünkü ilk 3'ü aralarında zaten 3 mevcut rengin tamamını kullanmıştır.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safe()</a:t>
            </a:r>
            <a:r>
              <a:rPr sz="2000" b="0">
                <a:solidFill>
                  <a:srgbClr val="1F2D3A"/>
                </a:solidFill>
              </a:rPr>
              <a:t> ardından köşe 3 için her rengi reddeder, başa kadar bir geri alma zinciri zorlar.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program nasıl kontrol edildi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C programı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 -Wextra -Werror</a:t>
            </a:r>
            <a:r>
              <a:rPr sz="2000" b="0">
                <a:solidFill>
                  <a:srgbClr val="1F2D3A"/>
                </a:solidFill>
              </a:rPr>
              <a:t> ile derlenir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Java programı </a:t>
            </a:r>
            <a:r>
              <a:rPr sz="2000" b="0">
                <a:solidFill>
                  <a:srgbClr val="A1123F"/>
                </a:solidFill>
                <a:latin typeface="Consolas"/>
              </a:rPr>
              <a:t>-Xlint:all -Werror</a:t>
            </a:r>
            <a:r>
              <a:rPr sz="2000" b="0">
                <a:solidFill>
                  <a:srgbClr val="1F2D3A"/>
                </a:solidFill>
              </a:rPr>
              <a:t> ile derlenir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ve Java çıktısı </a:t>
            </a:r>
            <a:r>
              <a:rPr sz="2000" b="1">
                <a:solidFill>
                  <a:srgbClr val="1F2D3A"/>
                </a:solidFill>
              </a:rPr>
              <a:t>bayt bayt özdeş</a:t>
            </a:r>
            <a:r>
              <a:rPr sz="2000" b="0">
                <a:solidFill>
                  <a:srgbClr val="1F2D3A"/>
                </a:solidFill>
              </a:rPr>
              <a:t> olarak karşılaştırıldı, aynı senaryolar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birim test dosyası </a:t>
            </a:r>
            <a:r>
              <a:rPr sz="2000" b="1">
                <a:solidFill>
                  <a:srgbClr val="1F2D3A"/>
                </a:solidFill>
              </a:rPr>
              <a:t>AddressSanitizer</a:t>
            </a:r>
            <a:r>
              <a:rPr sz="2000" b="0">
                <a:solidFill>
                  <a:srgbClr val="1F2D3A"/>
                </a:solidFill>
              </a:rPr>
              <a:t> altında da yeniden derlendi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Algoritma başına tek cümle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Kahn / DFS topolojik sıralama</a:t>
            </a:r>
            <a:r>
              <a:rPr sz="2000" b="0">
                <a:solidFill>
                  <a:srgbClr val="1F2D3A"/>
                </a:solidFill>
              </a:rPr>
              <a:t>: her "önce" kuralına uyan sıra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Döngü tespiti</a:t>
            </a:r>
            <a:r>
              <a:rPr sz="2000" b="0">
                <a:solidFill>
                  <a:srgbClr val="1F2D3A"/>
                </a:solidFill>
              </a:rPr>
              <a:t>: sadece var mı değil, hangi köşeler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Union-find</a:t>
            </a:r>
            <a:r>
              <a:rPr sz="2000" b="0">
                <a:solidFill>
                  <a:srgbClr val="1F2D3A"/>
                </a:solidFill>
              </a:rPr>
              <a:t>: "aynı grup mu?" sorusu neredeyse sabit zamanda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Kruskal / Prim</a:t>
            </a:r>
            <a:r>
              <a:rPr sz="2000" b="0">
                <a:solidFill>
                  <a:srgbClr val="1F2D3A"/>
                </a:solidFill>
              </a:rPr>
              <a:t>: her şeyi bağlamanın en ucuz yolu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Dijkstra / Bellman-Ford</a:t>
            </a:r>
            <a:r>
              <a:rPr sz="2000" b="0">
                <a:solidFill>
                  <a:srgbClr val="1F2D3A"/>
                </a:solidFill>
              </a:rPr>
              <a:t>: bir başlangıçtan en ucuz yol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Floyd-Warshall</a:t>
            </a:r>
            <a:r>
              <a:rPr sz="2000" b="0">
                <a:solidFill>
                  <a:srgbClr val="1F2D3A"/>
                </a:solidFill>
              </a:rPr>
              <a:t>: her çift arasındaki en ucuz yol, aynı anda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Algoritma başına tek cümle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Kosaraju GBB</a:t>
            </a:r>
            <a:r>
              <a:rPr sz="2000" b="0">
                <a:solidFill>
                  <a:srgbClr val="1F2D3A"/>
                </a:solidFill>
              </a:rPr>
              <a:t>: karşılıklı erişilebilirlik, yönlü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parçalılık kontrolü</a:t>
            </a:r>
            <a:r>
              <a:rPr sz="2000" b="0">
                <a:solidFill>
                  <a:srgbClr val="1F2D3A"/>
                </a:solidFill>
              </a:rPr>
              <a:t>: bu tam olarak iki takıma bölünebilir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Edmonds-Karp</a:t>
            </a:r>
            <a:r>
              <a:rPr sz="2000" b="0">
                <a:solidFill>
                  <a:srgbClr val="1F2D3A"/>
                </a:solidFill>
              </a:rPr>
              <a:t>: bir ağın taşıyabileceği en büyük akış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Geri izleme</a:t>
            </a:r>
            <a:r>
              <a:rPr sz="2000" b="0">
                <a:solidFill>
                  <a:srgbClr val="1F2D3A"/>
                </a:solidFill>
              </a:rPr>
              <a:t>: dene, özyinele, geri al — formülü olmayan problemler için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tablosu (1/3)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4382"/>
                <a:gridCol w="4849571"/>
                <a:gridCol w="3117581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Kahn / DFS topo-sıralama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Döngü var mı?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 renkli DFS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Gruplar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amortize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tablosu (2/3)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080"/>
                <a:gridCol w="4091825"/>
                <a:gridCol w="348562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ucuz bağlantı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Kruskal / Prim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E) / O(V^2)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ucuz yol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Dijkstra / Bellman-Ford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 / O(V*E)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Tüm çiftler yollar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Floyd-Warshall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tablosu (3/3)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1852"/>
                <a:gridCol w="4463809"/>
                <a:gridCol w="297587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Karşılıklı erişim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Kosaraju GBB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 takıma bölme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parçalılık kontrolü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büyük akış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Edmonds-Karp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O(V*E^2)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Formül 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Geri izleme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kötü O(k^V)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Alıştırmalar (birkaçını seçin)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Kahn'ın algoritmasını 5 kenarlı bir DAG üzerinde elle izleyin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Negatif bir kenarı olan ama negatif döngüsü olmayan bir çizge kurun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GBB'yi önemsiz (tek köşeli) bileşenleri işaretleyecek şekilde değiştirin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ağacın iki parçalı olduğunu kanıtlayın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Kendini sınama: 3 hızlı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Dijkstra neden negatif bir kenarda başarısız olur?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Kosaraju'nun topolojik-sıralama-DFS'e kattığı TEK yeni fikir nedir?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Ters bir artık kenar, sonraki bir genişletme yoluna ne yapmasına izin verir?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Sırada ne var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10: İleri Ağaç Yapıları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 ağaçları, kırmızı-siyah ağaçlar, B-ağaçları — talihsiz eklemelerde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'in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'e çökmesini önleyen kendi kendini dengeleyen makine.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Güz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Sorular?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CEN207 Veri Yapıları · Hafta 9 · Çizge Algoritmaları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9 — Çizge Algoritmaları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