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1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2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3.xml"/></Relationships>
</file>

<file path=ppt/notesSlides/_rels/notesSlide1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4.xml"/></Relationships>
</file>

<file path=ppt/notesSlides/_rels/notesSlide1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5.xml"/></Relationships>
</file>

<file path=ppt/notesSlides/_rels/notesSlide1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6.xml"/></Relationships>
</file>

<file path=ppt/notesSlides/_rels/notesSlide1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7.xml"/></Relationships>
</file>

<file path=ppt/notesSlides/_rels/notesSlide1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Geçen hafta bir soruyu yanıtlamak için tüm bir grafı dolaştık. Bu hafta bu fikri tersine çeviriyoruz: hiçbir şeyi dolaşmadan, tam olarak nereye bakılacağını hesaplayabilir miyiz?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Yirmi bir kısa animasyon tüm dersi taşır; her fikir, tanıtıldığı yerde bir normal ve bir uç/zor çalıştırma alır.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terim ilk geçtiği yerde tam olarak tanımlanır; bu tablo yalnız onu tekrar nerede bulacağınızı söyler.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Canlı çalıştırmak isterseniz şimdi bir terminal açın; bugünün her kod parçası tam gösterildiği gibi derlenir ve çalışır.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Bugünkü her şey ya ikili aramayı özel bir durumda geçer, ya da "karşılaştırmayı" tamamen bırakıp "hesaplamaya" geçer.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hiçbir şey yepyeni bir makine değil — Hafta 2'nin iki temel yapısı bugün boyunca yapı taşı olarak yeniden karşımıza çıkıyor.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haritadaki her kutu aşağıda kendi slaytlarını alıyor, çoğu kısa bir animasyon ve eksiksiz bir C/Java programıyla.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1, bugünkü her algoritmanın farklı yanıtladığı tek soruyu kurar: bir anahtarı bulmadan — ya da yok olduğunu söylemeden — önce kaç karşılaştırma?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İkisine de evet — özel veri için daha hızlı karşılaştırmalı arama var, hash'leme ise karşılaştırmaları neredeyse tamamen kaldırıyor.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"Önce doğruluk, sonra hız" — bugünkü her algoritma her girdide yine de doğru yanıtı vermek zorunda.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2–6 birinci soruyu yanıtlıyor; Bölüm 7'den itibaren ikinci soruyu, hash'leme 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2–5'teki her algoritma, sıradan ikili aramanın göz ardı ettiği veriye dair bir ekstra gerçeği kullanıyor.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Haftanın en büyük fikri olan hash'leme, Bölüm 7 başlamadan hemen önce kendi araç kutusu slaytını 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Dizinin gerçek değerlerinin, sıralı olmanın ötesinde taşıyabileceği ekstra bilgiyi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Bölüm 3'ün enterpolasyon aramasının tam bir algoritmaya dönüştürdüğü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2, "ikili aramadan hızlı" ailesini açar: ikiye bölmek yerine, sabit bloklarla ileri sıçra, sonra bir bloğu doğrusal tara.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Sıçramalı arama, ikili aramanın özyinelemesini bir dizi blok sıçraması ve ardından kısa bir doğrusal taramayla değiştiriyor.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derste kalkülüsün (bir toplamı minimize etmenin) bir algoritma tasarımını yönlendirdiği en temiz örneklerden biri.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blok bir bölüm gibidir — son sayfasına bak, ve kelimenin içeride olduğunu anladığında ancak tam açarsın.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aşama, her biri kendi başına basit: doğru bloğu bulmak için kaba sıçramalar, sonra içinde kısa bir doğrusal tarama.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"Az sayıda büyük sıçrama" ile "kısa son tarama"yı dengelemek, tam olarak bir toplamı minimize eden kalkülüs problemi — her n için bir kez çözülmüş.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16 sıralı değer, hedef ikinci blokta bulundu — blok sınırı kontrollerini, sonra kısa doğrusal taramayı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Hedef iki gerçek değerin arasına düşüyor — doğru bloktaki doğrusal tarama, hedefi geçtiği anda erken durur.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`block` yalnız `n`'den, bir kez hesaplanır — asla `target`'a bağlı değildir, yalnız dizinin boyutuna bağlıdır.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İkili aramanın erken durmasını sağlayan aynı "sıralı dizi" gerçeği, bu son taramanın da `arr[i] &gt; target`'ta erken durmasını sağlar.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Sıçramalı arama gerçek bir orta yol: doğrusal aramadan hızlı, ikili aramadan (özyineleme yok) daha basit.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Yanlış bir blok boyutu yine de doğru yanıtı bulur — yalnız O(sqrt(n)) garantisini kaybeder.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formülü hatırlayın, sonra O(sqrt(n)) sınırını uygulayın.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O(sqrt(n)) sınırının somut hali: 20, teorik en kötü durum olan 2*sqrt(100)'e yakın.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3, "her zaman ortayı kontrol et" fikrini "hedefin nerede olması gerektiğini hesapla" ile değiştirir — sabit bir bölme noktası yerine bir formül.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Kimse böyle yapmaz — doğrudan arkaya doğru açarsınız, çünkü "S"nin kabaca nerede olması gerektiğini zaten bilirsiniz.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O(log log n) gerçekten küçük bir sayı — bir milyar eleman için bile yalnız yaklaşık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Değeri yok saymak yerine kullanmak — bu tek fark, enterpolasyon aramasının tüm fikridir.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Formülden sonraki her şey ikili aramayla aynı — yalnız bölme noktasının nasıl seçildiği değişti.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16 düzgün dağılmış değer — formülün tahmininin tek bir yoklamada hedefe çok yaklaştığını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aralıktaki her değer aynı — arr[hi] arr[lo]'ya eşit, açık bir koruma olmadan formülün paydası sıfır olurdu.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Koruma isteğe bağlı değil — o olmadan, tümü eşit bir aralık programı sıfıra bölme hatasıyla çökertir.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İkili aramanın daraltma adımıyla şekilce aynı — yalnız `pos` `(lo + hi) / 2` yerine bir formülden geldi.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Enterpolasyon araması gerçek bir takas: doğru veride mükemmel, yanlış veride doğrusal aramadan iyi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Çarpık bir dizi, enterpolasyon aramasının yoklama sayısını O(n)'e doğru çıkarabilir — tam olarak ikinci hatayı gösterir.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karmaşıklık slaytının ikinci maddesini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"Kabaca düzgün" enterpolasyon aramasının tanımında küçük bir ayrıntı değil — tüm hızlanmanın bağlı olduğu koşul.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4, Bölüm 2–3'ten çok farklı bir soruyu yanıtlıyor: dizinin boyutunu bile bilmiyorsanız ne olur?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İkili aramanın ilk adımı `hi = n - 1` ister — `n` bilinmiyorsa, bu adım hiç atılamaz.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"Galloping" (dörtnala), ikiye katlama aşaması için canlı bir isim — hız kazanan bir at gibi büyüyen küçük adımlar.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İkiye katlama aşamasının tek işi, ikili aramanın kullanacağı geçerli bir `hi` üretmek — başka bir şey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Dizinin pratikte bilinen bir üst sınırı olmalı — buradaki "sınırsız", "sonsuz" değil, "n'i önceden bilmemize gerek yok" anlamına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16 sıralı değer, hedef ortalarda bulundu — sınırın ikiye katlanmasını, sonra ikili aramanın devralmasını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Sınır dizinin gerçek sonunu aşacak şekilde ikiye katlanır, n-1'e sabitlenir, sonra ikili arama bulunamadı 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blok yalnız ikili aramanın nereden başlayacağına karar verir — indeks 0'daki bir şans dışında hedefi kendisi hiç bulmaz.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1'in ikili aramasıyla tıpatıp aynı — yalnız başlangıç `lo` ve `hi` değerleri yukarıdaki ikiye katlama aşamasından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Kazanç tam olarak bu: üstel arama dizinin boyutuna değil, yanıtın NEREDE olduğuna uyum sağlar.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Sabitleme önemli çünkü aksi halde `arr[bound]`, dizinin gerçek sonunun ötesini okurdu.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Karmaşıklık slaytını hatırlayın: maliyet dizinin boyutuna değil, hedefin İNDEKSİNE bağlı.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Yalnız ikili arama burada hâlâ yaklaşık 20 karşılaştırma gerektirirdi — üstel aramanın avantajı hedef başa yakınken en büyük.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5, "sıralı veride daha hızlı arama" ailesini, hiç bölme ya da çarpma yapmayan bir stratejiyle kapatıyor.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erken bilgisayarlar için gerçek, pratik bir kısıtlamaydı — bazılarında donanım bölme komutu hiç yoktu.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Kiefer'ın asıl problemi, mümkün olduğunca az ölçümle bir fonksiyonun tepesini bulmaktı — aynı matematik burada yeniden kullanılıyor.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Cetvel her seferinde tam olarak bir Fibonacci adımı kadar küçülür — bu, ikili aramadaki ikiye bölmenin yerini alan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aşımda "iki adım küçültmek", tüm algoritmayı çarpma ya da bölmeden tamamen uzak tutan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16 sıralı değer, hedef ortalarda bulundu — her yoklamadan sonra (fib, fib1, fib2) üçlüsünün küçülmesini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Ana döngü fib1 == 1 ile biter — tek bir eleman kalır, ayrıca kontrol edilir, sonra bulunamadı bildirilir.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Yukarıdaki while döngüsü, hiçbir karşılaştırmadan önce yalnız bir kez çalışır — sadece `n` için başlangıç Fibonacci üçlüsünü bulur.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her satır yalnız `+` ya da `-` — bölme ya da çarpmaya hiç gerek olmadığının somut kanıtı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Modern donanımda bölme ucuz olduğu için, Fibonacci araması artık çoğunlukla tarihsel ve eğitimsel bir ilgi konusu.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"Tek eleman kaldı" durumu, tam olarak bu bölümün bulunamadı uç durumunun göstermek için kurulduğu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"kısa tarihçe" slaytının gerekçesini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Modern CPU'larda hızlı donanım bölmesi var, o yüzden bu belirli avantaj çoğunlukla kayboldu — algoritma zarif bir fikir olarak yaşıyor.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6, hash'lemeden önce kısa bir mola — Bölüm 2–5'in az önce inşa ettiği her şeyi karşılaştıran tek bir tablo.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"ister", her stratejinin sade ikili aramayı geçmek için "sıralı" olmanın ötesinde dayandığı ekstra varsayım.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iki tablodaki her satır tek bir gereksinimi paylaşır: veri önce sıralı olmalı — şimdi başlayacak hash'leme bu gereksinimi tamamen kaldırıyor.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stratejilerin hiçbiri asla "yanlış" seçim değil — her biri yalnız kendi varsayımı altında kazanan bir uzman.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`n`'i önceden bilmeyi özellikle gerektirmeyen stratejiyi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Bentley ve Yao'nun 1976 tarihli özgün makalesindeki "sınırsız arama" çerçevesi.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7, haftanın ikinci yarısını açıyor: değerleri karşılaştırmak yerine, bir anahtarın nereye ait olduğunu doğrudan hesapla.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bu tek fikir, "karşılaştırma değil, hesapla", hash'lemenin tüm temeli.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Luhn ayrıca adını taşıyan, hash'lemeyle ilgisiz kredi kartı sağlama toplamı algoritmasını da icat etti — aynı kişinin farklı, daha ünlü bir buluşu.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Doğrudan adresleme, anahtar uzayı tablodan çok daha büyük olduğunda hash'lemenin yaklaşmaya çalıştığı ideal durum.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Sıfır çakışmalı mükemmel bir hash fonksiyonu kuramda var, ama pratikte çakışmalar beklenir ve ele alınmalıdır.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"mod" fonksiyonun tamamı — basitliği tam olarak öğretilecek ilk doğal hash fonksiyonu olmasının nedeni.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 = 11 (asal), 12 rastgele anahtar — çoğu anahtarın, yalnız ara sıra bir çakışmayla, dağıldığını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= 10, ve her anahtar 10'un katı — k mod 10 her tek anahtar için 0: tam çakışma, olabilecek en kötü dağılım.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bir batıl inanç değil — doğrudan mod işleminin bir anahtarın kendi çarpanlarıyla nasıl etkileştiğinden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C'de, `key` negatifken `key % m` negatif olabilir — ekstra `+ m`, son `% m`'den önce bunu düzeltir.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hash fonksiyonunun kendi maliyeti neredeyse bedava; bugün kalan her slayt iki anahtar çakıştıktan sonra ne olduğuyla ilgili.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Negatif-anahtar koruma slaytındaki `+ m` numarası, şaşırtıcı sayıda gerçek hatanın kaynağı olan küçük bir ayrıntı.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`key` her zaman çiftken `key mod 8`'in hangi kalanları üretebileceğini düşünün.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10'un kuvveti uç durumuyla aynı "ortak çarpan" problemi, yalnız 10 yerine çarpan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8, çakışmaların normal olduğunu kabul eder, sonra onları atlatmanın iki standart yolundan ilkini kurar.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Tek bir doğru yanıt yok — bugünün geri kalanı, tam olarak bu soruya iki farklı, eşit derecede geçerli yanıt.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 çakışmalar hiçbir şeyin üzerine yazmaz — sadece bir listeyi büyütür, ki bu tam olarak Hafta 2'nin bağlı listesinin yeniden kullanımı.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 önce zinciri aramak zorunda değil — yeni düğüm her zaman doğrudan başa gider.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 = 7, 10 ekleme, 4 arama — bir kovanın zincirinin büyümesini, sonra bir arama sırasında dolaşılmasını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= 3, 12 anahtar: yük faktörü α = 4 — zincirler uzuyor, artık arama ortalamada birkaç yoklama tutuyor, O(1)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Hafta 2'nin "başa ekleme" bağlı liste işlemi, tamamen değişmeden — yalnız kova bir hash'ten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`NULL` zincir burada bedavaya ele alınır — for döngüsü hiç çalışmaz, fonksiyon hemen false döner.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Yük faktörü, bir aramanın ortalamada kaç düğümü geçmesi gerektiğini önceden söyleyen tek sayı.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kötü durum bilerek alarm verici — Bölüm 10'un yeniden hash'lemesi, α'nın hiç bu kadar büyümesini önlemek için var.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Hiç çakışması olmayan bir hash tablosu gerçekçi bir tasarım hedefi değil — asıl hedef onları iyi yönetmek.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yük faktörü formülünü doğrudan uygulayın.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senaryoyu, Bölüm 10'un yeniden hash'lemesi, α bu kadar büyümeden tabloyu büyüterek sonradan düzeltiyor.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9, çakışma sorusunu ikinci bir yolla yanıtlıyor: tablonun dışında bir liste yerine, her anahtarı tablonun içinde tut.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Evet — bu bölümün tamamı, bir anahtarın ev hücresi doluyken "sırada nereye bakayım?" sorusuna üç farklı yanıt.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Üç kural da tam olarak tek bir soruyu farklı yanıtlıyor: "ev hücresi dolu — sırada nereye bakayım?" Mezar taşı ayrıntısı 9a'da tam olarak açıklanıyor.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En basit yoklama kuralı: bir hücre doluysa, sadece bir sonrakini dene, sonda başa sar.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büyüyen öbekler, tam olarak bir sonraki slaytın "birincil kümelenme" dediği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 = 11, 10 ekleme, bir arama ve bir silme — bir yoklama dizisinin oluşmasını, sonra arama sırasında yeniden dolaşılmasını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Mezar taşı olmadan, bu arama boşaltılmış hücrede yanlışlıkla durup "bulunamadı" derdi — anahtar hâlâ yoklama zincirinde daha ilerideyken.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= 8, 8 anahtar sırayla aynı hücrede çakışıyor — tablo tam olarak doluyor, sonraki ekleme doğru şekilde reddediliyor.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`state[idx] != OCCUPIED`, hem EMPTY hem DELETED'i kabul eder — bir mezar taşının hücresini yeni bir anahtar için yeniden kullanarak.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EMPTY değil, DELETED — bu tek kelimelik fark, sonraki her aramanın yoklama zincirini bozulmadan tutan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Asıl sorun "öngörülebilirlik" — bir öbeğin başında çakışan her anahtar, ondan kaçmak için tam olarak aynı büyüyen öbeği yürür.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Açık adreslemede geri dönülecek "ekstra" bellek yok — tablo dolduğunda, zincirlemenin aksine, hiçbir anahtar sığmaz.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hataların her biri yine de derlenir ve küçük test durumlarında genelde "doğru görünür" — tam olarak bu onları tehlikeli kılan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Birkaç slayt önceki mezar taşı uç durumu animasyonunun konuşma notunu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mezar taşı "burada bir şey vardı, aramaya devam et" demek — yalnız gerçek bir EMPTY hücre "bu noktanın ötesinde hiçbir şey yerleştirilmedi" demek.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Karesel yoklama da her anahtarı tablonun içinde tutar, ama doğrusal yoklamanın sabit adımını hızla büyüyen bir adımla değiştirir.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Büyüyen adım kümelenme için tam çözüm — ama tam olarak bu büyüme, yeni döngü probleminin nedeni.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 = 13 (asal), 10 anahtar — i² sıçramalarının tek bir büyüyen öbek yerine dağınık hücrelere düştüğünü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= 8, asal değil — i² dizisi, tabloda başka yerde boş hücreler olsa bile, sonsuza dek aynı birkaç hücreyi ziyaret ediyor.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`i*i`, doğrusal yoklamanın kodundan tek gerçek değişiklik — adım artık sabit +1 yerine `i`'ye bağlı.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Doğrusal yoklamadan farklı olarak, burada kötü bir m yalnız yavaşlatmakla kalmaz, doğrudan doğruluğu bozabilir — bu koşul gerçekten daha güçlü.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Animasyonun uç durumu bir döngüyü açıkça işaretliyor, tam olarak gerçekten dolu bir tabloyla karıştırılmasın diye.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"Karmaşıklık, ve m neden önemli" slaytının son maddesini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birkaç slayt önceki karesel-döngü uç durumu animasyonunun gösterdiği senaryo.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Çift hash de aynı "tablonun içinde yokla" fikrini tutar, ama adımın kendisini anahtara bağlı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doğrudan doğrusal yoklamanın sorununu çözer: aynı ev hücresini paylaşan iki anahtar artık oradan genelde tamamen farklı yollar izler.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 = 13, R = 11, 10 anahtar — iki anahtarın bir ev hücresini paylaşmasını, sonra görünür şekilde farklı yoklama yollarını izlemesini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 = 9, asal değil — bir anahtarın adımı m ile ortak bir çarpan paylaşıyor, o yüzden yoklama dizisi her hücreye ulaşmadan döngüye giriyor.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`h2`, sonucu her zaman `[1, r]` aralığında olacak şekilde kuruldu — hiçbir zaman 0 değil, çünkü 0 adım aynı hücreyi sonsuza dek yoklardı.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`step`, döngünün dışında, anahtar başına bir kez hesaplanır — bu anahtar için her çakışma sonra aynı kişisel adımı yeniden kullanır.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Bileşik bir m, tıpkı 9b'deki gibi, bazı anahtarların adımlarının döngüye girmesine izin verebilir — çift hash aynı temel soruna karşı bağışık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Tam olarak 0'lık bir adım buradaki en tehlikeli hata — tam olarak aynı dolu hücreyi sonsuza dek yeniden yoklar.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alt bölümün "m neden önemli" maddelerini hatırlayın, koşulun ne kadar katı olduğunu karşılaştırın.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Karesel ve çift hash kötü bir m'de boş bir hücreyi hiç bulamayabilir; doğrusal yoklama bunun yerine zarifçe, yalnız daha yavaş, bozulur.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10, bu haftaki her çakışma-çözme tekniğinin şimdiye dek kaçındığı soruyu yanıtlıyor: tablo çok dolduğunda ne olur?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Tablo büyümeli — ama bir hash tablosunu büyütmek bir diziyi büyütmek kadar basit değil, çünkü her anahtarın indeksi m'ye bağlı.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Bir anahtarın indeksi mod işlemi yüzünden m'ye bağlı — m'yi değiştirin, neredeyse her anahtarın doğru indeksi de değişir.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Yeniden hash'leme hiç yeni ekleme mantığı gerektirmez — yalnız hayatta kalan her anahtar için sıradan insert()'ü bir kez çağırır.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Normal örnek: m0 = 6, 10 anahtar — α'nın eşiği aşmasını, asal boyutlu yeni bir tablonun belirmesini, her anahtarın indeksinin yeniden hesaplanmasını izleyin.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m0 = 2 çok küçük — eşik neredeyse hemen aşılıyor, ilkinden kısa süre sonra bir ikinci yeniden hash'leme geliyor.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7'nin bölme yöntemiyle tam olarak aynı akıl yürütme — yeni tablo boyutunun yine asal olması gerekiyor.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Döngü her ESKİ hücreyi bir kez dolaşır, o yüzden bu işlemin tamamı O(m)'ye mal olur — pahalı, ama nadiren gerçekleşir.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"Amortize", ara sıra olan pahalı işlemin, birçok ucuz işleme yayıldığında, yine de küçük bir sabite indirgendiği anlamına gelir.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eklemede yeniden hash'lemek, HER eklemeyi O(n)'e mal ederdi — bir eşiğin tüm amacı bunu nadir kılmak.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Eklemeden sonraki yeni α'yı hesaplayın, sonra eşikle karşılaştırın, sonra next_prime(2*m)'i uygulayın.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yukarıdaki normal-preset animasyonunun senaryosu, aynı m0 = 6 başlangıç boyutuyla.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11, haftanın tüm ikinci yarısının pratik karşılığı: gerçekte hangi tekniğe başvurmalısınız?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Her satır gerçek bir takas — hiçbir sütun her durumda basitçe "daha iyi" değil.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sıralama, bu üç tekniğin geliştirildiği tarihsel sırayla da kabaca örtüşüyor, her biri öncekinin zayıf noktasını düzeltiyor.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Gerçek hash tablosu kütüphaneleri (örneğin Java'nın HashMap'i), tam olarak bu tür bir mühendislik takasını dokümantasyonlarında açıkça yapıyor.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Pratik kural slaytının ilk iki maddesini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Silmeler sonradan yaygınlaşırsa, mezar taşları dikkatli ele alınmalı — zincirleme o zaman daha iyi bir takas olabilir.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Buradaki her satır hâlâ değerleri karşılaştırıyor — sırada özetlenecek hash'leme, bunu büyük ölçüde yapmayan tek fikir.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İki çakışma ailesi de hâlâ hızlarını önceden söyleyen bir sayıyı paylaşıyor: yük faktörü α = n/m.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Öğrenci bugünden yalnız bir cümle hatırlayacaksa, hatırlamaya değer olan bu.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 yazılı notların sonundaki öz değerlendirme sınavını yansıtıyor, slayt başına bir soru, burada daha kısa bir setle.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Sor, bekle, sonra ilerle.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Bölüm 2'nin O(sqrt(n)) sınırının, daha büyük bir n'ye uygulanmış tam hali.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3'ün sıfıra bölme uç durumunu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 tam olarak Bölüm 3'teki tümü-eşit uç durumu animasyonunun göstermek için kurulduğu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7'nin 10'un kuvveti örneğini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Aynı gerçek, Bölüm 9'dan karesel ve çift hash için daha da güçlü şekilde önemli.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Bölüm 9a'nın mezar taşı uç durumunu hatırlayın.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Bu, açık adresleme uygulamalarındaki en yaygın gerçek dünya hatası, ve tam olarak mezar taşı animasyonunun gösterdiği şey.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Hafta 7–8, ara sınav haftası proje sunumu ve sınav bloğu; Hafta 9 sonra Hafta 5'in üzerine, ağırlıklı graf algoritmalarına geçiyor.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Bunlar, haftanın yazılı notlarının sonundaki aynı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Konuşma notu: Tarihsel kaynaklar — Luhn, Kiefer, Bentley ve Yao — bugünün "kısa tarihçe" slaytlarının dayandığı kaynaklar.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1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2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3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4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5.xml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6.xml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7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Arama ve Hash'leme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Veri Yapıları — Hafta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2026-2027 Güz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planı (3 saat)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721"/>
                <a:gridCol w="10145813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Arama maliyetleri, sıçramalı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enterpolasyon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Üstel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5–6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Fibonacci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7–8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hash'leme fikri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9–10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zincirleme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11–12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yoklama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13–18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yeniden hash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19–20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Öğrenme çıktıları:</a:t>
            </a:r>
            <a:r>
              <a:rPr sz="2000" b="0">
                <a:solidFill>
                  <a:srgbClr val="1F2D3A"/>
                </a:solidFill>
              </a:rPr>
              <a:t> LO.1 (temel veri yapılarını açıklama) · LO.2 (karmaşıklık analizi) · LO.7 (doğru yapıyı seçme)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 haftanın kavramları — nerede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6966"/>
                <a:gridCol w="2314568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Sıçramalı, enterpolasyon, üstel, Fibonacci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2–5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Hash'leme, bölme yöntemi, asal tablo boyutu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Çakışmalar, zincirleme, yük faktörü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Açık adresleme, yeniden hash'leme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Bölüm 9–10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örnekleri nasıl çalışır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fikrin eksiksiz bir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programı var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Kaynaklar: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code/week-06/c/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code/week-06/java/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programın beklenen çıktısı hafta notlarında var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doğrusal ve ikili arama (Hafta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Doğrusal arama (linear search):</a:t>
            </a:r>
            <a:r>
              <a:rPr sz="2000" b="0">
                <a:solidFill>
                  <a:srgbClr val="1F2D3A"/>
                </a:solidFill>
              </a:rPr>
              <a:t> her hücreyi tek tek kontrol et —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İkili arama (binary search):</a:t>
            </a:r>
            <a:r>
              <a:rPr sz="2000" b="0">
                <a:solidFill>
                  <a:srgbClr val="1F2D3A"/>
                </a:solidFill>
              </a:rPr>
              <a:t> sıralı dizi, aralığı ikiye böl —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 önce dizinin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olmasını ister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Bugün: bu ikisinin arasında ve ötesinde stratejiler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Hatırlatma — diziler ve bağlı listeler (Hafta 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Dizi (array):</a:t>
            </a:r>
            <a:r>
              <a:rPr sz="2000" b="0">
                <a:solidFill>
                  <a:srgbClr val="1F2D3A"/>
                </a:solidFill>
              </a:rPr>
              <a:t> bitişik bellek, indeksle O(1) erişim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Bağlı liste (linked list):</a:t>
            </a:r>
            <a:r>
              <a:rPr sz="2000" b="0">
                <a:solidFill>
                  <a:srgbClr val="1F2D3A"/>
                </a:solidFill>
              </a:rPr>
              <a:t> düğüm ve işaretçiler, başa O(1) ekleme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Aşağıdaki arama yapıları doğrudan ikisinin üzerine kurulur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hash tablosunun kovası (bucket) genelde küçük bir bağlı listedir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Haftanın haritası — genel bakış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9785"/>
                <a:gridCol w="6441749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Daha hızlı arama (sıralı)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Hash'leme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Sıçramalı, enterpolasyon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Doğrudan adresleme, bölme yöntemi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Üstel, Fibonacci arama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Zincirleme, açık adresleme, yeniden hash'leme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Arama Problemi ve Maliyetler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İkili arama zaten yalnızca O(log n) alıyor. Daha da hızlı, ya da tamamen farklı bir şey aramak için bir neden var mı?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Burada "arama" ne demek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koleksiyon ve bir </a:t>
            </a:r>
            <a:r>
              <a:rPr sz="2000" b="1">
                <a:solidFill>
                  <a:srgbClr val="1F2D3A"/>
                </a:solidFill>
              </a:rPr>
              <a:t>hedef (target)</a:t>
            </a:r>
            <a:r>
              <a:rPr sz="2000" b="0">
                <a:solidFill>
                  <a:srgbClr val="1F2D3A"/>
                </a:solidFill>
              </a:rPr>
              <a:t> anahtar verildiğinde, konumunu bul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 da doğru şekilde bildir: anahtar </a:t>
            </a:r>
            <a:r>
              <a:rPr sz="2000" b="1">
                <a:solidFill>
                  <a:srgbClr val="1F2D3A"/>
                </a:solidFill>
              </a:rPr>
              <a:t>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Maliyet olarak </a:t>
            </a:r>
            <a:r>
              <a:rPr sz="2000" b="1">
                <a:solidFill>
                  <a:srgbClr val="1F2D3A"/>
                </a:solidFill>
              </a:rPr>
              <a:t>karşılaştırma</a:t>
            </a:r>
            <a:r>
              <a:rPr sz="2000" b="0">
                <a:solidFill>
                  <a:srgbClr val="1F2D3A"/>
                </a:solidFill>
              </a:rPr>
              <a:t> (ya da </a:t>
            </a:r>
            <a:r>
              <a:rPr sz="2000" b="1">
                <a:solidFill>
                  <a:srgbClr val="1F2D3A"/>
                </a:solidFill>
              </a:rPr>
              <a:t>yoklama/probe</a:t>
            </a:r>
            <a:r>
              <a:rPr sz="2000" b="0">
                <a:solidFill>
                  <a:srgbClr val="1F2D3A"/>
                </a:solidFill>
              </a:rPr>
              <a:t>) sayarız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doğrulukla daha az karşılaştırma = daha iyi bir arama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Maliyet, soru olarak yeniden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Doğrusal arama: veri üzerinde varsayım yok, en kötü durum O(n)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arama: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veri ister, en kötü durum 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Sıralı veri O(log n)'den de hızlı aranabilir mi?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</a:t>
            </a:r>
            <a:r>
              <a:rPr sz="2000" b="1">
                <a:solidFill>
                  <a:srgbClr val="1F2D3A"/>
                </a:solidFill>
              </a:rPr>
              <a:t>karşılaştırma yapmadan</a:t>
            </a:r>
            <a:r>
              <a:rPr sz="2000" b="0">
                <a:solidFill>
                  <a:srgbClr val="1F2D3A"/>
                </a:solidFill>
              </a:rPr>
              <a:t> aranabilir mi?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İkili arama ne zaman yetmez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 ne olursa olsun her zaman </a:t>
            </a:r>
            <a:r>
              <a:rPr sz="2000" b="1">
                <a:solidFill>
                  <a:srgbClr val="1F2D3A"/>
                </a:solidFill>
              </a:rPr>
              <a:t>ortayı</a:t>
            </a:r>
            <a:r>
              <a:rPr sz="2000" b="0">
                <a:solidFill>
                  <a:srgbClr val="1F2D3A"/>
                </a:solidFill>
              </a:rPr>
              <a:t> kontrol eder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gerçek veride ikili aramanın yok saydığı </a:t>
            </a:r>
            <a:r>
              <a:rPr sz="2000" b="1">
                <a:solidFill>
                  <a:srgbClr val="1F2D3A"/>
                </a:solidFill>
              </a:rPr>
              <a:t>yapı</a:t>
            </a:r>
            <a:r>
              <a:rPr sz="2000" b="0">
                <a:solidFill>
                  <a:srgbClr val="1F2D3A"/>
                </a:solidFill>
              </a:rPr>
              <a:t>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Değerler düzgün dağılmışsa: bir formül "ortadan" daha iyi tahmin edebilir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 dışı veri (disk, teyp): her erişim önemli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Bugünün araç kutusu — beş strateji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9320"/>
                <a:gridCol w="7322214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Strateji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Neyi kullanır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Sıçramalı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Ucuz blok sıçramaları çok karşılaştırmayı geçer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Enterpolasyon araması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Değerler kabaca düzgün dağılmış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Üstel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Hedef muhtemelen başa yakın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Fibonacci araması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Bölme/çarpma gerekmez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İkili arama her zaman önce dizinin </a:t>
            </a:r>
            <a:r>
              <a:rPr sz="2000" b="1">
                <a:solidFill>
                  <a:srgbClr val="1F2D3A"/>
                </a:solidFill>
              </a:rPr>
              <a:t>orta</a:t>
            </a:r>
            <a:r>
              <a:rPr sz="2000" b="0">
                <a:solidFill>
                  <a:srgbClr val="1F2D3A"/>
                </a:solidFill>
              </a:rPr>
              <a:t> elemanına bakar. Hangi durumda daha akıllı bir ilk tahmin daha iyi olabilir?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Değerler kabaca düzgün dağılmışsa.</a:t>
            </a:r>
            <a:r>
              <a:rPr sz="2000" b="0">
                <a:solidFill>
                  <a:srgbClr val="1F2D3A"/>
                </a:solidFill>
              </a:rPr>
              <a:t> Orta yalnız "indeks-optimal"dir — değeri hesaba katan bir tahmin (Bölüm 3) hedefe daha yakın düşebilir.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Sıçramalı Arama (Jump Search)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İkili arama her seferinde </a:t>
            </a:r>
            <a:r>
              <a:rPr sz="2000" b="1">
                <a:solidFill>
                  <a:srgbClr val="1F2D3A"/>
                </a:solidFill>
              </a:rPr>
              <a:t>ortaya</a:t>
            </a:r>
            <a:r>
              <a:rPr sz="2000" b="0">
                <a:solidFill>
                  <a:srgbClr val="1F2D3A"/>
                </a:solidFill>
              </a:rPr>
              <a:t> sıçrar. Ya bunun yerine </a:t>
            </a:r>
            <a:r>
              <a:rPr sz="2000" b="1">
                <a:solidFill>
                  <a:srgbClr val="1F2D3A"/>
                </a:solidFill>
              </a:rPr>
              <a:t>sabit boyutlu bloklarla</a:t>
            </a:r>
            <a:r>
              <a:rPr sz="2000" b="0">
                <a:solidFill>
                  <a:srgbClr val="1F2D3A"/>
                </a:solidFill>
              </a:rPr>
              <a:t> sıçramak daha basit, ama yine de hızlı olsaydı?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 tarzı arama, Knuth'un </a:t>
            </a:r>
            <a:r>
              <a:rPr sz="2000" b="0" i="1">
                <a:solidFill>
                  <a:srgbClr val="1F2D3A"/>
                </a:solidFill>
              </a:rPr>
              <a:t>Sorting and Searching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(1973) kitabında, ikili aramaya bir alternatif olarak geçer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Kilit tasarım kararı: her blok ne kadar büyük olmalı?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Yanıt,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floor(sqrt(n))</a:t>
            </a:r>
            <a:r>
              <a:rPr sz="2000" b="0">
                <a:solidFill>
                  <a:srgbClr val="1F2D3A"/>
                </a:solidFill>
              </a:rPr>
              <a:t>, iki maliyeti dengeler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bir kitapta sayfa atlamak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Kelimeyi bulmak için tek tek sayfa çevirmek: çok yavaş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arama: kalan sayfaları hep ikiye böl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Sıçramalı arama: önce </a:t>
            </a:r>
            <a:r>
              <a:rPr sz="2000" b="1">
                <a:solidFill>
                  <a:srgbClr val="1F2D3A"/>
                </a:solidFill>
              </a:rPr>
              <a:t>tüm bölümleri</a:t>
            </a:r>
            <a:r>
              <a:rPr sz="2000" b="0">
                <a:solidFill>
                  <a:srgbClr val="1F2D3A"/>
                </a:solidFill>
              </a:rPr>
              <a:t> atla, sonra bir sayfa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Kelimeyi geçtiğinde büyük sıçramaları durdur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Sıçramalı arama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Tıpkı ikili arama gibi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bir dizi gerektirir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floor(sqrt(n))</a:t>
            </a:r>
            <a:r>
              <a:rPr sz="2000" b="0">
                <a:solidFill>
                  <a:srgbClr val="1F2D3A"/>
                </a:solidFill>
              </a:rPr>
              <a:t>: sıçrama mesafesi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sınır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target</a:t>
            </a:r>
            <a:r>
              <a:rPr sz="2000" b="0">
                <a:solidFill>
                  <a:srgbClr val="1F2D3A"/>
                </a:solidFill>
              </a:rPr>
              <a:t> olana kadar bir blok ileri sıçra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o tek bloğu soldan sağa </a:t>
            </a:r>
            <a:r>
              <a:rPr sz="2000" b="1">
                <a:solidFill>
                  <a:srgbClr val="1F2D3A"/>
                </a:solidFill>
              </a:rPr>
              <a:t>doğrusal</a:t>
            </a:r>
            <a:r>
              <a:rPr sz="2000" b="0">
                <a:solidFill>
                  <a:srgbClr val="1F2D3A"/>
                </a:solidFill>
              </a:rPr>
              <a:t> tara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sqrt(n)?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 sıçrama, ardından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</a:t>
            </a:r>
            <a:r>
              <a:rPr sz="2000" b="0">
                <a:solidFill>
                  <a:srgbClr val="1F2D3A"/>
                </a:solidFill>
              </a:rPr>
              <a:t> doğrusal adım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 maliyet, en kötü durumda: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 +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toplam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sqrt(n)</a:t>
            </a:r>
            <a:r>
              <a:rPr sz="2000" b="0">
                <a:solidFill>
                  <a:srgbClr val="1F2D3A"/>
                </a:solidFill>
              </a:rPr>
              <a:t> iken en küçük olur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</a:t>
            </a:r>
            <a:r>
              <a:rPr sz="2000" b="1">
                <a:solidFill>
                  <a:srgbClr val="1F2D3A"/>
                </a:solidFill>
              </a:rPr>
              <a:t>O(sqrt(n))</a:t>
            </a:r>
            <a:r>
              <a:rPr sz="2000" b="0">
                <a:solidFill>
                  <a:srgbClr val="1F2D3A"/>
                </a:solidFill>
              </a:rPr>
              <a:t> — O(log n) ile O(n) arasında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Sıçramalı arama, adım adım</a:t>
            </a:r>
          </a:p>
        </p:txBody>
      </p:sp>
      <p:pic>
        <p:nvPicPr>
          <p:cNvPr id="7" name="Picture 6" descr="jump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710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aralıkta ama dizide yok</a:t>
            </a:r>
          </a:p>
        </p:txBody>
      </p:sp>
      <p:pic>
        <p:nvPicPr>
          <p:cNvPr id="7" name="Picture 6" descr="jump-search--not-presen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9584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doğru bloğu bulmak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block = (int) sqrt((double)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(block &lt; 1) block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prev = 0, step = block, comp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(step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(arr[step - 1] &gt;=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prev = step;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step += block;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blok içinde doğrusal tarama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(step &gt; n) step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prev; i &lt; step;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== target)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&gt;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Blok bulma aşaması: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 sıçrama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Doğrusal tarama aşaması: en çok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</a:t>
            </a:r>
            <a:r>
              <a:rPr sz="2000" b="0">
                <a:solidFill>
                  <a:srgbClr val="1F2D3A"/>
                </a:solidFill>
              </a:rPr>
              <a:t>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sqrt(n)</a:t>
            </a:r>
            <a:r>
              <a:rPr sz="2000" b="0">
                <a:solidFill>
                  <a:srgbClr val="1F2D3A"/>
                </a:solidFill>
              </a:rPr>
              <a:t> ile: toplam </a:t>
            </a:r>
            <a:r>
              <a:rPr sz="2000" b="1">
                <a:solidFill>
                  <a:srgbClr val="1F2D3A"/>
                </a:solidFill>
              </a:rPr>
              <a:t>O(sqrt(n))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aramanın O(log n)'inden kötü, ama kod daha basit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Dizinin önce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olması gerektiğini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sqrt(n)</a:t>
            </a:r>
            <a:r>
              <a:rPr sz="2000" b="0">
                <a:solidFill>
                  <a:srgbClr val="1F2D3A"/>
                </a:solidFill>
              </a:rPr>
              <a:t> yerine sabit bir blok boyutu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Durması gerekirken blok sınırını aşarak taramaya devam etmek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100</a:t>
            </a:r>
            <a:r>
              <a:rPr sz="2000" b="0">
                <a:solidFill>
                  <a:srgbClr val="1F2D3A"/>
                </a:solidFill>
              </a:rPr>
              <a:t> eleman var. Sıçramalı arama hangi blok boyutunu kullanır, ve en kötü durumda kaç karşılaştırma gerekir?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`block = 10`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sqrt(100)</a:t>
            </a:r>
            <a:r>
              <a:rPr sz="2000" b="0">
                <a:solidFill>
                  <a:srgbClr val="1F2D3A"/>
                </a:solidFill>
              </a:rPr>
              <a:t>). En kötü durum: yaklaşık </a:t>
            </a:r>
            <a:r>
              <a:rPr sz="2000" b="0">
                <a:solidFill>
                  <a:srgbClr val="A1123F"/>
                </a:solidFill>
                <a:latin typeface="Consolas"/>
              </a:rPr>
              <a:t>10</a:t>
            </a:r>
            <a:r>
              <a:rPr sz="2000" b="0">
                <a:solidFill>
                  <a:srgbClr val="1F2D3A"/>
                </a:solidFill>
              </a:rPr>
              <a:t> sıçrama artı </a:t>
            </a:r>
            <a:r>
              <a:rPr sz="2000" b="0">
                <a:solidFill>
                  <a:srgbClr val="A1123F"/>
                </a:solidFill>
                <a:latin typeface="Consolas"/>
              </a:rPr>
              <a:t>10</a:t>
            </a:r>
            <a:r>
              <a:rPr sz="2000" b="0">
                <a:solidFill>
                  <a:srgbClr val="1F2D3A"/>
                </a:solidFill>
              </a:rPr>
              <a:t> doğrusal adım — </a:t>
            </a:r>
            <a:r>
              <a:rPr sz="2000" b="1">
                <a:solidFill>
                  <a:srgbClr val="1F2D3A"/>
                </a:solidFill>
              </a:rPr>
              <a:t>~20</a:t>
            </a:r>
            <a:r>
              <a:rPr sz="2000" b="0">
                <a:solidFill>
                  <a:srgbClr val="1F2D3A"/>
                </a:solidFill>
              </a:rPr>
              <a:t> karşılaştırma, doğrusal aramanın </a:t>
            </a:r>
            <a:r>
              <a:rPr sz="2000" b="0">
                <a:solidFill>
                  <a:srgbClr val="A1123F"/>
                </a:solidFill>
                <a:latin typeface="Consolas"/>
              </a:rPr>
              <a:t>100</a:t>
            </a:r>
            <a:r>
              <a:rPr sz="2000" b="0">
                <a:solidFill>
                  <a:srgbClr val="1F2D3A"/>
                </a:solidFill>
              </a:rPr>
              <a:t>'ünden çok az.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Enterpolasyon Araması (Interpolation Search)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telefon rehberi sıralı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kabaca düzgün dağılmış. "Smith"i aramaya gerçekten tam orta sayfadan mı başlardınız?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Fikir 1957'de, sıralı dosyalarda arama üzerine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erken çalışmalarda görülür (W. W. Peterson)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</a:t>
            </a:r>
            <a:r>
              <a:rPr sz="2000" b="1">
                <a:solidFill>
                  <a:srgbClr val="1F2D3A"/>
                </a:solidFill>
              </a:rPr>
              <a:t>enterpolasyon araması</a:t>
            </a:r>
            <a:r>
              <a:rPr sz="2000" b="0">
                <a:solidFill>
                  <a:srgbClr val="1F2D3A"/>
                </a:solidFill>
              </a:rPr>
              <a:t> olarak biçimlenip incelenir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Düzgün</a:t>
            </a:r>
            <a:r>
              <a:rPr sz="2000" b="0">
                <a:solidFill>
                  <a:srgbClr val="1F2D3A"/>
                </a:solidFill>
              </a:rPr>
              <a:t> veride en iyi durum: O(log log n)'e yakın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bir telefon rehberi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"Smith" aranıyor: ortaya değil, arkaya yakın bir yere sıçra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"Baker" aranıyor: öne yakın bir yere sıçra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Sıçrama tahmini </a:t>
            </a:r>
            <a:r>
              <a:rPr sz="2000" b="1">
                <a:solidFill>
                  <a:srgbClr val="1F2D3A"/>
                </a:solidFill>
              </a:rPr>
              <a:t>değeri</a:t>
            </a:r>
            <a:r>
              <a:rPr sz="2000" b="0">
                <a:solidFill>
                  <a:srgbClr val="1F2D3A"/>
                </a:solidFill>
              </a:rPr>
              <a:t> kullanır, yalnız konumu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 yalnız konumu kullanır — değerleri yok sayar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Enterpolasyon araması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Tıpkı ikili arama gibi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bir dizi gerektirir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target</a:t>
            </a:r>
            <a:r>
              <a:rPr sz="2000" b="0">
                <a:solidFill>
                  <a:srgbClr val="1F2D3A"/>
                </a:solidFill>
              </a:rPr>
              <a:t>'ın konumunu uçlar arasında </a:t>
            </a:r>
            <a:r>
              <a:rPr sz="2000" b="1">
                <a:solidFill>
                  <a:srgbClr val="1F2D3A"/>
                </a:solidFill>
              </a:rPr>
              <a:t>orantılı</a:t>
            </a:r>
            <a:r>
              <a:rPr sz="2000" b="0">
                <a:solidFill>
                  <a:srgbClr val="1F2D3A"/>
                </a:solidFill>
              </a:rPr>
              <a:t> tahmin 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pos = lo + (target-arr[lo])*(hi-lo) / (arr[hi]-arr[lo])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lo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hi</a:t>
            </a:r>
            <a:r>
              <a:rPr sz="2000" b="0">
                <a:solidFill>
                  <a:srgbClr val="1F2D3A"/>
                </a:solidFill>
              </a:rPr>
              <a:t>'yi </a:t>
            </a:r>
            <a:r>
              <a:rPr sz="2000" b="0">
                <a:solidFill>
                  <a:srgbClr val="A1123F"/>
                </a:solidFill>
                <a:latin typeface="Consolas"/>
              </a:rPr>
              <a:t>pos</a:t>
            </a:r>
            <a:r>
              <a:rPr sz="2000" b="0">
                <a:solidFill>
                  <a:srgbClr val="1F2D3A"/>
                </a:solidFill>
              </a:rPr>
              <a:t>'a doğru daralt, tıpkı ikili arama gibi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Enterpolasyon araması, adım adım</a:t>
            </a:r>
          </a:p>
        </p:txBody>
      </p:sp>
      <p:pic>
        <p:nvPicPr>
          <p:cNvPr id="7" name="Picture 6" descr="interpolation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6863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sıfıra bölmeye karşı koruma</a:t>
            </a:r>
          </a:p>
        </p:txBody>
      </p:sp>
      <p:pic>
        <p:nvPicPr>
          <p:cNvPr id="7" name="Picture 6" descr="interpolation-search--all-equa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7024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konum formülü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 &amp;&amp; target &gt;= arr[lo]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&amp;&amp; target &lt;= arr[hi])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(arr[hi] == arr[lo])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… koruma: sıfıra bölme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lo;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pos = lo + (int) ((double)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(target - arr[lo]) * (hi - lo)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 (arr[hi] - arr[lo]));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aralığı daraltmak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(arr[pos] == target) return pos;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(arr[pos] &lt; target) lo = pos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hi = pos - 1;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Düzgün veri: ortalamada </a:t>
            </a:r>
            <a:r>
              <a:rPr sz="2000" b="1">
                <a:solidFill>
                  <a:srgbClr val="1F2D3A"/>
                </a:solidFill>
              </a:rPr>
              <a:t>O(log log n)</a:t>
            </a:r>
            <a:r>
              <a:rPr sz="2000" b="0">
                <a:solidFill>
                  <a:srgbClr val="1F2D3A"/>
                </a:solidFill>
              </a:rPr>
              <a:t>'e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Çarpık veri (tek büyük aykırı değer):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'e doğru bozulur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 ikili aramanın O(log n)'inden asla iyi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Formülün gücü tamamen verinin şekline bağlı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arr[hi] == arr[lo]</a:t>
            </a:r>
            <a:r>
              <a:rPr sz="2000" b="0">
                <a:solidFill>
                  <a:srgbClr val="1F2D3A"/>
                </a:solidFill>
              </a:rPr>
              <a:t> bölme korumasını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Enterpolasyon aramasını </a:t>
            </a:r>
            <a:r>
              <a:rPr sz="2000" b="1">
                <a:solidFill>
                  <a:srgbClr val="1F2D3A"/>
                </a:solidFill>
              </a:rPr>
              <a:t>çarpık</a:t>
            </a:r>
            <a:r>
              <a:rPr sz="2000" b="0">
                <a:solidFill>
                  <a:srgbClr val="1F2D3A"/>
                </a:solidFill>
              </a:rPr>
              <a:t> (düzgün olmayan) veride kullanmak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O(log log n)'i bir en-kötü-durum garantisi sanmak — değil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dizinin değerleri aşırı </a:t>
            </a:r>
            <a:r>
              <a:rPr sz="2000" b="1">
                <a:solidFill>
                  <a:srgbClr val="1F2D3A"/>
                </a:solidFill>
              </a:rPr>
              <a:t>çarpık</a:t>
            </a:r>
            <a:r>
              <a:rPr sz="2000" b="0">
                <a:solidFill>
                  <a:srgbClr val="1F2D3A"/>
                </a:solidFill>
              </a:rPr>
              <a:t> — çoğu küçük, sonda tek bir dev aykırı değer. Enterpolasyon araması yine de iyi bir seçim mi?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Hayır, illa değil.</a:t>
            </a:r>
            <a:r>
              <a:rPr sz="2000" b="0">
                <a:solidFill>
                  <a:srgbClr val="1F2D3A"/>
                </a:solidFill>
              </a:rPr>
              <a:t> Çarpık veri, enterpolasyon aramasının maliyetini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'e itebilir — sade ikili aramanın O(log n)'i daha güvenli seçim olur.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Üstel Arama (Exponential Search)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Devasa,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bir veri akışında arama yapıyorsunuz ve uzunluğunu bilmiyorsunuz. İkili arama nereden başlayabilir ki?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1976</a:t>
            </a:r>
            <a:r>
              <a:rPr sz="2000" b="0">
                <a:solidFill>
                  <a:srgbClr val="1F2D3A"/>
                </a:solidFill>
              </a:rPr>
              <a:t> — Jon Bentley ve Andrew Yao, "An almost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optimal algorithm for unbounded searching"ı yayımlar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Sınırsız (unbounded)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galloping</a:t>
            </a:r>
            <a:r>
              <a:rPr sz="2000" b="0">
                <a:solidFill>
                  <a:srgbClr val="1F2D3A"/>
                </a:solidFill>
              </a:rPr>
              <a:t> arama da denir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Bugün bazı birleştirme ve küme kesişim algoritmalarında kullanılır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sınırsız bir listede arama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bir son yok mu? Sonda büyüyen bir </a:t>
            </a:r>
            <a:r>
              <a:rPr sz="2000" b="1">
                <a:solidFill>
                  <a:srgbClr val="1F2D3A"/>
                </a:solidFill>
              </a:rPr>
              <a:t>tahmin</a:t>
            </a:r>
            <a:r>
              <a:rPr sz="2000" b="0">
                <a:solidFill>
                  <a:srgbClr val="1F2D3A"/>
                </a:solidFill>
              </a:rPr>
              <a:t> kullan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İndeks 1'e, sonra 2'ye, 4'e, 8'e, 16'ya bak,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Açıkça çok ileri gidince ikiye katlamayı durdur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 sıradan, </a:t>
            </a:r>
            <a:r>
              <a:rPr sz="2000" b="1">
                <a:solidFill>
                  <a:srgbClr val="1F2D3A"/>
                </a:solidFill>
              </a:rPr>
              <a:t>sınırlı</a:t>
            </a:r>
            <a:r>
              <a:rPr sz="2000" b="0">
                <a:solidFill>
                  <a:srgbClr val="1F2D3A"/>
                </a:solidFill>
              </a:rPr>
              <a:t> bir ikili arama işi bitirir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Üstel arama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arr[0]</a:t>
            </a:r>
            <a:r>
              <a:rPr sz="2000" b="0">
                <a:solidFill>
                  <a:srgbClr val="1F2D3A"/>
                </a:solidFill>
              </a:rPr>
              <a:t>'a bak — hedef tam orada olabilir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</a:t>
            </a:r>
            <a:r>
              <a:rPr sz="2000" b="0">
                <a:solidFill>
                  <a:srgbClr val="1F2D3A"/>
                </a:solidFill>
              </a:rPr>
              <a:t>'u büyüt: 1, 2, 4, 8, …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arr[bound] &gt;= target</a:t>
            </a:r>
            <a:r>
              <a:rPr sz="2000" b="0">
                <a:solidFill>
                  <a:srgbClr val="1F2D3A"/>
                </a:solidFill>
              </a:rPr>
              <a:t> olana dek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[bound/2, bound]</a:t>
            </a:r>
            <a:r>
              <a:rPr sz="2000" b="0">
                <a:solidFill>
                  <a:srgbClr val="1F2D3A"/>
                </a:solidFill>
              </a:rPr>
              <a:t> içinde sıradan </a:t>
            </a:r>
            <a:r>
              <a:rPr sz="2000" b="1">
                <a:solidFill>
                  <a:srgbClr val="1F2D3A"/>
                </a:solidFill>
              </a:rPr>
              <a:t>ikili arama</a:t>
            </a:r>
            <a:r>
              <a:rPr sz="2000" b="0">
                <a:solidFill>
                  <a:srgbClr val="1F2D3A"/>
                </a:solidFill>
              </a:rPr>
              <a:t> çalıştır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Şimdiye kadarki her strateji gibi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bir dizi gerektirir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Üstel arama, adım adım</a:t>
            </a:r>
          </a:p>
        </p:txBody>
      </p:sp>
      <p:pic>
        <p:nvPicPr>
          <p:cNvPr id="7" name="Picture 6" descr="exponential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son değerden de büyük</a:t>
            </a:r>
          </a:p>
        </p:txBody>
      </p:sp>
      <p:pic>
        <p:nvPicPr>
          <p:cNvPr id="7" name="Picture 6" descr="exponential-search--beyond-en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9021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sınırı büyütmek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comp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(arr[0] == target)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bound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(bound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(arr[bound] &gt;= target)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bound *=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sınır içinde ikili arama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lo = bound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hi = (bound &lt; n) ? bound : n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comp++;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(arr[mid] == target) return mid;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(arr[mid] &lt; target) lo = mid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hi = mid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Sınır bulma aşaması: </a:t>
            </a:r>
            <a:r>
              <a:rPr sz="2000" b="1">
                <a:solidFill>
                  <a:srgbClr val="1F2D3A"/>
                </a:solidFill>
              </a:rPr>
              <a:t>O(log index)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index</a:t>
            </a:r>
            <a:r>
              <a:rPr sz="2000" b="0">
                <a:solidFill>
                  <a:srgbClr val="1F2D3A"/>
                </a:solidFill>
              </a:rPr>
              <a:t> hedefin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gerçekte bulunduğu yer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 aşaması: </a:t>
            </a:r>
            <a:r>
              <a:rPr sz="2000" b="1">
                <a:solidFill>
                  <a:srgbClr val="1F2D3A"/>
                </a:solidFill>
              </a:rPr>
              <a:t>O(log(bound))</a:t>
            </a:r>
            <a:r>
              <a:rPr sz="2000" b="0">
                <a:solidFill>
                  <a:srgbClr val="1F2D3A"/>
                </a:solidFill>
              </a:rPr>
              <a:t>, yani o da O(log index)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Toplam: </a:t>
            </a:r>
            <a:r>
              <a:rPr sz="2000" b="1">
                <a:solidFill>
                  <a:srgbClr val="1F2D3A"/>
                </a:solidFill>
              </a:rPr>
              <a:t>O(log index)</a:t>
            </a:r>
            <a:r>
              <a:rPr sz="2000" b="0">
                <a:solidFill>
                  <a:srgbClr val="1F2D3A"/>
                </a:solidFill>
              </a:rPr>
              <a:t> — hedef başa yakınken O(log n)'den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çok daha iyi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Sona yakınken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</a:t>
            </a:r>
            <a:r>
              <a:rPr sz="2000" b="0">
                <a:solidFill>
                  <a:srgbClr val="1F2D3A"/>
                </a:solidFill>
              </a:rPr>
              <a:t>'u </a:t>
            </a:r>
            <a:r>
              <a:rPr sz="2000" b="0">
                <a:solidFill>
                  <a:srgbClr val="A1123F"/>
                </a:solidFill>
                <a:latin typeface="Consolas"/>
              </a:rPr>
              <a:t>n - 1</a:t>
            </a:r>
            <a:r>
              <a:rPr sz="2000" b="0">
                <a:solidFill>
                  <a:srgbClr val="1F2D3A"/>
                </a:solidFill>
              </a:rPr>
              <a:t>'e sabitlemeyi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aramayı </a:t>
            </a:r>
            <a:r>
              <a:rPr sz="2000" b="0">
                <a:solidFill>
                  <a:srgbClr val="A1123F"/>
                </a:solidFill>
                <a:latin typeface="Consolas"/>
              </a:rPr>
              <a:t>[bound/2, bound]</a:t>
            </a:r>
            <a:r>
              <a:rPr sz="2000" b="0">
                <a:solidFill>
                  <a:srgbClr val="1F2D3A"/>
                </a:solidFill>
              </a:rPr>
              <a:t> yerine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bound]</a:t>
            </a:r>
            <a:r>
              <a:rPr sz="2000" b="0">
                <a:solidFill>
                  <a:srgbClr val="1F2D3A"/>
                </a:solidFill>
              </a:rPr>
              <a:t>'dan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yeniden başlatmak — ikiye katlama aşamasının işini boşa harcar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bilinen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gerektirdiğini varsaymak — açıkça gerektirmez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dizide bir milyon eleman var, ama hedef indeks </a:t>
            </a:r>
            <a:r>
              <a:rPr sz="2000" b="0">
                <a:solidFill>
                  <a:srgbClr val="A1123F"/>
                </a:solidFill>
                <a:latin typeface="Consolas"/>
              </a:rPr>
              <a:t>3</a:t>
            </a:r>
            <a:r>
              <a:rPr sz="2000" b="0">
                <a:solidFill>
                  <a:srgbClr val="1F2D3A"/>
                </a:solidFill>
              </a:rPr>
              <a:t>'te. Üstel arama yaklaşık kaç karşılaştırma gerektirir?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Yalnız birkaç tane</a:t>
            </a:r>
            <a:r>
              <a:rPr sz="2000" b="0">
                <a:solidFill>
                  <a:srgbClr val="1F2D3A"/>
                </a:solidFill>
              </a:rPr>
              <a:t> — dizi bir milyon eleman tutsa da, toplam yaklaşık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log2(3) + 1 ≈ 3</a:t>
            </a:r>
            <a:r>
              <a:rPr sz="2000" b="0">
                <a:solidFill>
                  <a:srgbClr val="1F2D3A"/>
                </a:solidFill>
              </a:rPr>
              <a:t> karşılaştırma.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Fibonacci Araması (Fibonacci Search)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strateji bölüyor: </a:t>
            </a:r>
            <a:r>
              <a:rPr sz="2000" b="0">
                <a:solidFill>
                  <a:srgbClr val="A1123F"/>
                </a:solidFill>
                <a:latin typeface="Consolas"/>
              </a:rPr>
              <a:t>n/block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(hi-lo)/2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bound/2</a:t>
            </a:r>
            <a:r>
              <a:rPr sz="2000" b="0">
                <a:solidFill>
                  <a:srgbClr val="1F2D3A"/>
                </a:solidFill>
              </a:rPr>
              <a:t>. Ya programınızı çalıştıran donanım ucuza bölemiyorsa?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1953</a:t>
            </a:r>
            <a:r>
              <a:rPr sz="2000" b="0">
                <a:solidFill>
                  <a:srgbClr val="1F2D3A"/>
                </a:solidFill>
              </a:rPr>
              <a:t> — Jack Kiefer'ın Fibonacci arama </a:t>
            </a:r>
            <a:r>
              <a:rPr sz="2000" b="1">
                <a:solidFill>
                  <a:srgbClr val="1F2D3A"/>
                </a:solidFill>
              </a:rPr>
              <a:t>tekniği</a:t>
            </a:r>
            <a:r>
              <a:rPr sz="2000" b="0">
                <a:solidFill>
                  <a:srgbClr val="1F2D3A"/>
                </a:solidFill>
              </a:rPr>
              <a:t>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önce dizi için değil, optimizasyon için geliştirildi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Kısa süre sonra dizi aramasına uyarlandı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toplama ve çıkarma</a:t>
            </a:r>
            <a:r>
              <a:rPr sz="2000" b="0">
                <a:solidFill>
                  <a:srgbClr val="1F2D3A"/>
                </a:solidFill>
              </a:rPr>
              <a:t> kullanır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/</a:t>
            </a:r>
            <a:r>
              <a:rPr sz="2000" b="0">
                <a:solidFill>
                  <a:srgbClr val="1F2D3A"/>
                </a:solidFill>
              </a:rPr>
              <a:t> yok,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 yok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cetvel olarak Fibonacci sayıları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Fibonacci sayıları: 1, 1, 2, 3, 5, 8, 13, 21,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biri kendinden önceki ikisinin toplamı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'e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</a:t>
            </a:r>
            <a:r>
              <a:rPr sz="2000" b="0">
                <a:solidFill>
                  <a:srgbClr val="1F2D3A"/>
                </a:solidFill>
              </a:rPr>
              <a:t> en küçük Fibonacci sayısını "cetvel" olarak seç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Aralığı bölerek değil, bu cetveli kullanarak böl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Fibonacci araması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Tıpkı ikili arama gibi </a:t>
            </a:r>
            <a:r>
              <a:rPr sz="2000" b="1">
                <a:solidFill>
                  <a:srgbClr val="1F2D3A"/>
                </a:solidFill>
              </a:rPr>
              <a:t>sıralı</a:t>
            </a:r>
            <a:r>
              <a:rPr sz="2000" b="0">
                <a:solidFill>
                  <a:srgbClr val="1F2D3A"/>
                </a:solidFill>
              </a:rPr>
              <a:t> bir dizi gerektirir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Fibonacci adımı arayla </a:t>
            </a:r>
            <a:r>
              <a:rPr sz="2000" b="0">
                <a:solidFill>
                  <a:srgbClr val="A1123F"/>
                </a:solidFill>
                <a:latin typeface="Consolas"/>
              </a:rPr>
              <a:t>(fib, fib1, fib2)</a:t>
            </a:r>
            <a:r>
              <a:rPr sz="2000" b="0">
                <a:solidFill>
                  <a:srgbClr val="1F2D3A"/>
                </a:solidFill>
              </a:rPr>
              <a:t> üçlüsünü izle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+ fib2</a:t>
            </a:r>
            <a:r>
              <a:rPr sz="2000" b="0">
                <a:solidFill>
                  <a:srgbClr val="1F2D3A"/>
                </a:solidFill>
              </a:rPr>
              <a:t>'de yokla; karşılaştır, sonra üçlüyü küçült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 target</a:t>
            </a:r>
            <a:r>
              <a:rPr sz="2000" b="0">
                <a:solidFill>
                  <a:srgbClr val="1F2D3A"/>
                </a:solidFill>
              </a:rPr>
              <a:t>: bir adım küçült;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 target</a:t>
            </a:r>
            <a:r>
              <a:rPr sz="2000" b="0">
                <a:solidFill>
                  <a:srgbClr val="1F2D3A"/>
                </a:solidFill>
              </a:rPr>
              <a:t>: iki adım küçült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Fibonacci araması, adım adım</a:t>
            </a:r>
          </a:p>
        </p:txBody>
      </p:sp>
      <p:pic>
        <p:nvPicPr>
          <p:cNvPr id="7" name="Picture 6" descr="fibonacci-searc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hedef aralıkta ama dizide yok</a:t>
            </a:r>
          </a:p>
        </p:txBody>
      </p:sp>
      <p:pic>
        <p:nvPicPr>
          <p:cNvPr id="7" name="Picture 6" descr="fibonacci-search--not-presen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Fibonacci üçlüsü ve yoklama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fib2=0, fib1=1, fib=fib1+fib2;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(fib &lt;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fib2=fib1; fib1=fib; fib=fib1+fib2;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offset =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(fib &gt; 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 = (offset+fib2 &lt; n-1)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? offset+fib2 : n-1;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üçlüyü küçültmek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(arr[i] &lt;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fib=fib1; fib1=fib2; fib2=fib-fib1;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offset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if (arr[i] &gt; target)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fib=fib2; fib1=fib1-fib2; fib2=fib-fib1;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aramayla aynı mertebe: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Pratikte ortalamada biraz daha fazla karşılaştırma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Gerçek avantajı: </a:t>
            </a:r>
            <a:r>
              <a:rPr sz="2000" b="1">
                <a:solidFill>
                  <a:srgbClr val="1F2D3A"/>
                </a:solidFill>
              </a:rPr>
              <a:t>bölme ya da çarpma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Hızlı bölmesi olmayan donanımda tarihsel olarak değerli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Sonda kalan tek elemanın kontrolünü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Fibonacci üçlüsünü ana döngünün </a:t>
            </a:r>
            <a:r>
              <a:rPr sz="2000" b="1">
                <a:solidFill>
                  <a:srgbClr val="1F2D3A"/>
                </a:solidFill>
              </a:rPr>
              <a:t>içinde</a:t>
            </a:r>
            <a:r>
              <a:rPr sz="2000" b="0">
                <a:solidFill>
                  <a:srgbClr val="1F2D3A"/>
                </a:solidFill>
              </a:rPr>
              <a:t> hesaplamak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İkili aramanın O(log n)'ini geçtiğini varsaymak — geçmez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Fibonacci araması neden 1950'ler ve 1960'larda, bugünün donanımından daha çok önem taşımış olabilir?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Bölme, erken donanımda pahalıydı ya da mevcut değildi.</a:t>
            </a:r>
            <a:r>
              <a:rPr sz="2000" b="0">
                <a:solidFill>
                  <a:srgbClr val="1F2D3A"/>
                </a:solidFill>
              </a:rPr>
              <a:t> Fibonacci aramasının saf toplama/çıkarması bu maliyeti tamamen ortadan kaldırıyordu.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Beş Arama Stratejisini Karşılaştırmak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— her biri ne ister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3273460"/>
                <a:gridCol w="290974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Strateji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İster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Sıçramalı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O(sqrt(n))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Enterpolasyon araması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Sıralı, düzgün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Üstel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index)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Karşılaştırma — Fibonacci ve hatırlatma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2049"/>
                <a:gridCol w="2727883"/>
                <a:gridCol w="2909742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Strateji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İster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En iyi durum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Fibonacci araması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dizi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İkili arama (Hafta 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Sıralı dizi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Doğrusal arama (Hafta 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Hiçbir şey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Hangisi ne zaman kullanılır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 kabaca düzgün mü? </a:t>
            </a:r>
            <a:r>
              <a:rPr sz="2000" b="1">
                <a:solidFill>
                  <a:srgbClr val="1F2D3A"/>
                </a:solidFill>
              </a:rPr>
              <a:t>Enterpolasyon</a:t>
            </a:r>
            <a:r>
              <a:rPr sz="2000" b="0">
                <a:solidFill>
                  <a:srgbClr val="1F2D3A"/>
                </a:solidFill>
              </a:rPr>
              <a:t> araması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Hedef genelde başa yakın mı? </a:t>
            </a:r>
            <a:r>
              <a:rPr sz="2000" b="1">
                <a:solidFill>
                  <a:srgbClr val="1F2D3A"/>
                </a:solidFill>
              </a:rPr>
              <a:t>Üstel</a:t>
            </a:r>
            <a:r>
              <a:rPr sz="2000" b="0">
                <a:solidFill>
                  <a:srgbClr val="1F2D3A"/>
                </a:solidFill>
              </a:rPr>
              <a:t> arama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Basit kod, bölme yok mu? </a:t>
            </a:r>
            <a:r>
              <a:rPr sz="2000" b="1">
                <a:solidFill>
                  <a:srgbClr val="1F2D3A"/>
                </a:solidFill>
              </a:rPr>
              <a:t>Sıçramalı</a:t>
            </a:r>
            <a:r>
              <a:rPr sz="2000" b="0">
                <a:solidFill>
                  <a:srgbClr val="1F2D3A"/>
                </a:solidFill>
              </a:rPr>
              <a:t> ya da </a:t>
            </a:r>
            <a:r>
              <a:rPr sz="2000" b="1">
                <a:solidFill>
                  <a:srgbClr val="1F2D3A"/>
                </a:solidFill>
              </a:rPr>
              <a:t>Fibonacci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Özel bir yapı yok mu? Sade </a:t>
            </a:r>
            <a:r>
              <a:rPr sz="2000" b="1">
                <a:solidFill>
                  <a:srgbClr val="1F2D3A"/>
                </a:solidFill>
              </a:rPr>
              <a:t>ikili arama</a:t>
            </a:r>
            <a:r>
              <a:rPr sz="2000" b="0">
                <a:solidFill>
                  <a:srgbClr val="1F2D3A"/>
                </a:solidFill>
              </a:rPr>
              <a:t> yeterli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 bir günlük dosyası sürekli büyüyor, uzunluğu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önceden hiç bilinmiyor. Bugünün hangi stratejisi en uygun, neden?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Üstel arama.</a:t>
            </a:r>
            <a:r>
              <a:rPr sz="2000" b="0">
                <a:solidFill>
                  <a:srgbClr val="1F2D3A"/>
                </a:solidFill>
              </a:rPr>
              <a:t> Yalnız aşana kadar bir sınırı büyütür — ikili aramadan farklı olarak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'in önceden bilinmesine hiç gerek duymaz.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Hash'leme: Doğrudan Adreslemeden Hash Fonksiyonlarına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Şimdiye kadarki her arama değerleri tekrar tekrar </a:t>
            </a:r>
            <a:r>
              <a:rPr sz="2000" b="1">
                <a:solidFill>
                  <a:srgbClr val="1F2D3A"/>
                </a:solidFill>
              </a:rPr>
              <a:t>karşılaştırıyor</a:t>
            </a:r>
            <a:r>
              <a:rPr sz="2000" b="0">
                <a:solidFill>
                  <a:srgbClr val="1F2D3A"/>
                </a:solidFill>
              </a:rPr>
              <a:t>. Bunun yerine bir anahtarın konumunu tek adımda </a:t>
            </a:r>
            <a:r>
              <a:rPr sz="2000" b="1">
                <a:solidFill>
                  <a:srgbClr val="1F2D3A"/>
                </a:solidFill>
              </a:rPr>
              <a:t>hesaplayabilir</a:t>
            </a:r>
            <a:r>
              <a:rPr sz="2000" b="0">
                <a:solidFill>
                  <a:srgbClr val="1F2D3A"/>
                </a:solidFill>
              </a:rPr>
              <a:t> miyiz?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Kısa tarihçe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1953</a:t>
            </a:r>
            <a:r>
              <a:rPr sz="2000" b="0">
                <a:solidFill>
                  <a:srgbClr val="1F2D3A"/>
                </a:solidFill>
              </a:rPr>
              <a:t> — IBM'de Hans Peter Luhn, kayıtları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doğrudan yerleştirmek için hesaplanmış bir fonksiyon önerir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iç yazı, hash'lemenin kökeni olarak geniş çapta kabul edilir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Fikir: bir </a:t>
            </a:r>
            <a:r>
              <a:rPr sz="2000" b="1">
                <a:solidFill>
                  <a:srgbClr val="1F2D3A"/>
                </a:solidFill>
              </a:rPr>
              <a:t>anahtarı</a:t>
            </a:r>
            <a:r>
              <a:rPr sz="2000" b="0">
                <a:solidFill>
                  <a:srgbClr val="1F2D3A"/>
                </a:solidFill>
              </a:rPr>
              <a:t>, bir formülle </a:t>
            </a:r>
            <a:r>
              <a:rPr sz="2000" b="1">
                <a:solidFill>
                  <a:srgbClr val="1F2D3A"/>
                </a:solidFill>
              </a:rPr>
              <a:t>tablo indeksine</a:t>
            </a:r>
            <a:r>
              <a:rPr sz="2000" b="0">
                <a:solidFill>
                  <a:srgbClr val="1F2D3A"/>
                </a:solidFill>
              </a:rPr>
              <a:t> çevir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doğrudan adresleme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Anahtarlar küçük tamsayılar,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  <a:r>
              <a:rPr sz="2000" b="0">
                <a:solidFill>
                  <a:srgbClr val="1F2D3A"/>
                </a:solidFill>
              </a:rPr>
              <a:t> mi? Anahtarın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kendisini dizi indeksi olarak kullan — O(1), hesaplama yok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table[key] = value</a:t>
            </a:r>
            <a:r>
              <a:rPr sz="2000" b="0">
                <a:solidFill>
                  <a:srgbClr val="1F2D3A"/>
                </a:solidFill>
              </a:rPr>
              <a:t> — doğrudan adresleme, hiç hash yok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Sorun: gerçek anahtarlar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  <a:r>
              <a:rPr sz="2000" b="0">
                <a:solidFill>
                  <a:srgbClr val="1F2D3A"/>
                </a:solidFill>
              </a:rPr>
              <a:t>'e nadiren düzgün sığar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Öğrenci numaraları, telefon numaraları: çok fazla olası değer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Hash'leme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</a:t>
            </a:r>
            <a:r>
              <a:rPr sz="2000" b="1">
                <a:solidFill>
                  <a:srgbClr val="1F2D3A"/>
                </a:solidFill>
              </a:rPr>
              <a:t>hash fonksiyonu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, herhangi bir anahtarı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0..m-1</a:t>
            </a:r>
            <a:r>
              <a:rPr sz="2000" b="0">
                <a:solidFill>
                  <a:srgbClr val="1F2D3A"/>
                </a:solidFill>
              </a:rPr>
              <a:t>'e eşler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= tablo boyutu; </a:t>
            </a:r>
            <a:r>
              <a:rPr sz="2000" b="0">
                <a:solidFill>
                  <a:srgbClr val="A1123F"/>
                </a:solidFill>
                <a:latin typeface="Consolas"/>
              </a:rPr>
              <a:t>h</a:t>
            </a:r>
            <a:r>
              <a:rPr sz="2000" b="0">
                <a:solidFill>
                  <a:srgbClr val="1F2D3A"/>
                </a:solidFill>
              </a:rPr>
              <a:t> hızlı olmalı, idealde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farklı anahtar aynı indekse düşerse: bir </a:t>
            </a:r>
            <a:r>
              <a:rPr sz="2000" b="1">
                <a:solidFill>
                  <a:srgbClr val="1F2D3A"/>
                </a:solidFill>
              </a:rPr>
              <a:t>çakışma (collision)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8–10, çakışmaları ele alan mekanizmayı kurar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Bölme yöntemi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basit yaygın hash fonksiyonu: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Herhangi bir tamsayı anahtarı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m-1]</a:t>
            </a:r>
            <a:r>
              <a:rPr sz="2000" b="0">
                <a:solidFill>
                  <a:srgbClr val="1F2D3A"/>
                </a:solidFill>
              </a:rPr>
              <a:t>'e eşler — her zaman,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m'nin seçimi</a:t>
            </a:r>
            <a:r>
              <a:rPr sz="2000" b="0">
                <a:solidFill>
                  <a:srgbClr val="1F2D3A"/>
                </a:solidFill>
              </a:rPr>
              <a:t>, anahtarların ne kadar iyi dağıldığını değiştirir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Dikkatsiz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, birçok anahtarı bilerek çakıştırabilir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Bölme yöntemi, adım adım</a:t>
            </a:r>
          </a:p>
        </p:txBody>
      </p:sp>
      <p:pic>
        <p:nvPicPr>
          <p:cNvPr id="7" name="Picture 6" descr="hash-function-divisi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02616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m 10'un kuvveti: felaket</a:t>
            </a:r>
          </a:p>
        </p:txBody>
      </p:sp>
      <p:pic>
        <p:nvPicPr>
          <p:cNvPr id="7" name="Picture 6" descr="hash-function-division--power-of-10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07" y="1325880"/>
            <a:ext cx="72626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m asal olmalı?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ortak çarpanı</a:t>
            </a:r>
            <a:r>
              <a:rPr sz="2000" b="0">
                <a:solidFill>
                  <a:srgbClr val="1F2D3A"/>
                </a:solidFill>
              </a:rPr>
              <a:t> olan anahtarlar kötü çakışır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10'un kuvveti, anahtarlar 10'un katı: toplam çöküş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Asal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, çoğu anahtar örüntüsüyle çarpan paylaşmaz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Kural: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'yi asal seçin, 2'nin ya da 10'un kuvvetlerinden kaçının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bölme hash fonksiyonu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+ m) % m, C'de negatif anahtarlara karşı korur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hash_division(int key, int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((key % m) + m)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  <a:r>
              <a:rPr sz="2000" b="0">
                <a:solidFill>
                  <a:srgbClr val="1F2D3A"/>
                </a:solidFill>
              </a:rPr>
              <a:t>: tek bir bölme — her zaman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Hash'lemeyi çekici kılan tam olarak bu O(1) maliyeti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hash tablosunun gerçek maliyeti </a:t>
            </a:r>
            <a:r>
              <a:rPr sz="2000" b="1">
                <a:solidFill>
                  <a:srgbClr val="1F2D3A"/>
                </a:solidFill>
              </a:rPr>
              <a:t>çakışmalarda</a:t>
            </a:r>
            <a:r>
              <a:rPr sz="2000" b="0">
                <a:solidFill>
                  <a:srgbClr val="1F2D3A"/>
                </a:solidFill>
              </a:rPr>
              <a:t> yaşar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8–10 tamamen bu maliyeti yönetmekle ilgili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Kolaylık olsun diye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'yi 2 ya da 10'un kuvveti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 ya da Java gibi dillerde negatif-anahtar korumasını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Çok fazla çakışma olsa bile O(1)'in her zaman geçerli olduğunu sanmak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 = 8</a:t>
            </a:r>
            <a:r>
              <a:rPr sz="2000" b="0">
                <a:solidFill>
                  <a:srgbClr val="1F2D3A"/>
                </a:solidFill>
              </a:rPr>
              <a:t> ve bir veri kümesindeki her anahtar </a:t>
            </a:r>
            <a:r>
              <a:rPr sz="2000" b="1">
                <a:solidFill>
                  <a:srgbClr val="1F2D3A"/>
                </a:solidFill>
              </a:rPr>
              <a:t>çift</a:t>
            </a:r>
            <a:r>
              <a:rPr sz="2000" b="0">
                <a:solidFill>
                  <a:srgbClr val="1F2D3A"/>
                </a:solidFill>
              </a:rPr>
              <a:t> sayı. Tablonun hücrelerinin ne kadarı hiç kullanılabilir?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En çok yarısı.</a:t>
            </a:r>
            <a:r>
              <a:rPr sz="2000" b="0">
                <a:solidFill>
                  <a:srgbClr val="1F2D3A"/>
                </a:solidFill>
              </a:rPr>
              <a:t> Çift bir anahtar mod 8 yalnız çift bir indekse (0, 2, 4, 6) düşebilir — tek indeksli hücrelere hiç ulaşılamaz.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Çakışmalar ve Ayrık Zincirleme (Separate Chaining)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İki farklı anahtar aynı indekse hash'leniyor. Tabloda orada yalnız bir hücre var. İkinci anahtar nereye gidiyor?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Benzetme — paylaşılan bir posta kutusu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öğrenci rastlantıyla aynı posta kutusu numarasını paylaşıyor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o tek posta kutusuna </a:t>
            </a:r>
            <a:r>
              <a:rPr sz="2000" b="1">
                <a:solidFill>
                  <a:srgbClr val="1F2D3A"/>
                </a:solidFill>
              </a:rPr>
              <a:t>küçük bir liste</a:t>
            </a:r>
            <a:r>
              <a:rPr sz="2000" b="0">
                <a:solidFill>
                  <a:srgbClr val="1F2D3A"/>
                </a:solidFill>
              </a:rPr>
              <a:t> as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 bir hücreyi istediğiniz kadar anahtar, art arda paylaşabilir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</a:t>
            </a:r>
            <a:r>
              <a:rPr sz="2000" b="1">
                <a:solidFill>
                  <a:srgbClr val="1F2D3A"/>
                </a:solidFill>
              </a:rPr>
              <a:t>ayrık zincirleme</a:t>
            </a:r>
            <a:r>
              <a:rPr sz="2000" b="0">
                <a:solidFill>
                  <a:srgbClr val="1F2D3A"/>
                </a:solidFill>
              </a:rPr>
              <a:t>: her kovaya (bucket) bir bağlı liste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Zincirleme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 hücresi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bir bağlı listenin </a:t>
            </a:r>
            <a:r>
              <a:rPr sz="2000" b="1">
                <a:solidFill>
                  <a:srgbClr val="1F2D3A"/>
                </a:solidFill>
              </a:rPr>
              <a:t>başını</a:t>
            </a:r>
            <a:r>
              <a:rPr sz="2000" b="0">
                <a:solidFill>
                  <a:srgbClr val="1F2D3A"/>
                </a:solidFill>
              </a:rPr>
              <a:t> tutar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Ekleme: yeni düğüm listenin </a:t>
            </a:r>
            <a:r>
              <a:rPr sz="2000" b="1">
                <a:solidFill>
                  <a:srgbClr val="1F2D3A"/>
                </a:solidFill>
              </a:rPr>
              <a:t>başı</a:t>
            </a:r>
            <a:r>
              <a:rPr sz="2000" b="0">
                <a:solidFill>
                  <a:srgbClr val="1F2D3A"/>
                </a:solidFill>
              </a:rPr>
              <a:t> olur —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Arama: listeyi dolaş, her anahtarı karşılaştır — O(zincir uzunluğu)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zincir (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): anahtar kesinlikle yok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Ayrık zincirleme, adım adım</a:t>
            </a:r>
          </a:p>
        </p:txBody>
      </p:sp>
      <p:pic>
        <p:nvPicPr>
          <p:cNvPr id="7" name="Picture 6" descr="hash-chain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763" y="1325880"/>
            <a:ext cx="963416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ağır yüklü bir tablo</a:t>
            </a:r>
          </a:p>
        </p:txBody>
      </p:sp>
      <p:pic>
        <p:nvPicPr>
          <p:cNvPr id="7" name="Picture 6" descr="hash-chaining--high-load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131" y="1325880"/>
            <a:ext cx="31194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ekleme (zincirin başı)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n-&gt;key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n-&gt;next = table[idx];  /* yeni baş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table[idx] =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arama (zinciri dolaşmak)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search(int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(Node *c = table[idx]; c;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c = c-&gt;next)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(c-&gt;key == key)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Yük faktörü (load factor)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n / m</a:t>
            </a:r>
            <a:r>
              <a:rPr sz="2000" b="0">
                <a:solidFill>
                  <a:srgbClr val="1F2D3A"/>
                </a:solidFill>
              </a:rPr>
              <a:t> — saklanan anahtarlar, tablo boyutuna bölünmüş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0,5</a:t>
            </a:r>
            <a:r>
              <a:rPr sz="2000" b="0">
                <a:solidFill>
                  <a:srgbClr val="1F2D3A"/>
                </a:solidFill>
              </a:rPr>
              <a:t>: zincirler ortalama 0,5 uzunlukta — neredeyse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4</a:t>
            </a:r>
            <a:r>
              <a:rPr sz="2000" b="0">
                <a:solidFill>
                  <a:srgbClr val="1F2D3A"/>
                </a:solidFill>
              </a:rPr>
              <a:t>: zincirler ortalama 4 uzunlukta — gerçek maliyet, O(1)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hash tablosunun </a:t>
            </a:r>
            <a:r>
              <a:rPr sz="2000" b="1">
                <a:solidFill>
                  <a:srgbClr val="1F2D3A"/>
                </a:solidFill>
              </a:rPr>
              <a:t>hızı</a:t>
            </a:r>
            <a:r>
              <a:rPr sz="2000" b="0">
                <a:solidFill>
                  <a:srgbClr val="1F2D3A"/>
                </a:solidFill>
              </a:rPr>
              <a:t> doğrudan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'ya bağlı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Ekleme: her zaman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doğrudan zincirin başına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 (ortalama): </a:t>
            </a:r>
            <a:r>
              <a:rPr sz="2000" b="1">
                <a:solidFill>
                  <a:srgbClr val="1F2D3A"/>
                </a:solidFill>
              </a:rPr>
              <a:t>O(1 + α)</a:t>
            </a:r>
            <a:r>
              <a:rPr sz="2000" b="0">
                <a:solidFill>
                  <a:srgbClr val="1F2D3A"/>
                </a:solidFill>
              </a:rPr>
              <a:t> — bir hash, artı zincir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 (en kötü durum):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— her anahtar tek bir zincirde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'yı küçük tutmak, zincirlemeyi pratikte hızlı tutan şey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Tabloyu hiç büyütmeden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'nın sınırsız büyümesine izin vermek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bir zincirin (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) "kesinlikle yok" demek olduğunu unutmak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"Çakışma"yı "hata" ile karıştırmak — çakışmalar beklenir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tabloda </a:t>
            </a:r>
            <a:r>
              <a:rPr sz="2000" b="0">
                <a:solidFill>
                  <a:srgbClr val="A1123F"/>
                </a:solidFill>
                <a:latin typeface="Consolas"/>
              </a:rPr>
              <a:t>m = 5</a:t>
            </a:r>
            <a:r>
              <a:rPr sz="2000" b="0">
                <a:solidFill>
                  <a:srgbClr val="1F2D3A"/>
                </a:solidFill>
              </a:rPr>
              <a:t> kova ve zincirlemeyle düzgün dağılmış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20</a:t>
            </a:r>
            <a:r>
              <a:rPr sz="2000" b="0">
                <a:solidFill>
                  <a:srgbClr val="1F2D3A"/>
                </a:solidFill>
              </a:rPr>
              <a:t> anahtar var. Yük faktörü ve ortalama zincir uzunluğu nedir?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α = 20 / 5 = 4.</a:t>
            </a:r>
            <a:r>
              <a:rPr sz="2000" b="0">
                <a:solidFill>
                  <a:srgbClr val="1F2D3A"/>
                </a:solidFill>
              </a:rPr>
              <a:t> Ortalamada, her zincir yaklaşık 4 anahtar tutar — arama O(1) değil, kabaca 4 karşılaştırmaya mal olur.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Açık Adresleme (Open Addressing)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Ayrık zincirleme liste düğümleri için ekstra bellek ister. Her anahtar bunun yerine </a:t>
            </a:r>
            <a:r>
              <a:rPr sz="2000" b="1">
                <a:solidFill>
                  <a:srgbClr val="1F2D3A"/>
                </a:solidFill>
              </a:rPr>
              <a:t>doğrudan tablonun hücrelerinde</a:t>
            </a:r>
            <a:r>
              <a:rPr sz="2000" b="0">
                <a:solidFill>
                  <a:srgbClr val="1F2D3A"/>
                </a:solidFill>
              </a:rPr>
              <a:t> yaşayabilir mi?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Açık adresleme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Liste yok: her anahtar doğrudan tablo dizisinde yaşar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'de çakışma mı? Bir dizi başka hücreyi </a:t>
            </a:r>
            <a:r>
              <a:rPr sz="2000" b="1">
                <a:solidFill>
                  <a:srgbClr val="1F2D3A"/>
                </a:solidFill>
              </a:rPr>
              <a:t>yokla (probe)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İlk </a:t>
            </a:r>
            <a:r>
              <a:rPr sz="2000" b="1">
                <a:solidFill>
                  <a:srgbClr val="1F2D3A"/>
                </a:solidFill>
              </a:rPr>
              <a:t>boş</a:t>
            </a:r>
            <a:r>
              <a:rPr sz="2000" b="0">
                <a:solidFill>
                  <a:srgbClr val="1F2D3A"/>
                </a:solidFill>
              </a:rPr>
              <a:t> hücrede dur — anahtar oraya yerleşir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Silme bir </a:t>
            </a:r>
            <a:r>
              <a:rPr sz="2000" b="1">
                <a:solidFill>
                  <a:srgbClr val="1F2D3A"/>
                </a:solidFill>
              </a:rPr>
              <a:t>mezar taşı (tombstone)</a:t>
            </a:r>
            <a:r>
              <a:rPr sz="2000" b="0">
                <a:solidFill>
                  <a:srgbClr val="1F2D3A"/>
                </a:solidFill>
              </a:rPr>
              <a:t> işareti ister, gerçek boş hücre değil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Aşağıda üç yoklama kuralı: doğrusal, karesel, çift hash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9a. Doğrusal Yoklama (Linear Probing)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yoklama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</a:t>
            </a:r>
            <a:r>
              <a:rPr sz="2000" b="0">
                <a:solidFill>
                  <a:srgbClr val="1F2D3A"/>
                </a:solidFill>
              </a:rPr>
              <a:t>'de çakışma mı?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h(key)+1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+2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+3</a:t>
            </a:r>
            <a:r>
              <a:rPr sz="2000" b="0">
                <a:solidFill>
                  <a:srgbClr val="1F2D3A"/>
                </a:solidFill>
              </a:rPr>
              <a:t>, …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İndeks sonu geçince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m</a:t>
            </a:r>
            <a:r>
              <a:rPr sz="2000" b="0">
                <a:solidFill>
                  <a:srgbClr val="1F2D3A"/>
                </a:solidFill>
              </a:rPr>
              <a:t> ile başa sar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Boş </a:t>
            </a:r>
            <a:r>
              <a:rPr sz="2000" b="1">
                <a:solidFill>
                  <a:srgbClr val="1F2D3A"/>
                </a:solidFill>
              </a:rPr>
              <a:t>ya da</a:t>
            </a:r>
            <a:r>
              <a:rPr sz="2000" b="0">
                <a:solidFill>
                  <a:srgbClr val="1F2D3A"/>
                </a:solidFill>
              </a:rPr>
              <a:t> silinmiş ilk hücrede dur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Kodlaması basit, ama anahtarlar </a:t>
            </a:r>
            <a:r>
              <a:rPr sz="2000" b="1">
                <a:solidFill>
                  <a:srgbClr val="1F2D3A"/>
                </a:solidFill>
              </a:rPr>
              <a:t>öbekler</a:t>
            </a:r>
            <a:r>
              <a:rPr sz="2000" b="0">
                <a:solidFill>
                  <a:srgbClr val="1F2D3A"/>
                </a:solidFill>
              </a:rPr>
              <a:t> halinde yığılır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Doğrusal yoklama, adım adım</a:t>
            </a:r>
          </a:p>
        </p:txBody>
      </p:sp>
      <p:pic>
        <p:nvPicPr>
          <p:cNvPr id="7" name="Picture 6" descr="hash-linear-prob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silme sonrası arama</a:t>
            </a:r>
          </a:p>
        </p:txBody>
      </p:sp>
      <p:pic>
        <p:nvPicPr>
          <p:cNvPr id="7" name="Picture 6" descr="hash-linear-probing--tombston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79426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tablo doluyor</a:t>
            </a:r>
          </a:p>
        </p:txBody>
      </p:sp>
      <p:pic>
        <p:nvPicPr>
          <p:cNvPr id="7" name="Picture 6" descr="hash-linear-probing--table-full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90217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doğrusal yoklamayla ekleme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OCCUPIED;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idx = (idx + 1)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  /* tablo dolu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silme bir mezar taşı bırakır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73100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delete_key(int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idx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== EMPTY)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(table[idx] ==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DELETED;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idx = (idx + 1)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Birincil kümelenme (primary clustering)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Çakışan anahtarlar her zaman </a:t>
            </a:r>
            <a:r>
              <a:rPr sz="2000" b="1">
                <a:solidFill>
                  <a:srgbClr val="1F2D3A"/>
                </a:solidFill>
              </a:rPr>
              <a:t>aynı</a:t>
            </a:r>
            <a:r>
              <a:rPr sz="2000" b="0">
                <a:solidFill>
                  <a:srgbClr val="1F2D3A"/>
                </a:solidFill>
              </a:rPr>
              <a:t> doğrusal yolu izler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Dolu öbekler büyür, büyüyen öbekler daha çok çakışma çeker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kartopu etkisine </a:t>
            </a:r>
            <a:r>
              <a:rPr sz="2000" b="1">
                <a:solidFill>
                  <a:srgbClr val="1F2D3A"/>
                </a:solidFill>
              </a:rPr>
              <a:t>birincil kümelenme</a:t>
            </a:r>
            <a:r>
              <a:rPr sz="2000" b="0">
                <a:solidFill>
                  <a:srgbClr val="1F2D3A"/>
                </a:solidFill>
              </a:rPr>
              <a:t> denir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Bölüm 9b ve 9c bunu daha az öngörülebilir bir adımla düzeltir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Düşük yük faktöründe ekleme/arama: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'e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1'e yaklaştıkça: kümelenme maliyeti keskin şekilde artırır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kötü durum: </a:t>
            </a:r>
            <a:r>
              <a:rPr sz="2000" b="1">
                <a:solidFill>
                  <a:srgbClr val="1F2D3A"/>
                </a:solidFill>
              </a:rPr>
              <a:t>O(m)</a:t>
            </a:r>
            <a:r>
              <a:rPr sz="2000" b="0">
                <a:solidFill>
                  <a:srgbClr val="1F2D3A"/>
                </a:solidFill>
              </a:rPr>
              <a:t> — tüm tabloyu taramak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'yı 1'in belirgin altında tutmak zincirlemeden bile daha önemli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Silinen bir hücreyi DELETED yerine EMPTY'ye temizlemek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'nın 1,0'a ulaşmasına izin vermek — ekleme artık temiz bitmez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Aramanın DELETED hücreleri de </a:t>
            </a:r>
            <a:r>
              <a:rPr sz="2000" b="1">
                <a:solidFill>
                  <a:srgbClr val="1F2D3A"/>
                </a:solidFill>
              </a:rPr>
              <a:t>geçmesi</a:t>
            </a:r>
            <a:r>
              <a:rPr sz="2000" b="0">
                <a:solidFill>
                  <a:srgbClr val="1F2D3A"/>
                </a:solidFill>
              </a:rPr>
              <a:t> gerektiğini unutmak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anahtar silinir, bir mezar taşı bırakır. Sonraki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search()</a:t>
            </a:r>
            <a:r>
              <a:rPr sz="2000" b="0">
                <a:solidFill>
                  <a:srgbClr val="1F2D3A"/>
                </a:solidFill>
              </a:rPr>
              <a:t> o hücreyi durmadan geçer. Bu neden doğru davranış?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Çünkü silinenden sonra yerleştirilmiş bir anahtar, tam onun üzerinden yoklanmış olabilir.</a:t>
            </a:r>
            <a:r>
              <a:rPr sz="2000" b="0">
                <a:solidFill>
                  <a:srgbClr val="1F2D3A"/>
                </a:solidFill>
              </a:rPr>
              <a:t> Bir mezar taşında durmak, onu yanlışlıkla yok sayardı.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9b. Karesel Yoklama (Quadratic Probing)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Karesel yoklama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</a:t>
            </a:r>
            <a:r>
              <a:rPr sz="2000" b="0">
                <a:solidFill>
                  <a:srgbClr val="1F2D3A"/>
                </a:solidFill>
              </a:rPr>
              <a:t>'da çakışma mı?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 + 1²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home + 2²</a:t>
            </a:r>
            <a:r>
              <a:rPr sz="2000" b="0">
                <a:solidFill>
                  <a:srgbClr val="1F2D3A"/>
                </a:solidFill>
              </a:rPr>
              <a:t>, … dene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Adım hızla büyür: 1, 4, 9, 16, … — 1, 1, 1, … yerine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Çakışan anahtarları birbirinden ayırır — birincil kümelenmeyi azaltır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tuzak: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  <a:r>
              <a:rPr sz="2000" b="0">
                <a:solidFill>
                  <a:srgbClr val="1F2D3A"/>
                </a:solidFill>
              </a:rPr>
              <a:t> dizisi başarısız şekilde </a:t>
            </a:r>
            <a:r>
              <a:rPr sz="2000" b="1">
                <a:solidFill>
                  <a:srgbClr val="1F2D3A"/>
                </a:solidFill>
              </a:rPr>
              <a:t>döngüye</a:t>
            </a:r>
            <a:r>
              <a:rPr sz="2000" b="0">
                <a:solidFill>
                  <a:srgbClr val="1F2D3A"/>
                </a:solidFill>
              </a:rPr>
              <a:t> girebilir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Karesel yoklama, adım adım</a:t>
            </a:r>
          </a:p>
        </p:txBody>
      </p:sp>
      <p:pic>
        <p:nvPicPr>
          <p:cNvPr id="7" name="Picture 6" descr="hash-quadratic-prob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47185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m 2'nin kuvveti: bir döngü</a:t>
            </a:r>
          </a:p>
        </p:txBody>
      </p:sp>
      <p:pic>
        <p:nvPicPr>
          <p:cNvPr id="7" name="Picture 6" descr="hash-quadratic-probing--quadratic-cyc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6783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karesel yoklamayla ekleme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bool insert(int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home =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idx = (home + i*i)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state[idx] = OCCUPIED;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true;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false;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Karmaşıklık, ve m neden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Düşük yük faktöründe ekleme/arama: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'e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'da doğrusal yoklamadan daha az kümelenme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asal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&lt;= 0,5</a:t>
            </a:r>
            <a:r>
              <a:rPr sz="2000" b="0">
                <a:solidFill>
                  <a:srgbClr val="1F2D3A"/>
                </a:solidFill>
              </a:rPr>
              <a:t> gerektirir — yoksa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dizisi boş bir hücreye ulaşmadan </a:t>
            </a:r>
            <a:r>
              <a:rPr sz="2000" b="1">
                <a:solidFill>
                  <a:srgbClr val="1F2D3A"/>
                </a:solidFill>
              </a:rPr>
              <a:t>döngüye</a:t>
            </a:r>
            <a:r>
              <a:rPr sz="2000" b="0">
                <a:solidFill>
                  <a:srgbClr val="1F2D3A"/>
                </a:solidFill>
              </a:rPr>
              <a:t> girebilir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"Yuvarlak sayı diye"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'yi 2'nin kuvveti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'nın 0,5'i aşmasına izin vermek — döngü olası hale gelir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Döngüye giren bir eklemeyi gerçekten dolu bir tabloyla karıştırmak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 = 8</a:t>
            </a:r>
            <a:r>
              <a:rPr sz="2000" b="0">
                <a:solidFill>
                  <a:srgbClr val="1F2D3A"/>
                </a:solidFill>
              </a:rPr>
              <a:t>. Karesel yoklama burada neden </a:t>
            </a:r>
            <a:r>
              <a:rPr sz="2000" b="0">
                <a:solidFill>
                  <a:srgbClr val="A1123F"/>
                </a:solidFill>
                <a:latin typeface="Consolas"/>
              </a:rPr>
              <a:t>m = 11</a:t>
            </a:r>
            <a:r>
              <a:rPr sz="2000" b="0">
                <a:solidFill>
                  <a:srgbClr val="1F2D3A"/>
                </a:solidFill>
              </a:rPr>
              <a:t>'e göre daha riskli?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8, asal değil, 2'nin kuvveti.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i²</a:t>
            </a:r>
            <a:r>
              <a:rPr sz="2000" b="0">
                <a:solidFill>
                  <a:srgbClr val="1F2D3A"/>
                </a:solidFill>
              </a:rPr>
              <a:t> dizisi, tabloda hâlâ boş yer olsa bile, yalnız birkaç hücre arasında döngüye girebilir.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9c. Çift Hash (Double Hashing)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Çift hash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İki hash fonksiyonu: ev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h1(key)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1">
                <a:solidFill>
                  <a:srgbClr val="1F2D3A"/>
                </a:solidFill>
              </a:rPr>
              <a:t>adım</a:t>
            </a:r>
            <a:r>
              <a:rPr sz="2000" b="0">
                <a:solidFill>
                  <a:srgbClr val="1F2D3A"/>
                </a:solidFill>
              </a:rPr>
              <a:t>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h2(key)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probe(i) = (h1(key) + i * h2(key))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Farklı anahtarlar genelde </a:t>
            </a:r>
            <a:r>
              <a:rPr sz="2000" b="1">
                <a:solidFill>
                  <a:srgbClr val="1F2D3A"/>
                </a:solidFill>
              </a:rPr>
              <a:t>farklı</a:t>
            </a:r>
            <a:r>
              <a:rPr sz="2000" b="0">
                <a:solidFill>
                  <a:srgbClr val="1F2D3A"/>
                </a:solidFill>
              </a:rPr>
              <a:t> adımlar 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Çakışan anahtarlar artık aynı yolu izlemez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Çift hash, adım adım</a:t>
            </a:r>
          </a:p>
        </p:txBody>
      </p:sp>
      <p:pic>
        <p:nvPicPr>
          <p:cNvPr id="7" name="Picture 6" descr="hash-double-has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298259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ortak çarpanlı bir döngü</a:t>
            </a:r>
          </a:p>
        </p:txBody>
      </p:sp>
      <p:pic>
        <p:nvPicPr>
          <p:cNvPr id="7" name="Picture 6" descr="hash-double-hashing--double-hash-cycl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55431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iki hash fonksiyonu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h1(int key, int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key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h2(int key, int r)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r - (key % r);  /* r &lt; m, asal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iki hash ile yoklama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idx = h1(key,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step = h2(key, R);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M;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(state[idx] != OCCUPIED)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table[idx]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idx;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idx = (idx + step) % M;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Karmaşıklık, ve m neden önemli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1'in belirgin altındayken ekleme/arama: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'e yakın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Üç yoklama kuralının en az kümelenmesi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adımın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hücreye ulaşması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'nin asal olması gerekir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Pratikte genelde en iyi açık adresleme seçimi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h2(key)</a:t>
            </a:r>
            <a:r>
              <a:rPr sz="2000" b="0">
                <a:solidFill>
                  <a:srgbClr val="1F2D3A"/>
                </a:solidFill>
              </a:rPr>
              <a:t>'nin </a:t>
            </a:r>
            <a:r>
              <a:rPr sz="2000" b="1">
                <a:solidFill>
                  <a:srgbClr val="1F2D3A"/>
                </a:solidFill>
              </a:rPr>
              <a:t>0</a:t>
            </a:r>
            <a:r>
              <a:rPr sz="2000" b="0">
                <a:solidFill>
                  <a:srgbClr val="1F2D3A"/>
                </a:solidFill>
              </a:rPr>
              <a:t> dönebilmesine izin vermek — sonsuz bir adım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'yi ortak bir çarpan paylaşacak şekilde seçmek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R</a:t>
            </a:r>
            <a:r>
              <a:rPr sz="2000" b="0">
                <a:solidFill>
                  <a:srgbClr val="1F2D3A"/>
                </a:solidFill>
              </a:rPr>
              <a:t>'nin kendisinin asal, ve </a:t>
            </a:r>
            <a:r>
              <a:rPr sz="2000" b="0">
                <a:solidFill>
                  <a:srgbClr val="A1123F"/>
                </a:solidFill>
                <a:latin typeface="Consolas"/>
              </a:rPr>
              <a:t>R &lt; m</a:t>
            </a:r>
            <a:r>
              <a:rPr sz="2000" b="0">
                <a:solidFill>
                  <a:srgbClr val="1F2D3A"/>
                </a:solidFill>
              </a:rPr>
              <a:t> olması gerektiğini unutmak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Doğrusal, karesel ve çift hash, iyi davranış için hepsi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'nin asal olmasını ister.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asal değilken hangisi </a:t>
            </a:r>
            <a:r>
              <a:rPr sz="2000" b="1">
                <a:solidFill>
                  <a:srgbClr val="1F2D3A"/>
                </a:solidFill>
              </a:rPr>
              <a:t>en</a:t>
            </a:r>
            <a:r>
              <a:rPr sz="2000" b="0">
                <a:solidFill>
                  <a:srgbClr val="1F2D3A"/>
                </a:solidFill>
              </a:rPr>
              <a:t> hoşgörülü?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Doğrusal yoklama.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bileşikken bile her hücreye ulaşmaya devam eder — yalnız </a:t>
            </a:r>
            <a:r>
              <a:rPr sz="2000" b="1">
                <a:solidFill>
                  <a:srgbClr val="1F2D3A"/>
                </a:solidFill>
              </a:rPr>
              <a:t>kümelenmesi</a:t>
            </a:r>
            <a:r>
              <a:rPr sz="2000" b="0">
                <a:solidFill>
                  <a:srgbClr val="1F2D3A"/>
                </a:solidFill>
              </a:rPr>
              <a:t> kötüleşir, doğruluğu değil.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Yeniden Hash'leme (Rehashing)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Başlangıç sorusu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Bölüm 9'daki her teknik,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1'e yaklaştıkça yavaşlıyor. Bu gerçekleşmeden önce ne olmalı?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Yeniden hash'leme fikri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için bir </a:t>
            </a:r>
            <a:r>
              <a:rPr sz="2000" b="1">
                <a:solidFill>
                  <a:srgbClr val="1F2D3A"/>
                </a:solidFill>
              </a:rPr>
              <a:t>eşik (threshold)</a:t>
            </a:r>
            <a:r>
              <a:rPr sz="2000" b="0">
                <a:solidFill>
                  <a:srgbClr val="1F2D3A"/>
                </a:solidFill>
              </a:rPr>
              <a:t> seç (genelde 0,7–0,8 civarı)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 aşmak bir </a:t>
            </a:r>
            <a:r>
              <a:rPr sz="2000" b="1">
                <a:solidFill>
                  <a:srgbClr val="1F2D3A"/>
                </a:solidFill>
              </a:rPr>
              <a:t>yeniden hash'lemeyi</a:t>
            </a:r>
            <a:r>
              <a:rPr sz="2000" b="0">
                <a:solidFill>
                  <a:srgbClr val="1F2D3A"/>
                </a:solidFill>
              </a:rPr>
              <a:t> tetikler: daha büyük bir tablo kur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 boyut: en az </a:t>
            </a:r>
            <a:r>
              <a:rPr sz="2000" b="0">
                <a:solidFill>
                  <a:srgbClr val="A1123F"/>
                </a:solidFill>
                <a:latin typeface="Consolas"/>
              </a:rPr>
              <a:t>2 * m</a:t>
            </a:r>
            <a:r>
              <a:rPr sz="2000" b="0">
                <a:solidFill>
                  <a:srgbClr val="1F2D3A"/>
                </a:solidFill>
              </a:rPr>
              <a:t> olan bir sonraki </a:t>
            </a:r>
            <a:r>
              <a:rPr sz="2000" b="1">
                <a:solidFill>
                  <a:srgbClr val="1F2D3A"/>
                </a:solidFill>
              </a:rPr>
              <a:t>asal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</a:t>
            </a:r>
            <a:r>
              <a:rPr sz="2000" b="0">
                <a:solidFill>
                  <a:srgbClr val="1F2D3A"/>
                </a:solidFill>
              </a:rPr>
              <a:t> anahtar yeniden eklenmeli — indeksi değişebilir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Neden her anahtar taşınmalı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 = k mod m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'yi değiştirin,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h(k)</a:t>
            </a:r>
            <a:r>
              <a:rPr sz="2000" b="0">
                <a:solidFill>
                  <a:srgbClr val="1F2D3A"/>
                </a:solidFill>
              </a:rPr>
              <a:t> genelde değişir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Eski hücreleri doğrudan yenilerine kopyalamak yanlış olurdu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Bunun yerine: her anahtarı yeni, boş tabloya </a:t>
            </a:r>
            <a:r>
              <a:rPr sz="2000" b="1">
                <a:solidFill>
                  <a:srgbClr val="1F2D3A"/>
                </a:solidFill>
              </a:rPr>
              <a:t>yeniden ekle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zaten yazılmış olan aynı </a:t>
            </a:r>
            <a:r>
              <a:rPr sz="2000" b="0">
                <a:solidFill>
                  <a:srgbClr val="A1123F"/>
                </a:solidFill>
                <a:latin typeface="Consolas"/>
              </a:rPr>
              <a:t>insert()</a:t>
            </a:r>
            <a:r>
              <a:rPr sz="2000" b="0">
                <a:solidFill>
                  <a:srgbClr val="1F2D3A"/>
                </a:solidFill>
              </a:rPr>
              <a:t>'ü kullanır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Yeniden hash'leme, adım adım</a:t>
            </a:r>
          </a:p>
        </p:txBody>
      </p:sp>
      <p:pic>
        <p:nvPicPr>
          <p:cNvPr id="7" name="Picture 6" descr="rehas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4264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Uç durum — art arda iki kez büyümek</a:t>
            </a:r>
          </a:p>
        </p:txBody>
      </p:sp>
      <p:pic>
        <p:nvPicPr>
          <p:cNvPr id="7" name="Picture 6" descr="rehashing--double-rehash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81034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bir sonraki asal boyutu bulmak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is_prime(int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(x &lt; 2)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i=2; i*i&lt;=x;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(x % i == 0)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next_prime(int x)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(!is_prime(x)) x++;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Kod — büyütmek ve yeniden eklemek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rehash(void)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newM = next_prime(2 * m);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… newState, newTable ayır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m;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(state[i] == OCCUPIED)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insert_into(newState, newTable,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    newM, table[i]);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 = newM;  /* … yeni dizileri değiştir …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Amortize karmaşıklık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bir yeniden hash'leme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'e mal olur — her anahtar yeniden eklenir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Yeniden hash'lemeler </a:t>
            </a:r>
            <a:r>
              <a:rPr sz="2000" b="1">
                <a:solidFill>
                  <a:srgbClr val="1F2D3A"/>
                </a:solidFill>
              </a:rPr>
              <a:t>nadiren</a:t>
            </a:r>
            <a:r>
              <a:rPr sz="2000" b="0">
                <a:solidFill>
                  <a:srgbClr val="1F2D3A"/>
                </a:solidFill>
              </a:rPr>
              <a:t> olur: tablo boyutu en az iki katına çıkar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Birçok eklemeye yayıldığında, ortalama maliyet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kalır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Bu, Hafta 2'nin dinamik dizisiyle aynı </a:t>
            </a:r>
            <a:r>
              <a:rPr sz="2000" b="1">
                <a:solidFill>
                  <a:srgbClr val="1F2D3A"/>
                </a:solidFill>
              </a:rPr>
              <a:t>amortize</a:t>
            </a:r>
            <a:r>
              <a:rPr sz="2000" b="0">
                <a:solidFill>
                  <a:srgbClr val="1F2D3A"/>
                </a:solidFill>
              </a:rPr>
              <a:t> fikri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Sık yapılan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Hiç yeniden hash'lememek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sınırsız büyür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Asal olmayan bir boyuta büyümek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eşiği geçmek yerine her tek eklemede yeniden hash'lemek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m = 6</a:t>
            </a:r>
            <a:r>
              <a:rPr sz="2000" b="0">
                <a:solidFill>
                  <a:srgbClr val="1F2D3A"/>
                </a:solidFill>
              </a:rPr>
              <a:t> olan bir tabloda </a:t>
            </a:r>
            <a:r>
              <a:rPr sz="2000" b="0">
                <a:solidFill>
                  <a:srgbClr val="A1123F"/>
                </a:solidFill>
                <a:latin typeface="Consolas"/>
              </a:rPr>
              <a:t>n = 5</a:t>
            </a:r>
            <a:r>
              <a:rPr sz="2000" b="0">
                <a:solidFill>
                  <a:srgbClr val="1F2D3A"/>
                </a:solidFill>
              </a:rPr>
              <a:t> anahtar var, eşik </a:t>
            </a:r>
            <a:r>
              <a:rPr sz="2000" b="0">
                <a:solidFill>
                  <a:srgbClr val="A1123F"/>
                </a:solidFill>
                <a:latin typeface="Consolas"/>
              </a:rPr>
              <a:t>0,8</a:t>
            </a:r>
            <a:r>
              <a:rPr sz="2000" b="0">
                <a:solidFill>
                  <a:srgbClr val="1F2D3A"/>
                </a:solidFill>
              </a:rPr>
              <a:t>. Bir anahtar daha ekleniyor. Bir yeniden hash'leme tetiklenir mi, hangi boyuta?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Evet.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α = 6/6 = 1,0 &gt; 0,8</a:t>
            </a:r>
            <a:r>
              <a:rPr sz="2000" b="0">
                <a:solidFill>
                  <a:srgbClr val="1F2D3A"/>
                </a:solidFill>
              </a:rPr>
              <a:t> — bir yeniden hash'leme tetiklenir. Yeni boyut: </a:t>
            </a:r>
            <a:r>
              <a:rPr sz="2000" b="0">
                <a:solidFill>
                  <a:srgbClr val="A1123F"/>
                </a:solidFill>
                <a:latin typeface="Consolas"/>
              </a:rPr>
              <a:t>next_prime(12) = 13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Veri Yapıları · Hafta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Bir Çakışma-Çözme Tekniği Seçmek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Zincirleme mi, açık adresleme mi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4000896"/>
                <a:gridCol w="3637178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Zincirleme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Açık adresleme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Ekstra bellek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Evet, düğüm başına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Hayır, yerinde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Yüksek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Zarifçe bozulur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Keskin bozulur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Silme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Basit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Mezar taşı ister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Açık adresleme içinde seçim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Basit kod,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düşük tutuluyor mu? </a:t>
            </a:r>
            <a:r>
              <a:rPr sz="2000" b="1">
                <a:solidFill>
                  <a:srgbClr val="1F2D3A"/>
                </a:solidFill>
              </a:rPr>
              <a:t>Doğrusal</a:t>
            </a:r>
            <a:r>
              <a:rPr sz="2000" b="0">
                <a:solidFill>
                  <a:srgbClr val="1F2D3A"/>
                </a:solidFill>
              </a:rPr>
              <a:t> yoklama yeter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az kümelenme isteniyor, asal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kabul ediliyor mu?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Karesel</a:t>
            </a:r>
            <a:r>
              <a:rPr sz="2000" b="0">
                <a:solidFill>
                  <a:srgbClr val="1F2D3A"/>
                </a:solidFill>
              </a:rPr>
              <a:t> yoklama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Mevcut en iyi dağılım isteniyor mu? </a:t>
            </a:r>
            <a:r>
              <a:rPr sz="2000" b="1">
                <a:solidFill>
                  <a:srgbClr val="1F2D3A"/>
                </a:solidFill>
              </a:rPr>
              <a:t>Çift</a:t>
            </a:r>
            <a:r>
              <a:rPr sz="2000" b="0">
                <a:solidFill>
                  <a:srgbClr val="1F2D3A"/>
                </a:solidFill>
              </a:rPr>
              <a:t> hash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Pratik bir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Silmeler sık, ya da bellek sıkı değil mi? </a:t>
            </a:r>
            <a:r>
              <a:rPr sz="2000" b="1">
                <a:solidFill>
                  <a:srgbClr val="1F2D3A"/>
                </a:solidFill>
              </a:rPr>
              <a:t>Zincirleme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Bellek önemli,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1'in belirgin altında mı? </a:t>
            </a:r>
            <a:r>
              <a:rPr sz="2000" b="1">
                <a:solidFill>
                  <a:srgbClr val="1F2D3A"/>
                </a:solidFill>
              </a:rPr>
              <a:t>Açık adresleme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iki durumda: </a:t>
            </a:r>
            <a:r>
              <a:rPr sz="2000" b="0">
                <a:solidFill>
                  <a:srgbClr val="A1123F"/>
                </a:solidFill>
                <a:latin typeface="Consolas"/>
              </a:rPr>
              <a:t>α</a:t>
            </a:r>
            <a:r>
              <a:rPr sz="2000" b="0">
                <a:solidFill>
                  <a:srgbClr val="1F2D3A"/>
                </a:solidFill>
              </a:rPr>
              <a:t> çok büyümeden </a:t>
            </a:r>
            <a:r>
              <a:rPr sz="2000" b="1">
                <a:solidFill>
                  <a:srgbClr val="1F2D3A"/>
                </a:solidFill>
              </a:rPr>
              <a:t>yeniden hash'le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Evrensel olarak "en iyi" seçim yok — yalnız </a:t>
            </a:r>
            <a:r>
              <a:rPr sz="2000" b="1">
                <a:solidFill>
                  <a:srgbClr val="1F2D3A"/>
                </a:solidFill>
              </a:rPr>
              <a:t>sizin durumunuz</a:t>
            </a:r>
            <a:r>
              <a:rPr sz="2000" b="0">
                <a:solidFill>
                  <a:srgbClr val="1F2D3A"/>
                </a:solidFill>
              </a:rPr>
              <a:t> için en iyisi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 soru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 hash tablosu milyonlarca anahtar tutacak, silme neredeyse hiç yok, ve bellek sıkı. Hangi aile en uygun, neden?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Yanıt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Açık adresleme</a:t>
            </a:r>
            <a:r>
              <a:rPr sz="2000" b="0">
                <a:solidFill>
                  <a:srgbClr val="1F2D3A"/>
                </a:solidFill>
              </a:rPr>
              <a:t>, muhtemelen </a:t>
            </a:r>
            <a:r>
              <a:rPr sz="2000" b="1">
                <a:solidFill>
                  <a:srgbClr val="1F2D3A"/>
                </a:solidFill>
              </a:rPr>
              <a:t>çift hash</a:t>
            </a:r>
            <a:r>
              <a:rPr sz="2000" b="0">
                <a:solidFill>
                  <a:srgbClr val="1F2D3A"/>
                </a:solidFill>
              </a:rPr>
              <a:t>. Endişelenecek silme yok, milyonlarca zincir bağlantısı için ekstra düğüm belleği de yok.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sıralı veride daha hızlı arama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184098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563762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Sıçramalı arama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O(sqrt(n)), block = sqrt(n)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Enterpolasyon araması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Düzgün veride O(log 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Üstel / Fibonacci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Sınırsız n / bölme yok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Özet — hash'leme ve çakışmalar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3857"/>
                <a:gridCol w="756767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Fikir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Anahtar gerçek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 fonksiyonu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h(k) = k mod m, O(1), m asal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Zincirleme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Kova başına bağlı liste, O(1+α)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Açık adresleme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Yerinde, mezar taşı ister, yeniden hash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Büyük resim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Sıralı veri, ekstra yapıdan yararlanarak ikili aramadan hızlı aramayı destekler. Hash'leme karşılaştırmayı tamamen bırakır: bir konum hesapla, çakışmaları ele al, tablo dolmadan büyüt.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Öz değerlendirme turu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Dört kısa soru. Yanıt bir sonraki slaytta görünmeden önce düşünün. Tam alıştırmalar ve on soruluk bir sınav hafta notlarında.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Bir dizide 400 eleman var. Sıçramalı arama hangi blok boyutunu kullanır, ve en kötü durumda yaklaşık kaç karşılaştırma?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block = sqrt(400) = 20</a:t>
            </a:r>
            <a:r>
              <a:rPr sz="3000" b="1">
                <a:solidFill>
                  <a:srgbClr val="2E7D32"/>
                </a:solidFill>
              </a:rPr>
              <a:t>. En kötü durum: yaklaşık </a:t>
            </a:r>
            <a:r>
              <a:rPr sz="3000" b="1">
                <a:solidFill>
                  <a:srgbClr val="2E7D32"/>
                </a:solidFill>
                <a:latin typeface="Consolas"/>
              </a:rPr>
              <a:t>20 + 20 = 40</a:t>
            </a:r>
            <a:r>
              <a:rPr sz="3000" b="1">
                <a:solidFill>
                  <a:srgbClr val="2E7D32"/>
                </a:solidFill>
              </a:rPr>
              <a:t> karşılaştırma — doğrusal aramanın 400'ünden çok az.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Enterpolasyon aramasının formülü neden </a:t>
            </a:r>
            <a:r>
              <a:rPr sz="3000" b="1">
                <a:solidFill>
                  <a:srgbClr val="2E7D32"/>
                </a:solidFill>
                <a:latin typeface="Consolas"/>
              </a:rPr>
              <a:t>arr[hi] == arr[lo]</a:t>
            </a:r>
            <a:r>
              <a:rPr sz="3000" b="1">
                <a:solidFill>
                  <a:srgbClr val="2E7D32"/>
                </a:solidFill>
              </a:rPr>
              <a:t>'ya karşı bir koruma ister?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Koruma olmadan, formülün paydası sıfır olurdu — tümü eşit bir aralık </a:t>
            </a:r>
            <a:r>
              <a:rPr sz="3000" b="1">
                <a:solidFill>
                  <a:srgbClr val="2E7D32"/>
                </a:solidFill>
                <a:latin typeface="Consolas"/>
              </a:rPr>
              <a:t>arr[hi] - arr[lo] = 0</a:t>
            </a:r>
            <a:r>
              <a:rPr sz="3000" b="1">
                <a:solidFill>
                  <a:srgbClr val="2E7D32"/>
                </a:solidFill>
              </a:rPr>
              <a:t> yaptığı için, bu sıfıra bölme hatası demek.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Bir hash tablosunun boyutu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 neden genelde asal seçilmeli?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Asal bir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, çoğu anahtar örüntüsüyle ortak bir çarpan paylaşmaz, bileşik bir </a:t>
            </a:r>
            <a:r>
              <a:rPr sz="3000" b="1">
                <a:solidFill>
                  <a:srgbClr val="2E7D32"/>
                </a:solidFill>
                <a:latin typeface="Consolas"/>
              </a:rPr>
              <a:t>m</a:t>
            </a:r>
            <a:r>
              <a:rPr sz="3000" b="1">
                <a:solidFill>
                  <a:srgbClr val="2E7D32"/>
                </a:solidFill>
              </a:rPr>
              <a:t>'nin (10'un kuvveti gibi) yol açabileceği ciddi kümelenmeyi önler.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Açık adreslemede silinen bir hücre neden sade boş bir hücre değil, bir mezar taşı olmalı?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Sonraki bir arama, gerçekten boş olan ilk hücrede durur. Boşa temizlemek, ondan sonra yerleştirilmiş anahtarların yoklama zincirini yanlışlıkla keserdi.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Gelecek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7 — Proje Sunumları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yeni algoritma yok: takımlar projelerinin arama ya da hash'leme bileşenini sunar, ardından Hafta 8'in sınavı, Hafta 9'da graf algoritmaları sürüyor.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Ders izlencesi, Hafta 6: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 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Algorithms*, 4. baskı. MIT Press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*The Art of Computer Programming, Cilt 3: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Sorting and Searching*, 2. baskı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5528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Bentley, J., Yao, A. (1976). "An almost optimal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453237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algorithm for unbounded searching"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5082032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Luhn, H. P. (1953). IBM iç yazısı, hash'leme üzerine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Veri Yapıları · Hafta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Kaynaklar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Kiefer, J. (1953). "Sequential minimax 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for a maximum"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Peterson, W. W. (1957). "Addressing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random-access storage"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4. baskı. Addison-Wesley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Hafta 6 — Arama ve Hash'leme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