
<file path=[Content_Types].xml><?xml version="1.0" encoding="utf-8"?>
<Types xmlns="http://schemas.openxmlformats.org/package/2006/content-types">
  <Default Extension="bin" ContentType="application/vnd.openxmlformats-officedocument.presentationml.printerSettings"/>
  <Default Extension="gif" ContentType="image/gif"/>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 id="338" r:id="rId90"/>
    <p:sldId id="339" r:id="rId91"/>
    <p:sldId id="340" r:id="rId92"/>
    <p:sldId id="341" r:id="rId93"/>
    <p:sldId id="342" r:id="rId94"/>
    <p:sldId id="343" r:id="rId95"/>
    <p:sldId id="344" r:id="rId96"/>
    <p:sldId id="345" r:id="rId97"/>
    <p:sldId id="346" r:id="rId98"/>
    <p:sldId id="347" r:id="rId99"/>
    <p:sldId id="348" r:id="rId100"/>
    <p:sldId id="349" r:id="rId101"/>
    <p:sldId id="350" r:id="rId102"/>
    <p:sldId id="351" r:id="rId103"/>
    <p:sldId id="352" r:id="rId104"/>
    <p:sldId id="353" r:id="rId105"/>
    <p:sldId id="354" r:id="rId106"/>
    <p:sldId id="355" r:id="rId107"/>
    <p:sldId id="356" r:id="rId108"/>
    <p:sldId id="357" r:id="rId109"/>
    <p:sldId id="358" r:id="rId110"/>
    <p:sldId id="359" r:id="rId111"/>
    <p:sldId id="360" r:id="rId112"/>
    <p:sldId id="361" r:id="rId113"/>
    <p:sldId id="362" r:id="rId114"/>
    <p:sldId id="363" r:id="rId115"/>
    <p:sldId id="364" r:id="rId116"/>
    <p:sldId id="365" r:id="rId117"/>
    <p:sldId id="366" r:id="rId118"/>
    <p:sldId id="367" r:id="rId119"/>
    <p:sldId id="368" r:id="rId120"/>
    <p:sldId id="369" r:id="rId121"/>
    <p:sldId id="370" r:id="rId122"/>
    <p:sldId id="371" r:id="rId123"/>
    <p:sldId id="372" r:id="rId124"/>
    <p:sldId id="373" r:id="rId125"/>
    <p:sldId id="374" r:id="rId126"/>
    <p:sldId id="375" r:id="rId127"/>
    <p:sldId id="376" r:id="rId128"/>
    <p:sldId id="377" r:id="rId129"/>
    <p:sldId id="378" r:id="rId130"/>
    <p:sldId id="379" r:id="rId131"/>
    <p:sldId id="380" r:id="rId132"/>
    <p:sldId id="381" r:id="rId133"/>
    <p:sldId id="382" r:id="rId134"/>
    <p:sldId id="383" r:id="rId135"/>
    <p:sldId id="384" r:id="rId136"/>
    <p:sldId id="385" r:id="rId137"/>
    <p:sldId id="386" r:id="rId138"/>
    <p:sldId id="387" r:id="rId139"/>
    <p:sldId id="388" r:id="rId140"/>
    <p:sldId id="389" r:id="rId141"/>
    <p:sldId id="390" r:id="rId142"/>
    <p:sldId id="391" r:id="rId143"/>
    <p:sldId id="392" r:id="rId144"/>
    <p:sldId id="393" r:id="rId145"/>
    <p:sldId id="394" r:id="rId146"/>
    <p:sldId id="395" r:id="rId147"/>
    <p:sldId id="396" r:id="rId148"/>
    <p:sldId id="397" r:id="rId149"/>
    <p:sldId id="398" r:id="rId150"/>
    <p:sldId id="399" r:id="rId151"/>
    <p:sldId id="400" r:id="rId152"/>
    <p:sldId id="401" r:id="rId153"/>
    <p:sldId id="402" r:id="rId154"/>
    <p:sldId id="403" r:id="rId155"/>
    <p:sldId id="404" r:id="rId156"/>
    <p:sldId id="405" r:id="rId157"/>
    <p:sldId id="406" r:id="rId158"/>
    <p:sldId id="407" r:id="rId159"/>
    <p:sldId id="408" r:id="rId160"/>
    <p:sldId id="409" r:id="rId161"/>
    <p:sldId id="410" r:id="rId162"/>
    <p:sldId id="411" r:id="rId163"/>
    <p:sldId id="412" r:id="rId164"/>
    <p:sldId id="413" r:id="rId165"/>
    <p:sldId id="414" r:id="rId166"/>
    <p:sldId id="415" r:id="rId167"/>
    <p:sldId id="416" r:id="rId168"/>
    <p:sldId id="417" r:id="rId169"/>
    <p:sldId id="418" r:id="rId170"/>
    <p:sldId id="419" r:id="rId171"/>
    <p:sldId id="420" r:id="rId172"/>
    <p:sldId id="421" r:id="rId173"/>
    <p:sldId id="422" r:id="rId174"/>
    <p:sldId id="423" r:id="rId175"/>
    <p:sldId id="424" r:id="rId176"/>
    <p:sldId id="425" r:id="rId177"/>
    <p:sldId id="426" r:id="rId178"/>
    <p:sldId id="427" r:id="rId179"/>
    <p:sldId id="428" r:id="rId180"/>
    <p:sldId id="429" r:id="rId181"/>
    <p:sldId id="430" r:id="rId182"/>
    <p:sldId id="431" r:id="rId183"/>
    <p:sldId id="432" r:id="rId184"/>
    <p:sldId id="433" r:id="rId185"/>
    <p:sldId id="434" r:id="rId18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 Id="rId83" Type="http://schemas.openxmlformats.org/officeDocument/2006/relationships/slide" Target="slides/slide76.xml"/><Relationship Id="rId84" Type="http://schemas.openxmlformats.org/officeDocument/2006/relationships/slide" Target="slides/slide77.xml"/><Relationship Id="rId85" Type="http://schemas.openxmlformats.org/officeDocument/2006/relationships/slide" Target="slides/slide78.xml"/><Relationship Id="rId86" Type="http://schemas.openxmlformats.org/officeDocument/2006/relationships/slide" Target="slides/slide79.xml"/><Relationship Id="rId87" Type="http://schemas.openxmlformats.org/officeDocument/2006/relationships/slide" Target="slides/slide80.xml"/><Relationship Id="rId88" Type="http://schemas.openxmlformats.org/officeDocument/2006/relationships/slide" Target="slides/slide81.xml"/><Relationship Id="rId89" Type="http://schemas.openxmlformats.org/officeDocument/2006/relationships/slide" Target="slides/slide82.xml"/><Relationship Id="rId90" Type="http://schemas.openxmlformats.org/officeDocument/2006/relationships/slide" Target="slides/slide83.xml"/><Relationship Id="rId91" Type="http://schemas.openxmlformats.org/officeDocument/2006/relationships/slide" Target="slides/slide84.xml"/><Relationship Id="rId92" Type="http://schemas.openxmlformats.org/officeDocument/2006/relationships/slide" Target="slides/slide85.xml"/><Relationship Id="rId93" Type="http://schemas.openxmlformats.org/officeDocument/2006/relationships/slide" Target="slides/slide86.xml"/><Relationship Id="rId94" Type="http://schemas.openxmlformats.org/officeDocument/2006/relationships/slide" Target="slides/slide87.xml"/><Relationship Id="rId95" Type="http://schemas.openxmlformats.org/officeDocument/2006/relationships/slide" Target="slides/slide88.xml"/><Relationship Id="rId96" Type="http://schemas.openxmlformats.org/officeDocument/2006/relationships/slide" Target="slides/slide89.xml"/><Relationship Id="rId97" Type="http://schemas.openxmlformats.org/officeDocument/2006/relationships/slide" Target="slides/slide90.xml"/><Relationship Id="rId98" Type="http://schemas.openxmlformats.org/officeDocument/2006/relationships/slide" Target="slides/slide91.xml"/><Relationship Id="rId99" Type="http://schemas.openxmlformats.org/officeDocument/2006/relationships/slide" Target="slides/slide92.xml"/><Relationship Id="rId100" Type="http://schemas.openxmlformats.org/officeDocument/2006/relationships/slide" Target="slides/slide93.xml"/><Relationship Id="rId101" Type="http://schemas.openxmlformats.org/officeDocument/2006/relationships/slide" Target="slides/slide94.xml"/><Relationship Id="rId102" Type="http://schemas.openxmlformats.org/officeDocument/2006/relationships/slide" Target="slides/slide95.xml"/><Relationship Id="rId103" Type="http://schemas.openxmlformats.org/officeDocument/2006/relationships/slide" Target="slides/slide96.xml"/><Relationship Id="rId104" Type="http://schemas.openxmlformats.org/officeDocument/2006/relationships/slide" Target="slides/slide97.xml"/><Relationship Id="rId105" Type="http://schemas.openxmlformats.org/officeDocument/2006/relationships/slide" Target="slides/slide98.xml"/><Relationship Id="rId106" Type="http://schemas.openxmlformats.org/officeDocument/2006/relationships/slide" Target="slides/slide99.xml"/><Relationship Id="rId107" Type="http://schemas.openxmlformats.org/officeDocument/2006/relationships/slide" Target="slides/slide100.xml"/><Relationship Id="rId108" Type="http://schemas.openxmlformats.org/officeDocument/2006/relationships/slide" Target="slides/slide101.xml"/><Relationship Id="rId109" Type="http://schemas.openxmlformats.org/officeDocument/2006/relationships/slide" Target="slides/slide102.xml"/><Relationship Id="rId110" Type="http://schemas.openxmlformats.org/officeDocument/2006/relationships/slide" Target="slides/slide103.xml"/><Relationship Id="rId111" Type="http://schemas.openxmlformats.org/officeDocument/2006/relationships/slide" Target="slides/slide104.xml"/><Relationship Id="rId112" Type="http://schemas.openxmlformats.org/officeDocument/2006/relationships/slide" Target="slides/slide105.xml"/><Relationship Id="rId113" Type="http://schemas.openxmlformats.org/officeDocument/2006/relationships/slide" Target="slides/slide106.xml"/><Relationship Id="rId114" Type="http://schemas.openxmlformats.org/officeDocument/2006/relationships/slide" Target="slides/slide107.xml"/><Relationship Id="rId115" Type="http://schemas.openxmlformats.org/officeDocument/2006/relationships/slide" Target="slides/slide108.xml"/><Relationship Id="rId116" Type="http://schemas.openxmlformats.org/officeDocument/2006/relationships/slide" Target="slides/slide109.xml"/><Relationship Id="rId117" Type="http://schemas.openxmlformats.org/officeDocument/2006/relationships/slide" Target="slides/slide110.xml"/><Relationship Id="rId118" Type="http://schemas.openxmlformats.org/officeDocument/2006/relationships/slide" Target="slides/slide111.xml"/><Relationship Id="rId119" Type="http://schemas.openxmlformats.org/officeDocument/2006/relationships/slide" Target="slides/slide112.xml"/><Relationship Id="rId120" Type="http://schemas.openxmlformats.org/officeDocument/2006/relationships/slide" Target="slides/slide113.xml"/><Relationship Id="rId121" Type="http://schemas.openxmlformats.org/officeDocument/2006/relationships/slide" Target="slides/slide114.xml"/><Relationship Id="rId122" Type="http://schemas.openxmlformats.org/officeDocument/2006/relationships/slide" Target="slides/slide115.xml"/><Relationship Id="rId123" Type="http://schemas.openxmlformats.org/officeDocument/2006/relationships/slide" Target="slides/slide116.xml"/><Relationship Id="rId124" Type="http://schemas.openxmlformats.org/officeDocument/2006/relationships/slide" Target="slides/slide117.xml"/><Relationship Id="rId125" Type="http://schemas.openxmlformats.org/officeDocument/2006/relationships/slide" Target="slides/slide118.xml"/><Relationship Id="rId126" Type="http://schemas.openxmlformats.org/officeDocument/2006/relationships/slide" Target="slides/slide119.xml"/><Relationship Id="rId127" Type="http://schemas.openxmlformats.org/officeDocument/2006/relationships/slide" Target="slides/slide120.xml"/><Relationship Id="rId128" Type="http://schemas.openxmlformats.org/officeDocument/2006/relationships/slide" Target="slides/slide121.xml"/><Relationship Id="rId129" Type="http://schemas.openxmlformats.org/officeDocument/2006/relationships/slide" Target="slides/slide122.xml"/><Relationship Id="rId130" Type="http://schemas.openxmlformats.org/officeDocument/2006/relationships/slide" Target="slides/slide123.xml"/><Relationship Id="rId131" Type="http://schemas.openxmlformats.org/officeDocument/2006/relationships/slide" Target="slides/slide124.xml"/><Relationship Id="rId132" Type="http://schemas.openxmlformats.org/officeDocument/2006/relationships/slide" Target="slides/slide125.xml"/><Relationship Id="rId133" Type="http://schemas.openxmlformats.org/officeDocument/2006/relationships/slide" Target="slides/slide126.xml"/><Relationship Id="rId134" Type="http://schemas.openxmlformats.org/officeDocument/2006/relationships/slide" Target="slides/slide127.xml"/><Relationship Id="rId135" Type="http://schemas.openxmlformats.org/officeDocument/2006/relationships/slide" Target="slides/slide128.xml"/><Relationship Id="rId136" Type="http://schemas.openxmlformats.org/officeDocument/2006/relationships/slide" Target="slides/slide129.xml"/><Relationship Id="rId137" Type="http://schemas.openxmlformats.org/officeDocument/2006/relationships/slide" Target="slides/slide130.xml"/><Relationship Id="rId138" Type="http://schemas.openxmlformats.org/officeDocument/2006/relationships/slide" Target="slides/slide131.xml"/><Relationship Id="rId139" Type="http://schemas.openxmlformats.org/officeDocument/2006/relationships/slide" Target="slides/slide132.xml"/><Relationship Id="rId140" Type="http://schemas.openxmlformats.org/officeDocument/2006/relationships/slide" Target="slides/slide133.xml"/><Relationship Id="rId141" Type="http://schemas.openxmlformats.org/officeDocument/2006/relationships/slide" Target="slides/slide134.xml"/><Relationship Id="rId142" Type="http://schemas.openxmlformats.org/officeDocument/2006/relationships/slide" Target="slides/slide135.xml"/><Relationship Id="rId143" Type="http://schemas.openxmlformats.org/officeDocument/2006/relationships/slide" Target="slides/slide136.xml"/><Relationship Id="rId144" Type="http://schemas.openxmlformats.org/officeDocument/2006/relationships/slide" Target="slides/slide137.xml"/><Relationship Id="rId145" Type="http://schemas.openxmlformats.org/officeDocument/2006/relationships/slide" Target="slides/slide138.xml"/><Relationship Id="rId146" Type="http://schemas.openxmlformats.org/officeDocument/2006/relationships/slide" Target="slides/slide139.xml"/><Relationship Id="rId147" Type="http://schemas.openxmlformats.org/officeDocument/2006/relationships/slide" Target="slides/slide140.xml"/><Relationship Id="rId148" Type="http://schemas.openxmlformats.org/officeDocument/2006/relationships/slide" Target="slides/slide141.xml"/><Relationship Id="rId149" Type="http://schemas.openxmlformats.org/officeDocument/2006/relationships/slide" Target="slides/slide142.xml"/><Relationship Id="rId150" Type="http://schemas.openxmlformats.org/officeDocument/2006/relationships/slide" Target="slides/slide143.xml"/><Relationship Id="rId151" Type="http://schemas.openxmlformats.org/officeDocument/2006/relationships/slide" Target="slides/slide144.xml"/><Relationship Id="rId152" Type="http://schemas.openxmlformats.org/officeDocument/2006/relationships/slide" Target="slides/slide145.xml"/><Relationship Id="rId153" Type="http://schemas.openxmlformats.org/officeDocument/2006/relationships/slide" Target="slides/slide146.xml"/><Relationship Id="rId154" Type="http://schemas.openxmlformats.org/officeDocument/2006/relationships/slide" Target="slides/slide147.xml"/><Relationship Id="rId155" Type="http://schemas.openxmlformats.org/officeDocument/2006/relationships/slide" Target="slides/slide148.xml"/><Relationship Id="rId156" Type="http://schemas.openxmlformats.org/officeDocument/2006/relationships/slide" Target="slides/slide149.xml"/><Relationship Id="rId157" Type="http://schemas.openxmlformats.org/officeDocument/2006/relationships/slide" Target="slides/slide150.xml"/><Relationship Id="rId158" Type="http://schemas.openxmlformats.org/officeDocument/2006/relationships/slide" Target="slides/slide151.xml"/><Relationship Id="rId159" Type="http://schemas.openxmlformats.org/officeDocument/2006/relationships/slide" Target="slides/slide152.xml"/><Relationship Id="rId160" Type="http://schemas.openxmlformats.org/officeDocument/2006/relationships/slide" Target="slides/slide153.xml"/><Relationship Id="rId161" Type="http://schemas.openxmlformats.org/officeDocument/2006/relationships/slide" Target="slides/slide154.xml"/><Relationship Id="rId162" Type="http://schemas.openxmlformats.org/officeDocument/2006/relationships/slide" Target="slides/slide155.xml"/><Relationship Id="rId163" Type="http://schemas.openxmlformats.org/officeDocument/2006/relationships/slide" Target="slides/slide156.xml"/><Relationship Id="rId164" Type="http://schemas.openxmlformats.org/officeDocument/2006/relationships/slide" Target="slides/slide157.xml"/><Relationship Id="rId165" Type="http://schemas.openxmlformats.org/officeDocument/2006/relationships/slide" Target="slides/slide158.xml"/><Relationship Id="rId166" Type="http://schemas.openxmlformats.org/officeDocument/2006/relationships/slide" Target="slides/slide159.xml"/><Relationship Id="rId167" Type="http://schemas.openxmlformats.org/officeDocument/2006/relationships/slide" Target="slides/slide160.xml"/><Relationship Id="rId168" Type="http://schemas.openxmlformats.org/officeDocument/2006/relationships/slide" Target="slides/slide161.xml"/><Relationship Id="rId169" Type="http://schemas.openxmlformats.org/officeDocument/2006/relationships/slide" Target="slides/slide162.xml"/><Relationship Id="rId170" Type="http://schemas.openxmlformats.org/officeDocument/2006/relationships/slide" Target="slides/slide163.xml"/><Relationship Id="rId171" Type="http://schemas.openxmlformats.org/officeDocument/2006/relationships/slide" Target="slides/slide164.xml"/><Relationship Id="rId172" Type="http://schemas.openxmlformats.org/officeDocument/2006/relationships/slide" Target="slides/slide165.xml"/><Relationship Id="rId173" Type="http://schemas.openxmlformats.org/officeDocument/2006/relationships/slide" Target="slides/slide166.xml"/><Relationship Id="rId174" Type="http://schemas.openxmlformats.org/officeDocument/2006/relationships/slide" Target="slides/slide167.xml"/><Relationship Id="rId175" Type="http://schemas.openxmlformats.org/officeDocument/2006/relationships/slide" Target="slides/slide168.xml"/><Relationship Id="rId176" Type="http://schemas.openxmlformats.org/officeDocument/2006/relationships/slide" Target="slides/slide169.xml"/><Relationship Id="rId177" Type="http://schemas.openxmlformats.org/officeDocument/2006/relationships/slide" Target="slides/slide170.xml"/><Relationship Id="rId178" Type="http://schemas.openxmlformats.org/officeDocument/2006/relationships/slide" Target="slides/slide171.xml"/><Relationship Id="rId179" Type="http://schemas.openxmlformats.org/officeDocument/2006/relationships/slide" Target="slides/slide172.xml"/><Relationship Id="rId180" Type="http://schemas.openxmlformats.org/officeDocument/2006/relationships/slide" Target="slides/slide173.xml"/><Relationship Id="rId181" Type="http://schemas.openxmlformats.org/officeDocument/2006/relationships/slide" Target="slides/slide174.xml"/><Relationship Id="rId182" Type="http://schemas.openxmlformats.org/officeDocument/2006/relationships/slide" Target="slides/slide175.xml"/><Relationship Id="rId183" Type="http://schemas.openxmlformats.org/officeDocument/2006/relationships/slide" Target="slides/slide176.xml"/><Relationship Id="rId184" Type="http://schemas.openxmlformats.org/officeDocument/2006/relationships/slide" Target="slides/slide177.xml"/><Relationship Id="rId185" Type="http://schemas.openxmlformats.org/officeDocument/2006/relationships/slide" Target="slides/slide178.xml"/><Relationship Id="rId186" Type="http://schemas.openxmlformats.org/officeDocument/2006/relationships/slide" Target="slides/slide17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9.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0.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2.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3.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4.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6.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7.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8.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9.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0.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2.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3.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4.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5.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6.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7.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8.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9.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0.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2.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3.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4.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5.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6.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7.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8.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9.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0.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1.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2.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3.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4.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5.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6.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7.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8.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9.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0.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1.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2.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3.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4.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5.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6.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7.xml"/></Relationships>
</file>

<file path=ppt/notesSlides/_rels/notesSlide1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8.xml"/></Relationships>
</file>

<file path=ppt/notesSlides/_rels/notesSlide1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9.xml"/></Relationships>
</file>

<file path=ppt/notesSlides/_rels/notesSlide1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0.xml"/></Relationships>
</file>

<file path=ppt/notesSlides/_rels/notesSlide1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1.xml"/></Relationships>
</file>

<file path=ppt/notesSlides/_rels/notesSlide1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2.xml"/></Relationships>
</file>

<file path=ppt/notesSlides/_rels/notesSlide1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3.xml"/></Relationships>
</file>

<file path=ppt/notesSlides/_rels/notesSlide1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4.xml"/></Relationships>
</file>

<file path=ppt/notesSlides/_rels/notesSlide1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5.xml"/></Relationships>
</file>

<file path=ppt/notesSlides/_rels/notesSlide1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6.xml"/></Relationships>
</file>

<file path=ppt/notesSlides/_rels/notesSlide1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7.xml"/></Relationships>
</file>

<file path=ppt/notesSlides/_rels/notesSlide1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8.xml"/></Relationships>
</file>

<file path=ppt/notesSlides/_rels/notesSlide1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Bugün bir düğüm birden fazla düğüme işaret edebiliyor. Bir işaretçinin ikiye çıkması — listeden ağaca geçişin tamamı bu. Bu tek değişiklik, bugün öbeği, öncelik kuyruğunu ve Huffman kodlamasını, hepsini bir oturumda kuruyor.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On sekiz kısa animasyon dersin tamamını taşıyor; her biri, fikri tanıttığımız yerde bir kez görünüyor, birçoğu en can alıcı uç durumuna da bir kez daha bakıyor.</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Her terim ilk geçtiği yerde tam olarak tanımlanır; bu tablo yalnızca onu nerede tekrar bulacağınızı söylüyor.</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İsterseniz şimdi bir terminal açın; bugünün her kod parçası tam olarak gösterildiği gibi derlenir ve çalışır.</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Bir ağaç düğümü, bir işaretçi alanı daha fazla olan bağlı liste düğümüdür — yeni olan gerçekten bu kadar.</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Bellek konusunda bugün yeni bir şey yok — yalnızca aynı işaretçi ve yığın/kuyruk fikirlerinden kurulu yeni biçimler var.</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Bu haritadaki her kutu aşağıda kendi slaytlarını alıyor, çoğu kısa bir animasyon ve eksiksiz bir C/Java programıyla.</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Bölüm 1, sonraki her bölümün üzerine kurulduğu terimleri — kök, ebeveyn, çocuk, yaprak, derinlik, yükseklik — bir düğümün istediği sayıda çocuğu olabildiği genel bir ağaçta kuruyor.</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Sorun: bu biçim bir yığın mı, bir kuyruk mu, yoksa yeni bir şey mi? Dallanıyor — bugünün tüm yeniliği bu.</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Cayley bilgisayarı hiç düşünmüyordu — hidrokarbon izomerlerini sayıyordu, dallanma yapıları tam olarak bir ağaç.</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"Kök neden en üstte" diye sorun — bir doğa kanunu değil, ama bu alanda tamamen evrensel bir gelenek.</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Bu tablodaki her terim, hemen sonraki animasyonda, sırayla, gerçek bir ağaç üzerinde işaret ediliyor.</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n-1 kenar üzerinde durmaya değer: kök hariç her düğümün tam olarak bir kenarı var, kendi ebeveynine.</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Derinlik kökten aşağı sayar; yükseklik bir düğümden en derin yaprağına aşağı sayar — sayma yönü kafa karıştıran şey.</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Normal örnek: 11 düğümlü dallı bir ağaç. Her terimin aynı gerçek ağaç üzerinde, sırayla, nasıl yanıp söndüğünü izleyin.</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Yıldız "derece"yi en zorlu şekilde sınar: derecesi 10 olan bir düğüm, her biri derecesi 0 olan on yaprak, ve yüksekliği yalnızca 1 olan bir ağaç.</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Bunu Hafta 2'nin bağlı liste düğümüyle karşılaştırın: aynı fikir, ama children artık bir dizi, çünkü genel bir ağaç düğümünün birden fazla çocuğu olabilir, tek bir "next" değil.</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Bir yaprağın yüksekliği taban durumu, 0; başka her düğüm 1 + en yüksek çocuğu — kuyruk gerekmez, saf özyineleme.</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Derinlik önce ebeveynin cevabına ihtiyaç duyar, o yüzden bir kuyrukla yukarıdan aşağı yürür — height'ın aşağıdan yukarı özyinelemesinin ayna görüntüsü.</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Biçim, bu hafta ilerledikçe, toplam iş değil de özyineleme *derinliği* söz konusu olunca çok önem kazanacak.</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İkili sınırlama tam olarak bir sonraki bölümde başlıyor, ve bu bir doğa kanunu değil, hilelerinden ötürü yaptığımız bir seçim.</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Sonraki slayttan önce her iki cevabı da sınıfa sordurun.</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Derinlik, kökten her seviye aşağı inildiğinde tam olarak bir artar — kısayol yok, istisna yok.</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Bir sınırlama — en çok iki çocuk, left ve right adıyla — öbeği, Huffman kodlamasını ve gelecek dönemin arama ağaçlarını açıyor.</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Karşılığı, dizi indisleri üzerinde bölüm 4'ün tanıtacağı aritmetik hileler — sınırsız çocukla imkânsız.</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Bu haftanın kalan her programı tam olarak bu struct'ın üzerine kuruluyor — bağlı liste düğümünden bir işaretçi fazla.</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Bunlar beş bağımsız evet/hayır sorusu — bir ağaç tam olmadan dolu olabilir, ya da tersi.</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Normal örnek: 12 düğüm, tam ama mükemmel değil. Animasyon aynı ağaç üzerinde beş evet/hayır sorusunu da soruyor.</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Dejenere bir ağaç dolu, tam ve mükemmelin hepsinde birden başarısız, ve yüksekliği n-1 — düz bir bağlı liste kadar kötü.</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Bu iki formül sürekli geri geliyor — bölüm 5'teki öbek ikisine de dayanıyor.</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Denge, gelecek dönem ikili arama ağaçlarını rastgele değil dikkatle kurmaya değer kılan tek sebep.</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Bu, bir kuyrukla seviye seviye yürür, bilerek NULL yer tutucular ekler, ki boşluktan sonra gerçek bir düğüm yakalanabilsin.</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Tek bir gözcü değer, -1, "artık dengesiz" bilgisini özyineleme boyunca yukarı taşır, aynı altağacı iki kez gezmeden.</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h yükseklik, ve dejenere bir ağacın O(n) yığın alanı tam olarak bu yüzden en kötü durum.</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Yukarıdaki tek geçişli check_balance, tam olarak bu çok yaygın tuzağı önlemek için var.</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İki slayt öncesindeki formülleri kullanın.</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Her mükemmel ağacın yaprak sayısı, toplam düğümünün yaklaşık yarısı — iyi bir sağlık kontrolü.</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Bir ağacın tek "doğal" bir sırası yok — düğümün iki çocuğu var, o yüzden hangisinin önce ve düğümün kendisinin ne zaman ziyaret edileceğine dair gerçek bir seçim var.</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Aşağıdaki beş program aynı 10 düğümlü dengeli ağacı paylaşır: [50,30,70,20,40,60,80,10,-,-,45,55] — değişen yalnızca ziyaret sırası.</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Diziyi geri okurken, okunan ilk değer her zaman bir sonraki altağacın köküdür.</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Vurgulanan çağrı yolunun kökten şu an etkin olan çağrıya kadar izlediği rotayı gözlemleyin.</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Yalnızca sol çocuklarla, preorder zincirin kurulduğu sırayla ziyaret eder — her zaman ziyaret, sonra tek çocuk.</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Önce ziyaret, sonra sol, sonra sağ — taban durum, node == NULL, ilk sırada olmalı, yoksa boş bir altağaçta çöker.</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Bu gösterim ağaçlarında, BST kurallarıyla kurulmadıkları için, inorder yine de sol-önce-kendi-sonra-sağ çalışır; sadece sıralanmış çıkmaz.</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Normal ağaçta, [50,30,70,...], inorder tam olarak sıralı çıkıyor: 10 20 30 40 45 50 55 60 70 80.</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Yalnızca sağ çocuklarla önce ziyaret edilecek sol altağaç yok, o yüzden inorder tam olarak zincirlenme sırasında çıkar — sola yığılmışın tersi.</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preorder ile tıpatıp aynı biçim — yalnızca "visit" satırının yeri, ilk yerden ortaya, değişiyor.</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Bir düğümün çocuklarını, düğümün kendisinden önce serbest bırakın, yoksa serbest bırakılmış işaretçilere tekrar ihtiyaç duyarsınız.</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Bu koşunun ilk ve son yazdırılan değerlerini preorder'ınkiyle karşılaştırın — burada kök son, orada ilk.</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Sol altağaç olmadan, postorder yine "kendini son ziyaret et"i saklar, o yüzden sağ zincir tam ters sırayla çıkar.</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Her zamanki üç satır, yalnızca sona taşınmış — ziyaret, sol, sağ; sol, sağ, ziyaret oluyor.</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Üçü arasında değişen tek şey "ziyaret, sol, sağ"ın sırası; toplam iş asla değişmiyor.</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Üçü de "her düğümü ziyaret eder", o yüzden yanlış seçim yine de çalışır — hata yalnızca sıra önem kazandığında ortaya çıkar.</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Hangi değerin ilk okunması gerektiğini düşünün.</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Bu tam olarak preorder slaytlarının başındaki "sıfırdan kurmak" özelliği.</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Tüm sol omurgayı push edin; artık sola gidemeyince pop edin, ziyaret edin, sonra sağ altağaca yürüyün ve tekrarlayın.</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Sol omurga push edilirken yığının büyüdüğünü, sonra her pop'ta bir düğüm ziyaret edildikçe küçüldüğünü izleyin.</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10 düğümün hepsi tek biri pop edilmeden önce push edilir — yığın derinliği zincirin tamamına eşit.</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Hafta 3'ün tam olarak aynı dizi tabanlı yığını — yalnızca eleman türü int'ten Node *'a değişti.</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Tüm sol omurgayı push edin, pop edip ziyaret edin, sonra sağa adım atıp tekrarlayın — dış while'ın her iki yarısı da önemli.</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Çok derin, dejenere bir ağaç özyinelemeli çağrı yığınını çökertebilir; kendi dizi tabanlı yığınımız daha nazikçe biter.</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Bu döngü koşulunun her iki yarısı da önemli — ilkini atlarsanız çok erken durursunuz, ikincisini atlarsanız sonsuza kadar döner.</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Yığının o an tam olarak hangi düğümleri tuttuğunu düşünün.</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0'dan h'ye kadar derinlikler, dahil — bu h+1 düğüm, hiçbir zaman daha fazla değil.</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Kuyruğa eklenen ilk düğüm, kök, işlenen de ilk olmalı — bu tam olarak FIFO, bir yığın yanlış sıra verirdi.</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Bir sonraki derinlik başlamadan önce her derinliğin tamamen bittiğini izleyin — 50, sonra 30 ve 70, sonra dört torun.</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Burada her düğümün tek çocuğu var, o yüzden hiçbir derinlikte birden fazla düğüm hiç yok — kuyruk 1 boyutunu asla geçmiyor.</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Hafta 3'ün tam olarak aynı dairesel kuyruğu — rear -1'den başlar ki ilk enqueue doğru şekilde 0. indise otursun.</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Bölüm 2'nin tamlık kontrolünün tersine, bu döngü asla NULL eklemez — iki kuralı bir arada karıştırmak klasik bir hata kaynağı.</a:t>
            </a:r>
          </a:p>
        </p:txBody>
      </p:sp>
      <p:sp>
        <p:nvSpPr>
          <p:cNvPr id="4" name="Slide Number Placeholder 3"/>
          <p:cNvSpPr>
            <a:spLocks noGrp="1"/>
          </p:cNvSpPr>
          <p:nvPr>
            <p:ph type="sldNum" idx="5" sz="quarter"/>
          </p:nvPr>
        </p:nvSpPr>
        <p:spPr/>
      </p:sp>
    </p:spTree>
  </p:cSld>
  <p:clrMapOvr>
    <a:masterClrMapping/>
  </p:clrMapOvr>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Derinlik öncelikli dolaşmalar genişliği derinlikle takas eder; level order derinliği genişlikle — hiçbiri bedava değil.</a:t>
            </a:r>
          </a:p>
        </p:txBody>
      </p:sp>
      <p:sp>
        <p:nvSpPr>
          <p:cNvPr id="4" name="Slide Number Placeholder 3"/>
          <p:cNvSpPr>
            <a:spLocks noGrp="1"/>
          </p:cNvSpPr>
          <p:nvPr>
            <p:ph type="sldNum" idx="5" sz="quarter"/>
          </p:nvPr>
        </p:nvSpPr>
        <p:spPr/>
      </p:sp>
    </p:spTree>
  </p:cSld>
  <p:clrMapOvr>
    <a:masterClrMapping/>
  </p:clrMapOvr>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Kod her iki durumda da derlenir ve çalışır; hatayı yalnızca gerçek ziyaret sırası ortaya çıkarır.</a:t>
            </a:r>
          </a:p>
        </p:txBody>
      </p:sp>
      <p:sp>
        <p:nvSpPr>
          <p:cNvPr id="4" name="Slide Number Placeholder 3"/>
          <p:cNvSpPr>
            <a:spLocks noGrp="1"/>
          </p:cNvSpPr>
          <p:nvPr>
            <p:ph type="sldNum" idx="5" sz="quarter"/>
          </p:nvPr>
        </p:nvSpPr>
        <p:spPr/>
      </p:sp>
    </p:spTree>
  </p:cSld>
  <p:clrMapOvr>
    <a:masterClrMapping/>
  </p:clrMapOvr>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Tek başına bir level-order dizisinin hangi düğümün kimin çocuğu olduğunu söyleyip söylemediğini düşünün.</a:t>
            </a:r>
          </a:p>
        </p:txBody>
      </p:sp>
      <p:sp>
        <p:nvSpPr>
          <p:cNvPr id="4" name="Slide Number Placeholder 3"/>
          <p:cNvSpPr>
            <a:spLocks noGrp="1"/>
          </p:cNvSpPr>
          <p:nvPr>
            <p:ph type="sldNum" idx="5" sz="quarter"/>
          </p:nvPr>
        </p:nvSpPr>
        <p:spPr/>
      </p:sp>
    </p:spTree>
  </p:cSld>
  <p:clrMapOvr>
    <a:masterClrMapping/>
  </p:clrMapOvr>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Bir preorder-artı-inorder çifti birlikte belirli bir ağacı belirler; tek başına bir level-order dizisi belirlemez.</a:t>
            </a:r>
          </a:p>
        </p:txBody>
      </p:sp>
      <p:sp>
        <p:nvSpPr>
          <p:cNvPr id="4" name="Slide Number Placeholder 3"/>
          <p:cNvSpPr>
            <a:spLocks noGrp="1"/>
          </p:cNvSpPr>
          <p:nvPr>
            <p:ph type="sldNum" idx="5" sz="quarter"/>
          </p:nvPr>
        </p:nvSpPr>
        <p:spPr/>
      </p:sp>
    </p:spTree>
  </p:cSld>
  <p:clrMapOvr>
    <a:masterClrMapping/>
  </p:clrMapOvr>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Tam olarak tam bir ağaç için, bir indis üzerinde aritmetik her işaretçinin yerini alır — hiç malloc yok, hiç left/right alanı yok.</a:t>
            </a:r>
          </a:p>
        </p:txBody>
      </p:sp>
      <p:sp>
        <p:nvSpPr>
          <p:cNvPr id="4" name="Slide Number Placeholder 3"/>
          <p:cNvSpPr>
            <a:spLocks noGrp="1"/>
          </p:cNvSpPr>
          <p:nvPr>
            <p:ph type="sldNum" idx="5" sz="quarter"/>
          </p:nvPr>
        </p:nvSpPr>
        <p:spPr/>
      </p:sp>
    </p:spTree>
  </p:cSld>
  <p:clrMapOvr>
    <a:masterClrMapping/>
  </p:clrMapOvr>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Var — ve bu tam olarak bölüm 5'teki ikili öbeğin kurulu olduğu gösterim.</a:t>
            </a:r>
          </a:p>
        </p:txBody>
      </p:sp>
      <p:sp>
        <p:nvSpPr>
          <p:cNvPr id="4" name="Slide Number Placeholder 3"/>
          <p:cNvSpPr>
            <a:spLocks noGrp="1"/>
          </p:cNvSpPr>
          <p:nvPr>
            <p:ph type="sldNum" idx="5" sz="quarter"/>
          </p:nvPr>
        </p:nvSpPr>
        <p:spPr/>
      </p:sp>
    </p:spTree>
  </p:cSld>
  <p:clrMapOvr>
    <a:masterClrMapping/>
  </p:clrMapOvr>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Üç formül gösterimin tamamı; her şey tek bir düz dizi üzerinde saf aritmetik.</a:t>
            </a:r>
          </a:p>
        </p:txBody>
      </p:sp>
      <p:sp>
        <p:nvSpPr>
          <p:cNvPr id="4" name="Slide Number Placeholder 3"/>
          <p:cNvSpPr>
            <a:spLocks noGrp="1"/>
          </p:cNvSpPr>
          <p:nvPr>
            <p:ph type="sldNum" idx="5" sz="quarter"/>
          </p:nvPr>
        </p:nvSpPr>
        <p:spPr/>
      </p:sp>
    </p:spTree>
  </p:cSld>
  <p:clrMapOvr>
    <a:masterClrMapping/>
  </p:clrMapOvr>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Normal örnek: 12 düğüm, tam, hiç boşluk yok — her formül resmin söylediği yere tam olarak iniyor.</a:t>
            </a:r>
          </a:p>
        </p:txBody>
      </p:sp>
      <p:sp>
        <p:nvSpPr>
          <p:cNvPr id="4" name="Slide Number Placeholder 3"/>
          <p:cNvSpPr>
            <a:spLocks noGrp="1"/>
          </p:cNvSpPr>
          <p:nvPr>
            <p:ph type="sldNum" idx="5" sz="quarter"/>
          </p:nvPr>
        </p:nvSpPr>
        <p:spPr/>
      </p:sp>
    </p:spTree>
  </p:cSld>
  <p:clrMapOvr>
    <a:masterClrMapping/>
  </p:clrMapOvr>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İndis 9 ve 10 boş ama indis 11 dolu — boşluktan sonra tek bir gerçek düğüm, tamlığı tamamen bozmaya yeter.</a:t>
            </a:r>
          </a:p>
        </p:txBody>
      </p:sp>
      <p:sp>
        <p:nvSpPr>
          <p:cNvPr id="4" name="Slide Number Placeholder 3"/>
          <p:cNvSpPr>
            <a:spLocks noGrp="1"/>
          </p:cNvSpPr>
          <p:nvPr>
            <p:ph type="sldNum" idx="5" sz="quarter"/>
          </p:nvPr>
        </p:nvSpPr>
        <p:spPr/>
      </p:sp>
    </p:spTree>
  </p:cSld>
  <p:clrMapOvr>
    <a:masterClrMapping/>
  </p:clrMapOvr>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Üç tek satırlık formül, sonra bir döngü: son gerçek düğümden önceki herhangi bir boş slot, tamlığın hayır olması demek.</a:t>
            </a:r>
          </a:p>
        </p:txBody>
      </p:sp>
      <p:sp>
        <p:nvSpPr>
          <p:cNvPr id="4" name="Slide Number Placeholder 3"/>
          <p:cNvSpPr>
            <a:spLocks noGrp="1"/>
          </p:cNvSpPr>
          <p:nvPr>
            <p:ph type="sldNum" idx="5" sz="quarter"/>
          </p:nvPr>
        </p:nvSpPr>
        <p:spPr/>
      </p:sp>
    </p:spTree>
  </p:cSld>
  <p:clrMapOvr>
    <a:masterClrMapping/>
  </p:clrMapOvr>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O(1) çocuk/ebeveyn erişimi, dizi gösteriminin tüm amacı — ve öbeğin bir sonraki bölümde tam olarak ihtiyaç duyduğu şey.</a:t>
            </a:r>
          </a:p>
        </p:txBody>
      </p:sp>
      <p:sp>
        <p:nvSpPr>
          <p:cNvPr id="4" name="Slide Number Placeholder 3"/>
          <p:cNvSpPr>
            <a:spLocks noGrp="1"/>
          </p:cNvSpPr>
          <p:nvPr>
            <p:ph type="sldNum" idx="5" sz="quarter"/>
          </p:nvPr>
        </p:nvSpPr>
        <p:spPr/>
      </p:sp>
    </p:spTree>
  </p:cSld>
  <p:clrMapOvr>
    <a:masterClrMapping/>
  </p:clrMapOvr>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Formüller her durumda *bir* indis hesaplar; tam olmayan bir ağaçta o indis anlamsız olabilir.</a:t>
            </a:r>
          </a:p>
        </p:txBody>
      </p:sp>
      <p:sp>
        <p:nvSpPr>
          <p:cNvPr id="4" name="Slide Number Placeholder 3"/>
          <p:cNvSpPr>
            <a:spLocks noGrp="1"/>
          </p:cNvSpPr>
          <p:nvPr>
            <p:ph type="sldNum" idx="5" sz="quarter"/>
          </p:nvPr>
        </p:nvSpPr>
        <p:spPr/>
      </p:sp>
    </p:spTree>
  </p:cSld>
  <p:clrMapOvr>
    <a:masterClrMapping/>
  </p:clrMapOvr>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Birkaç slayt öncesindeki üç formülü uygulayın.</a:t>
            </a:r>
          </a:p>
        </p:txBody>
      </p:sp>
      <p:sp>
        <p:nvSpPr>
          <p:cNvPr id="4" name="Slide Number Placeholder 3"/>
          <p:cNvSpPr>
            <a:spLocks noGrp="1"/>
          </p:cNvSpPr>
          <p:nvPr>
            <p:ph type="sldNum" idx="5" sz="quarter"/>
          </p:nvPr>
        </p:nvSpPr>
        <p:spPr/>
      </p:sp>
    </p:spTree>
  </p:cSld>
  <p:clrMapOvr>
    <a:masterClrMapping/>
  </p:clrMapOvr>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Aynı üç formül, her zaman, ağaç ne kadar büyük olursa olsun.</a:t>
            </a:r>
          </a:p>
        </p:txBody>
      </p:sp>
      <p:sp>
        <p:nvSpPr>
          <p:cNvPr id="4" name="Slide Number Placeholder 3"/>
          <p:cNvSpPr>
            <a:spLocks noGrp="1"/>
          </p:cNvSpPr>
          <p:nvPr>
            <p:ph type="sldNum" idx="5" sz="quarter"/>
          </p:nvPr>
        </p:nvSpPr>
        <p:spPr/>
      </p:sp>
    </p:spTree>
  </p:cSld>
  <p:clrMapOvr>
    <a:masterClrMapping/>
  </p:clrMapOvr>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İkili öbek, bölüm 4'ten tam bir ağaç, tek bir ek kuralla: her ebeveyn her iki çocuğunu da yeniyor.</a:t>
            </a:r>
          </a:p>
        </p:txBody>
      </p:sp>
      <p:sp>
        <p:nvSpPr>
          <p:cNvPr id="4" name="Slide Number Placeholder 3"/>
          <p:cNvSpPr>
            <a:spLocks noGrp="1"/>
          </p:cNvSpPr>
          <p:nvPr>
            <p:ph type="sldNum" idx="5" sz="quarter"/>
          </p:nvPr>
        </p:nvSpPr>
        <p:spPr/>
      </p:sp>
    </p:spTree>
  </p:cSld>
  <p:clrMapOvr>
    <a:masterClrMapping/>
  </p:clrMapOvr>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Her gelişte sıralamak, geliş başına O(n log n) maliyetli — bu kadar sık bir şey için çok yavaş.</a:t>
            </a:r>
          </a:p>
        </p:txBody>
      </p:sp>
      <p:sp>
        <p:nvSpPr>
          <p:cNvPr id="4" name="Slide Number Placeholder 3"/>
          <p:cNvSpPr>
            <a:spLocks noGrp="1"/>
          </p:cNvSpPr>
          <p:nvPr>
            <p:ph type="sldNum" idx="5" sz="quarter"/>
          </p:nvPr>
        </p:nvSpPr>
        <p:spPr/>
      </p:sp>
    </p:spTree>
  </p:cSld>
  <p:clrMapOvr>
    <a:masterClrMapping/>
  </p:clrMapOvr>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Her iki makale de aynı yıl çıktı — öbek ve öbek sıralaması hiçbir zaman gerçekten ayrı fikirler değildi.</a:t>
            </a:r>
          </a:p>
        </p:txBody>
      </p:sp>
      <p:sp>
        <p:nvSpPr>
          <p:cNvPr id="4" name="Slide Number Placeholder 3"/>
          <p:cNvSpPr>
            <a:spLocks noGrp="1"/>
          </p:cNvSpPr>
          <p:nvPr>
            <p:ph type="sldNum" idx="5" sz="quarter"/>
          </p:nvPr>
        </p:nvSpPr>
        <p:spPr/>
      </p:sp>
    </p:spTree>
  </p:cSld>
  <p:clrMapOvr>
    <a:masterClrMapping/>
  </p:clrMapOvr>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Öbekler hakkında en yaygın yanlış anlama bu: bir öbek sıralı bir dizi değil, yalnızca kısmen sıralı.</a:t>
            </a:r>
          </a:p>
        </p:txBody>
      </p:sp>
      <p:sp>
        <p:nvSpPr>
          <p:cNvPr id="4" name="Slide Number Placeholder 3"/>
          <p:cNvSpPr>
            <a:spLocks noGrp="1"/>
          </p:cNvSpPr>
          <p:nvPr>
            <p:ph type="sldNum" idx="5" sz="quarter"/>
          </p:nvPr>
        </p:nvSpPr>
        <p:spPr/>
      </p:sp>
    </p:spTree>
  </p:cSld>
  <p:clrMapOvr>
    <a:masterClrMapping/>
  </p:clrMapOvr>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Dört işlem, ve sonraki dört alt bölüm tam olarak bu dördünü, bu sırayla kuruyor.</a:t>
            </a:r>
          </a:p>
        </p:txBody>
      </p:sp>
      <p:sp>
        <p:nvSpPr>
          <p:cNvPr id="4" name="Slide Number Placeholder 3"/>
          <p:cNvSpPr>
            <a:spLocks noGrp="1"/>
          </p:cNvSpPr>
          <p:nvPr>
            <p:ph type="sldNum" idx="5" sz="quarter"/>
          </p:nvPr>
        </p:nvSpPr>
        <p:spPr/>
      </p:sp>
    </p:spTree>
  </p:cSld>
  <p:clrMapOvr>
    <a:masterClrMapping/>
  </p:clrMapOvr>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Özellik sağlandığı ya da değer köke ulaştığı an durun — hangisi önce gelirse.</a:t>
            </a:r>
          </a:p>
        </p:txBody>
      </p:sp>
      <p:sp>
        <p:nvSpPr>
          <p:cNvPr id="4" name="Slide Number Placeholder 3"/>
          <p:cNvSpPr>
            <a:spLocks noGrp="1"/>
          </p:cNvSpPr>
          <p:nvPr>
            <p:ph type="sldNum" idx="5" sz="quarter"/>
          </p:nvPr>
        </p:nvSpPr>
        <p:spPr/>
      </p:sp>
    </p:spTree>
  </p:cSld>
  <p:clrMapOvr>
    <a:masterClrMapping/>
  </p:clrMapOvr>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Normal örnek: bir min-öbek, sırayla eklenen 10 değer: 15, 7, 22, 3, 18, 9, 30, 1, 25, 12.</a:t>
            </a:r>
          </a:p>
        </p:txBody>
      </p:sp>
      <p:sp>
        <p:nvSpPr>
          <p:cNvPr id="4" name="Slide Number Placeholder 3"/>
          <p:cNvSpPr>
            <a:spLocks noGrp="1"/>
          </p:cNvSpPr>
          <p:nvPr>
            <p:ph type="sldNum" idx="5" sz="quarter"/>
          </p:nvPr>
        </p:nvSpPr>
        <p:spPr/>
      </p:sp>
    </p:spTree>
  </p:cSld>
  <p:clrMapOvr>
    <a:masterClrMapping/>
  </p:clrMapOvr>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Bir min-öbeğe artan 12 değer: her ekleme öbek özelliğini zaten sağlıyor, o yüzden tek bir yer değiştirme bile olmuyor.</a:t>
            </a:r>
          </a:p>
        </p:txBody>
      </p:sp>
      <p:sp>
        <p:nvSpPr>
          <p:cNvPr id="4" name="Slide Number Placeholder 3"/>
          <p:cNvSpPr>
            <a:spLocks noGrp="1"/>
          </p:cNvSpPr>
          <p:nvPr>
            <p:ph type="sldNum" idx="5" sz="quarter"/>
          </p:nvPr>
        </p:nvSpPr>
        <p:spPr/>
      </p:sp>
    </p:spTree>
  </p:cSld>
  <p:clrMapOvr>
    <a:masterClrMapping/>
  </p:clrMapOvr>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better(), min-öbek ile max-öbeği bir fonksiyon arkasına gizler, o yüzden sift-up döngüsünün kendisi hiç değişmez.</a:t>
            </a:r>
          </a:p>
        </p:txBody>
      </p:sp>
      <p:sp>
        <p:nvSpPr>
          <p:cNvPr id="4" name="Slide Number Placeholder 3"/>
          <p:cNvSpPr>
            <a:spLocks noGrp="1"/>
          </p:cNvSpPr>
          <p:nvPr>
            <p:ph type="sldNum" idx="5" sz="quarter"/>
          </p:nvPr>
        </p:nvSpPr>
        <p:spPr/>
      </p:sp>
    </p:spTree>
  </p:cSld>
  <p:clrMapOvr>
    <a:masterClrMapping/>
  </p:clrMapOvr>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Boyut değil yükseklik, insert'in maliyetini belirler — bölüm 2'nin "denge neden önemli" fikri işbaşında.</a:t>
            </a:r>
          </a:p>
        </p:txBody>
      </p:sp>
      <p:sp>
        <p:nvSpPr>
          <p:cNvPr id="4" name="Slide Number Placeholder 3"/>
          <p:cNvSpPr>
            <a:spLocks noGrp="1"/>
          </p:cNvSpPr>
          <p:nvPr>
            <p:ph type="sldNum" idx="5" sz="quarter"/>
          </p:nvPr>
        </p:nvSpPr>
        <p:spPr/>
      </p:sp>
    </p:spTree>
  </p:cSld>
  <p:clrMapOvr>
    <a:masterClrMapping/>
  </p:clrMapOvr>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Önce boyutu bir azaltın, sonra sift edin — taşınan eleman genellikle kökte hiç durmaz.</a:t>
            </a:r>
          </a:p>
        </p:txBody>
      </p:sp>
      <p:sp>
        <p:nvSpPr>
          <p:cNvPr id="4" name="Slide Number Placeholder 3"/>
          <p:cNvSpPr>
            <a:spLocks noGrp="1"/>
          </p:cNvSpPr>
          <p:nvPr>
            <p:ph type="sldNum" idx="5" sz="quarter"/>
          </p:nvPr>
        </p:nvSpPr>
        <p:spPr/>
      </p:sp>
    </p:spTree>
  </p:cSld>
  <p:clrMapOvr>
    <a:masterClrMapping/>
  </p:clrMapOvr>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Normal örnek: bir min-öbek, 12 değer, 3 çıkarma — son elemanın köke paraşütle inip sonra geri battığını izleyin.</a:t>
            </a:r>
          </a:p>
        </p:txBody>
      </p:sp>
      <p:sp>
        <p:nvSpPr>
          <p:cNvPr id="4" name="Slide Number Placeholder 3"/>
          <p:cNvSpPr>
            <a:spLocks noGrp="1"/>
          </p:cNvSpPr>
          <p:nvPr>
            <p:ph type="sldNum" idx="5" sz="quarter"/>
          </p:nvPr>
        </p:nvSpPr>
        <p:spPr/>
      </p:sp>
    </p:spTree>
  </p:cSld>
  <p:clrMapOvr>
    <a:masterClrMapping/>
  </p:clrMapOvr>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10 değerin hepsini birer birer çıkarmak, tamamen sıralı bir sonuç veriyor — bu bir tesadüf değil, öbek sıralamasının tam kendisi.</a:t>
            </a:r>
          </a:p>
        </p:txBody>
      </p:sp>
      <p:sp>
        <p:nvSpPr>
          <p:cNvPr id="4" name="Slide Number Placeholder 3"/>
          <p:cNvSpPr>
            <a:spLocks noGrp="1"/>
          </p:cNvSpPr>
          <p:nvPr>
            <p:ph type="sldNum" idx="5" sz="quarter"/>
          </p:nvPr>
        </p:nvSpPr>
        <p:spPr/>
      </p:sp>
    </p:spTree>
  </p:cSld>
  <p:clrMapOvr>
    <a:masterClrMapping/>
  </p:clrMapOvr>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Yalnızca sol çocukla değil, her ikisiyle de karşılaştırın — tek tarafla karşılaştırmak diğer tarafta özelliği bozuk bırakabilir.</a:t>
            </a:r>
          </a:p>
        </p:txBody>
      </p:sp>
      <p:sp>
        <p:nvSpPr>
          <p:cNvPr id="4" name="Slide Number Placeholder 3"/>
          <p:cNvSpPr>
            <a:spLocks noGrp="1"/>
          </p:cNvSpPr>
          <p:nvPr>
            <p:ph type="sldNum" idx="5" sz="quarter"/>
          </p:nvPr>
        </p:nvSpPr>
        <p:spPr/>
      </p:sp>
    </p:spTree>
  </p:cSld>
  <p:clrMapOvr>
    <a:masterClrMapping/>
  </p:clrMapOvr>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insert en çok log n seviye tırmanır; extract en çok log n seviye batar — yükseklikler, yine, her şeyi belirler.</a:t>
            </a:r>
          </a:p>
        </p:txBody>
      </p:sp>
      <p:sp>
        <p:nvSpPr>
          <p:cNvPr id="4" name="Slide Number Placeholder 3"/>
          <p:cNvSpPr>
            <a:spLocks noGrp="1"/>
          </p:cNvSpPr>
          <p:nvPr>
            <p:ph type="sldNum" idx="5" sz="quarter"/>
          </p:nvPr>
        </p:nvSpPr>
        <p:spPr/>
      </p:sp>
    </p:spTree>
  </p:cSld>
  <p:clrMapOvr>
    <a:masterClrMapping/>
  </p:clrMapOvr>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Boş bir öbekte extract, heap[-1] bitişiği belleği sessizce okur — güvenli bir çökme değil, tehlikeli bir hata.</a:t>
            </a:r>
          </a:p>
        </p:txBody>
      </p:sp>
      <p:sp>
        <p:nvSpPr>
          <p:cNvPr id="4" name="Slide Number Placeholder 3"/>
          <p:cNvSpPr>
            <a:spLocks noGrp="1"/>
          </p:cNvSpPr>
          <p:nvPr>
            <p:ph type="sldNum" idx="5" sz="quarter"/>
          </p:nvPr>
        </p:nvSpPr>
        <p:spPr/>
      </p:sp>
    </p:spTree>
  </p:cSld>
  <p:clrMapOvr>
    <a:masterClrMapping/>
  </p:clrMapOvr>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Bu gerçekten şaşırtıcı bir sonuç — kurma, n ekleme kadar maliyetli görünür ama değil.</a:t>
            </a:r>
          </a:p>
        </p:txBody>
      </p:sp>
      <p:sp>
        <p:nvSpPr>
          <p:cNvPr id="4" name="Slide Number Placeholder 3"/>
          <p:cNvSpPr>
            <a:spLocks noGrp="1"/>
          </p:cNvSpPr>
          <p:nvPr>
            <p:ph type="sldNum" idx="5" sz="quarter"/>
          </p:nvPr>
        </p:nvSpPr>
        <p:spPr/>
      </p:sp>
    </p:spTree>
  </p:cSld>
  <p:clrMapOvr>
    <a:masterClrMapping/>
  </p:clrMapOvr>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Normal örnek: bir max-öbek, rastgele sırada 10 değer — n/2 yapraktan kaçının hiç hareket ettiğini izleyin.</a:t>
            </a:r>
          </a:p>
        </p:txBody>
      </p:sp>
      <p:sp>
        <p:nvSpPr>
          <p:cNvPr id="4" name="Slide Number Placeholder 3"/>
          <p:cNvSpPr>
            <a:spLocks noGrp="1"/>
          </p:cNvSpPr>
          <p:nvPr>
            <p:ph type="sldNum" idx="5" sz="quarter"/>
          </p:nvPr>
        </p:nvSpPr>
        <p:spPr/>
      </p:sp>
    </p:spTree>
  </p:cSld>
  <p:clrMapOvr>
    <a:masterClrMapping/>
  </p:clrMapOvr>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Her sift-down çağrısı target == i'yi hemen bulur ve hiçbir şey yapmaz — build_heap, girdinin gerektirdiği kadar iş yapar, ne fazla.</a:t>
            </a:r>
          </a:p>
        </p:txBody>
      </p:sp>
      <p:sp>
        <p:nvSpPr>
          <p:cNvPr id="4" name="Slide Number Placeholder 3"/>
          <p:cNvSpPr>
            <a:spLocks noGrp="1"/>
          </p:cNvSpPr>
          <p:nvPr>
            <p:ph type="sldNum" idx="5" sz="quarter"/>
          </p:nvPr>
        </p:nvSpPr>
        <p:spPr/>
      </p:sp>
    </p:spTree>
  </p:cSld>
  <p:clrMapOvr>
    <a:masterClrMapping/>
  </p:clrMapOvr>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sift_down burada extract'in sift-down döngüsünün ta kendisi; yeni olan tek şey hangi düğümlerin, hangi sırayla çağrıldığı.</a:t>
            </a:r>
          </a:p>
        </p:txBody>
      </p:sp>
      <p:sp>
        <p:nvSpPr>
          <p:cNvPr id="4" name="Slide Number Placeholder 3"/>
          <p:cNvSpPr>
            <a:spLocks noGrp="1"/>
          </p:cNvSpPr>
          <p:nvPr>
            <p:ph type="sldNum" idx="5" sz="quarter"/>
          </p:nvPr>
        </p:nvSpPr>
        <p:spPr/>
      </p:sp>
    </p:spTree>
  </p:cSld>
  <p:clrMapOvr>
    <a:masterClrMapping/>
  </p:clrMapOvr>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Bu, tüm haftanın gerçekten şaşırtıcı tek karmaşıklık sonucu — bir süre üzerinde durmaya değer.</a:t>
            </a:r>
          </a:p>
        </p:txBody>
      </p:sp>
      <p:sp>
        <p:nvSpPr>
          <p:cNvPr id="4" name="Slide Number Placeholder 3"/>
          <p:cNvSpPr>
            <a:spLocks noGrp="1"/>
          </p:cNvSpPr>
          <p:nvPr>
            <p:ph type="sldNum" idx="5" sz="quarter"/>
          </p:nvPr>
        </p:nvSpPr>
        <p:spPr/>
      </p:sp>
    </p:spTree>
  </p:cSld>
  <p:clrMapOvr>
    <a:masterClrMapping/>
  </p:clrMapOvr>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Döngü sondan köke, geriye doğru çalışmalı, ki her düğüm sift edildiğinde altağaçları zaten geçerli olsun.</a:t>
            </a:r>
          </a:p>
        </p:txBody>
      </p:sp>
      <p:sp>
        <p:nvSpPr>
          <p:cNvPr id="4" name="Slide Number Placeholder 3"/>
          <p:cNvSpPr>
            <a:spLocks noGrp="1"/>
          </p:cNvSpPr>
          <p:nvPr>
            <p:ph type="sldNum" idx="5" sz="quarter"/>
          </p:nvPr>
        </p:nvSpPr>
        <p:spPr/>
      </p:sp>
    </p:spTree>
  </p:cSld>
  <p:clrMapOvr>
    <a:masterClrMapping/>
  </p:clrMapOvr>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Her sift-down çağrısının ağaçta nereden başladığını düşünün.</a:t>
            </a:r>
          </a:p>
        </p:txBody>
      </p:sp>
      <p:sp>
        <p:nvSpPr>
          <p:cNvPr id="4" name="Slide Number Placeholder 3"/>
          <p:cNvSpPr>
            <a:spLocks noGrp="1"/>
          </p:cNvSpPr>
          <p:nvPr>
            <p:ph type="sldNum" idx="5" sz="quarter"/>
          </p:nvPr>
        </p:nvSpPr>
        <p:spPr/>
      </p:sp>
    </p:spTree>
  </p:cSld>
  <p:clrMapOvr>
    <a:masterClrMapping/>
  </p:clrMapOvr>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Aynı fonksiyon, sift_down, iki çok farklı örüntüde çağrılıyor, iki çok farklı toplam maliyetle.</a:t>
            </a:r>
          </a:p>
        </p:txBody>
      </p:sp>
      <p:sp>
        <p:nvSpPr>
          <p:cNvPr id="4" name="Slide Number Placeholder 3"/>
          <p:cNvSpPr>
            <a:spLocks noGrp="1"/>
          </p:cNvSpPr>
          <p:nvPr>
            <p:ph type="sldNum" idx="5" sz="quarter"/>
          </p:nvPr>
        </p:nvSpPr>
        <p:spPr/>
      </p:sp>
    </p:spTree>
  </p:cSld>
  <p:clrMapOvr>
    <a:masterClrMapping/>
  </p:clrMapOvr>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build_heap ve extract ikisi de var olduğunda, sıralamak neredeyse bedava — bu bölüm ikisini birbirine bağlıyor.</a:t>
            </a:r>
          </a:p>
        </p:txBody>
      </p:sp>
      <p:sp>
        <p:nvSpPr>
          <p:cNvPr id="4" name="Slide Number Placeholder 3"/>
          <p:cNvSpPr>
            <a:spLocks noGrp="1"/>
          </p:cNvSpPr>
          <p:nvPr>
            <p:ph type="sldNum" idx="5" sz="quarter"/>
          </p:nvPr>
        </p:nvSpPr>
        <p:spPr/>
      </p:sp>
    </p:spTree>
  </p:cSld>
  <p:clrMapOvr>
    <a:masterClrMapping/>
  </p:clrMapOvr>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Normal örnek: bir max-öbekle artan sıralama, 10 değer — sıralı bölgenin dizinin sonundan geriye büyümesini izleyin.</a:t>
            </a:r>
          </a:p>
        </p:txBody>
      </p:sp>
      <p:sp>
        <p:nvSpPr>
          <p:cNvPr id="4" name="Slide Number Placeholder 3"/>
          <p:cNvSpPr>
            <a:spLocks noGrp="1"/>
          </p:cNvSpPr>
          <p:nvPr>
            <p:ph type="sldNum" idx="5" sz="quarter"/>
          </p:nvPr>
        </p:nvSpPr>
        <p:spPr/>
      </p:sp>
    </p:spTree>
  </p:cSld>
  <p:clrMapOvr>
    <a:masterClrMapping/>
  </p:clrMapOvr>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build-heap'in tersine, öbek sıralaması adaptif değil — zaten sıralı bir girdi yine de tam O(n log n) maliyetli, yer değiştirme yer değiştirmesine.</a:t>
            </a:r>
          </a:p>
        </p:txBody>
      </p:sp>
      <p:sp>
        <p:nvSpPr>
          <p:cNvPr id="4" name="Slide Number Placeholder 3"/>
          <p:cNvSpPr>
            <a:spLocks noGrp="1"/>
          </p:cNvSpPr>
          <p:nvPr>
            <p:ph type="sldNum" idx="5" sz="quarter"/>
          </p:nvPr>
        </p:nvSpPr>
        <p:spPr/>
      </p:sp>
    </p:spTree>
  </p:cSld>
  <p:clrMapOvr>
    <a:masterClrMapping/>
  </p:clrMapOvr>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Az önceki aynı build_heap döngüsü, sonra n-1 tur yer değiştirme-ve-sift, her biri küçülen bir bölgede.</a:t>
            </a:r>
          </a:p>
        </p:txBody>
      </p:sp>
      <p:sp>
        <p:nvSpPr>
          <p:cNvPr id="4" name="Slide Number Placeholder 3"/>
          <p:cNvSpPr>
            <a:spLocks noGrp="1"/>
          </p:cNvSpPr>
          <p:nvPr>
            <p:ph type="sldNum" idx="5" sz="quarter"/>
          </p:nvPr>
        </p:nvSpPr>
        <p:spPr/>
      </p:sp>
    </p:spTree>
  </p:cSld>
  <p:clrMapOvr>
    <a:masterClrMapping/>
  </p:clrMapOvr>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Birleştirme sıralaması ya da hızlı sıralamanın ortalama durumuyla aynı asimptotik sınıf, ama ekstra bellek gerekmeden.</a:t>
            </a:r>
          </a:p>
        </p:txBody>
      </p:sp>
      <p:sp>
        <p:nvSpPr>
          <p:cNvPr id="4" name="Slide Number Placeholder 3"/>
          <p:cNvSpPr>
            <a:spLocks noGrp="1"/>
          </p:cNvSpPr>
          <p:nvPr>
            <p:ph type="sldNum" idx="5" sz="quarter"/>
          </p:nvPr>
        </p:nvSpPr>
        <p:spPr/>
      </p:sp>
    </p:spTree>
  </p:cSld>
  <p:clrMapOvr>
    <a:masterClrMapping/>
  </p:clrMapOvr>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Kararlı bir sıralama gerekiyorsa, öbek sıralaması iyi karmaşıklığına rağmen yanlış araç.</a:t>
            </a:r>
          </a:p>
        </p:txBody>
      </p:sp>
      <p:sp>
        <p:nvSpPr>
          <p:cNvPr id="4" name="Slide Number Placeholder 3"/>
          <p:cNvSpPr>
            <a:spLocks noGrp="1"/>
          </p:cNvSpPr>
          <p:nvPr>
            <p:ph type="sldNum" idx="5" sz="quarter"/>
          </p:nvPr>
        </p:nvSpPr>
        <p:spPr/>
      </p:sp>
    </p:spTree>
  </p:cSld>
  <p:clrMapOvr>
    <a:masterClrMapping/>
  </p:clrMapOvr>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Bir kuyruk ilk gelene hizmet eder; bir öncelik kuyruğu, geliş sırası ne olursa olsun, en önemliye hizmet eder.</a:t>
            </a:r>
          </a:p>
        </p:txBody>
      </p:sp>
      <p:sp>
        <p:nvSpPr>
          <p:cNvPr id="4" name="Slide Number Placeholder 3"/>
          <p:cNvSpPr>
            <a:spLocks noGrp="1"/>
          </p:cNvSpPr>
          <p:nvPr>
            <p:ph type="sldNum" idx="5" sz="quarter"/>
          </p:nvPr>
        </p:nvSpPr>
        <p:spPr/>
      </p:sp>
    </p:spTree>
  </p:cSld>
  <p:clrMapOvr>
    <a:masterClrMapping/>
  </p:clrMapOvr>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Burada gerçekten yeni bir şey yok — bölüm 5'teki öbek, bir öncelik kuyruğunu gerçekleştirmenin en yaygın yolu.</a:t>
            </a:r>
          </a:p>
        </p:txBody>
      </p:sp>
      <p:sp>
        <p:nvSpPr>
          <p:cNvPr id="4" name="Slide Number Placeholder 3"/>
          <p:cNvSpPr>
            <a:spLocks noGrp="1"/>
          </p:cNvSpPr>
          <p:nvPr>
            <p:ph type="sldNum" idx="5" sz="quarter"/>
          </p:nvPr>
        </p:nvSpPr>
        <p:spPr/>
      </p:sp>
    </p:spTree>
  </p:cSld>
  <p:clrMapOvr>
    <a:masterClrMapping/>
  </p:clrMapOvr>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update_key gerçekten yeni tek işlem, ve her öğenin kalıcı bir id'ye ihtiyaç duymasının tek sebebi.</a:t>
            </a:r>
          </a:p>
        </p:txBody>
      </p:sp>
      <p:sp>
        <p:nvSpPr>
          <p:cNvPr id="4" name="Slide Number Placeholder 3"/>
          <p:cNvSpPr>
            <a:spLocks noGrp="1"/>
          </p:cNvSpPr>
          <p:nvPr>
            <p:ph type="sldNum" idx="5" sz="quarter"/>
          </p:nvPr>
        </p:nvSpPr>
        <p:spPr/>
      </p:sp>
    </p:spTree>
  </p:cSld>
  <p:clrMapOvr>
    <a:masterClrMapping/>
  </p:clrMapOvr>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Her öğe kalıcı bir id ister, dizide nereye taşınırsa taşınsın değişmeyen — yoksa update_key onu bir daha bulamaz.</a:t>
            </a:r>
          </a:p>
        </p:txBody>
      </p:sp>
      <p:sp>
        <p:nvSpPr>
          <p:cNvPr id="4" name="Slide Number Placeholder 3"/>
          <p:cNvSpPr>
            <a:spLocks noGrp="1"/>
          </p:cNvSpPr>
          <p:nvPr>
            <p:ph type="sldNum" idx="5" sz="quarter"/>
          </p:nvPr>
        </p:nvSpPr>
        <p:spPr/>
      </p:sp>
    </p:spTree>
  </p:cSld>
  <p:clrMapOvr>
    <a:masterClrMapping/>
  </p:clrMapOvr>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Normal örnek: min-öncelik, 10 insert, bir peek, 2 extract, bir update-key — bölüm 5'in heap-insert'iyle aynı 15,7,22,3,18,... değerleri.</a:t>
            </a:r>
          </a:p>
        </p:txBody>
      </p:sp>
      <p:sp>
        <p:nvSpPr>
          <p:cNvPr id="4" name="Slide Number Placeholder 3"/>
          <p:cNvSpPr>
            <a:spLocks noGrp="1"/>
          </p:cNvSpPr>
          <p:nvPr>
            <p:ph type="sldNum" idx="5" sz="quarter"/>
          </p:nvPr>
        </p:nvSpPr>
        <p:spPr/>
      </p:sp>
    </p:spTree>
  </p:cSld>
  <p:clrMapOvr>
    <a:masterClrMapping/>
  </p:clrMapOvr>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Öbek işlemlerinin kendisi değil, çağıran taraf size &gt; 0 kontrol eder — bu senaryo, o kontrolün taşmayı güvenle yakaladığını gösteriyor.</a:t>
            </a:r>
          </a:p>
        </p:txBody>
      </p:sp>
      <p:sp>
        <p:nvSpPr>
          <p:cNvPr id="4" name="Slide Number Placeholder 3"/>
          <p:cNvSpPr>
            <a:spLocks noGrp="1"/>
          </p:cNvSpPr>
          <p:nvPr>
            <p:ph type="sldNum" idx="5" sz="quarter"/>
          </p:nvPr>
        </p:nvSpPr>
        <p:spPr/>
      </p:sp>
    </p:spTree>
  </p:cSld>
  <p:clrMapOvr>
    <a:masterClrMapping/>
  </p:clrMapOvr>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Artık her öğe key'inin yanında kalıcı bir id taşıyor — öğenin dizideki slotu değişse de id hiç değişmiyor.</a:t>
            </a:r>
          </a:p>
        </p:txBody>
      </p:sp>
      <p:sp>
        <p:nvSpPr>
          <p:cNvPr id="4" name="Slide Number Placeholder 3"/>
          <p:cNvSpPr>
            <a:spLocks noGrp="1"/>
          </p:cNvSpPr>
          <p:nvPr>
            <p:ph type="sldNum" idx="5" sz="quarter"/>
          </p:nvPr>
        </p:nvSpPr>
        <p:spPr/>
      </p:sp>
    </p:spTree>
  </p:cSld>
  <p:clrMapOvr>
    <a:masterClrMapping/>
  </p:clrMapOvr>
</p:notes>
</file>

<file path=ppt/notesSlides/notesSlide1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find_by_id burada doğrusal bir tarama — gerçek bir sistem id'den indise bir hash tablosu ekler, bunu da O(log n) yapmak için.</a:t>
            </a:r>
          </a:p>
        </p:txBody>
      </p:sp>
      <p:sp>
        <p:nvSpPr>
          <p:cNvPr id="4" name="Slide Number Placeholder 3"/>
          <p:cNvSpPr>
            <a:spLocks noGrp="1"/>
          </p:cNvSpPr>
          <p:nvPr>
            <p:ph type="sldNum" idx="5" sz="quarter"/>
          </p:nvPr>
        </p:nvSpPr>
        <p:spPr/>
      </p:sp>
    </p:spTree>
  </p:cSld>
  <p:clrMapOvr>
    <a:masterClrMapping/>
  </p:clrMapOvr>
</p:notes>
</file>

<file path=ppt/notesSlides/notesSlide1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Bu ekstra muhasebe, klasik bir alan-zaman takası — binlerce öğe devrede olduğunda buna değer.</a:t>
            </a:r>
          </a:p>
        </p:txBody>
      </p:sp>
      <p:sp>
        <p:nvSpPr>
          <p:cNvPr id="4" name="Slide Number Placeholder 3"/>
          <p:cNvSpPr>
            <a:spLocks noGrp="1"/>
          </p:cNvSpPr>
          <p:nvPr>
            <p:ph type="sldNum" idx="5" sz="quarter"/>
          </p:nvPr>
        </p:nvSpPr>
        <p:spPr/>
      </p:sp>
    </p:spTree>
  </p:cSld>
  <p:clrMapOvr>
    <a:masterClrMapping/>
  </p:clrMapOvr>
</p:notes>
</file>

<file path=ppt/notesSlides/notesSlide1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Decrease-key yukarı sift ister; increase-key aşağı sift ister — yanlışını kullanmak öbeği sessizce bozar.</a:t>
            </a:r>
          </a:p>
        </p:txBody>
      </p:sp>
      <p:sp>
        <p:nvSpPr>
          <p:cNvPr id="4" name="Slide Number Placeholder 3"/>
          <p:cNvSpPr>
            <a:spLocks noGrp="1"/>
          </p:cNvSpPr>
          <p:nvPr>
            <p:ph type="sldNum" idx="5" sz="quarter"/>
          </p:nvPr>
        </p:nvSpPr>
        <p:spPr/>
      </p:sp>
    </p:spTree>
  </p:cSld>
  <p:clrMapOvr>
    <a:masterClrMapping/>
  </p:clrMapOvr>
</p:notes>
</file>

<file path=ppt/notesSlides/notesSlide1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Min-öncelik kuyruğunda "daha acil"in key'in sayısal değeri için ne anlama geldiğini düşünün.</a:t>
            </a:r>
          </a:p>
        </p:txBody>
      </p:sp>
      <p:sp>
        <p:nvSpPr>
          <p:cNvPr id="4" name="Slide Number Placeholder 3"/>
          <p:cNvSpPr>
            <a:spLocks noGrp="1"/>
          </p:cNvSpPr>
          <p:nvPr>
            <p:ph type="sldNum" idx="5" sz="quarter"/>
          </p:nvPr>
        </p:nvSpPr>
        <p:spPr/>
      </p:sp>
    </p:spTree>
  </p:cSld>
  <p:clrMapOvr>
    <a:masterClrMapping/>
  </p:clrMapOvr>
</p:notes>
</file>

<file path=ppt/notesSlides/notesSlide1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Min-öncelik kuyruğunda küçük her zaman daha iyidir — bölüm 5'in min-öbeğiyle aynı kural.</a:t>
            </a:r>
          </a:p>
        </p:txBody>
      </p:sp>
      <p:sp>
        <p:nvSpPr>
          <p:cNvPr id="4" name="Slide Number Placeholder 3"/>
          <p:cNvSpPr>
            <a:spLocks noGrp="1"/>
          </p:cNvSpPr>
          <p:nvPr>
            <p:ph type="sldNum" idx="5" sz="quarter"/>
          </p:nvPr>
        </p:nvSpPr>
        <p:spPr/>
      </p:sp>
    </p:spTree>
  </p:cSld>
  <p:clrMapOvr>
    <a:masterClrMapping/>
  </p:clrMapOvr>
</p:notes>
</file>

<file path=ppt/notesSlides/notesSlide1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Aşağıdaki her varyasyon, düz ikili öbeğin bir özelliğini gevşetiyor ya da değiştiriyor, farklı bir kazanç karşılığında.</a:t>
            </a:r>
          </a:p>
        </p:txBody>
      </p:sp>
      <p:sp>
        <p:nvSpPr>
          <p:cNvPr id="4" name="Slide Number Placeholder 3"/>
          <p:cNvSpPr>
            <a:spLocks noGrp="1"/>
          </p:cNvSpPr>
          <p:nvPr>
            <p:ph type="sldNum" idx="5" sz="quarter"/>
          </p:nvPr>
        </p:nvSpPr>
        <p:spPr/>
      </p:sp>
    </p:spTree>
  </p:cSld>
  <p:clrMapOvr>
    <a:masterClrMapping/>
  </p:clrMapOvr>
</p:notes>
</file>

<file path=ppt/notesSlides/notesSlide1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Büyük bir D, insert'i ucuzlatır (daha az seviye, seviyede bir karşılaştırma) ama extract'i pahalılaştırır (seviyede D'ye kadar karşılaştırma).</a:t>
            </a:r>
          </a:p>
        </p:txBody>
      </p:sp>
      <p:sp>
        <p:nvSpPr>
          <p:cNvPr id="4" name="Slide Number Placeholder 3"/>
          <p:cNvSpPr>
            <a:spLocks noGrp="1"/>
          </p:cNvSpPr>
          <p:nvPr>
            <p:ph type="sldNum" idx="5" sz="quarter"/>
          </p:nvPr>
        </p:nvSpPr>
        <p:spPr/>
      </p:sp>
    </p:spTree>
  </p:cSld>
  <p:clrMapOvr>
    <a:masterClrMapping/>
  </p:clrMapOvr>
</p:notes>
</file>

<file path=ppt/notesSlides/notesSlide1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Normal örnek: D=3, bir min-öbek, 12 değerden 3 çıkarma — her sift-down'ın aynı anda 3 çocukla karşılaştığını izleyin.</a:t>
            </a:r>
          </a:p>
        </p:txBody>
      </p:sp>
      <p:sp>
        <p:nvSpPr>
          <p:cNvPr id="4" name="Slide Number Placeholder 3"/>
          <p:cNvSpPr>
            <a:spLocks noGrp="1"/>
          </p:cNvSpPr>
          <p:nvPr>
            <p:ph type="sldNum" idx="5" sz="quarter"/>
          </p:nvPr>
        </p:nvSpPr>
        <p:spPr/>
      </p:sp>
    </p:spTree>
  </p:cSld>
  <p:clrMapOvr>
    <a:masterClrMapping/>
  </p:clrMapOvr>
</p:notes>
</file>

<file path=ppt/notesSlides/notesSlide1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10 değerin hepsi birer birer çıkarılıyor — yine tamamen sıralı çıkıyor, düz ikili öbeğin sonuna kadar durumu gibi.</a:t>
            </a:r>
          </a:p>
        </p:txBody>
      </p:sp>
      <p:sp>
        <p:nvSpPr>
          <p:cNvPr id="4" name="Slide Number Placeholder 3"/>
          <p:cNvSpPr>
            <a:spLocks noGrp="1"/>
          </p:cNvSpPr>
          <p:nvPr>
            <p:ph type="sldNum" idx="5" sz="quarter"/>
          </p:nvPr>
        </p:nvSpPr>
        <p:spPr/>
      </p:sp>
    </p:spTree>
  </p:cSld>
  <p:clrMapOvr>
    <a:masterClrMapping/>
  </p:clrMapOvr>
</p:notes>
</file>

<file path=ppt/notesSlides/notesSlide1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base = D*i+1, ikili öbeğin 2*i+1'inin yerini alıyor — extract'in her diğer satırı tıpatıp aynı biçimde kalıyor.</a:t>
            </a:r>
          </a:p>
        </p:txBody>
      </p:sp>
      <p:sp>
        <p:nvSpPr>
          <p:cNvPr id="4" name="Slide Number Placeholder 3"/>
          <p:cNvSpPr>
            <a:spLocks noGrp="1"/>
          </p:cNvSpPr>
          <p:nvPr>
            <p:ph type="sldNum" idx="5" sz="quarter"/>
          </p:nvPr>
        </p:nvSpPr>
        <p:spPr/>
      </p:sp>
    </p:spTree>
  </p:cSld>
  <p:clrMapOvr>
    <a:masterClrMapping/>
  </p:clrMapOvr>
</p:notes>
</file>

<file path=ppt/notesSlides/notesSlide1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Ekleme ağırlıklı iş yüklerinde, ağ olayı zamanlayıcıları gibi, popüler — extract nispeten seyrek olduğunda.</a:t>
            </a:r>
          </a:p>
        </p:txBody>
      </p:sp>
      <p:sp>
        <p:nvSpPr>
          <p:cNvPr id="4" name="Slide Number Placeholder 3"/>
          <p:cNvSpPr>
            <a:spLocks noGrp="1"/>
          </p:cNvSpPr>
          <p:nvPr>
            <p:ph type="sldNum" idx="5" sz="quarter"/>
          </p:nvPr>
        </p:nvSpPr>
        <p:spPr/>
      </p:sp>
    </p:spTree>
  </p:cSld>
  <p:clrMapOvr>
    <a:masterClrMapping/>
  </p:clrMapOvr>
</p:notes>
</file>

<file path=ppt/notesSlides/notesSlide1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2*i+1 ve 2*i+2, D*i+1+c'nin yalnızca D=2 özel durumu — yanlış D koyarsanız yanlış dizi hücresine dokunulur.</a:t>
            </a:r>
          </a:p>
        </p:txBody>
      </p:sp>
      <p:sp>
        <p:nvSpPr>
          <p:cNvPr id="4" name="Slide Number Placeholder 3"/>
          <p:cNvSpPr>
            <a:spLocks noGrp="1"/>
          </p:cNvSpPr>
          <p:nvPr>
            <p:ph type="sldNum" idx="5" sz="quarter"/>
          </p:nvPr>
        </p:nvSpPr>
        <p:spPr/>
      </p:sp>
    </p:spTree>
  </p:cSld>
  <p:clrMapOvr>
    <a:masterClrMapping/>
  </p:clrMapOvr>
</p:notes>
</file>

<file path=ppt/notesSlides/notesSlide1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13 = 0b1101, dereceleri 0, 2 ve 3'e ayrışır — 1, 4 ve 8 büyüklüğünde ağaçlar, toplamda 13.</a:t>
            </a:r>
          </a:p>
        </p:txBody>
      </p:sp>
      <p:sp>
        <p:nvSpPr>
          <p:cNvPr id="4" name="Slide Number Placeholder 3"/>
          <p:cNvSpPr>
            <a:spLocks noGrp="1"/>
          </p:cNvSpPr>
          <p:nvPr>
            <p:ph type="sldNum" idx="5" sz="quarter"/>
          </p:nvPr>
        </p:nvSpPr>
        <p:spPr/>
      </p:sp>
    </p:spTree>
  </p:cSld>
  <p:clrMapOvr>
    <a:masterClrMapping/>
  </p:clrMapOvr>
</p:notes>
</file>

<file path=ppt/notesSlides/notesSlide1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Bu "üç ağaç aynı anda" durumu, animasyondaki zor senaryonun tam olarak sınadığı şey.</a:t>
            </a:r>
          </a:p>
        </p:txBody>
      </p:sp>
      <p:sp>
        <p:nvSpPr>
          <p:cNvPr id="4" name="Slide Number Placeholder 3"/>
          <p:cNvSpPr>
            <a:spLocks noGrp="1"/>
          </p:cNvSpPr>
          <p:nvPr>
            <p:ph type="sldNum" idx="5" sz="quarter"/>
          </p:nvPr>
        </p:nvSpPr>
        <p:spPr/>
      </p:sp>
    </p:spTree>
  </p:cSld>
  <p:clrMapOvr>
    <a:masterClrMapping/>
  </p:clrMapOvr>
</p:notes>
</file>

<file path=ppt/notesSlides/notesSlide1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Normal örnek: min, A'nın 7 elemanı var (dereceler 0,1,2), B'nin 5 (dereceler 0,2) — eldelerin yukarı dalgalanmasını izleyin.</a:t>
            </a:r>
          </a:p>
        </p:txBody>
      </p:sp>
      <p:sp>
        <p:nvSpPr>
          <p:cNvPr id="4" name="Slide Number Placeholder 3"/>
          <p:cNvSpPr>
            <a:spLocks noGrp="1"/>
          </p:cNvSpPr>
          <p:nvPr>
            <p:ph type="sldNum" idx="5" sz="quarter"/>
          </p:nvPr>
        </p:nvSpPr>
        <p:spPr/>
      </p:sp>
    </p:spTree>
  </p:cSld>
  <p:clrMapOvr>
    <a:masterClrMapping/>
  </p:clrMapOvr>
</p:notes>
</file>

<file path=ppt/notesSlides/notesSlide1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A (derece 3) union B (derece 3): tek bir elde her derecede dalgalanıyor — ikilik tabanda 1000 + 1000 toplamak gibi.</a:t>
            </a:r>
          </a:p>
        </p:txBody>
      </p:sp>
      <p:sp>
        <p:nvSpPr>
          <p:cNvPr id="4" name="Slide Number Placeholder 3"/>
          <p:cNvSpPr>
            <a:spLocks noGrp="1"/>
          </p:cNvSpPr>
          <p:nvPr>
            <p:ph type="sldNum" idx="5" sz="quarter"/>
          </p:nvPr>
        </p:nvSpPr>
        <p:spPr/>
      </p:sp>
    </p:spTree>
  </p:cSld>
  <p:clrMapOvr>
    <a:masterClrMapping/>
  </p:clrMapOvr>
</p:notes>
</file>

<file path=ppt/notesSlides/notesSlide1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link(), daha kötü olan kökü daha iyi olanın yeni en soldaki çocuğu yapar — O(1), yalnızca birkaç işaretçi güncellemesi.</a:t>
            </a:r>
          </a:p>
        </p:txBody>
      </p:sp>
      <p:sp>
        <p:nvSpPr>
          <p:cNvPr id="4" name="Slide Number Placeholder 3"/>
          <p:cNvSpPr>
            <a:spLocks noGrp="1"/>
          </p:cNvSpPr>
          <p:nvPr>
            <p:ph type="sldNum" idx="5" sz="quarter"/>
          </p:nvPr>
        </p:nvSpPr>
        <p:spPr/>
      </p:sp>
    </p:spTree>
  </p:cSld>
  <p:clrMapOvr>
    <a:masterClrMapping/>
  </p:clrMapOvr>
</p:notes>
</file>

<file path=ppt/notesSlides/notesSlide1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Düz bir ikili öbeğin insert'i de O(log n), ama tamamen farklı bir sebeple: sift-up, linkleme değil.</a:t>
            </a:r>
          </a:p>
        </p:txBody>
      </p:sp>
      <p:sp>
        <p:nvSpPr>
          <p:cNvPr id="4" name="Slide Number Placeholder 3"/>
          <p:cNvSpPr>
            <a:spLocks noGrp="1"/>
          </p:cNvSpPr>
          <p:nvPr>
            <p:ph type="sldNum" idx="5" sz="quarter"/>
          </p:nvPr>
        </p:nvSpPr>
        <p:spPr/>
      </p:sp>
    </p:spTree>
  </p:cSld>
  <p:clrMapOvr>
    <a:masterClrMapping/>
  </p:clrMapOvr>
</p:notes>
</file>

<file path=ppt/notesSlides/notesSlide1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insert, ezberlenecek ayrı bir algoritma değil — tam olarak tek elemanlı bir ikinci öbekle union_heaps.</a:t>
            </a:r>
          </a:p>
        </p:txBody>
      </p:sp>
      <p:sp>
        <p:nvSpPr>
          <p:cNvPr id="4" name="Slide Number Placeholder 3"/>
          <p:cNvSpPr>
            <a:spLocks noGrp="1"/>
          </p:cNvSpPr>
          <p:nvPr>
            <p:ph type="sldNum" idx="5" sz="quarter"/>
          </p:nvPr>
        </p:nvSpPr>
        <p:spPr/>
      </p:sp>
    </p:spTree>
  </p:cSld>
  <p:clrMapOvr>
    <a:masterClrMapping/>
  </p:clrMapOvr>
</p:notes>
</file>

<file path=ppt/notesSlides/notesSlide1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insert, yeni bir düğümle merge; extract, kökün kendisi silindikten sonra iki çocuğunun merge'ü.</a:t>
            </a:r>
          </a:p>
        </p:txBody>
      </p:sp>
      <p:sp>
        <p:nvSpPr>
          <p:cNvPr id="4" name="Slide Number Placeholder 3"/>
          <p:cNvSpPr>
            <a:spLocks noGrp="1"/>
          </p:cNvSpPr>
          <p:nvPr>
            <p:ph type="sldNum" idx="5" sz="quarter"/>
          </p:nvPr>
        </p:nvSpPr>
        <p:spPr/>
      </p:sp>
    </p:spTree>
  </p:cSld>
  <p:clrMapOvr>
    <a:masterClrMapping/>
  </p:clrMapOvr>
</p:notes>
</file>

<file path=ppt/notesSlides/notesSlide1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Ağacın kendisi çok dengesiz olabilir — yalnızca sağ omurganın kısa olması garanti, ve merge yalnızca o omurgada yürür.</a:t>
            </a:r>
          </a:p>
        </p:txBody>
      </p:sp>
      <p:sp>
        <p:nvSpPr>
          <p:cNvPr id="4" name="Slide Number Placeholder 3"/>
          <p:cNvSpPr>
            <a:spLocks noGrp="1"/>
          </p:cNvSpPr>
          <p:nvPr>
            <p:ph type="sldNum" idx="5" sz="quarter"/>
          </p:nvPr>
        </p:nvSpPr>
        <p:spPr/>
      </p:sp>
    </p:spTree>
  </p:cSld>
  <p:clrMapOvr>
    <a:masterClrMapping/>
  </p:clrMapOvr>
</p:notes>
</file>

<file path=ppt/notesSlides/notesSlide1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Normal örnek: min, A'nın 5 elemanı, B'nin 6 — merge'ün her iki sağ omurgayı nasıl birleştirip sonra npl'leri düzelttiğini izleyin.</a:t>
            </a:r>
          </a:p>
        </p:txBody>
      </p:sp>
      <p:sp>
        <p:nvSpPr>
          <p:cNvPr id="4" name="Slide Number Placeholder 3"/>
          <p:cNvSpPr>
            <a:spLocks noGrp="1"/>
          </p:cNvSpPr>
          <p:nvPr>
            <p:ph type="sldNum" idx="5" sz="quarter"/>
          </p:nvPr>
        </p:nvSpPr>
        <p:spPr/>
      </p:sp>
    </p:spTree>
  </p:cSld>
  <p:clrMapOvr>
    <a:masterClrMapping/>
  </p:clrMapOvr>
</p:notes>
</file>

<file path=ppt/notesSlides/notesSlide1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A boş, 11 elemanlı B ile birleşiyor — merge'ün iki taban durumu (t1 == NULL, t2 == NULL) bunu hemen çözer.</a:t>
            </a:r>
          </a:p>
        </p:txBody>
      </p:sp>
      <p:sp>
        <p:nvSpPr>
          <p:cNvPr id="4" name="Slide Number Placeholder 3"/>
          <p:cNvSpPr>
            <a:spLocks noGrp="1"/>
          </p:cNvSpPr>
          <p:nvPr>
            <p:ph type="sldNum" idx="5" sz="quarter"/>
          </p:nvPr>
        </p:nvSpPr>
        <p:spPr/>
      </p:sp>
    </p:spTree>
  </p:cSld>
  <p:clrMapOvr>
    <a:masterClrMapping/>
  </p:clrMapOvr>
</p:notes>
</file>

<file path=ppt/notesSlides/notesSlide1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Daha iyi kök her zaman kazanır ve diğer ağacı kendi sağ tarafına yutar, sonra yer değiştirme solcu özelliği onarır.</a:t>
            </a:r>
          </a:p>
        </p:txBody>
      </p:sp>
      <p:sp>
        <p:nvSpPr>
          <p:cNvPr id="4" name="Slide Number Placeholder 3"/>
          <p:cNvSpPr>
            <a:spLocks noGrp="1"/>
          </p:cNvSpPr>
          <p:nvPr>
            <p:ph type="sldNum" idx="5" sz="quarter"/>
          </p:nvPr>
        </p:nvSpPr>
        <p:spPr/>
      </p:sp>
    </p:spTree>
  </p:cSld>
  <p:clrMapOvr>
    <a:masterClrMapping/>
  </p:clrMapOvr>
</p:notes>
</file>

<file path=ppt/notesSlides/notesSlide1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Yalnızca sağ omurganın uzunluğu önemli, ve solcu özellik onun her zaman kısa olmasını garanti eder.</a:t>
            </a:r>
          </a:p>
        </p:txBody>
      </p:sp>
      <p:sp>
        <p:nvSpPr>
          <p:cNvPr id="4" name="Slide Number Placeholder 3"/>
          <p:cNvSpPr>
            <a:spLocks noGrp="1"/>
          </p:cNvSpPr>
          <p:nvPr>
            <p:ph type="sldNum" idx="5" sz="quarter"/>
          </p:nvPr>
        </p:nvSpPr>
        <p:spPr/>
      </p:sp>
    </p:spTree>
  </p:cSld>
  <p:clrMapOvr>
    <a:masterClrMapping/>
  </p:clrMapOvr>
</p:notes>
</file>

<file path=ppt/notesSlides/notesSlide1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O yer değiştirmeyi atlarsanız, tüm O(log n) kısa-sağ-omurga garantisi sessizce geçerliliğini kaybeder.</a:t>
            </a:r>
          </a:p>
        </p:txBody>
      </p:sp>
      <p:sp>
        <p:nvSpPr>
          <p:cNvPr id="4" name="Slide Number Placeholder 3"/>
          <p:cNvSpPr>
            <a:spLocks noGrp="1"/>
          </p:cNvSpPr>
          <p:nvPr>
            <p:ph type="sldNum" idx="5" sz="quarter"/>
          </p:nvPr>
        </p:nvSpPr>
        <p:spPr/>
      </p:sp>
    </p:spTree>
  </p:cSld>
  <p:clrMapOvr>
    <a:masterClrMapping/>
  </p:clrMapOvr>
</p:notes>
</file>

<file path=ppt/notesSlides/notesSlide1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Hangi yapının iki bütün öbeği birleştirmek için hiç hızlı bir yolu olmadığını düşünün.</a:t>
            </a:r>
          </a:p>
        </p:txBody>
      </p:sp>
      <p:sp>
        <p:nvSpPr>
          <p:cNvPr id="4" name="Slide Number Placeholder 3"/>
          <p:cNvSpPr>
            <a:spLocks noGrp="1"/>
          </p:cNvSpPr>
          <p:nvPr>
            <p:ph type="sldNum" idx="5" sz="quarter"/>
          </p:nvPr>
        </p:nvSpPr>
        <p:spPr/>
      </p:sp>
    </p:spTree>
  </p:cSld>
  <p:clrMapOvr>
    <a:masterClrMapping/>
  </p:clrMapOvr>
</p:notes>
</file>

<file path=ppt/notesSlides/notesSlide1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Düz bir dizi öbeğin tek birleştirme yolu, bir öbeğin her elemanını tek tek diğerine eklemek.</a:t>
            </a:r>
          </a:p>
        </p:txBody>
      </p:sp>
      <p:sp>
        <p:nvSpPr>
          <p:cNvPr id="4" name="Slide Number Placeholder 3"/>
          <p:cNvSpPr>
            <a:spLocks noGrp="1"/>
          </p:cNvSpPr>
          <p:nvPr>
            <p:ph type="sldNum" idx="5" sz="quarter"/>
          </p:nvPr>
        </p:nvSpPr>
        <p:spPr/>
      </p:sp>
    </p:spTree>
  </p:cSld>
  <p:clrMapOvr>
    <a:masterClrMapping/>
  </p:clrMapOvr>
</p:notes>
</file>

<file path=ppt/notesSlides/notesSlide1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Bu haftanın kurduğu her şeyin ödülü: yalnızca ağaçlardan bir öbek, optimal bir sıkıştırılmış kod üretiyor.</a:t>
            </a:r>
          </a:p>
        </p:txBody>
      </p:sp>
      <p:sp>
        <p:nvSpPr>
          <p:cNvPr id="4" name="Slide Number Placeholder 3"/>
          <p:cNvSpPr>
            <a:spLocks noGrp="1"/>
          </p:cNvSpPr>
          <p:nvPr>
            <p:ph type="sldNum" idx="5" sz="quarter"/>
          </p:nvPr>
        </p:nvSpPr>
        <p:spPr/>
      </p:sp>
    </p:spTree>
  </p:cSld>
  <p:clrMapOvr>
    <a:masterClrMapping/>
  </p:clrMapOvr>
</p:notes>
</file>

<file path=ppt/notesSlides/notesSlide1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Sorun: karışık uzunluklu kodlar bir bit akışında belirsiz olabilir, çok özel bir özellik olmadan.</a:t>
            </a:r>
          </a:p>
        </p:txBody>
      </p:sp>
      <p:sp>
        <p:nvSpPr>
          <p:cNvPr id="4" name="Slide Number Placeholder 3"/>
          <p:cNvSpPr>
            <a:spLocks noGrp="1"/>
          </p:cNvSpPr>
          <p:nvPr>
            <p:ph type="sldNum" idx="5" sz="quarter"/>
          </p:nvPr>
        </p:nvSpPr>
        <p:spPr/>
      </p:sp>
    </p:spTree>
  </p:cSld>
  <p:clrMapOvr>
    <a:masterClrMapping/>
  </p:clrMapOvr>
</p:notes>
</file>

<file path=ppt/notesSlides/notesSlide1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Hocası sınıfa bir seçim sundu: final sınavı, ya da kanıtlanabilir optimal bir önek kodu bulmak — Huffman birini buldu.</a:t>
            </a:r>
          </a:p>
        </p:txBody>
      </p:sp>
      <p:sp>
        <p:nvSpPr>
          <p:cNvPr id="4" name="Slide Number Placeholder 3"/>
          <p:cNvSpPr>
            <a:spLocks noGrp="1"/>
          </p:cNvSpPr>
          <p:nvPr>
            <p:ph type="sldNum" idx="5" sz="quarter"/>
          </p:nvPr>
        </p:nvSpPr>
        <p:spPr/>
      </p:sp>
    </p:spTree>
  </p:cSld>
  <p:clrMapOvr>
    <a:masterClrMapping/>
  </p:clrMapOvr>
</p:notes>
</file>

<file path=ppt/notesSlides/notesSlide1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Nadir semboller erken birleşir, altta kalır; sık semboller geç birleşir, üstte kalır — kısa kodları veren tam olarak bu.</a:t>
            </a:r>
          </a:p>
        </p:txBody>
      </p:sp>
      <p:sp>
        <p:nvSpPr>
          <p:cNvPr id="4" name="Slide Number Placeholder 3"/>
          <p:cNvSpPr>
            <a:spLocks noGrp="1"/>
          </p:cNvSpPr>
          <p:nvPr>
            <p:ph type="sldNum" idx="5" sz="quarter"/>
          </p:nvPr>
        </p:nvSpPr>
        <p:spPr/>
      </p:sp>
    </p:spTree>
  </p:cSld>
  <p:clrMapOvr>
    <a:masterClrMapping/>
  </p:clrMapOvr>
</p:notes>
</file>

<file path=ppt/notesSlides/notesSlide1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Normal örnek: İngilizce harf benzeri sıklıklarla 10 sembol — en küçük iki kökün tekrar tekrar birleşmesini izleyin.</a:t>
            </a:r>
          </a:p>
        </p:txBody>
      </p:sp>
      <p:sp>
        <p:nvSpPr>
          <p:cNvPr id="4" name="Slide Number Placeholder 3"/>
          <p:cNvSpPr>
            <a:spLocks noGrp="1"/>
          </p:cNvSpPr>
          <p:nvPr>
            <p:ph type="sldNum" idx="5" sz="quarter"/>
          </p:nvPr>
        </p:nvSpPr>
        <p:spPr/>
      </p:sp>
    </p:spTree>
  </p:cSld>
  <p:clrMapOvr>
    <a:masterClrMapping/>
  </p:clrMapOvr>
</p:notes>
</file>

<file path=ppt/notesSlides/notesSlide1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Yalnızca 2 sembol: bir birleşme, bir kök, bitti — "bir ağaç kur"un bile bir anlam taşıdığı en küçük girdi.</a:t>
            </a:r>
          </a:p>
        </p:txBody>
      </p:sp>
      <p:sp>
        <p:nvSpPr>
          <p:cNvPr id="4" name="Slide Number Placeholder 3"/>
          <p:cNvSpPr>
            <a:spLocks noGrp="1"/>
          </p:cNvSpPr>
          <p:nvPr>
            <p:ph type="sldNum" idx="5" sz="quarter"/>
          </p:nvPr>
        </p:nvSpPr>
        <p:spPr/>
      </p:sp>
    </p:spTree>
  </p:cSld>
  <p:clrMapOvr>
    <a:masterClrMapping/>
  </p:clrMapOvr>
</p:notes>
</file>

<file path=ppt/notesSlides/notesSlide1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heap_pop/heap_push, tam olarak bölüm 5'in min-öbek extract/insert'i — sayı yerine Node işaretçilerini sıralıyor.</a:t>
            </a:r>
          </a:p>
        </p:txBody>
      </p:sp>
      <p:sp>
        <p:nvSpPr>
          <p:cNvPr id="4" name="Slide Number Placeholder 3"/>
          <p:cNvSpPr>
            <a:spLocks noGrp="1"/>
          </p:cNvSpPr>
          <p:nvPr>
            <p:ph type="sldNum" idx="5" sz="quarter"/>
          </p:nvPr>
        </p:nvSpPr>
        <p:spPr/>
      </p:sp>
    </p:spTree>
  </p:cSld>
  <p:clrMapOvr>
    <a:masterClrMapping/>
  </p:clrMapOvr>
</p:notes>
</file>

<file path=ppt/notesSlides/notesSlide1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Her sembol tam olarak bir yaprak, ve bir yaprağın çocuğu yok — o yüzden hiçbir kod başka birinin öneki olamaz.</a:t>
            </a:r>
          </a:p>
        </p:txBody>
      </p:sp>
      <p:sp>
        <p:nvSpPr>
          <p:cNvPr id="4" name="Slide Number Placeholder 3"/>
          <p:cNvSpPr>
            <a:spLocks noGrp="1"/>
          </p:cNvSpPr>
          <p:nvPr>
            <p:ph type="sldNum" idx="5" sz="quarter"/>
          </p:nvPr>
        </p:nvSpPr>
        <p:spPr/>
      </p:sp>
    </p:spTree>
  </p:cSld>
  <p:clrMapOvr>
    <a:masterClrMapping/>
  </p:clrMapOvr>
</p:notes>
</file>

<file path=ppt/notesSlides/notesSlide1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Normal örnek: "ABRACADABRA", 11 karakter — 88 düz-ASCII bit 23'e düşüyor, çünkü A tek başına 11 karakterin 5'i.</a:t>
            </a:r>
          </a:p>
        </p:txBody>
      </p:sp>
      <p:sp>
        <p:nvSpPr>
          <p:cNvPr id="4" name="Slide Number Placeholder 3"/>
          <p:cNvSpPr>
            <a:spLocks noGrp="1"/>
          </p:cNvSpPr>
          <p:nvPr>
            <p:ph type="sldNum" idx="5" sz="quarter"/>
          </p:nvPr>
        </p:nvSpPr>
        <p:spPr/>
      </p:sp>
    </p:spTree>
  </p:cSld>
  <p:clrMapOvr>
    <a:masterClrMapping/>
  </p:clrMapOvr>
</p:notes>
</file>

<file path=ppt/notesSlides/notesSlide1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Yalnızca 2 sembol kaldı, o yüzden karakter başına 1 bit mümkün olan en iyisi — 80 yerine 10 bit, sıklıklar ne kadar çarpık olursa olsun.</a:t>
            </a:r>
          </a:p>
        </p:txBody>
      </p:sp>
      <p:sp>
        <p:nvSpPr>
          <p:cNvPr id="4" name="Slide Number Placeholder 3"/>
          <p:cNvSpPr>
            <a:spLocks noGrp="1"/>
          </p:cNvSpPr>
          <p:nvPr>
            <p:ph type="sldNum" idx="5" sz="quarter"/>
          </p:nvPr>
        </p:nvSpPr>
        <p:spPr/>
      </p:sp>
    </p:spTree>
  </p:cSld>
  <p:clrMapOvr>
    <a:masterClrMapping/>
  </p:clrMapOvr>
</p:notes>
</file>

<file path=ppt/notesSlides/notesSlide1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Yalnızca yapraklar bir kod kaydeder; her iç düğüm yolu yalnızca bir 0 (sol) ya da 1 (sağ) ile uzatır.</a:t>
            </a:r>
          </a:p>
        </p:txBody>
      </p:sp>
      <p:sp>
        <p:nvSpPr>
          <p:cNvPr id="4" name="Slide Number Placeholder 3"/>
          <p:cNvSpPr>
            <a:spLocks noGrp="1"/>
          </p:cNvSpPr>
          <p:nvPr>
            <p:ph type="sldNum" idx="5" sz="quarter"/>
          </p:nvPr>
        </p:nvSpPr>
        <p:spPr/>
      </p:sp>
    </p:spTree>
  </p:cSld>
  <p:clrMapOvr>
    <a:masterClrMapping/>
  </p:clrMapOvr>
</p:notes>
</file>

<file path=ppt/notesSlides/notesSlide1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Bit başına bir ağaç adımı; bir yaprağa ulaşılan an, karakterini üretin ve yürüyüşü kökten yeniden başlatın.</a:t>
            </a:r>
          </a:p>
        </p:txBody>
      </p:sp>
      <p:sp>
        <p:nvSpPr>
          <p:cNvPr id="4" name="Slide Number Placeholder 3"/>
          <p:cNvSpPr>
            <a:spLocks noGrp="1"/>
          </p:cNvSpPr>
          <p:nvPr>
            <p:ph type="sldNum" idx="5" sz="quarter"/>
          </p:nvPr>
        </p:nvSpPr>
        <p:spPr/>
      </p:sp>
    </p:spTree>
  </p:cSld>
  <p:clrMapOvr>
    <a:masterClrMapping/>
  </p:clrMapOvr>
</p:notes>
</file>

<file path=ppt/notesSlides/notesSlide1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L metnin karakter uzunluğu; B kodlanmış mesajın bit uzunluğu.</a:t>
            </a:r>
          </a:p>
        </p:txBody>
      </p:sp>
      <p:sp>
        <p:nvSpPr>
          <p:cNvPr id="4" name="Slide Number Placeholder 3"/>
          <p:cNvSpPr>
            <a:spLocks noGrp="1"/>
          </p:cNvSpPr>
          <p:nvPr>
            <p:ph type="sldNum" idx="5" sz="quarter"/>
          </p:nvPr>
        </p:nvSpPr>
        <p:spPr/>
      </p:sp>
    </p:spTree>
  </p:cSld>
  <p:clrMapOvr>
    <a:masterClrMapping/>
  </p:clrMapOvr>
</p:notes>
</file>

<file path=ppt/notesSlides/notesSlide1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Kod açıcı her zaman ya ağacın kendisine ya da sıklık tablosuna, kodlanmış bitlerin yanında, ihtiyaç duyar.</a:t>
            </a:r>
          </a:p>
        </p:txBody>
      </p:sp>
      <p:sp>
        <p:nvSpPr>
          <p:cNvPr id="4" name="Slide Number Placeholder 3"/>
          <p:cNvSpPr>
            <a:spLocks noGrp="1"/>
          </p:cNvSpPr>
          <p:nvPr>
            <p:ph type="sldNum" idx="5" sz="quarter"/>
          </p:nvPr>
        </p:nvSpPr>
        <p:spPr/>
      </p:sp>
    </p:spTree>
  </p:cSld>
  <p:clrMapOvr>
    <a:masterClrMapping/>
  </p:clrMapOvr>
</p:notes>
</file>

<file path=ppt/notesSlides/notesSlide1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Bir yaprağın ağaçtaki konumunun neye izin verip neye izin vermediğini düşünün.</a:t>
            </a:r>
          </a:p>
        </p:txBody>
      </p:sp>
      <p:sp>
        <p:nvSpPr>
          <p:cNvPr id="4" name="Slide Number Placeholder 3"/>
          <p:cNvSpPr>
            <a:spLocks noGrp="1"/>
          </p:cNvSpPr>
          <p:nvPr>
            <p:ph type="sldNum" idx="5" sz="quarter"/>
          </p:nvPr>
        </p:nvSpPr>
        <p:spPr/>
      </p:sp>
    </p:spTree>
  </p:cSld>
  <p:clrMapOvr>
    <a:masterClrMapping/>
  </p:clrMapOvr>
</p:notes>
</file>

<file path=ppt/notesSlides/notesSlide1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Bu "önek-serbest" özellik, tam olarak tek geçişli, belirsizliksiz kod açmayı mümkün kılan şey.</a:t>
            </a:r>
          </a:p>
        </p:txBody>
      </p:sp>
      <p:sp>
        <p:nvSpPr>
          <p:cNvPr id="4" name="Slide Number Placeholder 3"/>
          <p:cNvSpPr>
            <a:spLocks noGrp="1"/>
          </p:cNvSpPr>
          <p:nvPr>
            <p:ph type="sldNum" idx="5" sz="quarter"/>
          </p:nvPr>
        </p:nvSpPr>
        <p:spPr/>
      </p:sp>
    </p:spTree>
  </p:cSld>
  <p:clrMapOvr>
    <a:masterClrMapping/>
  </p:clrMapOvr>
</p:notes>
</file>

<file path=ppt/notesSlides/notesSlide1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Aynı ağacı ziyaret etmenin beş yolu, ve tam olan birini tek bir işaretçi olmadan saklamanın bir yolu.</a:t>
            </a:r>
          </a:p>
        </p:txBody>
      </p:sp>
      <p:sp>
        <p:nvSpPr>
          <p:cNvPr id="4" name="Slide Number Placeholder 3"/>
          <p:cNvSpPr>
            <a:spLocks noGrp="1"/>
          </p:cNvSpPr>
          <p:nvPr>
            <p:ph type="sldNum" idx="5" sz="quarter"/>
          </p:nvPr>
        </p:nvSpPr>
        <p:spPr/>
      </p:sp>
    </p:spTree>
  </p:cSld>
  <p:clrMapOvr>
    <a:masterClrMapping/>
  </p:clrMapOvr>
</p:notes>
</file>

<file path=ppt/notesSlides/notesSlide1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Bu beş satırın her biri, aynı iki hareketten kurulu: sift-up ve sift-down.</a:t>
            </a:r>
          </a:p>
        </p:txBody>
      </p:sp>
      <p:sp>
        <p:nvSpPr>
          <p:cNvPr id="4" name="Slide Number Placeholder 3"/>
          <p:cNvSpPr>
            <a:spLocks noGrp="1"/>
          </p:cNvSpPr>
          <p:nvPr>
            <p:ph type="sldNum" idx="5" sz="quarter"/>
          </p:nvPr>
        </p:nvSpPr>
        <p:spPr/>
      </p:sp>
    </p:spTree>
  </p:cSld>
  <p:clrMapOvr>
    <a:masterClrMapping/>
  </p:clrMapOvr>
</p:notes>
</file>

<file path=ppt/notesSlides/notesSlide1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Bir öğrenci bugünden tek bir cümle hatırlayacaksa, hatırlamaya değer olan bu.</a:t>
            </a:r>
          </a:p>
        </p:txBody>
      </p:sp>
      <p:sp>
        <p:nvSpPr>
          <p:cNvPr id="4" name="Slide Number Placeholder 3"/>
          <p:cNvSpPr>
            <a:spLocks noGrp="1"/>
          </p:cNvSpPr>
          <p:nvPr>
            <p:ph type="sldNum" idx="5" sz="quarter"/>
          </p:nvPr>
        </p:nvSpPr>
        <p:spPr/>
      </p:sp>
    </p:spTree>
  </p:cSld>
  <p:clrMapOvr>
    <a:masterClrMapping/>
  </p:clrMapOvr>
</p:notes>
</file>

<file path=ppt/notesSlides/notesSlide1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Bunlar yazılı notların sonundaki kendini sınamayı yansıtıyor, burada daha kısa bir setle, slayt başına bir soru.</a:t>
            </a:r>
          </a:p>
        </p:txBody>
      </p:sp>
      <p:sp>
        <p:nvSpPr>
          <p:cNvPr id="4" name="Slide Number Placeholder 3"/>
          <p:cNvSpPr>
            <a:spLocks noGrp="1"/>
          </p:cNvSpPr>
          <p:nvPr>
            <p:ph type="sldNum" idx="5" sz="quarter"/>
          </p:nvPr>
        </p:nvSpPr>
        <p:spPr/>
      </p:sp>
    </p:spTree>
  </p:cSld>
  <p:clrMapOvr>
    <a:masterClrMapping/>
  </p:clrMapOvr>
</p:notes>
</file>

<file path=ppt/notesSlides/notesSlide1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Sorun, bekleyin, sonra ilerleyin.</a:t>
            </a:r>
          </a:p>
        </p:txBody>
      </p:sp>
      <p:sp>
        <p:nvSpPr>
          <p:cNvPr id="4" name="Slide Number Placeholder 3"/>
          <p:cNvSpPr>
            <a:spLocks noGrp="1"/>
          </p:cNvSpPr>
          <p:nvPr>
            <p:ph type="sldNum" idx="5" sz="quarter"/>
          </p:nvPr>
        </p:nvSpPr>
        <p:spPr/>
      </p:sp>
    </p:spTree>
  </p:cSld>
  <p:clrMapOvr>
    <a:masterClrMapping/>
  </p:clrMapOvr>
</p:notes>
</file>

<file path=ppt/notesSlides/notesSlide1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Bölüm 2'deki aynı formül, yalnızca h = 4 ile.</a:t>
            </a:r>
          </a:p>
        </p:txBody>
      </p:sp>
      <p:sp>
        <p:nvSpPr>
          <p:cNvPr id="4" name="Slide Number Placeholder 3"/>
          <p:cNvSpPr>
            <a:spLocks noGrp="1"/>
          </p:cNvSpPr>
          <p:nvPr>
            <p:ph type="sldNum" idx="5" sz="quarter"/>
          </p:nvPr>
        </p:nvSpPr>
        <p:spPr/>
      </p:sp>
    </p:spTree>
  </p:cSld>
  <p:clrMapOvr>
    <a:masterClrMapping/>
  </p:clrMapOvr>
</p:notes>
</file>

<file path=ppt/notesSlides/notesSlide1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Bölüm 4'teki formülü uygulayın.</a:t>
            </a:r>
          </a:p>
        </p:txBody>
      </p:sp>
      <p:sp>
        <p:nvSpPr>
          <p:cNvPr id="4" name="Slide Number Placeholder 3"/>
          <p:cNvSpPr>
            <a:spLocks noGrp="1"/>
          </p:cNvSpPr>
          <p:nvPr>
            <p:ph type="sldNum" idx="5" sz="quarter"/>
          </p:nvPr>
        </p:nvSpPr>
        <p:spPr/>
      </p:sp>
    </p:spTree>
  </p:cSld>
  <p:clrMapOvr>
    <a:masterClrMapping/>
  </p:clrMapOvr>
</p:notes>
</file>

<file path=ppt/notesSlides/notesSlide1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Aynı formül, her zaman, ağacın boyutu ne olursa olsun.</a:t>
            </a:r>
          </a:p>
        </p:txBody>
      </p:sp>
      <p:sp>
        <p:nvSpPr>
          <p:cNvPr id="4" name="Slide Number Placeholder 3"/>
          <p:cNvSpPr>
            <a:spLocks noGrp="1"/>
          </p:cNvSpPr>
          <p:nvPr>
            <p:ph type="sldNum" idx="5" sz="quarter"/>
          </p:nvPr>
        </p:nvSpPr>
        <p:spPr/>
      </p:sp>
    </p:spTree>
  </p:cSld>
  <p:clrMapOvr>
    <a:masterClrMapping/>
  </p:clrMapOvr>
</p:notes>
</file>

<file path=ppt/notesSlides/notesSlide1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Bölüm 5.5'teki yükseklik-ağırlıklı toplamı hatırlayın.</a:t>
            </a:r>
          </a:p>
        </p:txBody>
      </p:sp>
      <p:sp>
        <p:nvSpPr>
          <p:cNvPr id="4" name="Slide Number Placeholder 3"/>
          <p:cNvSpPr>
            <a:spLocks noGrp="1"/>
          </p:cNvSpPr>
          <p:nvPr>
            <p:ph type="sldNum" idx="5" sz="quarter"/>
          </p:nvPr>
        </p:nvSpPr>
        <p:spPr/>
      </p:sp>
    </p:spTree>
  </p:cSld>
  <p:clrMapOvr>
    <a:masterClrMapping/>
  </p:clrMapOvr>
</p:notes>
</file>

<file path=ppt/notesSlides/notesSlide1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Üstteki az sayıda maliyetli sift, alttaki çok sayıda ucuz olanın altında eziliyor.</a:t>
            </a:r>
          </a:p>
        </p:txBody>
      </p:sp>
      <p:sp>
        <p:nvSpPr>
          <p:cNvPr id="4" name="Slide Number Placeholder 3"/>
          <p:cNvSpPr>
            <a:spLocks noGrp="1"/>
          </p:cNvSpPr>
          <p:nvPr>
            <p:ph type="sldNum" idx="5" sz="quarter"/>
          </p:nvPr>
        </p:nvSpPr>
        <p:spPr/>
      </p:sp>
    </p:spTree>
  </p:cSld>
  <p:clrMapOvr>
    <a:masterClrMapping/>
  </p:clrMapOvr>
</p:notes>
</file>

<file path=ppt/notesSlides/notesSlide1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Neredeyse her işlemde neyin değiştiğini hatırlayın.</a:t>
            </a:r>
          </a:p>
        </p:txBody>
      </p:sp>
      <p:sp>
        <p:nvSpPr>
          <p:cNvPr id="4" name="Slide Number Placeholder 3"/>
          <p:cNvSpPr>
            <a:spLocks noGrp="1"/>
          </p:cNvSpPr>
          <p:nvPr>
            <p:ph type="sldNum" idx="5" sz="quarter"/>
          </p:nvPr>
        </p:nvSpPr>
        <p:spPr/>
      </p:sp>
    </p:spTree>
  </p:cSld>
  <p:clrMapOvr>
    <a:masterClrMapping/>
  </p:clrMapOvr>
</p:notes>
</file>

<file path=ppt/notesSlides/notesSlide1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update_key, "bu belirli öğe"yi, o an nerede oturduğuna bağlı olmadan bulacak bir yola ihtiyaç duyar.</a:t>
            </a:r>
          </a:p>
        </p:txBody>
      </p:sp>
      <p:sp>
        <p:nvSpPr>
          <p:cNvPr id="4" name="Slide Number Placeholder 3"/>
          <p:cNvSpPr>
            <a:spLocks noGrp="1"/>
          </p:cNvSpPr>
          <p:nvPr>
            <p:ph type="sldNum" idx="5" sz="quarter"/>
          </p:nvPr>
        </p:nvSpPr>
        <p:spPr/>
      </p:sp>
    </p:spTree>
  </p:cSld>
  <p:clrMapOvr>
    <a:masterClrMapping/>
  </p:clrMapOvr>
</p:notes>
</file>

<file path=ppt/notesSlides/notesSlide1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update_key tam olarak bunun için kuruldu: "en yakın öğeyi tekrar tekrar çıkar, sonra belki başka bir öğenin önceliğini düşür."</a:t>
            </a:r>
          </a:p>
        </p:txBody>
      </p:sp>
      <p:sp>
        <p:nvSpPr>
          <p:cNvPr id="4" name="Slide Number Placeholder 3"/>
          <p:cNvSpPr>
            <a:spLocks noGrp="1"/>
          </p:cNvSpPr>
          <p:nvPr>
            <p:ph type="sldNum" idx="5" sz="quarter"/>
          </p:nvPr>
        </p:nvSpPr>
        <p:spPr/>
      </p:sp>
    </p:spTree>
  </p:cSld>
  <p:clrMapOvr>
    <a:masterClrMapping/>
  </p:clrMapOvr>
</p:notes>
</file>

<file path=ppt/notesSlides/notesSlide1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Bunlar, haftanın yazılı notlarının sonundaki aynı kaynaklar.</a:t>
            </a:r>
          </a:p>
        </p:txBody>
      </p:sp>
      <p:sp>
        <p:nvSpPr>
          <p:cNvPr id="4" name="Slide Number Placeholder 3"/>
          <p:cNvSpPr>
            <a:spLocks noGrp="1"/>
          </p:cNvSpPr>
          <p:nvPr>
            <p:ph type="sldNum" idx="5" sz="quarter"/>
          </p:nvPr>
        </p:nvSpPr>
        <p:spPr/>
      </p:sp>
    </p:spTree>
  </p:cSld>
  <p:clrMapOvr>
    <a:masterClrMapping/>
  </p:clrMapOvr>
</p:notes>
</file>

<file path=ppt/notesSlides/notesSlide1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Konuşma notu: Tarihsel kaynaklar — Huffman, Williams, Floyd, Vuillemin, Cayley — bugünün "kısa tarihçe" slaytlarının dayandığı yer.</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2.gif"/><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2.gif"/><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3.gif"/><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3.gif"/><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4.gif"/><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4.gif"/><Relationship Id="rId4"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5.gif"/><Relationship Id="rId4"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5.gif"/><Relationship Id="rId4"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6.gif"/><Relationship Id="rId4"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6.gif"/><Relationship Id="rId4"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7.gif"/><Relationship Id="rId4"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7.gif"/><Relationship Id="rId4"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8.gif"/><Relationship Id="rId4"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8.gif"/><Relationship Id="rId4"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9.gif"/><Relationship Id="rId4"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9.gif"/><Relationship Id="rId4"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10.gif"/><Relationship Id="rId4"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10.gif"/><Relationship Id="rId4"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11.gif"/><Relationship Id="rId4"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11.gif"/><Relationship Id="rId4"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12.gif"/><Relationship Id="rId4"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12.gif"/><Relationship Id="rId4"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0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13.gif"/><Relationship Id="rId4"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13.gif"/><Relationship Id="rId4"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1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1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1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1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14.gif"/><Relationship Id="rId4" Type="http://schemas.openxmlformats.org/officeDocument/2006/relationships/notesSlide" Target="../notesSlides/notesSlide11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14.gif"/><Relationship Id="rId4" Type="http://schemas.openxmlformats.org/officeDocument/2006/relationships/notesSlide" Target="../notesSlides/notesSlide11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20.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2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2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2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2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2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2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15.gif"/><Relationship Id="rId4" Type="http://schemas.openxmlformats.org/officeDocument/2006/relationships/notesSlide" Target="../notesSlides/notesSlide128.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15.gif"/><Relationship Id="rId4" Type="http://schemas.openxmlformats.org/officeDocument/2006/relationships/notesSlide" Target="../notesSlides/notesSlide129.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30.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3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3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3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34.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16.gif"/><Relationship Id="rId4" Type="http://schemas.openxmlformats.org/officeDocument/2006/relationships/notesSlide" Target="../notesSlides/notesSlide135.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16.gif"/><Relationship Id="rId4" Type="http://schemas.openxmlformats.org/officeDocument/2006/relationships/notesSlide" Target="../notesSlides/notesSlide136.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3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38.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39.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40.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4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17.gif"/><Relationship Id="rId4" Type="http://schemas.openxmlformats.org/officeDocument/2006/relationships/notesSlide" Target="../notesSlides/notesSlide14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17.gif"/><Relationship Id="rId4" Type="http://schemas.openxmlformats.org/officeDocument/2006/relationships/notesSlide" Target="../notesSlides/notesSlide14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44.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45.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46.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4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48.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9.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50.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51.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5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18.gif"/><Relationship Id="rId4" Type="http://schemas.openxmlformats.org/officeDocument/2006/relationships/notesSlide" Target="../notesSlides/notesSlide153.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18.gif"/><Relationship Id="rId4" Type="http://schemas.openxmlformats.org/officeDocument/2006/relationships/notesSlide" Target="../notesSlides/notesSlide154.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55.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56.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19.gif"/><Relationship Id="rId4" Type="http://schemas.openxmlformats.org/officeDocument/2006/relationships/notesSlide" Target="../notesSlides/notesSlide15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19.gif"/><Relationship Id="rId4" Type="http://schemas.openxmlformats.org/officeDocument/2006/relationships/notesSlide" Target="../notesSlides/notesSlide158.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59.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60.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61.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6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63.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64.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65.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66.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6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68.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69.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70.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71.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7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73.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74.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75.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76.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77.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78.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79.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640080" y="2194560"/>
            <a:ext cx="10911535" cy="1280160"/>
          </a:xfrm>
          <a:prstGeom prst="rect">
            <a:avLst/>
          </a:prstGeom>
          <a:noFill/>
        </p:spPr>
        <p:txBody>
          <a:bodyPr wrap="square" lIns="45720" rIns="45720">
            <a:spAutoFit/>
          </a:bodyPr>
          <a:lstStyle/>
          <a:p>
            <a:pPr algn="ctr"/>
            <a:r>
              <a:rPr sz="4000" b="1">
                <a:solidFill>
                  <a:srgbClr val="2E7D32"/>
                </a:solidFill>
              </a:rPr>
              <a:t>Ağaçlar, Öbekler ve Huffman Kodlaması</a:t>
            </a:r>
          </a:p>
        </p:txBody>
      </p:sp>
      <p:sp>
        <p:nvSpPr>
          <p:cNvPr id="6" name="TextBox 5"/>
          <p:cNvSpPr txBox="1"/>
          <p:nvPr/>
        </p:nvSpPr>
        <p:spPr>
          <a:xfrm>
            <a:off x="640080" y="3566160"/>
            <a:ext cx="10911535" cy="439928"/>
          </a:xfrm>
          <a:prstGeom prst="rect">
            <a:avLst/>
          </a:prstGeom>
          <a:noFill/>
        </p:spPr>
        <p:txBody>
          <a:bodyPr wrap="square" lIns="45720" rIns="45720">
            <a:spAutoFit/>
          </a:bodyPr>
          <a:lstStyle/>
          <a:p>
            <a:pPr algn="ctr"/>
            <a:r>
              <a:rPr sz="2000" b="1">
                <a:solidFill>
                  <a:srgbClr val="1F2D3A"/>
                </a:solidFill>
              </a:rPr>
              <a:t>CEN207 Veri Yapıları — Hafta 4</a:t>
            </a:r>
          </a:p>
        </p:txBody>
      </p:sp>
      <p:sp>
        <p:nvSpPr>
          <p:cNvPr id="7" name="TextBox 6"/>
          <p:cNvSpPr txBox="1"/>
          <p:nvPr/>
        </p:nvSpPr>
        <p:spPr>
          <a:xfrm>
            <a:off x="640080" y="4051808"/>
            <a:ext cx="10911535" cy="439928"/>
          </a:xfrm>
          <a:prstGeom prst="rect">
            <a:avLst/>
          </a:prstGeom>
          <a:noFill/>
        </p:spPr>
        <p:txBody>
          <a:bodyPr wrap="square" lIns="45720" rIns="45720">
            <a:spAutoFit/>
          </a:bodyPr>
          <a:lstStyle/>
          <a:p>
            <a:pPr algn="ctr"/>
            <a:r>
              <a:rPr sz="2000" b="0">
                <a:solidFill>
                  <a:srgbClr val="1F2D3A"/>
                </a:solidFill>
              </a:rPr>
              <a:t>Dr. Öğr. Üyesi Uğur CORUH · 2026-2027 Güz</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2</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Bugünün planı (3 saat)</a:t>
            </a:r>
          </a:p>
        </p:txBody>
      </p:sp>
      <p:graphicFrame>
        <p:nvGraphicFramePr>
          <p:cNvPr id="7" name="Table 6"/>
          <p:cNvGraphicFramePr>
            <a:graphicFrameLocks noGrp="1"/>
          </p:cNvGraphicFramePr>
          <p:nvPr/>
        </p:nvGraphicFramePr>
        <p:xfrm>
          <a:off x="640080" y="1325880"/>
          <a:ext cx="10911534" cy="2240280"/>
        </p:xfrm>
        <a:graphic>
          <a:graphicData uri="http://schemas.openxmlformats.org/drawingml/2006/table">
            <a:tbl>
              <a:tblPr firstRow="1" bandRow="1">
                <a:tableStyleId>{5C22544A-7EE6-4342-B048-85BDC9FD1C3A}</a:tableStyleId>
              </a:tblPr>
              <a:tblGrid>
                <a:gridCol w="800846"/>
                <a:gridCol w="10110688"/>
              </a:tblGrid>
              <a:tr h="560070">
                <a:tc>
                  <a:txBody>
                    <a:bodyPr wrap="square"/>
                    <a:lstStyle/>
                    <a:p>
                      <a:r>
                        <a:rPr sz="1439" b="1">
                          <a:solidFill>
                            <a:srgbClr val="FFFFFF"/>
                          </a:solidFill>
                        </a:rPr>
                        <a:t>Saat</a:t>
                      </a:r>
                    </a:p>
                  </a:txBody>
                  <a:tcPr marL="54864" marR="54864" marT="27432" marB="27432" anchor="ctr">
                    <a:solidFill>
                      <a:srgbClr val="2E7D32"/>
                    </a:solidFill>
                  </a:tcPr>
                </a:tc>
                <a:tc>
                  <a:txBody>
                    <a:bodyPr wrap="square"/>
                    <a:lstStyle/>
                    <a:p>
                      <a:r>
                        <a:rPr sz="1439" b="1">
                          <a:solidFill>
                            <a:srgbClr val="FFFFFF"/>
                          </a:solidFill>
                        </a:rPr>
                        <a:t>Konu</a:t>
                      </a:r>
                    </a:p>
                  </a:txBody>
                  <a:tcPr marL="54864" marR="54864" marT="27432" marB="27432" anchor="ctr">
                    <a:solidFill>
                      <a:srgbClr val="2E7D32"/>
                    </a:solidFill>
                  </a:tcPr>
                </a:tc>
              </a:tr>
              <a:tr h="560070">
                <a:tc>
                  <a:txBody>
                    <a:bodyPr wrap="square"/>
                    <a:lstStyle/>
                    <a:p>
                      <a:r>
                        <a:rPr sz="1439" b="0">
                          <a:solidFill>
                            <a:srgbClr val="1F2D3A"/>
                          </a:solidFill>
                        </a:rPr>
                        <a:t>1</a:t>
                      </a:r>
                    </a:p>
                  </a:txBody>
                  <a:tcPr marL="54864" marR="54864" marT="27432" marB="27432" anchor="ctr">
                    <a:solidFill>
                      <a:srgbClr val="FFFFFF"/>
                    </a:solidFill>
                  </a:tcPr>
                </a:tc>
                <a:tc>
                  <a:txBody>
                    <a:bodyPr wrap="square"/>
                    <a:lstStyle/>
                    <a:p>
                      <a:r>
                        <a:rPr sz="1439" b="0">
                          <a:solidFill>
                            <a:srgbClr val="1F2D3A"/>
                          </a:solidFill>
                        </a:rPr>
                        <a:t>Ağaçlar, terimler, biçimler </a:t>
                      </a:r>
                      <a:r>
                        <a:rPr sz="1439" b="1">
                          <a:solidFill>
                            <a:srgbClr val="1F2D3A"/>
                          </a:solidFill>
                        </a:rPr>
                        <a:t>Anim 1–2</a:t>
                      </a:r>
                      <a:r>
                        <a:rPr sz="1439" b="0">
                          <a:solidFill>
                            <a:srgbClr val="1F2D3A"/>
                          </a:solidFill>
                        </a:rPr>
                        <a:t> · dolaşmalar: pre/in/post/yinelemesiz/level </a:t>
                      </a:r>
                      <a:r>
                        <a:rPr sz="1439" b="1">
                          <a:solidFill>
                            <a:srgbClr val="1F2D3A"/>
                          </a:solidFill>
                        </a:rPr>
                        <a:t>Anim 3–7</a:t>
                      </a:r>
                    </a:p>
                  </a:txBody>
                  <a:tcPr marL="54864" marR="54864" marT="27432" marB="27432" anchor="ctr">
                    <a:solidFill>
                      <a:srgbClr val="FFFFFF"/>
                    </a:solidFill>
                  </a:tcPr>
                </a:tc>
              </a:tr>
              <a:tr h="560070">
                <a:tc>
                  <a:txBody>
                    <a:bodyPr wrap="square"/>
                    <a:lstStyle/>
                    <a:p>
                      <a:r>
                        <a:rPr sz="1439" b="0">
                          <a:solidFill>
                            <a:srgbClr val="1F2D3A"/>
                          </a:solidFill>
                        </a:rPr>
                        <a:t>2</a:t>
                      </a:r>
                    </a:p>
                  </a:txBody>
                  <a:tcPr marL="54864" marR="54864" marT="27432" marB="27432" anchor="ctr">
                    <a:solidFill>
                      <a:srgbClr val="EAF6EC"/>
                    </a:solidFill>
                  </a:tcPr>
                </a:tc>
                <a:tc>
                  <a:txBody>
                    <a:bodyPr wrap="square"/>
                    <a:lstStyle/>
                    <a:p>
                      <a:r>
                        <a:rPr sz="1439" b="0">
                          <a:solidFill>
                            <a:srgbClr val="1F2D3A"/>
                          </a:solidFill>
                        </a:rPr>
                        <a:t>Dizi gösterimi </a:t>
                      </a:r>
                      <a:r>
                        <a:rPr sz="1439" b="1">
                          <a:solidFill>
                            <a:srgbClr val="1F2D3A"/>
                          </a:solidFill>
                        </a:rPr>
                        <a:t>Anim 8</a:t>
                      </a:r>
                      <a:r>
                        <a:rPr sz="1439" b="0">
                          <a:solidFill>
                            <a:srgbClr val="1F2D3A"/>
                          </a:solidFill>
                        </a:rPr>
                        <a:t> · ikili öbek: ekleme/çıkarma/kurma/sıralama </a:t>
                      </a:r>
                      <a:r>
                        <a:rPr sz="1439" b="1">
                          <a:solidFill>
                            <a:srgbClr val="1F2D3A"/>
                          </a:solidFill>
                        </a:rPr>
                        <a:t>Anim 9–12</a:t>
                      </a:r>
                    </a:p>
                  </a:txBody>
                  <a:tcPr marL="54864" marR="54864" marT="27432" marB="27432" anchor="ctr">
                    <a:solidFill>
                      <a:srgbClr val="EAF6EC"/>
                    </a:solidFill>
                  </a:tcPr>
                </a:tc>
              </a:tr>
              <a:tr h="560070">
                <a:tc>
                  <a:txBody>
                    <a:bodyPr wrap="square"/>
                    <a:lstStyle/>
                    <a:p>
                      <a:r>
                        <a:rPr sz="1439" b="0">
                          <a:solidFill>
                            <a:srgbClr val="1F2D3A"/>
                          </a:solidFill>
                        </a:rPr>
                        <a:t>3</a:t>
                      </a:r>
                    </a:p>
                  </a:txBody>
                  <a:tcPr marL="54864" marR="54864" marT="27432" marB="27432" anchor="ctr">
                    <a:solidFill>
                      <a:srgbClr val="FFFFFF"/>
                    </a:solidFill>
                  </a:tcPr>
                </a:tc>
                <a:tc>
                  <a:txBody>
                    <a:bodyPr wrap="square"/>
                    <a:lstStyle/>
                    <a:p>
                      <a:r>
                        <a:rPr sz="1439" b="0">
                          <a:solidFill>
                            <a:srgbClr val="1F2D3A"/>
                          </a:solidFill>
                        </a:rPr>
                        <a:t>Öncelik kuyruğu </a:t>
                      </a:r>
                      <a:r>
                        <a:rPr sz="1439" b="1">
                          <a:solidFill>
                            <a:srgbClr val="1F2D3A"/>
                          </a:solidFill>
                        </a:rPr>
                        <a:t>Anim 13</a:t>
                      </a:r>
                      <a:r>
                        <a:rPr sz="1439" b="0">
                          <a:solidFill>
                            <a:srgbClr val="1F2D3A"/>
                          </a:solidFill>
                        </a:rPr>
                        <a:t> · varyasyonlar </a:t>
                      </a:r>
                      <a:r>
                        <a:rPr sz="1439" b="1">
                          <a:solidFill>
                            <a:srgbClr val="1F2D3A"/>
                          </a:solidFill>
                        </a:rPr>
                        <a:t>Anim 14–16</a:t>
                      </a:r>
                      <a:r>
                        <a:rPr sz="1439" b="0">
                          <a:solidFill>
                            <a:srgbClr val="1F2D3A"/>
                          </a:solidFill>
                        </a:rPr>
                        <a:t> · Huffman </a:t>
                      </a:r>
                      <a:r>
                        <a:rPr sz="1439" b="1">
                          <a:solidFill>
                            <a:srgbClr val="1F2D3A"/>
                          </a:solidFill>
                        </a:rPr>
                        <a:t>Anim 17–18</a:t>
                      </a:r>
                    </a:p>
                  </a:txBody>
                  <a:tcPr marL="54864" marR="54864" marT="27432" marB="27432" anchor="ctr">
                    <a:solidFill>
                      <a:srgbClr val="FFFFFF"/>
                    </a:solidFill>
                  </a:tcPr>
                </a:tc>
              </a:tr>
            </a:tbl>
          </a:graphicData>
        </a:graphic>
      </p:graphicFrame>
      <p:sp>
        <p:nvSpPr>
          <p:cNvPr id="8" name="TextBox 7"/>
          <p:cNvSpPr txBox="1"/>
          <p:nvPr/>
        </p:nvSpPr>
        <p:spPr>
          <a:xfrm>
            <a:off x="640080" y="3675888"/>
            <a:ext cx="10911535" cy="770128"/>
          </a:xfrm>
          <a:prstGeom prst="rect">
            <a:avLst/>
          </a:prstGeom>
          <a:noFill/>
        </p:spPr>
        <p:txBody>
          <a:bodyPr wrap="square" lIns="45720" rIns="45720">
            <a:spAutoFit/>
          </a:bodyPr>
          <a:lstStyle/>
          <a:p>
            <a:pPr algn="l"/>
            <a:r>
              <a:rPr sz="2000" b="1">
                <a:solidFill>
                  <a:srgbClr val="1F2D3A"/>
                </a:solidFill>
              </a:rPr>
              <a:t>Öğrenme çıktıları:</a:t>
            </a:r>
            <a:r>
              <a:rPr sz="2000" b="0">
                <a:solidFill>
                  <a:srgbClr val="1F2D3A"/>
                </a:solidFill>
              </a:rPr>
              <a:t> ÖÇ.1 (temel veri yapılarını açıklama) · ÖÇ.2 (karmaşıklık analizi) · ÖÇ.7 (doğru yapıyı seçme)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Bu haftanın kavramları — nerede</a:t>
            </a:r>
          </a:p>
        </p:txBody>
      </p:sp>
      <p:graphicFrame>
        <p:nvGraphicFramePr>
          <p:cNvPr id="7" name="Table 6"/>
          <p:cNvGraphicFramePr>
            <a:graphicFrameLocks noGrp="1"/>
          </p:cNvGraphicFramePr>
          <p:nvPr/>
        </p:nvGraphicFramePr>
        <p:xfrm>
          <a:off x="640080" y="1325880"/>
          <a:ext cx="10729675" cy="2221991"/>
        </p:xfrm>
        <a:graphic>
          <a:graphicData uri="http://schemas.openxmlformats.org/drawingml/2006/table">
            <a:tbl>
              <a:tblPr firstRow="1" bandRow="1">
                <a:tableStyleId>{5C22544A-7EE6-4342-B048-85BDC9FD1C3A}</a:tableStyleId>
              </a:tblPr>
              <a:tblGrid>
                <a:gridCol w="8365510"/>
                <a:gridCol w="2364165"/>
              </a:tblGrid>
              <a:tr h="370331">
                <a:tc>
                  <a:txBody>
                    <a:bodyPr wrap="square"/>
                    <a:lstStyle/>
                    <a:p>
                      <a:r>
                        <a:rPr sz="1439" b="1">
                          <a:solidFill>
                            <a:srgbClr val="FFFFFF"/>
                          </a:solidFill>
                        </a:rPr>
                        <a:t>Kavram</a:t>
                      </a:r>
                    </a:p>
                  </a:txBody>
                  <a:tcPr marL="54864" marR="54864" marT="27432" marB="27432" anchor="ctr">
                    <a:solidFill>
                      <a:srgbClr val="2E7D32"/>
                    </a:solidFill>
                  </a:tcPr>
                </a:tc>
                <a:tc>
                  <a:txBody>
                    <a:bodyPr wrap="square"/>
                    <a:lstStyle/>
                    <a:p>
                      <a:r>
                        <a:rPr sz="1439" b="1">
                          <a:solidFill>
                            <a:srgbClr val="FFFFFF"/>
                          </a:solidFill>
                        </a:rPr>
                        <a:t>Nerede</a:t>
                      </a:r>
                    </a:p>
                  </a:txBody>
                  <a:tcPr marL="54864" marR="54864" marT="27432" marB="27432" anchor="ctr">
                    <a:solidFill>
                      <a:srgbClr val="2E7D32"/>
                    </a:solidFill>
                  </a:tcPr>
                </a:tc>
              </a:tr>
              <a:tr h="370331">
                <a:tc>
                  <a:txBody>
                    <a:bodyPr wrap="square"/>
                    <a:lstStyle/>
                    <a:p>
                      <a:r>
                        <a:rPr sz="1439" b="0">
                          <a:solidFill>
                            <a:srgbClr val="1F2D3A"/>
                          </a:solidFill>
                        </a:rPr>
                        <a:t>Ağaç terimleri, ikili ağaç biçimleri</a:t>
                      </a:r>
                    </a:p>
                  </a:txBody>
                  <a:tcPr marL="54864" marR="54864" marT="27432" marB="27432" anchor="ctr">
                    <a:solidFill>
                      <a:srgbClr val="FFFFFF"/>
                    </a:solidFill>
                  </a:tcPr>
                </a:tc>
                <a:tc>
                  <a:txBody>
                    <a:bodyPr wrap="square"/>
                    <a:lstStyle/>
                    <a:p>
                      <a:r>
                        <a:rPr sz="1439" b="0">
                          <a:solidFill>
                            <a:srgbClr val="1F2D3A"/>
                          </a:solidFill>
                        </a:rPr>
                        <a:t>Bölüm 1–2</a:t>
                      </a:r>
                    </a:p>
                  </a:txBody>
                  <a:tcPr marL="54864" marR="54864" marT="27432" marB="27432" anchor="ctr">
                    <a:solidFill>
                      <a:srgbClr val="FFFFFF"/>
                    </a:solidFill>
                  </a:tcPr>
                </a:tc>
              </a:tr>
              <a:tr h="370331">
                <a:tc>
                  <a:txBody>
                    <a:bodyPr wrap="square"/>
                    <a:lstStyle/>
                    <a:p>
                      <a:r>
                        <a:rPr sz="1439" b="0">
                          <a:solidFill>
                            <a:srgbClr val="1F2D3A"/>
                          </a:solidFill>
                        </a:rPr>
                        <a:t>Dolaşmalar (pre/in/post/yinelemesiz/level)</a:t>
                      </a:r>
                    </a:p>
                  </a:txBody>
                  <a:tcPr marL="54864" marR="54864" marT="27432" marB="27432" anchor="ctr">
                    <a:solidFill>
                      <a:srgbClr val="EAF6EC"/>
                    </a:solidFill>
                  </a:tcPr>
                </a:tc>
                <a:tc>
                  <a:txBody>
                    <a:bodyPr wrap="square"/>
                    <a:lstStyle/>
                    <a:p>
                      <a:r>
                        <a:rPr sz="1439" b="0">
                          <a:solidFill>
                            <a:srgbClr val="1F2D3A"/>
                          </a:solidFill>
                        </a:rPr>
                        <a:t>Bölüm 3</a:t>
                      </a:r>
                    </a:p>
                  </a:txBody>
                  <a:tcPr marL="54864" marR="54864" marT="27432" marB="27432" anchor="ctr">
                    <a:solidFill>
                      <a:srgbClr val="EAF6EC"/>
                    </a:solidFill>
                  </a:tcPr>
                </a:tc>
              </a:tr>
              <a:tr h="370331">
                <a:tc>
                  <a:txBody>
                    <a:bodyPr wrap="square"/>
                    <a:lstStyle/>
                    <a:p>
                      <a:r>
                        <a:rPr sz="1439" b="0">
                          <a:solidFill>
                            <a:srgbClr val="1F2D3A"/>
                          </a:solidFill>
                        </a:rPr>
                        <a:t>Ağacın dizi gösterimi</a:t>
                      </a:r>
                    </a:p>
                  </a:txBody>
                  <a:tcPr marL="54864" marR="54864" marT="27432" marB="27432" anchor="ctr">
                    <a:solidFill>
                      <a:srgbClr val="FFFFFF"/>
                    </a:solidFill>
                  </a:tcPr>
                </a:tc>
                <a:tc>
                  <a:txBody>
                    <a:bodyPr wrap="square"/>
                    <a:lstStyle/>
                    <a:p>
                      <a:r>
                        <a:rPr sz="1439" b="0">
                          <a:solidFill>
                            <a:srgbClr val="1F2D3A"/>
                          </a:solidFill>
                        </a:rPr>
                        <a:t>Bölüm 4</a:t>
                      </a:r>
                    </a:p>
                  </a:txBody>
                  <a:tcPr marL="54864" marR="54864" marT="27432" marB="27432" anchor="ctr">
                    <a:solidFill>
                      <a:srgbClr val="FFFFFF"/>
                    </a:solidFill>
                  </a:tcPr>
                </a:tc>
              </a:tr>
              <a:tr h="370331">
                <a:tc>
                  <a:txBody>
                    <a:bodyPr wrap="square"/>
                    <a:lstStyle/>
                    <a:p>
                      <a:r>
                        <a:rPr sz="1439" b="0">
                          <a:solidFill>
                            <a:srgbClr val="1F2D3A"/>
                          </a:solidFill>
                        </a:rPr>
                        <a:t>İkili öbek, öbek sıralaması</a:t>
                      </a:r>
                    </a:p>
                  </a:txBody>
                  <a:tcPr marL="54864" marR="54864" marT="27432" marB="27432" anchor="ctr">
                    <a:solidFill>
                      <a:srgbClr val="EAF6EC"/>
                    </a:solidFill>
                  </a:tcPr>
                </a:tc>
                <a:tc>
                  <a:txBody>
                    <a:bodyPr wrap="square"/>
                    <a:lstStyle/>
                    <a:p>
                      <a:r>
                        <a:rPr sz="1439" b="0">
                          <a:solidFill>
                            <a:srgbClr val="1F2D3A"/>
                          </a:solidFill>
                        </a:rPr>
                        <a:t>Bölüm 5</a:t>
                      </a:r>
                    </a:p>
                  </a:txBody>
                  <a:tcPr marL="54864" marR="54864" marT="27432" marB="27432" anchor="ctr">
                    <a:solidFill>
                      <a:srgbClr val="EAF6EC"/>
                    </a:solidFill>
                  </a:tcPr>
                </a:tc>
              </a:tr>
              <a:tr h="370336">
                <a:tc>
                  <a:txBody>
                    <a:bodyPr wrap="square"/>
                    <a:lstStyle/>
                    <a:p>
                      <a:r>
                        <a:rPr sz="1439" b="0">
                          <a:solidFill>
                            <a:srgbClr val="1F2D3A"/>
                          </a:solidFill>
                        </a:rPr>
                        <a:t>Öncelik kuyruğu, varyasyonlar, Huffman</a:t>
                      </a:r>
                    </a:p>
                  </a:txBody>
                  <a:tcPr marL="54864" marR="54864" marT="27432" marB="27432" anchor="ctr">
                    <a:solidFill>
                      <a:srgbClr val="FFFFFF"/>
                    </a:solidFill>
                  </a:tcPr>
                </a:tc>
                <a:tc>
                  <a:txBody>
                    <a:bodyPr wrap="square"/>
                    <a:lstStyle/>
                    <a:p>
                      <a:r>
                        <a:rPr sz="1439" b="0">
                          <a:solidFill>
                            <a:srgbClr val="1F2D3A"/>
                          </a:solidFill>
                        </a:rPr>
                        <a:t>Bölüm 6–8</a:t>
                      </a:r>
                    </a:p>
                  </a:txBody>
                  <a:tcPr marL="54864" marR="54864" marT="27432" marB="27432" anchor="ctr">
                    <a:solidFill>
                      <a:srgbClr val="FFFFFF"/>
                    </a:solidFill>
                  </a:tcPr>
                </a:tc>
              </a:tr>
            </a:tbl>
          </a:graphicData>
        </a:graphic>
      </p:graphicFrame>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4</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Kod örnekleri nasıl çalışıyor</a:t>
            </a:r>
          </a:p>
        </p:txBody>
      </p:sp>
      <p:sp>
        <p:nvSpPr>
          <p:cNvPr id="7" name="TextBox 6"/>
          <p:cNvSpPr txBox="1"/>
          <p:nvPr/>
        </p:nvSpPr>
        <p:spPr>
          <a:xfrm>
            <a:off x="640080" y="1325880"/>
            <a:ext cx="10911535" cy="1971040"/>
          </a:xfrm>
          <a:prstGeom prst="rect">
            <a:avLst/>
          </a:prstGeom>
          <a:noFill/>
        </p:spPr>
        <p:txBody>
          <a:bodyPr wrap="square" lIns="45720" rIns="45720">
            <a:spAutoFit/>
          </a:bodyPr>
          <a:lstStyle/>
          <a:p>
            <a:pPr>
              <a:spcAft>
                <a:spcPts val="300"/>
              </a:spcAft>
            </a:pPr>
            <a:r>
              <a:rPr sz="2000" b="1">
                <a:solidFill>
                  <a:srgbClr val="2E7D32"/>
                </a:solidFill>
              </a:rPr>
              <a:t>• </a:t>
            </a:r>
            <a:r>
              <a:rPr sz="2000" b="0">
                <a:solidFill>
                  <a:srgbClr val="1F2D3A"/>
                </a:solidFill>
              </a:rPr>
              <a:t>Her fikrin eksiksiz bir </a:t>
            </a:r>
            <a:r>
              <a:rPr sz="2000" b="1">
                <a:solidFill>
                  <a:srgbClr val="1F2D3A"/>
                </a:solidFill>
              </a:rPr>
              <a:t>C</a:t>
            </a:r>
            <a:r>
              <a:rPr sz="2000" b="0">
                <a:solidFill>
                  <a:srgbClr val="1F2D3A"/>
                </a:solidFill>
              </a:rPr>
              <a:t> ve </a:t>
            </a:r>
            <a:r>
              <a:rPr sz="2000" b="1">
                <a:solidFill>
                  <a:srgbClr val="1F2D3A"/>
                </a:solidFill>
              </a:rPr>
              <a:t>Java</a:t>
            </a:r>
            <a:r>
              <a:rPr sz="2000" b="0">
                <a:solidFill>
                  <a:srgbClr val="1F2D3A"/>
                </a:solidFill>
              </a:rPr>
              <a:t> programı var</a:t>
            </a:r>
          </a:p>
          <a:p>
            <a:pPr>
              <a:spcAft>
                <a:spcPts val="300"/>
              </a:spcAft>
            </a:pPr>
            <a:r>
              <a:rPr sz="2000" b="1">
                <a:solidFill>
                  <a:srgbClr val="2E7D32"/>
                </a:solidFill>
              </a:rPr>
              <a:t>• </a:t>
            </a:r>
            <a:r>
              <a:rPr sz="2000" b="0">
                <a:solidFill>
                  <a:srgbClr val="1F2D3A"/>
                </a:solidFill>
              </a:rPr>
              <a:t>C: </a:t>
            </a:r>
            <a:r>
              <a:rPr sz="2000" b="0">
                <a:solidFill>
                  <a:srgbClr val="A1123F"/>
                </a:solidFill>
                <a:latin typeface="Consolas"/>
              </a:rPr>
              <a:t>gcc -std=c11 -Wall -Wextra -o /tmp/x file.c &amp;&amp; /tmp/x</a:t>
            </a:r>
          </a:p>
          <a:p>
            <a:pPr>
              <a:spcAft>
                <a:spcPts val="300"/>
              </a:spcAft>
            </a:pPr>
            <a:r>
              <a:rPr sz="2000" b="1">
                <a:solidFill>
                  <a:srgbClr val="2E7D32"/>
                </a:solidFill>
              </a:rPr>
              <a:t>• </a:t>
            </a:r>
            <a:r>
              <a:rPr sz="2000" b="0">
                <a:solidFill>
                  <a:srgbClr val="1F2D3A"/>
                </a:solidFill>
              </a:rPr>
              <a:t>Java: </a:t>
            </a:r>
            <a:r>
              <a:rPr sz="2000" b="0">
                <a:solidFill>
                  <a:srgbClr val="A1123F"/>
                </a:solidFill>
                <a:latin typeface="Consolas"/>
              </a:rPr>
              <a:t>javac -d /tmp/j File.java &amp;&amp; java -cp /tmp/j File</a:t>
            </a:r>
          </a:p>
          <a:p>
            <a:pPr>
              <a:spcAft>
                <a:spcPts val="300"/>
              </a:spcAft>
            </a:pPr>
            <a:r>
              <a:rPr sz="2000" b="1">
                <a:solidFill>
                  <a:srgbClr val="2E7D32"/>
                </a:solidFill>
              </a:rPr>
              <a:t>• </a:t>
            </a:r>
            <a:r>
              <a:rPr sz="2000" b="0">
                <a:solidFill>
                  <a:srgbClr val="1F2D3A"/>
                </a:solidFill>
              </a:rPr>
              <a:t>Kaynaklar: </a:t>
            </a:r>
            <a:r>
              <a:rPr sz="2000" b="0">
                <a:solidFill>
                  <a:srgbClr val="A1123F"/>
                </a:solidFill>
                <a:latin typeface="Consolas"/>
              </a:rPr>
              <a:t>code/week-04/c/</a:t>
            </a:r>
            <a:r>
              <a:rPr sz="2000" b="0">
                <a:solidFill>
                  <a:srgbClr val="1F2D3A"/>
                </a:solidFill>
              </a:rPr>
              <a:t> ve </a:t>
            </a:r>
            <a:r>
              <a:rPr sz="2000" b="0">
                <a:solidFill>
                  <a:srgbClr val="A1123F"/>
                </a:solidFill>
                <a:latin typeface="Consolas"/>
              </a:rPr>
              <a:t>code/week-04/java/</a:t>
            </a:r>
          </a:p>
          <a:p>
            <a:pPr>
              <a:spcAft>
                <a:spcPts val="300"/>
              </a:spcAft>
            </a:pPr>
            <a:r>
              <a:rPr sz="2000" b="1">
                <a:solidFill>
                  <a:srgbClr val="2E7D32"/>
                </a:solidFill>
              </a:rPr>
              <a:t>• </a:t>
            </a:r>
            <a:r>
              <a:rPr sz="2000" b="0">
                <a:solidFill>
                  <a:srgbClr val="1F2D3A"/>
                </a:solidFill>
              </a:rPr>
              <a:t>Her programın beklenen çıktısı hafta notlarında var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Tekrar — Hafta 1–2: işaretçiler ve listeler</a:t>
            </a:r>
          </a:p>
        </p:txBody>
      </p:sp>
      <p:sp>
        <p:nvSpPr>
          <p:cNvPr id="7" name="TextBox 6"/>
          <p:cNvSpPr txBox="1"/>
          <p:nvPr/>
        </p:nvSpPr>
        <p:spPr>
          <a:xfrm>
            <a:off x="640080" y="1325880"/>
            <a:ext cx="10911535" cy="1595120"/>
          </a:xfrm>
          <a:prstGeom prst="rect">
            <a:avLst/>
          </a:prstGeom>
          <a:noFill/>
        </p:spPr>
        <p:txBody>
          <a:bodyPr wrap="square" lIns="45720" rIns="45720">
            <a:spAutoFit/>
          </a:bodyPr>
          <a:lstStyle/>
          <a:p>
            <a:pPr>
              <a:spcAft>
                <a:spcPts val="300"/>
              </a:spcAft>
            </a:pPr>
            <a:r>
              <a:rPr sz="2000" b="1">
                <a:solidFill>
                  <a:srgbClr val="2E7D32"/>
                </a:solidFill>
              </a:rPr>
              <a:t>• </a:t>
            </a:r>
            <a:r>
              <a:rPr sz="2000" b="0">
                <a:solidFill>
                  <a:srgbClr val="A1123F"/>
                </a:solidFill>
                <a:latin typeface="Consolas"/>
              </a:rPr>
              <a:t>malloc</a:t>
            </a:r>
            <a:r>
              <a:rPr sz="2000" b="0">
                <a:solidFill>
                  <a:srgbClr val="1F2D3A"/>
                </a:solidFill>
              </a:rPr>
              <a:t>/</a:t>
            </a:r>
            <a:r>
              <a:rPr sz="2000" b="0">
                <a:solidFill>
                  <a:srgbClr val="A1123F"/>
                </a:solidFill>
                <a:latin typeface="Consolas"/>
              </a:rPr>
              <a:t>free</a:t>
            </a:r>
            <a:r>
              <a:rPr sz="2000" b="0">
                <a:solidFill>
                  <a:srgbClr val="1F2D3A"/>
                </a:solidFill>
              </a:rPr>
              <a:t>: bir kutu, bir sahip, boşken </a:t>
            </a:r>
            <a:r>
              <a:rPr sz="2000" b="0">
                <a:solidFill>
                  <a:srgbClr val="A1123F"/>
                </a:solidFill>
                <a:latin typeface="Consolas"/>
              </a:rPr>
              <a:t>NULL</a:t>
            </a:r>
          </a:p>
          <a:p>
            <a:pPr>
              <a:spcAft>
                <a:spcPts val="300"/>
              </a:spcAft>
            </a:pPr>
            <a:r>
              <a:rPr sz="2000" b="1">
                <a:solidFill>
                  <a:srgbClr val="2E7D32"/>
                </a:solidFill>
              </a:rPr>
              <a:t>• </a:t>
            </a:r>
            <a:r>
              <a:rPr sz="2000" b="0">
                <a:solidFill>
                  <a:srgbClr val="1F2D3A"/>
                </a:solidFill>
              </a:rPr>
              <a:t>Bağlı liste düğümü: bir değer + bir </a:t>
            </a:r>
            <a:r>
              <a:rPr sz="2000" b="0">
                <a:solidFill>
                  <a:srgbClr val="A1123F"/>
                </a:solidFill>
                <a:latin typeface="Consolas"/>
              </a:rPr>
              <a:t>next</a:t>
            </a:r>
            <a:r>
              <a:rPr sz="2000" b="0">
                <a:solidFill>
                  <a:srgbClr val="1F2D3A"/>
                </a:solidFill>
              </a:rPr>
              <a:t> işaretçisi</a:t>
            </a:r>
          </a:p>
          <a:p>
            <a:pPr>
              <a:spcAft>
                <a:spcPts val="300"/>
              </a:spcAft>
            </a:pPr>
            <a:r>
              <a:rPr sz="2000" b="1">
                <a:solidFill>
                  <a:srgbClr val="2E7D32"/>
                </a:solidFill>
              </a:rPr>
              <a:t>• </a:t>
            </a:r>
            <a:r>
              <a:rPr sz="2000" b="0">
                <a:solidFill>
                  <a:srgbClr val="1F2D3A"/>
                </a:solidFill>
              </a:rPr>
              <a:t>Ağaç düğümü: bir değer + </a:t>
            </a:r>
            <a:r>
              <a:rPr sz="2000" b="1">
                <a:solidFill>
                  <a:srgbClr val="1F2D3A"/>
                </a:solidFill>
              </a:rPr>
              <a:t>iki</a:t>
            </a:r>
            <a:r>
              <a:rPr sz="2000" b="0">
                <a:solidFill>
                  <a:srgbClr val="1F2D3A"/>
                </a:solidFill>
              </a:rPr>
              <a:t> işaretçi, </a:t>
            </a:r>
            <a:r>
              <a:rPr sz="2000" b="0">
                <a:solidFill>
                  <a:srgbClr val="A1123F"/>
                </a:solidFill>
                <a:latin typeface="Consolas"/>
              </a:rPr>
              <a:t>left</a:t>
            </a:r>
            <a:r>
              <a:rPr sz="2000" b="0">
                <a:solidFill>
                  <a:srgbClr val="1F2D3A"/>
                </a:solidFill>
              </a:rPr>
              <a:t>/</a:t>
            </a:r>
            <a:r>
              <a:rPr sz="2000" b="0">
                <a:solidFill>
                  <a:srgbClr val="A1123F"/>
                </a:solidFill>
                <a:latin typeface="Consolas"/>
              </a:rPr>
              <a:t>right</a:t>
            </a:r>
          </a:p>
          <a:p>
            <a:pPr>
              <a:spcAft>
                <a:spcPts val="300"/>
              </a:spcAft>
            </a:pPr>
            <a:r>
              <a:rPr sz="2000" b="1">
                <a:solidFill>
                  <a:srgbClr val="2E7D32"/>
                </a:solidFill>
              </a:rPr>
              <a:t>• </a:t>
            </a:r>
            <a:r>
              <a:rPr sz="2000" b="0">
                <a:solidFill>
                  <a:srgbClr val="1F2D3A"/>
                </a:solidFill>
              </a:rPr>
              <a:t>Liste </a:t>
            </a:r>
            <a:r>
              <a:rPr sz="2000" b="0">
                <a:solidFill>
                  <a:srgbClr val="A1123F"/>
                </a:solidFill>
                <a:latin typeface="Consolas"/>
              </a:rPr>
              <a:t>NULL</a:t>
            </a:r>
            <a:r>
              <a:rPr sz="2000" b="0">
                <a:solidFill>
                  <a:srgbClr val="1F2D3A"/>
                </a:solidFill>
              </a:rPr>
              <a:t>de biter; ağaçta ikisi de </a:t>
            </a:r>
            <a:r>
              <a:rPr sz="2000" b="0">
                <a:solidFill>
                  <a:srgbClr val="A1123F"/>
                </a:solidFill>
                <a:latin typeface="Consolas"/>
              </a:rPr>
              <a:t>NULL</a:t>
            </a:r>
            <a:r>
              <a:rPr sz="2000" b="0">
                <a:solidFill>
                  <a:srgbClr val="1F2D3A"/>
                </a:solidFill>
              </a:rPr>
              <a:t> olan </a:t>
            </a:r>
            <a:r>
              <a:rPr sz="2000" b="1">
                <a:solidFill>
                  <a:srgbClr val="1F2D3A"/>
                </a:solidFill>
              </a:rPr>
              <a:t>yaprak</a:t>
            </a:r>
            <a:r>
              <a:rPr sz="2000" b="0">
                <a:solidFill>
                  <a:srgbClr val="1F2D3A"/>
                </a:solidFill>
              </a:rPr>
              <a:t>tır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6</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Tekrar — Hafta 3: yığın, kuyruk, özyineleme</a:t>
            </a:r>
          </a:p>
        </p:txBody>
      </p:sp>
      <p:sp>
        <p:nvSpPr>
          <p:cNvPr id="7" name="TextBox 6"/>
          <p:cNvSpPr txBox="1"/>
          <p:nvPr/>
        </p:nvSpPr>
        <p:spPr>
          <a:xfrm>
            <a:off x="640080" y="1325880"/>
            <a:ext cx="10911535" cy="1595120"/>
          </a:xfrm>
          <a:prstGeom prst="rect">
            <a:avLst/>
          </a:prstGeom>
          <a:noFill/>
        </p:spPr>
        <p:txBody>
          <a:bodyPr wrap="square" lIns="45720" rIns="45720">
            <a:spAutoFit/>
          </a:bodyPr>
          <a:lstStyle/>
          <a:p>
            <a:pPr>
              <a:spcAft>
                <a:spcPts val="300"/>
              </a:spcAft>
            </a:pPr>
            <a:r>
              <a:rPr sz="2000" b="1">
                <a:solidFill>
                  <a:srgbClr val="2E7D32"/>
                </a:solidFill>
              </a:rPr>
              <a:t>• </a:t>
            </a:r>
            <a:r>
              <a:rPr sz="2000" b="0">
                <a:solidFill>
                  <a:srgbClr val="1F2D3A"/>
                </a:solidFill>
              </a:rPr>
              <a:t>Özyineleme yığının </a:t>
            </a:r>
            <a:r>
              <a:rPr sz="2000" b="1">
                <a:solidFill>
                  <a:srgbClr val="1F2D3A"/>
                </a:solidFill>
              </a:rPr>
              <a:t>ta kendisi</a:t>
            </a:r>
            <a:r>
              <a:rPr sz="2000" b="0">
                <a:solidFill>
                  <a:srgbClr val="1F2D3A"/>
                </a:solidFill>
              </a:rPr>
              <a:t>: çağrı push, dönüş pop</a:t>
            </a:r>
          </a:p>
          <a:p>
            <a:pPr>
              <a:spcAft>
                <a:spcPts val="300"/>
              </a:spcAft>
            </a:pPr>
            <a:r>
              <a:rPr sz="2000" b="1">
                <a:solidFill>
                  <a:srgbClr val="2E7D32"/>
                </a:solidFill>
              </a:rPr>
              <a:t>• </a:t>
            </a:r>
            <a:r>
              <a:rPr sz="2000" b="0">
                <a:solidFill>
                  <a:srgbClr val="1F2D3A"/>
                </a:solidFill>
              </a:rPr>
              <a:t>Bugün: </a:t>
            </a:r>
            <a:r>
              <a:rPr sz="2000" b="0" i="1">
                <a:solidFill>
                  <a:srgbClr val="1F2D3A"/>
                </a:solidFill>
              </a:rPr>
              <a:t>aynı</a:t>
            </a:r>
            <a:r>
              <a:rPr sz="2000" b="0">
                <a:solidFill>
                  <a:srgbClr val="1F2D3A"/>
                </a:solidFill>
              </a:rPr>
              <a:t> dolaşma, kendi yığınımızla, elle</a:t>
            </a:r>
          </a:p>
          <a:p>
            <a:pPr>
              <a:spcAft>
                <a:spcPts val="300"/>
              </a:spcAft>
            </a:pPr>
            <a:r>
              <a:rPr sz="2000" b="1">
                <a:solidFill>
                  <a:srgbClr val="2E7D32"/>
                </a:solidFill>
              </a:rPr>
              <a:t>• </a:t>
            </a:r>
            <a:r>
              <a:rPr sz="2000" b="0">
                <a:solidFill>
                  <a:srgbClr val="1F2D3A"/>
                </a:solidFill>
              </a:rPr>
              <a:t>Kuyruk (FIFO) değişmeden geri dönüyor, level order için</a:t>
            </a:r>
          </a:p>
          <a:p>
            <a:pPr>
              <a:spcAft>
                <a:spcPts val="300"/>
              </a:spcAft>
            </a:pPr>
            <a:r>
              <a:rPr sz="2000" b="1">
                <a:solidFill>
                  <a:srgbClr val="2E7D32"/>
                </a:solidFill>
              </a:rPr>
              <a:t>• </a:t>
            </a:r>
            <a:r>
              <a:rPr sz="2000" b="0">
                <a:solidFill>
                  <a:srgbClr val="1F2D3A"/>
                </a:solidFill>
              </a:rPr>
              <a:t>Hafta 3'ün yapıları artık düğüm tutuyor, sayı değil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7</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Haftanın haritası — bir bakışta</a:t>
            </a:r>
          </a:p>
        </p:txBody>
      </p:sp>
      <p:graphicFrame>
        <p:nvGraphicFramePr>
          <p:cNvPr id="7" name="Table 6"/>
          <p:cNvGraphicFramePr>
            <a:graphicFrameLocks noGrp="1"/>
          </p:cNvGraphicFramePr>
          <p:nvPr/>
        </p:nvGraphicFramePr>
        <p:xfrm>
          <a:off x="640080" y="1325880"/>
          <a:ext cx="10547816" cy="1527048"/>
        </p:xfrm>
        <a:graphic>
          <a:graphicData uri="http://schemas.openxmlformats.org/drawingml/2006/table">
            <a:tbl>
              <a:tblPr firstRow="1" bandRow="1">
                <a:tableStyleId>{5C22544A-7EE6-4342-B048-85BDC9FD1C3A}</a:tableStyleId>
              </a:tblPr>
              <a:tblGrid>
                <a:gridCol w="4546472"/>
                <a:gridCol w="6001344"/>
              </a:tblGrid>
              <a:tr h="381762">
                <a:tc>
                  <a:txBody>
                    <a:bodyPr wrap="square"/>
                    <a:lstStyle/>
                    <a:p>
                      <a:r>
                        <a:rPr sz="1439" b="1">
                          <a:solidFill>
                            <a:srgbClr val="FFFFFF"/>
                          </a:solidFill>
                        </a:rPr>
                        <a:t>Ağaçlar ve dolaşmalar</a:t>
                      </a:r>
                    </a:p>
                  </a:txBody>
                  <a:tcPr marL="54864" marR="54864" marT="27432" marB="27432" anchor="ctr">
                    <a:solidFill>
                      <a:srgbClr val="2E7D32"/>
                    </a:solidFill>
                  </a:tcPr>
                </a:tc>
                <a:tc>
                  <a:txBody>
                    <a:bodyPr wrap="square"/>
                    <a:lstStyle/>
                    <a:p>
                      <a:r>
                        <a:rPr sz="1439" b="1">
                          <a:solidFill>
                            <a:srgbClr val="FFFFFF"/>
                          </a:solidFill>
                        </a:rPr>
                        <a:t>Öbekler ve Huffman</a:t>
                      </a:r>
                    </a:p>
                  </a:txBody>
                  <a:tcPr marL="54864" marR="54864" marT="27432" marB="27432" anchor="ctr">
                    <a:solidFill>
                      <a:srgbClr val="2E7D32"/>
                    </a:solidFill>
                  </a:tcPr>
                </a:tc>
              </a:tr>
              <a:tr h="381762">
                <a:tc>
                  <a:txBody>
                    <a:bodyPr wrap="square"/>
                    <a:lstStyle/>
                    <a:p>
                      <a:r>
                        <a:rPr sz="1439" b="0">
                          <a:solidFill>
                            <a:srgbClr val="1F2D3A"/>
                          </a:solidFill>
                        </a:rPr>
                        <a:t>Terimler, beş biçim</a:t>
                      </a:r>
                    </a:p>
                  </a:txBody>
                  <a:tcPr marL="54864" marR="54864" marT="27432" marB="27432" anchor="ctr">
                    <a:solidFill>
                      <a:srgbClr val="FFFFFF"/>
                    </a:solidFill>
                  </a:tcPr>
                </a:tc>
                <a:tc>
                  <a:txBody>
                    <a:bodyPr wrap="square"/>
                    <a:lstStyle/>
                    <a:p>
                      <a:r>
                        <a:rPr sz="1439" b="0">
                          <a:solidFill>
                            <a:srgbClr val="1F2D3A"/>
                          </a:solidFill>
                        </a:rPr>
                        <a:t>İkili öbek, öbek sıralaması</a:t>
                      </a:r>
                    </a:p>
                  </a:txBody>
                  <a:tcPr marL="54864" marR="54864" marT="27432" marB="27432" anchor="ctr">
                    <a:solidFill>
                      <a:srgbClr val="FFFFFF"/>
                    </a:solidFill>
                  </a:tcPr>
                </a:tc>
              </a:tr>
              <a:tr h="381762">
                <a:tc>
                  <a:txBody>
                    <a:bodyPr wrap="square"/>
                    <a:lstStyle/>
                    <a:p>
                      <a:r>
                        <a:rPr sz="1439" b="0">
                          <a:solidFill>
                            <a:srgbClr val="1F2D3A"/>
                          </a:solidFill>
                        </a:rPr>
                        <a:t>Beş dolaşma sırası</a:t>
                      </a:r>
                    </a:p>
                  </a:txBody>
                  <a:tcPr marL="54864" marR="54864" marT="27432" marB="27432" anchor="ctr">
                    <a:solidFill>
                      <a:srgbClr val="EAF6EC"/>
                    </a:solidFill>
                  </a:tcPr>
                </a:tc>
                <a:tc>
                  <a:txBody>
                    <a:bodyPr wrap="square"/>
                    <a:lstStyle/>
                    <a:p>
                      <a:r>
                        <a:rPr sz="1439" b="0">
                          <a:solidFill>
                            <a:srgbClr val="1F2D3A"/>
                          </a:solidFill>
                        </a:rPr>
                        <a:t>Öncelik kuyruğu, varyasyonlar</a:t>
                      </a:r>
                    </a:p>
                  </a:txBody>
                  <a:tcPr marL="54864" marR="54864" marT="27432" marB="27432" anchor="ctr">
                    <a:solidFill>
                      <a:srgbClr val="EAF6EC"/>
                    </a:solidFill>
                  </a:tcPr>
                </a:tc>
              </a:tr>
              <a:tr h="381762">
                <a:tc>
                  <a:txBody>
                    <a:bodyPr wrap="square"/>
                    <a:lstStyle/>
                    <a:p>
                      <a:r>
                        <a:rPr sz="1439" b="0">
                          <a:solidFill>
                            <a:srgbClr val="1F2D3A"/>
                          </a:solidFill>
                        </a:rPr>
                        <a:t>Dizi gösterimi</a:t>
                      </a:r>
                    </a:p>
                  </a:txBody>
                  <a:tcPr marL="54864" marR="54864" marT="27432" marB="27432" anchor="ctr">
                    <a:solidFill>
                      <a:srgbClr val="FFFFFF"/>
                    </a:solidFill>
                  </a:tcPr>
                </a:tc>
                <a:tc>
                  <a:txBody>
                    <a:bodyPr wrap="square"/>
                    <a:lstStyle/>
                    <a:p>
                      <a:r>
                        <a:rPr sz="1439" b="0">
                          <a:solidFill>
                            <a:srgbClr val="1F2D3A"/>
                          </a:solidFill>
                        </a:rPr>
                        <a:t>Huffman kodlaması</a:t>
                      </a:r>
                    </a:p>
                  </a:txBody>
                  <a:tcPr marL="54864" marR="54864" marT="27432" marB="27432" anchor="ctr">
                    <a:solidFill>
                      <a:srgbClr val="FFFFFF"/>
                    </a:solidFill>
                  </a:tcPr>
                </a:tc>
              </a:tr>
            </a:tbl>
          </a:graphicData>
        </a:graphic>
      </p:graphicFrame>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2E7D32"/>
        </a:solidFill>
        <a:effectLst/>
      </p:bgPr>
    </p:bg>
    <p:spTree>
      <p:nvGrpSpPr>
        <p:cNvPr id="1" name=""/>
        <p:cNvGrpSpPr/>
        <p:nvPr/>
      </p:nvGrpSpPr>
      <p:grpSpPr/>
      <p:sp>
        <p:nvSpPr>
          <p:cNvPr id="2" name="TextBox 1"/>
          <p:cNvSpPr txBox="1"/>
          <p:nvPr/>
        </p:nvSpPr>
        <p:spPr>
          <a:xfrm>
            <a:off x="1051560" y="182880"/>
            <a:ext cx="7315200" cy="320040"/>
          </a:xfrm>
          <a:prstGeom prst="rect">
            <a:avLst/>
          </a:prstGeom>
          <a:noFill/>
        </p:spPr>
        <p:txBody>
          <a:bodyPr wrap="square" lIns="45720" rIns="45720">
            <a:spAutoFit/>
          </a:bodyPr>
          <a:lstStyle/>
          <a:p>
            <a:r>
              <a:rPr sz="1100" b="0">
                <a:solidFill>
                  <a:srgbClr val="D8F0F2"/>
                </a:solidFill>
              </a:rPr>
              <a:t>CEN207 Veri Yapıları · Hafta 4</a:t>
            </a:r>
          </a:p>
        </p:txBody>
      </p:sp>
      <p:sp>
        <p:nvSpPr>
          <p:cNvPr id="3" name="TextBox 2"/>
          <p:cNvSpPr txBox="1"/>
          <p:nvPr/>
        </p:nvSpPr>
        <p:spPr>
          <a:xfrm>
            <a:off x="640080" y="6446520"/>
            <a:ext cx="7315200" cy="274320"/>
          </a:xfrm>
          <a:prstGeom prst="rect">
            <a:avLst/>
          </a:prstGeom>
          <a:noFill/>
        </p:spPr>
        <p:txBody>
          <a:bodyPr wrap="square" lIns="45720" rIns="45720">
            <a:spAutoFit/>
          </a:bodyPr>
          <a:lstStyle/>
          <a:p>
            <a:r>
              <a:rPr sz="1000" b="0">
                <a:solidFill>
                  <a:srgbClr val="D8F0F2"/>
                </a:solidFill>
              </a:rPr>
              <a:t>RTEÜ Bilgisayar Mühendisliği · 2026-2027 Güz</a:t>
            </a:r>
          </a:p>
        </p:txBody>
      </p:sp>
      <p:sp>
        <p:nvSpPr>
          <p:cNvPr id="4" name="TextBox 3"/>
          <p:cNvSpPr txBox="1"/>
          <p:nvPr/>
        </p:nvSpPr>
        <p:spPr>
          <a:xfrm>
            <a:off x="10637215" y="6446520"/>
            <a:ext cx="914400" cy="274320"/>
          </a:xfrm>
          <a:prstGeom prst="rect">
            <a:avLst/>
          </a:prstGeom>
          <a:noFill/>
        </p:spPr>
        <p:txBody>
          <a:bodyPr wrap="square" lIns="45720" rIns="45720">
            <a:spAutoFit/>
          </a:bodyPr>
          <a:lstStyle/>
          <a:p>
            <a:pPr algn="r"/>
            <a:r>
              <a:rPr sz="1000" b="0">
                <a:solidFill>
                  <a:srgbClr val="D8F0F2"/>
                </a:solidFill>
              </a:rPr>
              <a:t>8</a:t>
            </a:r>
          </a:p>
        </p:txBody>
      </p:sp>
      <p:sp>
        <p:nvSpPr>
          <p:cNvPr id="5" name="TextBox 4"/>
          <p:cNvSpPr txBox="1"/>
          <p:nvPr/>
        </p:nvSpPr>
        <p:spPr>
          <a:xfrm>
            <a:off x="640080" y="2743200"/>
            <a:ext cx="10911535" cy="1280160"/>
          </a:xfrm>
          <a:prstGeom prst="rect">
            <a:avLst/>
          </a:prstGeom>
          <a:noFill/>
        </p:spPr>
        <p:txBody>
          <a:bodyPr wrap="square" lIns="45720" rIns="45720">
            <a:spAutoFit/>
          </a:bodyPr>
          <a:lstStyle/>
          <a:p>
            <a:pPr algn="l"/>
            <a:r>
              <a:rPr sz="4000" b="1">
                <a:solidFill>
                  <a:srgbClr val="FFFFFF"/>
                </a:solidFill>
              </a:rPr>
              <a:t>1. Neden Ağaç? Terimler ve Tarihçe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9</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Başlangıç sorusu</a:t>
            </a:r>
          </a:p>
        </p:txBody>
      </p:sp>
      <p:sp>
        <p:nvSpPr>
          <p:cNvPr id="7" name="TextBox 6"/>
          <p:cNvSpPr txBox="1"/>
          <p:nvPr/>
        </p:nvSpPr>
        <p:spPr>
          <a:xfrm>
            <a:off x="640080" y="1325880"/>
            <a:ext cx="10911535" cy="770128"/>
          </a:xfrm>
          <a:prstGeom prst="rect">
            <a:avLst/>
          </a:prstGeom>
          <a:noFill/>
        </p:spPr>
        <p:txBody>
          <a:bodyPr wrap="square" lIns="45720" rIns="45720">
            <a:spAutoFit/>
          </a:bodyPr>
          <a:lstStyle/>
          <a:p>
            <a:pPr algn="l"/>
            <a:r>
              <a:rPr sz="2000" b="0">
                <a:solidFill>
                  <a:srgbClr val="1F2D3A"/>
                </a:solidFill>
              </a:rPr>
              <a:t>Bir dosya yöneticisi: bir ana klasör, klasörlerin içinde klasörler, onların içinde dosyalar. Bir kök, sınırsız dallanma, ve hiçbir klasör kendi atası olamıyor.</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10</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Kısa bir tarihçe</a:t>
            </a:r>
          </a:p>
        </p:txBody>
      </p:sp>
      <p:sp>
        <p:nvSpPr>
          <p:cNvPr id="7" name="TextBox 6"/>
          <p:cNvSpPr txBox="1"/>
          <p:nvPr/>
        </p:nvSpPr>
        <p:spPr>
          <a:xfrm>
            <a:off x="640080" y="1325880"/>
            <a:ext cx="10911535" cy="1595120"/>
          </a:xfrm>
          <a:prstGeom prst="rect">
            <a:avLst/>
          </a:prstGeom>
          <a:noFill/>
        </p:spPr>
        <p:txBody>
          <a:bodyPr wrap="square" lIns="45720" rIns="45720">
            <a:spAutoFit/>
          </a:bodyPr>
          <a:lstStyle/>
          <a:p>
            <a:pPr>
              <a:spcAft>
                <a:spcPts val="300"/>
              </a:spcAft>
            </a:pPr>
            <a:r>
              <a:rPr sz="2000" b="1">
                <a:solidFill>
                  <a:srgbClr val="2E7D32"/>
                </a:solidFill>
              </a:rPr>
              <a:t>• </a:t>
            </a:r>
            <a:r>
              <a:rPr sz="2000" b="1">
                <a:solidFill>
                  <a:srgbClr val="1F2D3A"/>
                </a:solidFill>
              </a:rPr>
              <a:t>1857</a:t>
            </a:r>
            <a:r>
              <a:rPr sz="2000" b="0">
                <a:solidFill>
                  <a:srgbClr val="1F2D3A"/>
                </a:solidFill>
              </a:rPr>
              <a:t> — Cayley, molekülleri sayarken ağaçları da sayıyor</a:t>
            </a:r>
          </a:p>
          <a:p>
            <a:pPr>
              <a:spcAft>
                <a:spcPts val="300"/>
              </a:spcAft>
            </a:pPr>
            <a:r>
              <a:rPr sz="2000" b="1">
                <a:solidFill>
                  <a:srgbClr val="2E7D32"/>
                </a:solidFill>
              </a:rPr>
              <a:t>• </a:t>
            </a:r>
            <a:r>
              <a:rPr sz="2000" b="1">
                <a:solidFill>
                  <a:srgbClr val="1F2D3A"/>
                </a:solidFill>
              </a:rPr>
              <a:t>1968</a:t>
            </a:r>
            <a:r>
              <a:rPr sz="2000" b="0">
                <a:solidFill>
                  <a:srgbClr val="1F2D3A"/>
                </a:solidFill>
              </a:rPr>
              <a:t> — Knuth, terimleri </a:t>
            </a:r>
            <a:r>
              <a:rPr sz="2000" b="0" i="1">
                <a:solidFill>
                  <a:srgbClr val="1F2D3A"/>
                </a:solidFill>
              </a:rPr>
              <a:t>TAOCP</a:t>
            </a:r>
            <a:r>
              <a:rPr sz="2000" b="0">
                <a:solidFill>
                  <a:srgbClr val="1F2D3A"/>
                </a:solidFill>
              </a:rPr>
              <a:t> Cilt 1'de sabitliyor</a:t>
            </a:r>
          </a:p>
          <a:p>
            <a:pPr>
              <a:spcAft>
                <a:spcPts val="300"/>
              </a:spcAft>
            </a:pPr>
            <a:r>
              <a:rPr sz="2000" b="1">
                <a:solidFill>
                  <a:srgbClr val="2E7D32"/>
                </a:solidFill>
              </a:rPr>
              <a:t>• </a:t>
            </a:r>
            <a:r>
              <a:rPr sz="2000" b="0">
                <a:solidFill>
                  <a:srgbClr val="1F2D3A"/>
                </a:solidFill>
              </a:rPr>
              <a:t>Kök, yaprak, derece, seviye, yükseklik — hâlâ onun terimleri</a:t>
            </a:r>
          </a:p>
          <a:p>
            <a:pPr>
              <a:spcAft>
                <a:spcPts val="300"/>
              </a:spcAft>
            </a:pPr>
            <a:r>
              <a:rPr sz="2000" b="1">
                <a:solidFill>
                  <a:srgbClr val="2E7D32"/>
                </a:solidFill>
              </a:rPr>
              <a:t>• </a:t>
            </a:r>
            <a:r>
              <a:rPr sz="2000" b="0">
                <a:solidFill>
                  <a:srgbClr val="1F2D3A"/>
                </a:solidFill>
              </a:rPr>
              <a:t>Matematiğin en eski biçimlerinden biri, bilgisayara ödünç</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11</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Sezgi — baş aşağı bir ağaç</a:t>
            </a:r>
          </a:p>
        </p:txBody>
      </p:sp>
      <p:sp>
        <p:nvSpPr>
          <p:cNvPr id="7" name="TextBox 6"/>
          <p:cNvSpPr txBox="1"/>
          <p:nvPr/>
        </p:nvSpPr>
        <p:spPr>
          <a:xfrm>
            <a:off x="640080" y="1325880"/>
            <a:ext cx="10911535" cy="1595120"/>
          </a:xfrm>
          <a:prstGeom prst="rect">
            <a:avLst/>
          </a:prstGeom>
          <a:noFill/>
        </p:spPr>
        <p:txBody>
          <a:bodyPr wrap="square" lIns="45720" rIns="45720">
            <a:spAutoFit/>
          </a:bodyPr>
          <a:lstStyle/>
          <a:p>
            <a:pPr>
              <a:spcAft>
                <a:spcPts val="300"/>
              </a:spcAft>
            </a:pPr>
            <a:r>
              <a:rPr sz="2000" b="1">
                <a:solidFill>
                  <a:srgbClr val="2E7D32"/>
                </a:solidFill>
              </a:rPr>
              <a:t>• </a:t>
            </a:r>
            <a:r>
              <a:rPr sz="2000" b="1">
                <a:solidFill>
                  <a:srgbClr val="1F2D3A"/>
                </a:solidFill>
              </a:rPr>
              <a:t>Kök</a:t>
            </a:r>
            <a:r>
              <a:rPr sz="2000" b="0">
                <a:solidFill>
                  <a:srgbClr val="1F2D3A"/>
                </a:solidFill>
              </a:rPr>
              <a:t> gövdedir — </a:t>
            </a:r>
            <a:r>
              <a:rPr sz="2000" b="1">
                <a:solidFill>
                  <a:srgbClr val="1F2D3A"/>
                </a:solidFill>
              </a:rPr>
              <a:t>en üste</a:t>
            </a:r>
            <a:r>
              <a:rPr sz="2000" b="0">
                <a:solidFill>
                  <a:srgbClr val="1F2D3A"/>
                </a:solidFill>
              </a:rPr>
              <a:t> çizilir</a:t>
            </a:r>
          </a:p>
          <a:p>
            <a:pPr>
              <a:spcAft>
                <a:spcPts val="300"/>
              </a:spcAft>
            </a:pPr>
            <a:r>
              <a:rPr sz="2000" b="1">
                <a:solidFill>
                  <a:srgbClr val="2E7D32"/>
                </a:solidFill>
              </a:rPr>
              <a:t>• </a:t>
            </a:r>
            <a:r>
              <a:rPr sz="2000" b="0">
                <a:solidFill>
                  <a:srgbClr val="1F2D3A"/>
                </a:solidFill>
              </a:rPr>
              <a:t>Her şey kökten </a:t>
            </a:r>
            <a:r>
              <a:rPr sz="2000" b="1">
                <a:solidFill>
                  <a:srgbClr val="1F2D3A"/>
                </a:solidFill>
              </a:rPr>
              <a:t>aşağıya</a:t>
            </a:r>
            <a:r>
              <a:rPr sz="2000" b="0">
                <a:solidFill>
                  <a:srgbClr val="1F2D3A"/>
                </a:solidFill>
              </a:rPr>
              <a:t> dallanır</a:t>
            </a:r>
          </a:p>
          <a:p>
            <a:pPr>
              <a:spcAft>
                <a:spcPts val="300"/>
              </a:spcAft>
            </a:pPr>
            <a:r>
              <a:rPr sz="2000" b="1">
                <a:solidFill>
                  <a:srgbClr val="2E7D32"/>
                </a:solidFill>
              </a:rPr>
              <a:t>• </a:t>
            </a:r>
            <a:r>
              <a:rPr sz="2000" b="1">
                <a:solidFill>
                  <a:srgbClr val="1F2D3A"/>
                </a:solidFill>
              </a:rPr>
              <a:t>Yaprak</a:t>
            </a:r>
            <a:r>
              <a:rPr sz="2000" b="0">
                <a:solidFill>
                  <a:srgbClr val="1F2D3A"/>
                </a:solidFill>
              </a:rPr>
              <a:t>ın çocuğu yoktur — bir dalın sonu</a:t>
            </a:r>
          </a:p>
          <a:p>
            <a:pPr>
              <a:spcAft>
                <a:spcPts val="300"/>
              </a:spcAft>
            </a:pPr>
            <a:r>
              <a:rPr sz="2000" b="1">
                <a:solidFill>
                  <a:srgbClr val="2E7D32"/>
                </a:solidFill>
              </a:rPr>
              <a:t>• </a:t>
            </a:r>
            <a:r>
              <a:rPr sz="2000" b="0">
                <a:solidFill>
                  <a:srgbClr val="1F2D3A"/>
                </a:solidFill>
              </a:rPr>
              <a:t>Evet baş aşağı: bilgisayar bilimi hep böyle çizer</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12</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Terimler (1/3)</a:t>
            </a:r>
          </a:p>
        </p:txBody>
      </p:sp>
      <p:graphicFrame>
        <p:nvGraphicFramePr>
          <p:cNvPr id="7" name="Table 6"/>
          <p:cNvGraphicFramePr>
            <a:graphicFrameLocks noGrp="1"/>
          </p:cNvGraphicFramePr>
          <p:nvPr/>
        </p:nvGraphicFramePr>
        <p:xfrm>
          <a:off x="640080" y="1325880"/>
          <a:ext cx="10911534" cy="1874519"/>
        </p:xfrm>
        <a:graphic>
          <a:graphicData uri="http://schemas.openxmlformats.org/drawingml/2006/table">
            <a:tbl>
              <a:tblPr firstRow="1" bandRow="1">
                <a:tableStyleId>{5C22544A-7EE6-4342-B048-85BDC9FD1C3A}</a:tableStyleId>
              </a:tblPr>
              <a:tblGrid>
                <a:gridCol w="3445747"/>
                <a:gridCol w="7465787"/>
              </a:tblGrid>
              <a:tr h="374903">
                <a:tc>
                  <a:txBody>
                    <a:bodyPr wrap="square"/>
                    <a:lstStyle/>
                    <a:p>
                      <a:r>
                        <a:rPr sz="1439" b="1">
                          <a:solidFill>
                            <a:srgbClr val="FFFFFF"/>
                          </a:solidFill>
                        </a:rPr>
                        <a:t>Terim</a:t>
                      </a:r>
                    </a:p>
                  </a:txBody>
                  <a:tcPr marL="54864" marR="54864" marT="27432" marB="27432" anchor="ctr">
                    <a:solidFill>
                      <a:srgbClr val="2E7D32"/>
                    </a:solidFill>
                  </a:tcPr>
                </a:tc>
                <a:tc>
                  <a:txBody>
                    <a:bodyPr wrap="square"/>
                    <a:lstStyle/>
                    <a:p>
                      <a:r>
                        <a:rPr sz="1439" b="1">
                          <a:solidFill>
                            <a:srgbClr val="FFFFFF"/>
                          </a:solidFill>
                        </a:rPr>
                        <a:t>Anlamı</a:t>
                      </a:r>
                    </a:p>
                  </a:txBody>
                  <a:tcPr marL="54864" marR="54864" marT="27432" marB="27432" anchor="ctr">
                    <a:solidFill>
                      <a:srgbClr val="2E7D32"/>
                    </a:solidFill>
                  </a:tcPr>
                </a:tc>
              </a:tr>
              <a:tr h="374903">
                <a:tc>
                  <a:txBody>
                    <a:bodyPr wrap="square"/>
                    <a:lstStyle/>
                    <a:p>
                      <a:r>
                        <a:rPr sz="1439" b="1">
                          <a:solidFill>
                            <a:srgbClr val="1F2D3A"/>
                          </a:solidFill>
                        </a:rPr>
                        <a:t>Kök (root)</a:t>
                      </a:r>
                    </a:p>
                  </a:txBody>
                  <a:tcPr marL="54864" marR="54864" marT="27432" marB="27432" anchor="ctr">
                    <a:solidFill>
                      <a:srgbClr val="FFFFFF"/>
                    </a:solidFill>
                  </a:tcPr>
                </a:tc>
                <a:tc>
                  <a:txBody>
                    <a:bodyPr wrap="square"/>
                    <a:lstStyle/>
                    <a:p>
                      <a:r>
                        <a:rPr sz="1439" b="0">
                          <a:solidFill>
                            <a:srgbClr val="1F2D3A"/>
                          </a:solidFill>
                        </a:rPr>
                        <a:t>Ebeveyni olmayan tek düğüm</a:t>
                      </a:r>
                    </a:p>
                  </a:txBody>
                  <a:tcPr marL="54864" marR="54864" marT="27432" marB="27432" anchor="ctr">
                    <a:solidFill>
                      <a:srgbClr val="FFFFFF"/>
                    </a:solidFill>
                  </a:tcPr>
                </a:tc>
              </a:tr>
              <a:tr h="374903">
                <a:tc>
                  <a:txBody>
                    <a:bodyPr wrap="square"/>
                    <a:lstStyle/>
                    <a:p>
                      <a:r>
                        <a:rPr sz="1439" b="1">
                          <a:solidFill>
                            <a:srgbClr val="1F2D3A"/>
                          </a:solidFill>
                        </a:rPr>
                        <a:t>Ebeveyn / çocuk</a:t>
                      </a:r>
                    </a:p>
                  </a:txBody>
                  <a:tcPr marL="54864" marR="54864" marT="27432" marB="27432" anchor="ctr">
                    <a:solidFill>
                      <a:srgbClr val="EAF6EC"/>
                    </a:solidFill>
                  </a:tcPr>
                </a:tc>
                <a:tc>
                  <a:txBody>
                    <a:bodyPr wrap="square"/>
                    <a:lstStyle/>
                    <a:p>
                      <a:r>
                        <a:rPr sz="1439" b="0">
                          <a:solidFill>
                            <a:srgbClr val="A1123F"/>
                          </a:solidFill>
                          <a:latin typeface="Consolas"/>
                        </a:rPr>
                        <a:t>A</a:t>
                      </a:r>
                      <a:r>
                        <a:rPr sz="1439" b="0">
                          <a:solidFill>
                            <a:srgbClr val="1F2D3A"/>
                          </a:solidFill>
                        </a:rPr>
                        <a:t>dan </a:t>
                      </a:r>
                      <a:r>
                        <a:rPr sz="1439" b="0">
                          <a:solidFill>
                            <a:srgbClr val="A1123F"/>
                          </a:solidFill>
                          <a:latin typeface="Consolas"/>
                        </a:rPr>
                        <a:t>B</a:t>
                      </a:r>
                      <a:r>
                        <a:rPr sz="1439" b="0">
                          <a:solidFill>
                            <a:srgbClr val="1F2D3A"/>
                          </a:solidFill>
                        </a:rPr>
                        <a:t>ye kenar varsa, </a:t>
                      </a:r>
                      <a:r>
                        <a:rPr sz="1439" b="0">
                          <a:solidFill>
                            <a:srgbClr val="A1123F"/>
                          </a:solidFill>
                          <a:latin typeface="Consolas"/>
                        </a:rPr>
                        <a:t>A</a:t>
                      </a:r>
                      <a:r>
                        <a:rPr sz="1439" b="0">
                          <a:solidFill>
                            <a:srgbClr val="1F2D3A"/>
                          </a:solidFill>
                        </a:rPr>
                        <a:t> ebeveyn, </a:t>
                      </a:r>
                      <a:r>
                        <a:rPr sz="1439" b="0">
                          <a:solidFill>
                            <a:srgbClr val="A1123F"/>
                          </a:solidFill>
                          <a:latin typeface="Consolas"/>
                        </a:rPr>
                        <a:t>B</a:t>
                      </a:r>
                      <a:r>
                        <a:rPr sz="1439" b="0">
                          <a:solidFill>
                            <a:srgbClr val="1F2D3A"/>
                          </a:solidFill>
                        </a:rPr>
                        <a:t> çocuk</a:t>
                      </a:r>
                    </a:p>
                  </a:txBody>
                  <a:tcPr marL="54864" marR="54864" marT="27432" marB="27432" anchor="ctr">
                    <a:solidFill>
                      <a:srgbClr val="EAF6EC"/>
                    </a:solidFill>
                  </a:tcPr>
                </a:tc>
              </a:tr>
              <a:tr h="374903">
                <a:tc>
                  <a:txBody>
                    <a:bodyPr wrap="square"/>
                    <a:lstStyle/>
                    <a:p>
                      <a:r>
                        <a:rPr sz="1439" b="1">
                          <a:solidFill>
                            <a:srgbClr val="1F2D3A"/>
                          </a:solidFill>
                        </a:rPr>
                        <a:t>Kardeş (sibling)</a:t>
                      </a:r>
                    </a:p>
                  </a:txBody>
                  <a:tcPr marL="54864" marR="54864" marT="27432" marB="27432" anchor="ctr">
                    <a:solidFill>
                      <a:srgbClr val="FFFFFF"/>
                    </a:solidFill>
                  </a:tcPr>
                </a:tc>
                <a:tc>
                  <a:txBody>
                    <a:bodyPr wrap="square"/>
                    <a:lstStyle/>
                    <a:p>
                      <a:r>
                        <a:rPr sz="1439" b="0">
                          <a:solidFill>
                            <a:srgbClr val="1F2D3A"/>
                          </a:solidFill>
                        </a:rPr>
                        <a:t>Aynı ebeveyni paylaşan iki düğüm</a:t>
                      </a:r>
                    </a:p>
                  </a:txBody>
                  <a:tcPr marL="54864" marR="54864" marT="27432" marB="27432" anchor="ctr">
                    <a:solidFill>
                      <a:srgbClr val="FFFFFF"/>
                    </a:solidFill>
                  </a:tcPr>
                </a:tc>
              </a:tr>
              <a:tr h="374907">
                <a:tc>
                  <a:txBody>
                    <a:bodyPr wrap="square"/>
                    <a:lstStyle/>
                    <a:p>
                      <a:r>
                        <a:rPr sz="1439" b="1">
                          <a:solidFill>
                            <a:srgbClr val="1F2D3A"/>
                          </a:solidFill>
                        </a:rPr>
                        <a:t>Yaprak (leaf)</a:t>
                      </a:r>
                    </a:p>
                  </a:txBody>
                  <a:tcPr marL="54864" marR="54864" marT="27432" marB="27432" anchor="ctr">
                    <a:solidFill>
                      <a:srgbClr val="EAF6EC"/>
                    </a:solidFill>
                  </a:tcPr>
                </a:tc>
                <a:tc>
                  <a:txBody>
                    <a:bodyPr wrap="square"/>
                    <a:lstStyle/>
                    <a:p>
                      <a:r>
                        <a:rPr sz="1439" b="0">
                          <a:solidFill>
                            <a:srgbClr val="1F2D3A"/>
                          </a:solidFill>
                        </a:rPr>
                        <a:t>Çocuğu olmayan düğüm — derece 0</a:t>
                      </a:r>
                    </a:p>
                  </a:txBody>
                  <a:tcPr marL="54864" marR="54864" marT="27432" marB="27432" anchor="ctr">
                    <a:solidFill>
                      <a:srgbClr val="EAF6EC"/>
                    </a:solidFill>
                  </a:tcPr>
                </a:tc>
              </a:tr>
            </a:tbl>
          </a:graphicData>
        </a:graphic>
      </p:graphicFrame>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Terimler (2/3)</a:t>
            </a:r>
          </a:p>
        </p:txBody>
      </p:sp>
      <p:graphicFrame>
        <p:nvGraphicFramePr>
          <p:cNvPr id="7" name="Table 6"/>
          <p:cNvGraphicFramePr>
            <a:graphicFrameLocks noGrp="1"/>
          </p:cNvGraphicFramePr>
          <p:nvPr/>
        </p:nvGraphicFramePr>
        <p:xfrm>
          <a:off x="640080" y="1325880"/>
          <a:ext cx="10911534" cy="1874519"/>
        </p:xfrm>
        <a:graphic>
          <a:graphicData uri="http://schemas.openxmlformats.org/drawingml/2006/table">
            <a:tbl>
              <a:tblPr firstRow="1" bandRow="1">
                <a:tableStyleId>{5C22544A-7EE6-4342-B048-85BDC9FD1C3A}</a:tableStyleId>
              </a:tblPr>
              <a:tblGrid>
                <a:gridCol w="3741097"/>
                <a:gridCol w="7170437"/>
              </a:tblGrid>
              <a:tr h="374903">
                <a:tc>
                  <a:txBody>
                    <a:bodyPr wrap="square"/>
                    <a:lstStyle/>
                    <a:p>
                      <a:r>
                        <a:rPr sz="1439" b="1">
                          <a:solidFill>
                            <a:srgbClr val="FFFFFF"/>
                          </a:solidFill>
                        </a:rPr>
                        <a:t>Terim</a:t>
                      </a:r>
                    </a:p>
                  </a:txBody>
                  <a:tcPr marL="54864" marR="54864" marT="27432" marB="27432" anchor="ctr">
                    <a:solidFill>
                      <a:srgbClr val="2E7D32"/>
                    </a:solidFill>
                  </a:tcPr>
                </a:tc>
                <a:tc>
                  <a:txBody>
                    <a:bodyPr wrap="square"/>
                    <a:lstStyle/>
                    <a:p>
                      <a:r>
                        <a:rPr sz="1439" b="1">
                          <a:solidFill>
                            <a:srgbClr val="FFFFFF"/>
                          </a:solidFill>
                        </a:rPr>
                        <a:t>Anlamı</a:t>
                      </a:r>
                    </a:p>
                  </a:txBody>
                  <a:tcPr marL="54864" marR="54864" marT="27432" marB="27432" anchor="ctr">
                    <a:solidFill>
                      <a:srgbClr val="2E7D32"/>
                    </a:solidFill>
                  </a:tcPr>
                </a:tc>
              </a:tr>
              <a:tr h="374903">
                <a:tc>
                  <a:txBody>
                    <a:bodyPr wrap="square"/>
                    <a:lstStyle/>
                    <a:p>
                      <a:r>
                        <a:rPr sz="1439" b="1">
                          <a:solidFill>
                            <a:srgbClr val="1F2D3A"/>
                          </a:solidFill>
                        </a:rPr>
                        <a:t>İç düğüm</a:t>
                      </a:r>
                    </a:p>
                  </a:txBody>
                  <a:tcPr marL="54864" marR="54864" marT="27432" marB="27432" anchor="ctr">
                    <a:solidFill>
                      <a:srgbClr val="FFFFFF"/>
                    </a:solidFill>
                  </a:tcPr>
                </a:tc>
                <a:tc>
                  <a:txBody>
                    <a:bodyPr wrap="square"/>
                    <a:lstStyle/>
                    <a:p>
                      <a:r>
                        <a:rPr sz="1439" b="0">
                          <a:solidFill>
                            <a:srgbClr val="1F2D3A"/>
                          </a:solidFill>
                        </a:rPr>
                        <a:t>En az bir çocuğu olan düğüm</a:t>
                      </a:r>
                    </a:p>
                  </a:txBody>
                  <a:tcPr marL="54864" marR="54864" marT="27432" marB="27432" anchor="ctr">
                    <a:solidFill>
                      <a:srgbClr val="FFFFFF"/>
                    </a:solidFill>
                  </a:tcPr>
                </a:tc>
              </a:tr>
              <a:tr h="374903">
                <a:tc>
                  <a:txBody>
                    <a:bodyPr wrap="square"/>
                    <a:lstStyle/>
                    <a:p>
                      <a:r>
                        <a:rPr sz="1439" b="1">
                          <a:solidFill>
                            <a:srgbClr val="1F2D3A"/>
                          </a:solidFill>
                        </a:rPr>
                        <a:t>Kenar (edge)</a:t>
                      </a:r>
                    </a:p>
                  </a:txBody>
                  <a:tcPr marL="54864" marR="54864" marT="27432" marB="27432" anchor="ctr">
                    <a:solidFill>
                      <a:srgbClr val="EAF6EC"/>
                    </a:solidFill>
                  </a:tcPr>
                </a:tc>
                <a:tc>
                  <a:txBody>
                    <a:bodyPr wrap="square"/>
                    <a:lstStyle/>
                    <a:p>
                      <a:r>
                        <a:rPr sz="1439" b="0">
                          <a:solidFill>
                            <a:srgbClr val="1F2D3A"/>
                          </a:solidFill>
                        </a:rPr>
                        <a:t>Ebeveyn-çocuk bağı; </a:t>
                      </a:r>
                      <a:r>
                        <a:rPr sz="1439" b="0" i="1">
                          <a:solidFill>
                            <a:srgbClr val="1F2D3A"/>
                          </a:solidFill>
                        </a:rPr>
                        <a:t>n</a:t>
                      </a:r>
                      <a:r>
                        <a:rPr sz="1439" b="0">
                          <a:solidFill>
                            <a:srgbClr val="1F2D3A"/>
                          </a:solidFill>
                        </a:rPr>
                        <a:t> düğüm, </a:t>
                      </a:r>
                      <a:r>
                        <a:rPr sz="1439" b="0" i="1">
                          <a:solidFill>
                            <a:srgbClr val="1F2D3A"/>
                          </a:solidFill>
                        </a:rPr>
                        <a:t>n</a:t>
                      </a:r>
                      <a:r>
                        <a:rPr sz="1439" b="0">
                          <a:solidFill>
                            <a:srgbClr val="1F2D3A"/>
                          </a:solidFill>
                        </a:rPr>
                        <a:t>−1 kenar</a:t>
                      </a:r>
                    </a:p>
                  </a:txBody>
                  <a:tcPr marL="54864" marR="54864" marT="27432" marB="27432" anchor="ctr">
                    <a:solidFill>
                      <a:srgbClr val="EAF6EC"/>
                    </a:solidFill>
                  </a:tcPr>
                </a:tc>
              </a:tr>
              <a:tr h="374903">
                <a:tc>
                  <a:txBody>
                    <a:bodyPr wrap="square"/>
                    <a:lstStyle/>
                    <a:p>
                      <a:r>
                        <a:rPr sz="1439" b="1">
                          <a:solidFill>
                            <a:srgbClr val="1F2D3A"/>
                          </a:solidFill>
                        </a:rPr>
                        <a:t>Derece (degree)</a:t>
                      </a:r>
                    </a:p>
                  </a:txBody>
                  <a:tcPr marL="54864" marR="54864" marT="27432" marB="27432" anchor="ctr">
                    <a:solidFill>
                      <a:srgbClr val="FFFFFF"/>
                    </a:solidFill>
                  </a:tcPr>
                </a:tc>
                <a:tc>
                  <a:txBody>
                    <a:bodyPr wrap="square"/>
                    <a:lstStyle/>
                    <a:p>
                      <a:r>
                        <a:rPr sz="1439" b="0">
                          <a:solidFill>
                            <a:srgbClr val="1F2D3A"/>
                          </a:solidFill>
                        </a:rPr>
                        <a:t>Bir düğümün çocuk sayısı</a:t>
                      </a:r>
                    </a:p>
                  </a:txBody>
                  <a:tcPr marL="54864" marR="54864" marT="27432" marB="27432" anchor="ctr">
                    <a:solidFill>
                      <a:srgbClr val="FFFFFF"/>
                    </a:solidFill>
                  </a:tcPr>
                </a:tc>
              </a:tr>
              <a:tr h="374907">
                <a:tc>
                  <a:txBody>
                    <a:bodyPr wrap="square"/>
                    <a:lstStyle/>
                    <a:p>
                      <a:r>
                        <a:rPr sz="1439" b="1">
                          <a:solidFill>
                            <a:srgbClr val="1F2D3A"/>
                          </a:solidFill>
                        </a:rPr>
                        <a:t>Derinlik (depth)</a:t>
                      </a:r>
                    </a:p>
                  </a:txBody>
                  <a:tcPr marL="54864" marR="54864" marT="27432" marB="27432" anchor="ctr">
                    <a:solidFill>
                      <a:srgbClr val="EAF6EC"/>
                    </a:solidFill>
                  </a:tcPr>
                </a:tc>
                <a:tc>
                  <a:txBody>
                    <a:bodyPr wrap="square"/>
                    <a:lstStyle/>
                    <a:p>
                      <a:r>
                        <a:rPr sz="1439" b="0">
                          <a:solidFill>
                            <a:srgbClr val="1F2D3A"/>
                          </a:solidFill>
                        </a:rPr>
                        <a:t>Kökten o düğüme inen kenar sayısı</a:t>
                      </a:r>
                    </a:p>
                  </a:txBody>
                  <a:tcPr marL="54864" marR="54864" marT="27432" marB="27432" anchor="ctr">
                    <a:solidFill>
                      <a:srgbClr val="EAF6EC"/>
                    </a:solidFill>
                  </a:tcPr>
                </a:tc>
              </a:tr>
            </a:tbl>
          </a:graphicData>
        </a:graphic>
      </p:graphicFrame>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14</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Terimler (3/3)</a:t>
            </a:r>
          </a:p>
        </p:txBody>
      </p:sp>
      <p:graphicFrame>
        <p:nvGraphicFramePr>
          <p:cNvPr id="7" name="Table 6"/>
          <p:cNvGraphicFramePr>
            <a:graphicFrameLocks noGrp="1"/>
          </p:cNvGraphicFramePr>
          <p:nvPr/>
        </p:nvGraphicFramePr>
        <p:xfrm>
          <a:off x="640080" y="1325880"/>
          <a:ext cx="10911534" cy="1527048"/>
        </p:xfrm>
        <a:graphic>
          <a:graphicData uri="http://schemas.openxmlformats.org/drawingml/2006/table">
            <a:tbl>
              <a:tblPr firstRow="1" bandRow="1">
                <a:tableStyleId>{5C22544A-7EE6-4342-B048-85BDC9FD1C3A}</a:tableStyleId>
              </a:tblPr>
              <a:tblGrid>
                <a:gridCol w="5144009"/>
                <a:gridCol w="5767525"/>
              </a:tblGrid>
              <a:tr h="381762">
                <a:tc>
                  <a:txBody>
                    <a:bodyPr wrap="square"/>
                    <a:lstStyle/>
                    <a:p>
                      <a:r>
                        <a:rPr sz="1439" b="1">
                          <a:solidFill>
                            <a:srgbClr val="FFFFFF"/>
                          </a:solidFill>
                        </a:rPr>
                        <a:t>Terim</a:t>
                      </a:r>
                    </a:p>
                  </a:txBody>
                  <a:tcPr marL="54864" marR="54864" marT="27432" marB="27432" anchor="ctr">
                    <a:solidFill>
                      <a:srgbClr val="2E7D32"/>
                    </a:solidFill>
                  </a:tcPr>
                </a:tc>
                <a:tc>
                  <a:txBody>
                    <a:bodyPr wrap="square"/>
                    <a:lstStyle/>
                    <a:p>
                      <a:r>
                        <a:rPr sz="1439" b="1">
                          <a:solidFill>
                            <a:srgbClr val="FFFFFF"/>
                          </a:solidFill>
                        </a:rPr>
                        <a:t>Anlamı</a:t>
                      </a:r>
                    </a:p>
                  </a:txBody>
                  <a:tcPr marL="54864" marR="54864" marT="27432" marB="27432" anchor="ctr">
                    <a:solidFill>
                      <a:srgbClr val="2E7D32"/>
                    </a:solidFill>
                  </a:tcPr>
                </a:tc>
              </a:tr>
              <a:tr h="381762">
                <a:tc>
                  <a:txBody>
                    <a:bodyPr wrap="square"/>
                    <a:lstStyle/>
                    <a:p>
                      <a:r>
                        <a:rPr sz="1439" b="1">
                          <a:solidFill>
                            <a:srgbClr val="1F2D3A"/>
                          </a:solidFill>
                        </a:rPr>
                        <a:t>Yükseklik (height, düğüm)</a:t>
                      </a:r>
                    </a:p>
                  </a:txBody>
                  <a:tcPr marL="54864" marR="54864" marT="27432" marB="27432" anchor="ctr">
                    <a:solidFill>
                      <a:srgbClr val="FFFFFF"/>
                    </a:solidFill>
                  </a:tcPr>
                </a:tc>
                <a:tc>
                  <a:txBody>
                    <a:bodyPr wrap="square"/>
                    <a:lstStyle/>
                    <a:p>
                      <a:r>
                        <a:rPr sz="1439" b="0">
                          <a:solidFill>
                            <a:srgbClr val="1F2D3A"/>
                          </a:solidFill>
                        </a:rPr>
                        <a:t>En derin yaprağa inen en uzun yol</a:t>
                      </a:r>
                    </a:p>
                  </a:txBody>
                  <a:tcPr marL="54864" marR="54864" marT="27432" marB="27432" anchor="ctr">
                    <a:solidFill>
                      <a:srgbClr val="FFFFFF"/>
                    </a:solidFill>
                  </a:tcPr>
                </a:tc>
              </a:tr>
              <a:tr h="381762">
                <a:tc>
                  <a:txBody>
                    <a:bodyPr wrap="square"/>
                    <a:lstStyle/>
                    <a:p>
                      <a:r>
                        <a:rPr sz="1439" b="1">
                          <a:solidFill>
                            <a:srgbClr val="1F2D3A"/>
                          </a:solidFill>
                        </a:rPr>
                        <a:t>Yükseklik (height, ağaç)</a:t>
                      </a:r>
                    </a:p>
                  </a:txBody>
                  <a:tcPr marL="54864" marR="54864" marT="27432" marB="27432" anchor="ctr">
                    <a:solidFill>
                      <a:srgbClr val="EAF6EC"/>
                    </a:solidFill>
                  </a:tcPr>
                </a:tc>
                <a:tc>
                  <a:txBody>
                    <a:bodyPr wrap="square"/>
                    <a:lstStyle/>
                    <a:p>
                      <a:r>
                        <a:rPr sz="1439" b="0">
                          <a:solidFill>
                            <a:srgbClr val="1F2D3A"/>
                          </a:solidFill>
                        </a:rPr>
                        <a:t>Kökün yüksekliği</a:t>
                      </a:r>
                    </a:p>
                  </a:txBody>
                  <a:tcPr marL="54864" marR="54864" marT="27432" marB="27432" anchor="ctr">
                    <a:solidFill>
                      <a:srgbClr val="EAF6EC"/>
                    </a:solidFill>
                  </a:tcPr>
                </a:tc>
              </a:tr>
              <a:tr h="381762">
                <a:tc>
                  <a:txBody>
                    <a:bodyPr wrap="square"/>
                    <a:lstStyle/>
                    <a:p>
                      <a:r>
                        <a:rPr sz="1439" b="1">
                          <a:solidFill>
                            <a:srgbClr val="1F2D3A"/>
                          </a:solidFill>
                        </a:rPr>
                        <a:t>Altağaç (subtree)</a:t>
                      </a:r>
                    </a:p>
                  </a:txBody>
                  <a:tcPr marL="54864" marR="54864" marT="27432" marB="27432" anchor="ctr">
                    <a:solidFill>
                      <a:srgbClr val="FFFFFF"/>
                    </a:solidFill>
                  </a:tcPr>
                </a:tc>
                <a:tc>
                  <a:txBody>
                    <a:bodyPr wrap="square"/>
                    <a:lstStyle/>
                    <a:p>
                      <a:r>
                        <a:rPr sz="1439" b="0">
                          <a:solidFill>
                            <a:srgbClr val="1F2D3A"/>
                          </a:solidFill>
                        </a:rPr>
                        <a:t>Bir düğüm + altındaki her şey</a:t>
                      </a:r>
                    </a:p>
                  </a:txBody>
                  <a:tcPr marL="54864" marR="54864" marT="27432" marB="27432" anchor="ctr">
                    <a:solidFill>
                      <a:srgbClr val="FFFFFF"/>
                    </a:solidFill>
                  </a:tcPr>
                </a:tc>
              </a:tr>
            </a:tbl>
          </a:graphicData>
        </a:graphic>
      </p:graphicFrame>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Ağaç terimleri, tek tek</a:t>
            </a:r>
          </a:p>
        </p:txBody>
      </p:sp>
      <p:pic>
        <p:nvPicPr>
          <p:cNvPr id="7" name="Picture 6" descr="tree-terminology.tr.gif"/>
          <p:cNvPicPr>
            <a:picLocks noChangeAspect="1"/>
          </p:cNvPicPr>
          <p:nvPr/>
        </p:nvPicPr>
        <p:blipFill>
          <a:blip r:embed="rId3"/>
          <a:stretch>
            <a:fillRect/>
          </a:stretch>
        </p:blipFill>
        <p:spPr>
          <a:xfrm>
            <a:off x="3365341" y="1325880"/>
            <a:ext cx="5461013" cy="4828032"/>
          </a:xfrm>
          <a:prstGeom prst="rect">
            <a:avLst/>
          </a:prstGeom>
        </p:spPr>
      </p:pic>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16</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Uç durum — yıldız: kökün 10 çocuğu var</a:t>
            </a:r>
          </a:p>
        </p:txBody>
      </p:sp>
      <p:pic>
        <p:nvPicPr>
          <p:cNvPr id="7" name="Picture 6" descr="tree-terminology.tr.gif"/>
          <p:cNvPicPr>
            <a:picLocks noChangeAspect="1"/>
          </p:cNvPicPr>
          <p:nvPr/>
        </p:nvPicPr>
        <p:blipFill>
          <a:blip r:embed="rId3"/>
          <a:stretch>
            <a:fillRect/>
          </a:stretch>
        </p:blipFill>
        <p:spPr>
          <a:xfrm>
            <a:off x="3365341" y="1325880"/>
            <a:ext cx="5461013" cy="4828032"/>
          </a:xfrm>
          <a:prstGeom prst="rect">
            <a:avLst/>
          </a:prstGeom>
        </p:spPr>
      </p:pic>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17</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Kod — ağaç düğümü</a:t>
            </a:r>
          </a:p>
        </p:txBody>
      </p:sp>
      <p:sp>
        <p:nvSpPr>
          <p:cNvPr id="7" name="Rectangle 6"/>
          <p:cNvSpPr/>
          <p:nvPr/>
        </p:nvSpPr>
        <p:spPr>
          <a:xfrm>
            <a:off x="640080" y="1325880"/>
            <a:ext cx="10911535" cy="1597152"/>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typedef struct Node {</a:t>
            </a:r>
          </a:p>
          <a:p>
            <a:pPr algn="l"/>
            <a:r>
              <a:rPr sz="1240">
                <a:solidFill>
                  <a:srgbClr val="1F2D3A"/>
                </a:solidFill>
                <a:latin typeface="Consolas"/>
              </a:rPr>
              <a:t>    char label[4];</a:t>
            </a:r>
          </a:p>
          <a:p>
            <a:pPr algn="l"/>
            <a:r>
              <a:rPr sz="1240">
                <a:solidFill>
                  <a:srgbClr val="1F2D3A"/>
                </a:solidFill>
                <a:latin typeface="Consolas"/>
              </a:rPr>
              <a:t>    struct Node *children[MAX_CHILDREN];</a:t>
            </a:r>
          </a:p>
          <a:p>
            <a:pPr algn="l"/>
            <a:r>
              <a:rPr sz="1240">
                <a:solidFill>
                  <a:srgbClr val="1F2D3A"/>
                </a:solidFill>
                <a:latin typeface="Consolas"/>
              </a:rPr>
              <a:t>    int child_count;   /* bu düğümün derecesi */</a:t>
            </a:r>
          </a:p>
          <a:p>
            <a:pPr algn="l"/>
            <a:r>
              <a:rPr sz="1240">
                <a:solidFill>
                  <a:srgbClr val="1F2D3A"/>
                </a:solidFill>
                <a:latin typeface="Consolas"/>
              </a:rPr>
              <a:t>    int depth;</a:t>
            </a:r>
          </a:p>
          <a:p>
            <a:pPr algn="l"/>
            <a:r>
              <a:rPr sz="1240">
                <a:solidFill>
                  <a:srgbClr val="1F2D3A"/>
                </a:solidFill>
                <a:latin typeface="Consolas"/>
              </a:rPr>
              <a:t>    struct Node *parent;</a:t>
            </a:r>
          </a:p>
          <a:p>
            <a:pPr algn="l"/>
            <a:r>
              <a:rPr sz="1240">
                <a:solidFill>
                  <a:srgbClr val="1F2D3A"/>
                </a:solidFill>
                <a:latin typeface="Consolas"/>
              </a:rPr>
              <a:t>} Node;</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18</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Kod — height() (aşağıdan yukarı, özyinelemeli)</a:t>
            </a:r>
          </a:p>
        </p:txBody>
      </p:sp>
      <p:sp>
        <p:nvSpPr>
          <p:cNvPr id="7" name="Rectangle 6"/>
          <p:cNvSpPr/>
          <p:nvPr/>
        </p:nvSpPr>
        <p:spPr>
          <a:xfrm>
            <a:off x="640080" y="1325880"/>
            <a:ext cx="10911535" cy="2164079"/>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int height(Node *n) {</a:t>
            </a:r>
          </a:p>
          <a:p>
            <a:pPr algn="l"/>
            <a:r>
              <a:rPr sz="1240">
                <a:solidFill>
                  <a:srgbClr val="1F2D3A"/>
                </a:solidFill>
                <a:latin typeface="Consolas"/>
              </a:rPr>
              <a:t>    if (n-&gt;child_count == 0)</a:t>
            </a:r>
          </a:p>
          <a:p>
            <a:pPr algn="l"/>
            <a:r>
              <a:rPr sz="1240">
                <a:solidFill>
                  <a:srgbClr val="1F2D3A"/>
                </a:solidFill>
                <a:latin typeface="Consolas"/>
              </a:rPr>
              <a:t>        return 0;         /* yaprak: yükseklik 0 */</a:t>
            </a:r>
          </a:p>
          <a:p>
            <a:pPr algn="l"/>
            <a:r>
              <a:rPr sz="1240">
                <a:solidFill>
                  <a:srgbClr val="1F2D3A"/>
                </a:solidFill>
                <a:latin typeface="Consolas"/>
              </a:rPr>
              <a:t>    int best = -1;</a:t>
            </a:r>
          </a:p>
          <a:p>
            <a:pPr algn="l"/>
            <a:r>
              <a:rPr sz="1240">
                <a:solidFill>
                  <a:srgbClr val="1F2D3A"/>
                </a:solidFill>
                <a:latin typeface="Consolas"/>
              </a:rPr>
              <a:t>    for (int i = 0; i &lt; n-&gt;child_count; i++) {</a:t>
            </a:r>
          </a:p>
          <a:p>
            <a:pPr algn="l"/>
            <a:r>
              <a:rPr sz="1240">
                <a:solidFill>
                  <a:srgbClr val="1F2D3A"/>
                </a:solidFill>
                <a:latin typeface="Consolas"/>
              </a:rPr>
              <a:t>        int h = height(n-&gt;children[i]);</a:t>
            </a:r>
          </a:p>
          <a:p>
            <a:pPr algn="l"/>
            <a:r>
              <a:rPr sz="1240">
                <a:solidFill>
                  <a:srgbClr val="1F2D3A"/>
                </a:solidFill>
                <a:latin typeface="Consolas"/>
              </a:rPr>
              <a:t>        if (h &gt; best) best = h;</a:t>
            </a:r>
          </a:p>
          <a:p>
            <a:pPr algn="l"/>
            <a:r>
              <a:rPr sz="1240">
                <a:solidFill>
                  <a:srgbClr val="1F2D3A"/>
                </a:solidFill>
                <a:latin typeface="Consolas"/>
              </a:rPr>
              <a:t>    }</a:t>
            </a:r>
          </a:p>
          <a:p>
            <a:pPr algn="l"/>
            <a:r>
              <a:rPr sz="1240">
                <a:solidFill>
                  <a:srgbClr val="1F2D3A"/>
                </a:solidFill>
                <a:latin typeface="Consolas"/>
              </a:rPr>
              <a:t>    return best + 1;      /* 1 + en yüksek çocuk */</a:t>
            </a:r>
          </a:p>
          <a:p>
            <a:pPr algn="l"/>
            <a:r>
              <a:rPr sz="1240">
                <a:solidFill>
                  <a:srgbClr val="1F2D3A"/>
                </a:solidFill>
                <a:latin typeface="Consolas"/>
              </a:rPr>
              <a:t>}</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19</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Kod — compute_depths() (yukarıdan aşağı, BFS)</a:t>
            </a:r>
          </a:p>
        </p:txBody>
      </p:sp>
      <p:sp>
        <p:nvSpPr>
          <p:cNvPr id="7" name="Rectangle 6"/>
          <p:cNvSpPr/>
          <p:nvPr/>
        </p:nvSpPr>
        <p:spPr>
          <a:xfrm>
            <a:off x="640080" y="1325880"/>
            <a:ext cx="10911535" cy="2919983"/>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void compute_depths(Node *root) {</a:t>
            </a:r>
          </a:p>
          <a:p>
            <a:pPr algn="l"/>
            <a:r>
              <a:rPr sz="1240">
                <a:solidFill>
                  <a:srgbClr val="1F2D3A"/>
                </a:solidFill>
                <a:latin typeface="Consolas"/>
              </a:rPr>
              <a:t>    Node *queue[MAX_NODES];</a:t>
            </a:r>
          </a:p>
          <a:p>
            <a:pPr algn="l"/>
            <a:r>
              <a:rPr sz="1240">
                <a:solidFill>
                  <a:srgbClr val="1F2D3A"/>
                </a:solidFill>
                <a:latin typeface="Consolas"/>
              </a:rPr>
              <a:t>    int front = 0, rear = 0;</a:t>
            </a:r>
          </a:p>
          <a:p>
            <a:pPr algn="l"/>
            <a:r>
              <a:rPr sz="1240">
                <a:solidFill>
                  <a:srgbClr val="1F2D3A"/>
                </a:solidFill>
                <a:latin typeface="Consolas"/>
              </a:rPr>
              <a:t>    root-&gt;depth = 0;</a:t>
            </a:r>
          </a:p>
          <a:p>
            <a:pPr algn="l"/>
            <a:r>
              <a:rPr sz="1240">
                <a:solidFill>
                  <a:srgbClr val="1F2D3A"/>
                </a:solidFill>
                <a:latin typeface="Consolas"/>
              </a:rPr>
              <a:t>    queue[rear++] = root;</a:t>
            </a:r>
          </a:p>
          <a:p>
            <a:pPr algn="l"/>
            <a:r>
              <a:rPr sz="1240">
                <a:solidFill>
                  <a:srgbClr val="1F2D3A"/>
                </a:solidFill>
                <a:latin typeface="Consolas"/>
              </a:rPr>
              <a:t>    while (front &lt; rear) {</a:t>
            </a:r>
          </a:p>
          <a:p>
            <a:pPr algn="l"/>
            <a:r>
              <a:rPr sz="1240">
                <a:solidFill>
                  <a:srgbClr val="1F2D3A"/>
                </a:solidFill>
                <a:latin typeface="Consolas"/>
              </a:rPr>
              <a:t>        Node *cur = queue[front++];</a:t>
            </a:r>
          </a:p>
          <a:p>
            <a:pPr algn="l"/>
            <a:r>
              <a:rPr sz="1240">
                <a:solidFill>
                  <a:srgbClr val="1F2D3A"/>
                </a:solidFill>
                <a:latin typeface="Consolas"/>
              </a:rPr>
              <a:t>        for (int i = 0; i &lt; cur-&gt;child_count; i++) {</a:t>
            </a:r>
          </a:p>
          <a:p>
            <a:pPr algn="l"/>
            <a:r>
              <a:rPr sz="1240">
                <a:solidFill>
                  <a:srgbClr val="1F2D3A"/>
                </a:solidFill>
                <a:latin typeface="Consolas"/>
              </a:rPr>
              <a:t>            Node *ch = cur-&gt;children[i];</a:t>
            </a:r>
          </a:p>
          <a:p>
            <a:pPr algn="l"/>
            <a:r>
              <a:rPr sz="1240">
                <a:solidFill>
                  <a:srgbClr val="1F2D3A"/>
                </a:solidFill>
                <a:latin typeface="Consolas"/>
              </a:rPr>
              <a:t>            ch-&gt;depth = cur-&gt;depth + 1;</a:t>
            </a:r>
          </a:p>
          <a:p>
            <a:pPr algn="l"/>
            <a:r>
              <a:rPr sz="1240">
                <a:solidFill>
                  <a:srgbClr val="1F2D3A"/>
                </a:solidFill>
                <a:latin typeface="Consolas"/>
              </a:rPr>
              <a:t>            queue[rear++] = ch;</a:t>
            </a:r>
          </a:p>
          <a:p>
            <a:pPr algn="l"/>
            <a:r>
              <a:rPr sz="1240">
                <a:solidFill>
                  <a:srgbClr val="1F2D3A"/>
                </a:solidFill>
                <a:latin typeface="Consolas"/>
              </a:rPr>
              <a:t>        }</a:t>
            </a:r>
          </a:p>
          <a:p>
            <a:pPr algn="l"/>
            <a:r>
              <a:rPr sz="1240">
                <a:solidFill>
                  <a:srgbClr val="1F2D3A"/>
                </a:solidFill>
                <a:latin typeface="Consolas"/>
              </a:rPr>
              <a:t>    }</a:t>
            </a:r>
          </a:p>
          <a:p>
            <a:pPr algn="l"/>
            <a:r>
              <a:rPr sz="1240">
                <a:solidFill>
                  <a:srgbClr val="1F2D3A"/>
                </a:solidFill>
                <a:latin typeface="Consolas"/>
              </a:rPr>
              <a:t>}</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20</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Karmaşıklık</a:t>
            </a:r>
          </a:p>
        </p:txBody>
      </p:sp>
      <p:sp>
        <p:nvSpPr>
          <p:cNvPr id="7" name="TextBox 6"/>
          <p:cNvSpPr txBox="1"/>
          <p:nvPr/>
        </p:nvSpPr>
        <p:spPr>
          <a:xfrm>
            <a:off x="640080" y="1325880"/>
            <a:ext cx="10911535" cy="1595120"/>
          </a:xfrm>
          <a:prstGeom prst="rect">
            <a:avLst/>
          </a:prstGeom>
          <a:noFill/>
        </p:spPr>
        <p:txBody>
          <a:bodyPr wrap="square" lIns="45720" rIns="45720">
            <a:spAutoFit/>
          </a:bodyPr>
          <a:lstStyle/>
          <a:p>
            <a:pPr>
              <a:spcAft>
                <a:spcPts val="300"/>
              </a:spcAft>
            </a:pPr>
            <a:r>
              <a:rPr sz="2000" b="1">
                <a:solidFill>
                  <a:srgbClr val="2E7D32"/>
                </a:solidFill>
              </a:rPr>
              <a:t>• </a:t>
            </a:r>
            <a:r>
              <a:rPr sz="2000" b="0">
                <a:solidFill>
                  <a:srgbClr val="A1123F"/>
                </a:solidFill>
                <a:latin typeface="Consolas"/>
              </a:rPr>
              <a:t>height</a:t>
            </a:r>
            <a:r>
              <a:rPr sz="2000" b="0">
                <a:solidFill>
                  <a:srgbClr val="1F2D3A"/>
                </a:solidFill>
              </a:rPr>
              <a:t>: her düğüm bir kez ziyaret edilir — </a:t>
            </a:r>
            <a:r>
              <a:rPr sz="2000" b="1">
                <a:solidFill>
                  <a:srgbClr val="1F2D3A"/>
                </a:solidFill>
              </a:rPr>
              <a:t>O(n)</a:t>
            </a:r>
          </a:p>
          <a:p>
            <a:pPr>
              <a:spcAft>
                <a:spcPts val="300"/>
              </a:spcAft>
            </a:pPr>
            <a:r>
              <a:rPr sz="2000" b="1">
                <a:solidFill>
                  <a:srgbClr val="2E7D32"/>
                </a:solidFill>
              </a:rPr>
              <a:t>• </a:t>
            </a:r>
            <a:r>
              <a:rPr sz="2000" b="0">
                <a:solidFill>
                  <a:srgbClr val="A1123F"/>
                </a:solidFill>
                <a:latin typeface="Consolas"/>
              </a:rPr>
              <a:t>compute_depths</a:t>
            </a:r>
            <a:r>
              <a:rPr sz="2000" b="0">
                <a:solidFill>
                  <a:srgbClr val="1F2D3A"/>
                </a:solidFill>
              </a:rPr>
              <a:t>: her düğüm bir kez ziyaret edilir — </a:t>
            </a:r>
            <a:r>
              <a:rPr sz="2000" b="1">
                <a:solidFill>
                  <a:srgbClr val="1F2D3A"/>
                </a:solidFill>
              </a:rPr>
              <a:t>O(n)</a:t>
            </a:r>
          </a:p>
          <a:p>
            <a:pPr>
              <a:spcAft>
                <a:spcPts val="300"/>
              </a:spcAft>
            </a:pPr>
            <a:r>
              <a:rPr sz="2000" b="1">
                <a:solidFill>
                  <a:srgbClr val="2E7D32"/>
                </a:solidFill>
              </a:rPr>
              <a:t>• </a:t>
            </a:r>
            <a:r>
              <a:rPr sz="2000" b="0">
                <a:solidFill>
                  <a:srgbClr val="1F2D3A"/>
                </a:solidFill>
              </a:rPr>
              <a:t>İkisi de ağacın </a:t>
            </a:r>
            <a:r>
              <a:rPr sz="2000" b="1">
                <a:solidFill>
                  <a:srgbClr val="1F2D3A"/>
                </a:solidFill>
              </a:rPr>
              <a:t>biçimine</a:t>
            </a:r>
            <a:r>
              <a:rPr sz="2000" b="0">
                <a:solidFill>
                  <a:srgbClr val="1F2D3A"/>
                </a:solidFill>
              </a:rPr>
              <a:t> bağlı değil</a:t>
            </a:r>
          </a:p>
          <a:p>
            <a:pPr>
              <a:spcAft>
                <a:spcPts val="300"/>
              </a:spcAft>
            </a:pPr>
            <a:r>
              <a:rPr sz="2000" b="1">
                <a:solidFill>
                  <a:srgbClr val="2E7D32"/>
                </a:solidFill>
              </a:rPr>
              <a:t>• </a:t>
            </a:r>
            <a:r>
              <a:rPr sz="2000" b="0">
                <a:solidFill>
                  <a:srgbClr val="1F2D3A"/>
                </a:solidFill>
              </a:rPr>
              <a:t>İnce bir zincir, dallı bir ağaçla aynı </a:t>
            </a:r>
            <a:r>
              <a:rPr sz="2000" b="0" i="1">
                <a:solidFill>
                  <a:srgbClr val="1F2D3A"/>
                </a:solidFill>
              </a:rPr>
              <a:t>n</a:t>
            </a:r>
            <a:r>
              <a:rPr sz="2000" b="0">
                <a:solidFill>
                  <a:srgbClr val="1F2D3A"/>
                </a:solidFill>
              </a:rPr>
              <a:t> için aynı maliyette</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21</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Sık yapılan hatalar</a:t>
            </a:r>
          </a:p>
        </p:txBody>
      </p:sp>
      <p:sp>
        <p:nvSpPr>
          <p:cNvPr id="7" name="TextBox 6"/>
          <p:cNvSpPr txBox="1"/>
          <p:nvPr/>
        </p:nvSpPr>
        <p:spPr>
          <a:xfrm>
            <a:off x="640080" y="1325880"/>
            <a:ext cx="10911535" cy="1549400"/>
          </a:xfrm>
          <a:prstGeom prst="rect">
            <a:avLst/>
          </a:prstGeom>
          <a:noFill/>
        </p:spPr>
        <p:txBody>
          <a:bodyPr wrap="square" lIns="45720" rIns="45720">
            <a:spAutoFit/>
          </a:bodyPr>
          <a:lstStyle/>
          <a:p>
            <a:pPr>
              <a:spcAft>
                <a:spcPts val="300"/>
              </a:spcAft>
            </a:pPr>
            <a:r>
              <a:rPr sz="2000" b="1">
                <a:solidFill>
                  <a:srgbClr val="2E7D32"/>
                </a:solidFill>
              </a:rPr>
              <a:t>• </a:t>
            </a:r>
            <a:r>
              <a:rPr sz="2000" b="1">
                <a:solidFill>
                  <a:srgbClr val="1F2D3A"/>
                </a:solidFill>
              </a:rPr>
              <a:t>Derinlik</a:t>
            </a:r>
            <a:r>
              <a:rPr sz="2000" b="0">
                <a:solidFill>
                  <a:srgbClr val="1F2D3A"/>
                </a:solidFill>
              </a:rPr>
              <a:t>i (kökten aşağı) </a:t>
            </a:r>
            <a:r>
              <a:rPr sz="2000" b="1">
                <a:solidFill>
                  <a:srgbClr val="1F2D3A"/>
                </a:solidFill>
              </a:rPr>
              <a:t>yükseklik</a:t>
            </a:r>
            <a:r>
              <a:rPr sz="2000" b="0">
                <a:solidFill>
                  <a:srgbClr val="1F2D3A"/>
                </a:solidFill>
              </a:rPr>
              <a:t>le (yaprağa kadar) karıştırmak</a:t>
            </a:r>
          </a:p>
          <a:p>
            <a:pPr>
              <a:spcAft>
                <a:spcPts val="300"/>
              </a:spcAft>
            </a:pPr>
            <a:r>
              <a:rPr sz="2000" b="1">
                <a:solidFill>
                  <a:srgbClr val="2E7D32"/>
                </a:solidFill>
              </a:rPr>
              <a:t>• </a:t>
            </a:r>
            <a:r>
              <a:rPr sz="2000" b="0">
                <a:solidFill>
                  <a:srgbClr val="1F2D3A"/>
                </a:solidFill>
              </a:rPr>
              <a:t>Bir yaprağın yüksekliğinin 0, 1 değil, olduğunu unutmak</a:t>
            </a:r>
          </a:p>
          <a:p>
            <a:pPr>
              <a:spcAft>
                <a:spcPts val="300"/>
              </a:spcAft>
            </a:pPr>
            <a:r>
              <a:rPr sz="2000" b="1">
                <a:solidFill>
                  <a:srgbClr val="2E7D32"/>
                </a:solidFill>
              </a:rPr>
              <a:t>• </a:t>
            </a:r>
            <a:r>
              <a:rPr sz="2000" b="0">
                <a:solidFill>
                  <a:srgbClr val="1F2D3A"/>
                </a:solidFill>
              </a:rPr>
              <a:t>Her ağacın </a:t>
            </a:r>
            <a:r>
              <a:rPr sz="2000" b="1">
                <a:solidFill>
                  <a:srgbClr val="1F2D3A"/>
                </a:solidFill>
              </a:rPr>
              <a:t>ikili</a:t>
            </a:r>
            <a:r>
              <a:rPr sz="2000" b="0">
                <a:solidFill>
                  <a:srgbClr val="1F2D3A"/>
                </a:solidFill>
              </a:rPr>
              <a:t> olduğunu sanmak — genel bir düğümün istediği kadar çocuğu olabilir</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22</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Mini soru</a:t>
            </a:r>
          </a:p>
        </p:txBody>
      </p:sp>
      <p:sp>
        <p:nvSpPr>
          <p:cNvPr id="7" name="TextBox 6"/>
          <p:cNvSpPr txBox="1"/>
          <p:nvPr/>
        </p:nvSpPr>
        <p:spPr>
          <a:xfrm>
            <a:off x="640080" y="1325880"/>
            <a:ext cx="10911535" cy="770128"/>
          </a:xfrm>
          <a:prstGeom prst="rect">
            <a:avLst/>
          </a:prstGeom>
          <a:noFill/>
        </p:spPr>
        <p:txBody>
          <a:bodyPr wrap="square" lIns="45720" rIns="45720">
            <a:spAutoFit/>
          </a:bodyPr>
          <a:lstStyle/>
          <a:p>
            <a:pPr algn="l"/>
            <a:r>
              <a:rPr sz="2000" b="0">
                <a:solidFill>
                  <a:srgbClr val="1F2D3A"/>
                </a:solidFill>
              </a:rPr>
              <a:t>18 düğümlü örnekte, </a:t>
            </a:r>
            <a:r>
              <a:rPr sz="2000" b="0">
                <a:solidFill>
                  <a:srgbClr val="A1123F"/>
                </a:solidFill>
                <a:latin typeface="Consolas"/>
              </a:rPr>
              <a:t>Q1</a:t>
            </a:r>
            <a:r>
              <a:rPr sz="2000" b="0">
                <a:solidFill>
                  <a:srgbClr val="1F2D3A"/>
                </a:solidFill>
              </a:rPr>
              <a:t>nin çocukları </a:t>
            </a:r>
            <a:r>
              <a:rPr sz="2000" b="0">
                <a:solidFill>
                  <a:srgbClr val="A1123F"/>
                </a:solidFill>
                <a:latin typeface="Consolas"/>
              </a:rPr>
              <a:t>S1</a:t>
            </a:r>
            <a:r>
              <a:rPr sz="2000" b="0">
                <a:solidFill>
                  <a:srgbClr val="1F2D3A"/>
                </a:solidFill>
              </a:rPr>
              <a:t> ve </a:t>
            </a:r>
            <a:r>
              <a:rPr sz="2000" b="0">
                <a:solidFill>
                  <a:srgbClr val="A1123F"/>
                </a:solidFill>
                <a:latin typeface="Consolas"/>
              </a:rPr>
              <a:t>S2</a:t>
            </a:r>
            <a:r>
              <a:rPr sz="2000" b="0">
                <a:solidFill>
                  <a:srgbClr val="1F2D3A"/>
                </a:solidFill>
              </a:rPr>
              <a:t>. </a:t>
            </a:r>
            <a:r>
              <a:rPr sz="2000" b="0">
                <a:solidFill>
                  <a:srgbClr val="A1123F"/>
                </a:solidFill>
                <a:latin typeface="Consolas"/>
              </a:rPr>
              <a:t>Q1</a:t>
            </a:r>
            <a:r>
              <a:rPr sz="2000" b="0">
                <a:solidFill>
                  <a:srgbClr val="1F2D3A"/>
                </a:solidFill>
              </a:rPr>
              <a:t>nin </a:t>
            </a:r>
            <a:r>
              <a:rPr sz="2000" b="1">
                <a:solidFill>
                  <a:srgbClr val="1F2D3A"/>
                </a:solidFill>
              </a:rPr>
              <a:t>derecesi</a:t>
            </a:r>
            <a:r>
              <a:rPr sz="2000" b="0">
                <a:solidFill>
                  <a:srgbClr val="1F2D3A"/>
                </a:solidFill>
              </a:rPr>
              <a:t> nedir? </a:t>
            </a:r>
            <a:r>
              <a:rPr sz="2000" b="0">
                <a:solidFill>
                  <a:srgbClr val="A1123F"/>
                </a:solidFill>
                <a:latin typeface="Consolas"/>
              </a:rPr>
              <a:t>Q1</a:t>
            </a:r>
            <a:r>
              <a:rPr sz="2000" b="0">
                <a:solidFill>
                  <a:srgbClr val="1F2D3A"/>
                </a:solidFill>
              </a:rPr>
              <a:t>nin derinliği 1 ise, </a:t>
            </a:r>
            <a:r>
              <a:rPr sz="2000" b="0">
                <a:solidFill>
                  <a:srgbClr val="A1123F"/>
                </a:solidFill>
                <a:latin typeface="Consolas"/>
              </a:rPr>
              <a:t>S1</a:t>
            </a:r>
            <a:r>
              <a:rPr sz="2000" b="0">
                <a:solidFill>
                  <a:srgbClr val="1F2D3A"/>
                </a:solidFill>
              </a:rPr>
              <a:t>in derinliği nedir?</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23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Cevap</a:t>
            </a:r>
          </a:p>
        </p:txBody>
      </p:sp>
      <p:sp>
        <p:nvSpPr>
          <p:cNvPr id="7" name="TextBox 6"/>
          <p:cNvSpPr txBox="1"/>
          <p:nvPr/>
        </p:nvSpPr>
        <p:spPr>
          <a:xfrm>
            <a:off x="640080" y="1325880"/>
            <a:ext cx="10911535" cy="770128"/>
          </a:xfrm>
          <a:prstGeom prst="rect">
            <a:avLst/>
          </a:prstGeom>
          <a:noFill/>
        </p:spPr>
        <p:txBody>
          <a:bodyPr wrap="square" lIns="45720" rIns="45720">
            <a:spAutoFit/>
          </a:bodyPr>
          <a:lstStyle/>
          <a:p>
            <a:pPr algn="l"/>
            <a:r>
              <a:rPr sz="2000" b="0">
                <a:solidFill>
                  <a:srgbClr val="A1123F"/>
                </a:solidFill>
                <a:latin typeface="Consolas"/>
              </a:rPr>
              <a:t>Q1</a:t>
            </a:r>
            <a:r>
              <a:rPr sz="2000" b="0">
                <a:solidFill>
                  <a:srgbClr val="1F2D3A"/>
                </a:solidFill>
              </a:rPr>
              <a:t>nin derecesi </a:t>
            </a:r>
            <a:r>
              <a:rPr sz="2000" b="1">
                <a:solidFill>
                  <a:srgbClr val="1F2D3A"/>
                </a:solidFill>
              </a:rPr>
              <a:t>2</a:t>
            </a:r>
            <a:r>
              <a:rPr sz="2000" b="0">
                <a:solidFill>
                  <a:srgbClr val="1F2D3A"/>
                </a:solidFill>
              </a:rPr>
              <a:t>dir (iki çocuğu var). </a:t>
            </a:r>
            <a:r>
              <a:rPr sz="2000" b="0">
                <a:solidFill>
                  <a:srgbClr val="A1123F"/>
                </a:solidFill>
                <a:latin typeface="Consolas"/>
              </a:rPr>
              <a:t>S1</a:t>
            </a:r>
            <a:r>
              <a:rPr sz="2000" b="0">
                <a:solidFill>
                  <a:srgbClr val="1F2D3A"/>
                </a:solidFill>
              </a:rPr>
              <a:t>, </a:t>
            </a:r>
            <a:r>
              <a:rPr sz="2000" b="0">
                <a:solidFill>
                  <a:srgbClr val="A1123F"/>
                </a:solidFill>
                <a:latin typeface="Consolas"/>
              </a:rPr>
              <a:t>Q1</a:t>
            </a:r>
            <a:r>
              <a:rPr sz="2000" b="0">
                <a:solidFill>
                  <a:srgbClr val="1F2D3A"/>
                </a:solidFill>
              </a:rPr>
              <a:t>nin çocuğu olduğu için derinliği </a:t>
            </a:r>
            <a:r>
              <a:rPr sz="2000" b="0">
                <a:solidFill>
                  <a:srgbClr val="A1123F"/>
                </a:solidFill>
                <a:latin typeface="Consolas"/>
              </a:rPr>
              <a:t>Q1</a:t>
            </a:r>
            <a:r>
              <a:rPr sz="2000" b="0">
                <a:solidFill>
                  <a:srgbClr val="1F2D3A"/>
                </a:solidFill>
              </a:rPr>
              <a:t>nin derinliği + 1 = </a:t>
            </a:r>
            <a:r>
              <a:rPr sz="2000" b="1">
                <a:solidFill>
                  <a:srgbClr val="1F2D3A"/>
                </a:solidFill>
              </a:rPr>
              <a:t>2</a:t>
            </a:r>
            <a:r>
              <a:rPr sz="2000" b="0">
                <a:solidFill>
                  <a:srgbClr val="1F2D3A"/>
                </a:solidFill>
              </a:rPr>
              <a:t>dir.</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2E7D32"/>
        </a:solidFill>
        <a:effectLst/>
      </p:bgPr>
    </p:bg>
    <p:spTree>
      <p:nvGrpSpPr>
        <p:cNvPr id="1" name=""/>
        <p:cNvGrpSpPr/>
        <p:nvPr/>
      </p:nvGrpSpPr>
      <p:grpSpPr/>
      <p:sp>
        <p:nvSpPr>
          <p:cNvPr id="2" name="TextBox 1"/>
          <p:cNvSpPr txBox="1"/>
          <p:nvPr/>
        </p:nvSpPr>
        <p:spPr>
          <a:xfrm>
            <a:off x="1051560" y="182880"/>
            <a:ext cx="7315200" cy="320040"/>
          </a:xfrm>
          <a:prstGeom prst="rect">
            <a:avLst/>
          </a:prstGeom>
          <a:noFill/>
        </p:spPr>
        <p:txBody>
          <a:bodyPr wrap="square" lIns="45720" rIns="45720">
            <a:spAutoFit/>
          </a:bodyPr>
          <a:lstStyle/>
          <a:p>
            <a:r>
              <a:rPr sz="1100" b="0">
                <a:solidFill>
                  <a:srgbClr val="D8F0F2"/>
                </a:solidFill>
              </a:rPr>
              <a:t>CEN207 Veri Yapıları · Hafta 4</a:t>
            </a:r>
          </a:p>
        </p:txBody>
      </p:sp>
      <p:sp>
        <p:nvSpPr>
          <p:cNvPr id="3" name="TextBox 2"/>
          <p:cNvSpPr txBox="1"/>
          <p:nvPr/>
        </p:nvSpPr>
        <p:spPr>
          <a:xfrm>
            <a:off x="640080" y="6446520"/>
            <a:ext cx="7315200" cy="274320"/>
          </a:xfrm>
          <a:prstGeom prst="rect">
            <a:avLst/>
          </a:prstGeom>
          <a:noFill/>
        </p:spPr>
        <p:txBody>
          <a:bodyPr wrap="square" lIns="45720" rIns="45720">
            <a:spAutoFit/>
          </a:bodyPr>
          <a:lstStyle/>
          <a:p>
            <a:r>
              <a:rPr sz="1000" b="0">
                <a:solidFill>
                  <a:srgbClr val="D8F0F2"/>
                </a:solidFill>
              </a:rPr>
              <a:t>RTEÜ Bilgisayar Mühendisliği · 2026-2027 Güz</a:t>
            </a:r>
          </a:p>
        </p:txBody>
      </p:sp>
      <p:sp>
        <p:nvSpPr>
          <p:cNvPr id="4" name="TextBox 3"/>
          <p:cNvSpPr txBox="1"/>
          <p:nvPr/>
        </p:nvSpPr>
        <p:spPr>
          <a:xfrm>
            <a:off x="10637215" y="6446520"/>
            <a:ext cx="914400" cy="274320"/>
          </a:xfrm>
          <a:prstGeom prst="rect">
            <a:avLst/>
          </a:prstGeom>
          <a:noFill/>
        </p:spPr>
        <p:txBody>
          <a:bodyPr wrap="square" lIns="45720" rIns="45720">
            <a:spAutoFit/>
          </a:bodyPr>
          <a:lstStyle/>
          <a:p>
            <a:pPr algn="r"/>
            <a:r>
              <a:rPr sz="1000" b="0">
                <a:solidFill>
                  <a:srgbClr val="D8F0F2"/>
                </a:solidFill>
              </a:rPr>
              <a:t>24</a:t>
            </a:r>
          </a:p>
        </p:txBody>
      </p:sp>
      <p:sp>
        <p:nvSpPr>
          <p:cNvPr id="5" name="TextBox 4"/>
          <p:cNvSpPr txBox="1"/>
          <p:nvPr/>
        </p:nvSpPr>
        <p:spPr>
          <a:xfrm>
            <a:off x="640080" y="2743200"/>
            <a:ext cx="10911535" cy="1280160"/>
          </a:xfrm>
          <a:prstGeom prst="rect">
            <a:avLst/>
          </a:prstGeom>
          <a:noFill/>
        </p:spPr>
        <p:txBody>
          <a:bodyPr wrap="square" lIns="45720" rIns="45720">
            <a:spAutoFit/>
          </a:bodyPr>
          <a:lstStyle/>
          <a:p>
            <a:pPr algn="l"/>
            <a:r>
              <a:rPr sz="4000" b="1">
                <a:solidFill>
                  <a:srgbClr val="FFFFFF"/>
                </a:solidFill>
              </a:rPr>
              <a:t>2. İkili Ağaçlar: Biçimler ve Düğüm Sayıları</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25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Başlangıç sorusu</a:t>
            </a:r>
          </a:p>
        </p:txBody>
      </p:sp>
      <p:sp>
        <p:nvSpPr>
          <p:cNvPr id="7" name="TextBox 6"/>
          <p:cNvSpPr txBox="1"/>
          <p:nvPr/>
        </p:nvSpPr>
        <p:spPr>
          <a:xfrm>
            <a:off x="640080" y="1325880"/>
            <a:ext cx="10911535" cy="770128"/>
          </a:xfrm>
          <a:prstGeom prst="rect">
            <a:avLst/>
          </a:prstGeom>
          <a:noFill/>
        </p:spPr>
        <p:txBody>
          <a:bodyPr wrap="square" lIns="45720" rIns="45720">
            <a:spAutoFit/>
          </a:bodyPr>
          <a:lstStyle/>
          <a:p>
            <a:pPr algn="l"/>
            <a:r>
              <a:rPr sz="2000" b="0">
                <a:solidFill>
                  <a:srgbClr val="1F2D3A"/>
                </a:solidFill>
              </a:rPr>
              <a:t>Her düğümü </a:t>
            </a:r>
            <a:r>
              <a:rPr sz="2000" b="1">
                <a:solidFill>
                  <a:srgbClr val="1F2D3A"/>
                </a:solidFill>
              </a:rPr>
              <a:t>en çok iki</a:t>
            </a:r>
            <a:r>
              <a:rPr sz="2000" b="0">
                <a:solidFill>
                  <a:srgbClr val="1F2D3A"/>
                </a:solidFill>
              </a:rPr>
              <a:t> çocukla, left ve right, sınırlayın. "İstediği kadar çocuk"tan vazgeçmek neden değerli olsun?</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26</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Kod — ikili ağaç düğümü</a:t>
            </a:r>
          </a:p>
        </p:txBody>
      </p:sp>
      <p:sp>
        <p:nvSpPr>
          <p:cNvPr id="7" name="Rectangle 6"/>
          <p:cNvSpPr/>
          <p:nvPr/>
        </p:nvSpPr>
        <p:spPr>
          <a:xfrm>
            <a:off x="640080" y="1325880"/>
            <a:ext cx="10911535" cy="1030224"/>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typedef struct Node {</a:t>
            </a:r>
          </a:p>
          <a:p>
            <a:pPr algn="l"/>
            <a:r>
              <a:rPr sz="1240">
                <a:solidFill>
                  <a:srgbClr val="1F2D3A"/>
                </a:solidFill>
                <a:latin typeface="Consolas"/>
              </a:rPr>
              <a:t>    int value;</a:t>
            </a:r>
          </a:p>
          <a:p>
            <a:pPr algn="l"/>
            <a:r>
              <a:rPr sz="1240">
                <a:solidFill>
                  <a:srgbClr val="1F2D3A"/>
                </a:solidFill>
                <a:latin typeface="Consolas"/>
              </a:rPr>
              <a:t>    struct Node *left, *right;</a:t>
            </a:r>
          </a:p>
          <a:p>
            <a:pPr algn="l"/>
            <a:r>
              <a:rPr sz="1240">
                <a:solidFill>
                  <a:srgbClr val="1F2D3A"/>
                </a:solidFill>
                <a:latin typeface="Consolas"/>
              </a:rPr>
              <a:t>} Node;</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27</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Beş biçim, kesin tanımlarıyla</a:t>
            </a:r>
          </a:p>
        </p:txBody>
      </p:sp>
      <p:graphicFrame>
        <p:nvGraphicFramePr>
          <p:cNvPr id="7" name="Table 6"/>
          <p:cNvGraphicFramePr>
            <a:graphicFrameLocks noGrp="1"/>
          </p:cNvGraphicFramePr>
          <p:nvPr/>
        </p:nvGraphicFramePr>
        <p:xfrm>
          <a:off x="640080" y="1325880"/>
          <a:ext cx="10911534" cy="2221991"/>
        </p:xfrm>
        <a:graphic>
          <a:graphicData uri="http://schemas.openxmlformats.org/drawingml/2006/table">
            <a:tbl>
              <a:tblPr firstRow="1" bandRow="1">
                <a:tableStyleId>{5C22544A-7EE6-4342-B048-85BDC9FD1C3A}</a:tableStyleId>
              </a:tblPr>
              <a:tblGrid>
                <a:gridCol w="4056852"/>
                <a:gridCol w="6854682"/>
              </a:tblGrid>
              <a:tr h="370331">
                <a:tc>
                  <a:txBody>
                    <a:bodyPr wrap="square"/>
                    <a:lstStyle/>
                    <a:p>
                      <a:r>
                        <a:rPr sz="1439" b="1">
                          <a:solidFill>
                            <a:srgbClr val="FFFFFF"/>
                          </a:solidFill>
                        </a:rPr>
                        <a:t>Biçim</a:t>
                      </a:r>
                    </a:p>
                  </a:txBody>
                  <a:tcPr marL="54864" marR="54864" marT="27432" marB="27432" anchor="ctr">
                    <a:solidFill>
                      <a:srgbClr val="2E7D32"/>
                    </a:solidFill>
                  </a:tcPr>
                </a:tc>
                <a:tc>
                  <a:txBody>
                    <a:bodyPr wrap="square"/>
                    <a:lstStyle/>
                    <a:p>
                      <a:r>
                        <a:rPr sz="1439" b="1">
                          <a:solidFill>
                            <a:srgbClr val="FFFFFF"/>
                          </a:solidFill>
                        </a:rPr>
                        <a:t>Tanım</a:t>
                      </a:r>
                    </a:p>
                  </a:txBody>
                  <a:tcPr marL="54864" marR="54864" marT="27432" marB="27432" anchor="ctr">
                    <a:solidFill>
                      <a:srgbClr val="2E7D32"/>
                    </a:solidFill>
                  </a:tcPr>
                </a:tc>
              </a:tr>
              <a:tr h="370331">
                <a:tc>
                  <a:txBody>
                    <a:bodyPr wrap="square"/>
                    <a:lstStyle/>
                    <a:p>
                      <a:r>
                        <a:rPr sz="1439" b="1">
                          <a:solidFill>
                            <a:srgbClr val="1F2D3A"/>
                          </a:solidFill>
                        </a:rPr>
                        <a:t>Dolu (full)</a:t>
                      </a:r>
                    </a:p>
                  </a:txBody>
                  <a:tcPr marL="54864" marR="54864" marT="27432" marB="27432" anchor="ctr">
                    <a:solidFill>
                      <a:srgbClr val="FFFFFF"/>
                    </a:solidFill>
                  </a:tcPr>
                </a:tc>
                <a:tc>
                  <a:txBody>
                    <a:bodyPr wrap="square"/>
                    <a:lstStyle/>
                    <a:p>
                      <a:r>
                        <a:rPr sz="1439" b="0">
                          <a:solidFill>
                            <a:srgbClr val="1F2D3A"/>
                          </a:solidFill>
                        </a:rPr>
                        <a:t>Her düğümün 0 ya da 2 çocuğu var</a:t>
                      </a:r>
                    </a:p>
                  </a:txBody>
                  <a:tcPr marL="54864" marR="54864" marT="27432" marB="27432" anchor="ctr">
                    <a:solidFill>
                      <a:srgbClr val="FFFFFF"/>
                    </a:solidFill>
                  </a:tcPr>
                </a:tc>
              </a:tr>
              <a:tr h="370331">
                <a:tc>
                  <a:txBody>
                    <a:bodyPr wrap="square"/>
                    <a:lstStyle/>
                    <a:p>
                      <a:r>
                        <a:rPr sz="1439" b="1">
                          <a:solidFill>
                            <a:srgbClr val="1F2D3A"/>
                          </a:solidFill>
                        </a:rPr>
                        <a:t>Tam (complete)</a:t>
                      </a:r>
                    </a:p>
                  </a:txBody>
                  <a:tcPr marL="54864" marR="54864" marT="27432" marB="27432" anchor="ctr">
                    <a:solidFill>
                      <a:srgbClr val="EAF6EC"/>
                    </a:solidFill>
                  </a:tcPr>
                </a:tc>
                <a:tc>
                  <a:txBody>
                    <a:bodyPr wrap="square"/>
                    <a:lstStyle/>
                    <a:p>
                      <a:r>
                        <a:rPr sz="1439" b="0">
                          <a:solidFill>
                            <a:srgbClr val="1F2D3A"/>
                          </a:solidFill>
                        </a:rPr>
                        <a:t>Son seviye hariç her seviye dolu, soldan sağa</a:t>
                      </a:r>
                    </a:p>
                  </a:txBody>
                  <a:tcPr marL="54864" marR="54864" marT="27432" marB="27432" anchor="ctr">
                    <a:solidFill>
                      <a:srgbClr val="EAF6EC"/>
                    </a:solidFill>
                  </a:tcPr>
                </a:tc>
              </a:tr>
              <a:tr h="370331">
                <a:tc>
                  <a:txBody>
                    <a:bodyPr wrap="square"/>
                    <a:lstStyle/>
                    <a:p>
                      <a:r>
                        <a:rPr sz="1439" b="1">
                          <a:solidFill>
                            <a:srgbClr val="1F2D3A"/>
                          </a:solidFill>
                        </a:rPr>
                        <a:t>Mükemmel (perfect)</a:t>
                      </a:r>
                    </a:p>
                  </a:txBody>
                  <a:tcPr marL="54864" marR="54864" marT="27432" marB="27432" anchor="ctr">
                    <a:solidFill>
                      <a:srgbClr val="FFFFFF"/>
                    </a:solidFill>
                  </a:tcPr>
                </a:tc>
                <a:tc>
                  <a:txBody>
                    <a:bodyPr wrap="square"/>
                    <a:lstStyle/>
                    <a:p>
                      <a:r>
                        <a:rPr sz="1439" b="0">
                          <a:solidFill>
                            <a:srgbClr val="1F2D3A"/>
                          </a:solidFill>
                        </a:rPr>
                        <a:t>Dolu </a:t>
                      </a:r>
                      <a:r>
                        <a:rPr sz="1439" b="1">
                          <a:solidFill>
                            <a:srgbClr val="1F2D3A"/>
                          </a:solidFill>
                        </a:rPr>
                        <a:t>ve</a:t>
                      </a:r>
                      <a:r>
                        <a:rPr sz="1439" b="0">
                          <a:solidFill>
                            <a:srgbClr val="1F2D3A"/>
                          </a:solidFill>
                        </a:rPr>
                        <a:t> her yaprak aynı derinlikte</a:t>
                      </a:r>
                    </a:p>
                  </a:txBody>
                  <a:tcPr marL="54864" marR="54864" marT="27432" marB="27432" anchor="ctr">
                    <a:solidFill>
                      <a:srgbClr val="FFFFFF"/>
                    </a:solidFill>
                  </a:tcPr>
                </a:tc>
              </a:tr>
              <a:tr h="370331">
                <a:tc>
                  <a:txBody>
                    <a:bodyPr wrap="square"/>
                    <a:lstStyle/>
                    <a:p>
                      <a:r>
                        <a:rPr sz="1439" b="1">
                          <a:solidFill>
                            <a:srgbClr val="1F2D3A"/>
                          </a:solidFill>
                        </a:rPr>
                        <a:t>Dejenere (degenerate)</a:t>
                      </a:r>
                    </a:p>
                  </a:txBody>
                  <a:tcPr marL="54864" marR="54864" marT="27432" marB="27432" anchor="ctr">
                    <a:solidFill>
                      <a:srgbClr val="EAF6EC"/>
                    </a:solidFill>
                  </a:tcPr>
                </a:tc>
                <a:tc>
                  <a:txBody>
                    <a:bodyPr wrap="square"/>
                    <a:lstStyle/>
                    <a:p>
                      <a:r>
                        <a:rPr sz="1439" b="0">
                          <a:solidFill>
                            <a:srgbClr val="1F2D3A"/>
                          </a:solidFill>
                        </a:rPr>
                        <a:t>Her düğümün 0 ya da 1 çocuğu — bir zincir</a:t>
                      </a:r>
                    </a:p>
                  </a:txBody>
                  <a:tcPr marL="54864" marR="54864" marT="27432" marB="27432" anchor="ctr">
                    <a:solidFill>
                      <a:srgbClr val="EAF6EC"/>
                    </a:solidFill>
                  </a:tcPr>
                </a:tc>
              </a:tr>
              <a:tr h="370336">
                <a:tc>
                  <a:txBody>
                    <a:bodyPr wrap="square"/>
                    <a:lstStyle/>
                    <a:p>
                      <a:r>
                        <a:rPr sz="1439" b="1">
                          <a:solidFill>
                            <a:srgbClr val="1F2D3A"/>
                          </a:solidFill>
                        </a:rPr>
                        <a:t>Dengeli (balanced)</a:t>
                      </a:r>
                    </a:p>
                  </a:txBody>
                  <a:tcPr marL="54864" marR="54864" marT="27432" marB="27432" anchor="ctr">
                    <a:solidFill>
                      <a:srgbClr val="FFFFFF"/>
                    </a:solidFill>
                  </a:tcPr>
                </a:tc>
                <a:tc>
                  <a:txBody>
                    <a:bodyPr wrap="square"/>
                    <a:lstStyle/>
                    <a:p>
                      <a:r>
                        <a:rPr sz="1439" b="0">
                          <a:solidFill>
                            <a:srgbClr val="1F2D3A"/>
                          </a:solidFill>
                        </a:rPr>
                        <a:t>Sol/sağ altağaç yükseklikleri ≤ 1 fark</a:t>
                      </a:r>
                    </a:p>
                  </a:txBody>
                  <a:tcPr marL="54864" marR="54864" marT="27432" marB="27432" anchor="ctr">
                    <a:solidFill>
                      <a:srgbClr val="FFFFFF"/>
                    </a:solidFill>
                  </a:tcPr>
                </a:tc>
              </a:tr>
            </a:tbl>
          </a:graphicData>
        </a:graphic>
      </p:graphicFrame>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28</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İkili ağaç biçimleri, tek tek</a:t>
            </a:r>
          </a:p>
        </p:txBody>
      </p:sp>
      <p:pic>
        <p:nvPicPr>
          <p:cNvPr id="7" name="Picture 6" descr="tree-shapes.tr.gif"/>
          <p:cNvPicPr>
            <a:picLocks noChangeAspect="1"/>
          </p:cNvPicPr>
          <p:nvPr/>
        </p:nvPicPr>
        <p:blipFill>
          <a:blip r:embed="rId3"/>
          <a:stretch>
            <a:fillRect/>
          </a:stretch>
        </p:blipFill>
        <p:spPr>
          <a:xfrm>
            <a:off x="2335964" y="1325880"/>
            <a:ext cx="7519766" cy="4828032"/>
          </a:xfrm>
          <a:prstGeom prst="rect">
            <a:avLst/>
          </a:prstGeom>
        </p:spPr>
      </p:pic>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29</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Uç durum — dejenere bir zincir, 10 düğüm</a:t>
            </a:r>
          </a:p>
        </p:txBody>
      </p:sp>
      <p:pic>
        <p:nvPicPr>
          <p:cNvPr id="7" name="Picture 6" descr="tree-shapes.tr.gif"/>
          <p:cNvPicPr>
            <a:picLocks noChangeAspect="1"/>
          </p:cNvPicPr>
          <p:nvPr/>
        </p:nvPicPr>
        <p:blipFill>
          <a:blip r:embed="rId3"/>
          <a:stretch>
            <a:fillRect/>
          </a:stretch>
        </p:blipFill>
        <p:spPr>
          <a:xfrm>
            <a:off x="2335964" y="1325880"/>
            <a:ext cx="7519766" cy="4828032"/>
          </a:xfrm>
          <a:prstGeom prst="rect">
            <a:avLst/>
          </a:prstGeom>
        </p:spPr>
      </p:pic>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30</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Kaç düğüm sığar?</a:t>
            </a:r>
          </a:p>
        </p:txBody>
      </p:sp>
      <p:sp>
        <p:nvSpPr>
          <p:cNvPr id="7" name="TextBox 6"/>
          <p:cNvSpPr txBox="1"/>
          <p:nvPr/>
        </p:nvSpPr>
        <p:spPr>
          <a:xfrm>
            <a:off x="640080" y="1325880"/>
            <a:ext cx="10911535" cy="1595120"/>
          </a:xfrm>
          <a:prstGeom prst="rect">
            <a:avLst/>
          </a:prstGeom>
          <a:noFill/>
        </p:spPr>
        <p:txBody>
          <a:bodyPr wrap="square" lIns="45720" rIns="45720">
            <a:spAutoFit/>
          </a:bodyPr>
          <a:lstStyle/>
          <a:p>
            <a:pPr>
              <a:spcAft>
                <a:spcPts val="300"/>
              </a:spcAft>
            </a:pPr>
            <a:r>
              <a:rPr sz="2000" b="1">
                <a:solidFill>
                  <a:srgbClr val="2E7D32"/>
                </a:solidFill>
              </a:rPr>
              <a:t>• </a:t>
            </a:r>
            <a:r>
              <a:rPr sz="2000" b="0">
                <a:solidFill>
                  <a:srgbClr val="1F2D3A"/>
                </a:solidFill>
              </a:rPr>
              <a:t>*</a:t>
            </a:r>
            <a:r>
              <a:rPr sz="2000" b="0" i="1">
                <a:solidFill>
                  <a:srgbClr val="1F2D3A"/>
                </a:solidFill>
              </a:rPr>
              <a:t>Yükseklik </a:t>
            </a:r>
            <a:r>
              <a:rPr sz="2000" b="0">
                <a:solidFill>
                  <a:srgbClr val="1F2D3A"/>
                </a:solidFill>
              </a:rPr>
              <a:t>h</a:t>
            </a:r>
            <a:r>
              <a:rPr sz="2000" b="0" i="1">
                <a:solidFill>
                  <a:srgbClr val="1F2D3A"/>
                </a:solidFill>
              </a:rPr>
              <a:t>'de en çok:</a:t>
            </a:r>
            <a:r>
              <a:rPr sz="2000" b="0">
                <a:solidFill>
                  <a:srgbClr val="1F2D3A"/>
                </a:solidFill>
              </a:rPr>
              <a:t>* mükemmel ağaçta 2&lt;sup&gt;h+1&lt;/sup&gt; − 1 düğüm</a:t>
            </a:r>
          </a:p>
          <a:p>
            <a:pPr>
              <a:spcAft>
                <a:spcPts val="300"/>
              </a:spcAft>
            </a:pPr>
            <a:r>
              <a:rPr sz="2000" b="1">
                <a:solidFill>
                  <a:srgbClr val="2E7D32"/>
                </a:solidFill>
              </a:rPr>
              <a:t>• </a:t>
            </a:r>
            <a:r>
              <a:rPr sz="2000" b="0">
                <a:solidFill>
                  <a:srgbClr val="1F2D3A"/>
                </a:solidFill>
              </a:rPr>
              <a:t>Seviye </a:t>
            </a:r>
            <a:r>
              <a:rPr sz="2000" b="0" i="1">
                <a:solidFill>
                  <a:srgbClr val="1F2D3A"/>
                </a:solidFill>
              </a:rPr>
              <a:t>k</a:t>
            </a:r>
            <a:r>
              <a:rPr sz="2000" b="0">
                <a:solidFill>
                  <a:srgbClr val="1F2D3A"/>
                </a:solidFill>
              </a:rPr>
              <a:t>, 2&lt;sup&gt;k&lt;/sup&gt; düğüm tutar; </a:t>
            </a:r>
            <a:r>
              <a:rPr sz="2000" b="0" i="1">
                <a:solidFill>
                  <a:srgbClr val="1F2D3A"/>
                </a:solidFill>
              </a:rPr>
              <a:t>h</a:t>
            </a:r>
            <a:r>
              <a:rPr sz="2000" b="0">
                <a:solidFill>
                  <a:srgbClr val="1F2D3A"/>
                </a:solidFill>
              </a:rPr>
              <a:t>'ye kadar toplayın</a:t>
            </a:r>
          </a:p>
          <a:p>
            <a:pPr>
              <a:spcAft>
                <a:spcPts val="300"/>
              </a:spcAft>
            </a:pPr>
            <a:r>
              <a:rPr sz="2000" b="1">
                <a:solidFill>
                  <a:srgbClr val="2E7D32"/>
                </a:solidFill>
              </a:rPr>
              <a:t>• </a:t>
            </a:r>
            <a:r>
              <a:rPr sz="2000" b="1">
                <a:solidFill>
                  <a:srgbClr val="1F2D3A"/>
                </a:solidFill>
              </a:rPr>
              <a:t/>
            </a:r>
            <a:r>
              <a:rPr sz="2000" b="0" i="1">
                <a:solidFill>
                  <a:srgbClr val="1F2D3A"/>
                </a:solidFill>
              </a:rPr>
              <a:t>n</a:t>
            </a:r>
            <a:r>
              <a:rPr sz="2000" b="0">
                <a:solidFill>
                  <a:srgbClr val="1F2D3A"/>
                </a:solidFill>
              </a:rPr>
              <a:t> düğüm için en az yükseklik:** ⌊log₂ n⌋, hiçbir dizilim daha iyisini yapamaz</a:t>
            </a:r>
          </a:p>
          <a:p>
            <a:pPr>
              <a:spcAft>
                <a:spcPts val="300"/>
              </a:spcAft>
            </a:pPr>
            <a:r>
              <a:rPr sz="2000" b="1">
                <a:solidFill>
                  <a:srgbClr val="2E7D32"/>
                </a:solidFill>
              </a:rPr>
              <a:t>• </a:t>
            </a:r>
            <a:r>
              <a:rPr sz="2000" b="0">
                <a:solidFill>
                  <a:srgbClr val="1F2D3A"/>
                </a:solidFill>
              </a:rPr>
              <a:t>Her seviye, üstündekinin en çok iki katı düğüm tutar</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31</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Denge neden önemli</a:t>
            </a:r>
          </a:p>
        </p:txBody>
      </p:sp>
      <p:sp>
        <p:nvSpPr>
          <p:cNvPr id="7" name="TextBox 6"/>
          <p:cNvSpPr txBox="1"/>
          <p:nvPr/>
        </p:nvSpPr>
        <p:spPr>
          <a:xfrm>
            <a:off x="640080" y="1325880"/>
            <a:ext cx="10911535" cy="1595120"/>
          </a:xfrm>
          <a:prstGeom prst="rect">
            <a:avLst/>
          </a:prstGeom>
          <a:noFill/>
        </p:spPr>
        <p:txBody>
          <a:bodyPr wrap="square" lIns="45720" rIns="45720">
            <a:spAutoFit/>
          </a:bodyPr>
          <a:lstStyle/>
          <a:p>
            <a:pPr>
              <a:spcAft>
                <a:spcPts val="300"/>
              </a:spcAft>
            </a:pPr>
            <a:r>
              <a:rPr sz="2000" b="1">
                <a:solidFill>
                  <a:srgbClr val="2E7D32"/>
                </a:solidFill>
              </a:rPr>
              <a:t>• </a:t>
            </a:r>
            <a:r>
              <a:rPr sz="2000" b="1">
                <a:solidFill>
                  <a:srgbClr val="1F2D3A"/>
                </a:solidFill>
              </a:rPr>
              <a:t>Dengeli</a:t>
            </a:r>
            <a:r>
              <a:rPr sz="2000" b="0">
                <a:solidFill>
                  <a:srgbClr val="1F2D3A"/>
                </a:solidFill>
              </a:rPr>
              <a:t> bir ağaç yüksekliği log₂ n'e yakın tutar</a:t>
            </a:r>
          </a:p>
          <a:p>
            <a:pPr>
              <a:spcAft>
                <a:spcPts val="300"/>
              </a:spcAft>
            </a:pPr>
            <a:r>
              <a:rPr sz="2000" b="1">
                <a:solidFill>
                  <a:srgbClr val="2E7D32"/>
                </a:solidFill>
              </a:rPr>
              <a:t>• </a:t>
            </a:r>
            <a:r>
              <a:rPr sz="2000" b="0">
                <a:solidFill>
                  <a:srgbClr val="1F2D3A"/>
                </a:solidFill>
              </a:rPr>
              <a:t>Kökten yapraga işlemler o zaman </a:t>
            </a:r>
            <a:r>
              <a:rPr sz="2000" b="1">
                <a:solidFill>
                  <a:srgbClr val="1F2D3A"/>
                </a:solidFill>
              </a:rPr>
              <a:t>O(log n)</a:t>
            </a:r>
            <a:r>
              <a:rPr sz="2000" b="0">
                <a:solidFill>
                  <a:srgbClr val="1F2D3A"/>
                </a:solidFill>
              </a:rPr>
              <a:t> maliyetli</a:t>
            </a:r>
          </a:p>
          <a:p>
            <a:pPr>
              <a:spcAft>
                <a:spcPts val="300"/>
              </a:spcAft>
            </a:pPr>
            <a:r>
              <a:rPr sz="2000" b="1">
                <a:solidFill>
                  <a:srgbClr val="2E7D32"/>
                </a:solidFill>
              </a:rPr>
              <a:t>• </a:t>
            </a:r>
            <a:r>
              <a:rPr sz="2000" b="1">
                <a:solidFill>
                  <a:srgbClr val="1F2D3A"/>
                </a:solidFill>
              </a:rPr>
              <a:t>Dejenere</a:t>
            </a:r>
            <a:r>
              <a:rPr sz="2000" b="0">
                <a:solidFill>
                  <a:srgbClr val="1F2D3A"/>
                </a:solidFill>
              </a:rPr>
              <a:t> bir ağacın yüksekliği n − 1, bir listeden farksız</a:t>
            </a:r>
          </a:p>
          <a:p>
            <a:pPr>
              <a:spcAft>
                <a:spcPts val="300"/>
              </a:spcAft>
            </a:pPr>
            <a:r>
              <a:rPr sz="2000" b="1">
                <a:solidFill>
                  <a:srgbClr val="2E7D32"/>
                </a:solidFill>
              </a:rPr>
              <a:t>• </a:t>
            </a:r>
            <a:r>
              <a:rPr sz="2000" b="0">
                <a:solidFill>
                  <a:srgbClr val="1F2D3A"/>
                </a:solidFill>
              </a:rPr>
              <a:t>Aynı düğüm sayısı, çok farklı maliyet — biçim belirler</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32</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Kod — is_complete (boşlukları yakalamak)</a:t>
            </a:r>
          </a:p>
        </p:txBody>
      </p:sp>
      <p:sp>
        <p:nvSpPr>
          <p:cNvPr id="7" name="Rectangle 6"/>
          <p:cNvSpPr/>
          <p:nvPr/>
        </p:nvSpPr>
        <p:spPr>
          <a:xfrm>
            <a:off x="640080" y="1325880"/>
            <a:ext cx="10911535" cy="2731008"/>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static bool is_complete(Node *root) {</a:t>
            </a:r>
          </a:p>
          <a:p>
            <a:pPr algn="l"/>
            <a:r>
              <a:rPr sz="1240">
                <a:solidFill>
                  <a:srgbClr val="1F2D3A"/>
                </a:solidFill>
                <a:latin typeface="Consolas"/>
              </a:rPr>
              <a:t>    Node *queue[MAX_NODES]; int front = 0, rear = 0;</a:t>
            </a:r>
          </a:p>
          <a:p>
            <a:pPr algn="l"/>
            <a:r>
              <a:rPr sz="1240">
                <a:solidFill>
                  <a:srgbClr val="1F2D3A"/>
                </a:solidFill>
                <a:latin typeface="Consolas"/>
              </a:rPr>
              <a:t>    queue[rear++] = root;</a:t>
            </a:r>
          </a:p>
          <a:p>
            <a:pPr algn="l"/>
            <a:r>
              <a:rPr sz="1240">
                <a:solidFill>
                  <a:srgbClr val="1F2D3A"/>
                </a:solidFill>
                <a:latin typeface="Consolas"/>
              </a:rPr>
              <a:t>    bool seen_gap = false;</a:t>
            </a:r>
          </a:p>
          <a:p>
            <a:pPr algn="l"/>
            <a:r>
              <a:rPr sz="1240">
                <a:solidFill>
                  <a:srgbClr val="1F2D3A"/>
                </a:solidFill>
                <a:latin typeface="Consolas"/>
              </a:rPr>
              <a:t>    while (front &lt; rear) {</a:t>
            </a:r>
          </a:p>
          <a:p>
            <a:pPr algn="l"/>
            <a:r>
              <a:rPr sz="1240">
                <a:solidFill>
                  <a:srgbClr val="1F2D3A"/>
                </a:solidFill>
                <a:latin typeface="Consolas"/>
              </a:rPr>
              <a:t>        Node *n = queue[front++];</a:t>
            </a:r>
          </a:p>
          <a:p>
            <a:pPr algn="l"/>
            <a:r>
              <a:rPr sz="1240">
                <a:solidFill>
                  <a:srgbClr val="1F2D3A"/>
                </a:solidFill>
                <a:latin typeface="Consolas"/>
              </a:rPr>
              <a:t>        if (n == NULL) { seen_gap = true; continue; }</a:t>
            </a:r>
          </a:p>
          <a:p>
            <a:pPr algn="l"/>
            <a:r>
              <a:rPr sz="1240">
                <a:solidFill>
                  <a:srgbClr val="1F2D3A"/>
                </a:solidFill>
                <a:latin typeface="Consolas"/>
              </a:rPr>
              <a:t>        if (seen_gap) return false;</a:t>
            </a:r>
          </a:p>
          <a:p>
            <a:pPr algn="l"/>
            <a:r>
              <a:rPr sz="1240">
                <a:solidFill>
                  <a:srgbClr val="1F2D3A"/>
                </a:solidFill>
                <a:latin typeface="Consolas"/>
              </a:rPr>
              <a:t>        queue[rear++] = n-&gt;left;</a:t>
            </a:r>
          </a:p>
          <a:p>
            <a:pPr algn="l"/>
            <a:r>
              <a:rPr sz="1240">
                <a:solidFill>
                  <a:srgbClr val="1F2D3A"/>
                </a:solidFill>
                <a:latin typeface="Consolas"/>
              </a:rPr>
              <a:t>        queue[rear++] = n-&gt;right;</a:t>
            </a:r>
          </a:p>
          <a:p>
            <a:pPr algn="l"/>
            <a:r>
              <a:rPr sz="1240">
                <a:solidFill>
                  <a:srgbClr val="1F2D3A"/>
                </a:solidFill>
                <a:latin typeface="Consolas"/>
              </a:rPr>
              <a:t>    }</a:t>
            </a:r>
          </a:p>
          <a:p>
            <a:pPr algn="l"/>
            <a:r>
              <a:rPr sz="1240">
                <a:solidFill>
                  <a:srgbClr val="1F2D3A"/>
                </a:solidFill>
                <a:latin typeface="Consolas"/>
              </a:rPr>
              <a:t>    return true;</a:t>
            </a:r>
          </a:p>
          <a:p>
            <a:pPr algn="l"/>
            <a:r>
              <a:rPr sz="1240">
                <a:solidFill>
                  <a:srgbClr val="1F2D3A"/>
                </a:solidFill>
                <a:latin typeface="Consolas"/>
              </a:rPr>
              <a:t>}</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33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Kod — check_balance (iki değil bir geçiş)</a:t>
            </a:r>
          </a:p>
        </p:txBody>
      </p:sp>
      <p:sp>
        <p:nvSpPr>
          <p:cNvPr id="7" name="Rectangle 6"/>
          <p:cNvSpPr/>
          <p:nvPr/>
        </p:nvSpPr>
        <p:spPr>
          <a:xfrm>
            <a:off x="640080" y="1325880"/>
            <a:ext cx="10911535" cy="1975104"/>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static int check_balance(Node *n) {</a:t>
            </a:r>
          </a:p>
          <a:p>
            <a:pPr algn="l"/>
            <a:r>
              <a:rPr sz="1240">
                <a:solidFill>
                  <a:srgbClr val="1F2D3A"/>
                </a:solidFill>
                <a:latin typeface="Consolas"/>
              </a:rPr>
              <a:t>    if (n == NULL) return 0;</a:t>
            </a:r>
          </a:p>
          <a:p>
            <a:pPr algn="l"/>
            <a:r>
              <a:rPr sz="1240">
                <a:solidFill>
                  <a:srgbClr val="1F2D3A"/>
                </a:solidFill>
                <a:latin typeface="Consolas"/>
              </a:rPr>
              <a:t>    int hl = check_balance(n-&gt;left);</a:t>
            </a:r>
          </a:p>
          <a:p>
            <a:pPr algn="l"/>
            <a:r>
              <a:rPr sz="1240">
                <a:solidFill>
                  <a:srgbClr val="1F2D3A"/>
                </a:solidFill>
                <a:latin typeface="Consolas"/>
              </a:rPr>
              <a:t>    if (hl == -1) return -1;</a:t>
            </a:r>
          </a:p>
          <a:p>
            <a:pPr algn="l"/>
            <a:r>
              <a:rPr sz="1240">
                <a:solidFill>
                  <a:srgbClr val="1F2D3A"/>
                </a:solidFill>
                <a:latin typeface="Consolas"/>
              </a:rPr>
              <a:t>    int hr = check_balance(n-&gt;right);</a:t>
            </a:r>
          </a:p>
          <a:p>
            <a:pPr algn="l"/>
            <a:r>
              <a:rPr sz="1240">
                <a:solidFill>
                  <a:srgbClr val="1F2D3A"/>
                </a:solidFill>
                <a:latin typeface="Consolas"/>
              </a:rPr>
              <a:t>    if (hr == -1) return -1;</a:t>
            </a:r>
          </a:p>
          <a:p>
            <a:pPr algn="l"/>
            <a:r>
              <a:rPr sz="1240">
                <a:solidFill>
                  <a:srgbClr val="1F2D3A"/>
                </a:solidFill>
                <a:latin typeface="Consolas"/>
              </a:rPr>
              <a:t>    if (abs(hl - hr) &gt; 1) return -1;</a:t>
            </a:r>
          </a:p>
          <a:p>
            <a:pPr algn="l"/>
            <a:r>
              <a:rPr sz="1240">
                <a:solidFill>
                  <a:srgbClr val="1F2D3A"/>
                </a:solidFill>
                <a:latin typeface="Consolas"/>
              </a:rPr>
              <a:t>    return 1 + (hl &gt; hr ? hl : hr);</a:t>
            </a:r>
          </a:p>
          <a:p>
            <a:pPr algn="l"/>
            <a:r>
              <a:rPr sz="1240">
                <a:solidFill>
                  <a:srgbClr val="1F2D3A"/>
                </a:solidFill>
                <a:latin typeface="Consolas"/>
              </a:rPr>
              <a:t>}</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34</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Karmaşıklık</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2E7D32"/>
                </a:solidFill>
              </a:rPr>
              <a:t>• </a:t>
            </a:r>
            <a:r>
              <a:rPr sz="2000" b="0">
                <a:solidFill>
                  <a:srgbClr val="1F2D3A"/>
                </a:solidFill>
              </a:rPr>
              <a:t>Beş biçim kontrolünün hepsi </a:t>
            </a:r>
            <a:r>
              <a:rPr sz="2000" b="1">
                <a:solidFill>
                  <a:srgbClr val="1F2D3A"/>
                </a:solidFill>
              </a:rPr>
              <a:t>O(n)</a:t>
            </a:r>
            <a:r>
              <a:rPr sz="2000" b="0">
                <a:solidFill>
                  <a:srgbClr val="1F2D3A"/>
                </a:solidFill>
              </a:rPr>
              <a:t> — her düğüm bir kez</a:t>
            </a:r>
          </a:p>
          <a:p>
            <a:pPr>
              <a:spcAft>
                <a:spcPts val="300"/>
              </a:spcAft>
            </a:pPr>
            <a:r>
              <a:rPr sz="2000" b="1">
                <a:solidFill>
                  <a:srgbClr val="2E7D32"/>
                </a:solidFill>
              </a:rPr>
              <a:t>• </a:t>
            </a:r>
            <a:r>
              <a:rPr sz="2000" b="0">
                <a:solidFill>
                  <a:srgbClr val="A1123F"/>
                </a:solidFill>
                <a:latin typeface="Consolas"/>
              </a:rPr>
              <a:t>is_complete</a:t>
            </a:r>
            <a:r>
              <a:rPr sz="2000" b="0">
                <a:solidFill>
                  <a:srgbClr val="1F2D3A"/>
                </a:solidFill>
              </a:rPr>
              <a:t>, kuyruğu için O(n) ekstra alana ihtiyaç duyar</a:t>
            </a:r>
          </a:p>
          <a:p>
            <a:pPr>
              <a:spcAft>
                <a:spcPts val="300"/>
              </a:spcAft>
            </a:pPr>
            <a:r>
              <a:rPr sz="2000" b="1">
                <a:solidFill>
                  <a:srgbClr val="2E7D32"/>
                </a:solidFill>
              </a:rPr>
              <a:t>• </a:t>
            </a:r>
            <a:r>
              <a:rPr sz="2000" b="0">
                <a:solidFill>
                  <a:srgbClr val="1F2D3A"/>
                </a:solidFill>
              </a:rPr>
              <a:t>Diğer dördü yalnızca </a:t>
            </a:r>
            <a:r>
              <a:rPr sz="2000" b="1">
                <a:solidFill>
                  <a:srgbClr val="1F2D3A"/>
                </a:solidFill>
              </a:rPr>
              <a:t>O(h)</a:t>
            </a:r>
            <a:r>
              <a:rPr sz="2000" b="0">
                <a:solidFill>
                  <a:srgbClr val="1F2D3A"/>
                </a:solidFill>
              </a:rPr>
              <a:t> özyineleme yığını alanı ister</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35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Sık yapılan hatalar</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2E7D32"/>
                </a:solidFill>
              </a:rPr>
              <a:t>• </a:t>
            </a:r>
            <a:r>
              <a:rPr sz="2000" b="0">
                <a:solidFill>
                  <a:srgbClr val="1F2D3A"/>
                </a:solidFill>
              </a:rPr>
              <a:t>"Tam"ın her seviyenin dolu olması demek olduğunu sanmak</a:t>
            </a:r>
          </a:p>
          <a:p>
            <a:pPr>
              <a:spcAft>
                <a:spcPts val="300"/>
              </a:spcAft>
            </a:pPr>
            <a:r>
              <a:rPr sz="2000" b="1">
                <a:solidFill>
                  <a:srgbClr val="2E7D32"/>
                </a:solidFill>
              </a:rPr>
              <a:t>• </a:t>
            </a:r>
            <a:r>
              <a:rPr sz="2000" b="1">
                <a:solidFill>
                  <a:srgbClr val="1F2D3A"/>
                </a:solidFill>
              </a:rPr>
              <a:t>Mükemmel</a:t>
            </a:r>
            <a:r>
              <a:rPr sz="2000" b="0">
                <a:solidFill>
                  <a:srgbClr val="1F2D3A"/>
                </a:solidFill>
              </a:rPr>
              <a:t>i (tam + tüm yapraklar aynı derinlikte) tam ile karıştırmak</a:t>
            </a:r>
          </a:p>
          <a:p>
            <a:pPr>
              <a:spcAft>
                <a:spcPts val="300"/>
              </a:spcAft>
            </a:pPr>
            <a:r>
              <a:rPr sz="2000" b="1">
                <a:solidFill>
                  <a:srgbClr val="2E7D32"/>
                </a:solidFill>
              </a:rPr>
              <a:t>• </a:t>
            </a:r>
            <a:r>
              <a:rPr sz="2000" b="0">
                <a:solidFill>
                  <a:srgbClr val="A1123F"/>
                </a:solidFill>
                <a:latin typeface="Consolas"/>
              </a:rPr>
              <a:t>height()</a:t>
            </a:r>
            <a:r>
              <a:rPr sz="2000" b="0">
                <a:solidFill>
                  <a:srgbClr val="1F2D3A"/>
                </a:solidFill>
              </a:rPr>
              <a:t>i düğüm başına iki kez çağırmak — O(n)'i </a:t>
            </a:r>
            <a:r>
              <a:rPr sz="2000" b="1">
                <a:solidFill>
                  <a:srgbClr val="1F2D3A"/>
                </a:solidFill>
              </a:rPr>
              <a:t>O(n²)</a:t>
            </a:r>
            <a:r>
              <a:rPr sz="2000" b="0">
                <a:solidFill>
                  <a:srgbClr val="1F2D3A"/>
                </a:solidFill>
              </a:rPr>
              <a:t>'ye çevirir</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36</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Mini soru</a:t>
            </a:r>
          </a:p>
        </p:txBody>
      </p:sp>
      <p:sp>
        <p:nvSpPr>
          <p:cNvPr id="7" name="TextBox 6"/>
          <p:cNvSpPr txBox="1"/>
          <p:nvPr/>
        </p:nvSpPr>
        <p:spPr>
          <a:xfrm>
            <a:off x="640080" y="1325880"/>
            <a:ext cx="10911535" cy="439928"/>
          </a:xfrm>
          <a:prstGeom prst="rect">
            <a:avLst/>
          </a:prstGeom>
          <a:noFill/>
        </p:spPr>
        <p:txBody>
          <a:bodyPr wrap="square" lIns="45720" rIns="45720">
            <a:spAutoFit/>
          </a:bodyPr>
          <a:lstStyle/>
          <a:p>
            <a:pPr algn="l"/>
            <a:r>
              <a:rPr sz="2000" b="0">
                <a:solidFill>
                  <a:srgbClr val="1F2D3A"/>
                </a:solidFill>
              </a:rPr>
              <a:t>İkili bir ağacın yüksekliği 3 ve </a:t>
            </a:r>
            <a:r>
              <a:rPr sz="2000" b="1">
                <a:solidFill>
                  <a:srgbClr val="1F2D3A"/>
                </a:solidFill>
              </a:rPr>
              <a:t>mükemmel</a:t>
            </a:r>
            <a:r>
              <a:rPr sz="2000" b="0">
                <a:solidFill>
                  <a:srgbClr val="1F2D3A"/>
                </a:solidFill>
              </a:rPr>
              <a:t>. Kaç düğümü var? Kaçı yaprak?</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37</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Cevap</a:t>
            </a:r>
          </a:p>
        </p:txBody>
      </p:sp>
      <p:sp>
        <p:nvSpPr>
          <p:cNvPr id="7" name="TextBox 6"/>
          <p:cNvSpPr txBox="1"/>
          <p:nvPr/>
        </p:nvSpPr>
        <p:spPr>
          <a:xfrm>
            <a:off x="640080" y="1325880"/>
            <a:ext cx="10911535" cy="770128"/>
          </a:xfrm>
          <a:prstGeom prst="rect">
            <a:avLst/>
          </a:prstGeom>
          <a:noFill/>
        </p:spPr>
        <p:txBody>
          <a:bodyPr wrap="square" lIns="45720" rIns="45720">
            <a:spAutoFit/>
          </a:bodyPr>
          <a:lstStyle/>
          <a:p>
            <a:pPr algn="l"/>
            <a:r>
              <a:rPr sz="2000" b="0">
                <a:solidFill>
                  <a:srgbClr val="1F2D3A"/>
                </a:solidFill>
              </a:rPr>
              <a:t>2&lt;sup&gt;4&lt;/sup&gt; − 1 = </a:t>
            </a:r>
            <a:r>
              <a:rPr sz="2000" b="1">
                <a:solidFill>
                  <a:srgbClr val="1F2D3A"/>
                </a:solidFill>
              </a:rPr>
              <a:t>15</a:t>
            </a:r>
            <a:r>
              <a:rPr sz="2000" b="0">
                <a:solidFill>
                  <a:srgbClr val="1F2D3A"/>
                </a:solidFill>
              </a:rPr>
              <a:t> düğüm. Son seviye (seviye 3) 2&lt;sup&gt;3&lt;/sup&gt; = </a:t>
            </a:r>
            <a:r>
              <a:rPr sz="2000" b="1">
                <a:solidFill>
                  <a:srgbClr val="1F2D3A"/>
                </a:solidFill>
              </a:rPr>
              <a:t>8</a:t>
            </a:r>
            <a:r>
              <a:rPr sz="2000" b="0">
                <a:solidFill>
                  <a:srgbClr val="1F2D3A"/>
                </a:solidFill>
              </a:rPr>
              <a:t> yaprak tutar; diğer 7 düğüm iç düğümdür.</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bg>
      <p:bgPr>
        <a:solidFill>
          <a:srgbClr val="2E7D32"/>
        </a:solidFill>
        <a:effectLst/>
      </p:bgPr>
    </p:bg>
    <p:spTree>
      <p:nvGrpSpPr>
        <p:cNvPr id="1" name=""/>
        <p:cNvGrpSpPr/>
        <p:nvPr/>
      </p:nvGrpSpPr>
      <p:grpSpPr/>
      <p:sp>
        <p:nvSpPr>
          <p:cNvPr id="2" name="TextBox 1"/>
          <p:cNvSpPr txBox="1"/>
          <p:nvPr/>
        </p:nvSpPr>
        <p:spPr>
          <a:xfrm>
            <a:off x="1051560" y="182880"/>
            <a:ext cx="7315200" cy="320040"/>
          </a:xfrm>
          <a:prstGeom prst="rect">
            <a:avLst/>
          </a:prstGeom>
          <a:noFill/>
        </p:spPr>
        <p:txBody>
          <a:bodyPr wrap="square" lIns="45720" rIns="45720">
            <a:spAutoFit/>
          </a:bodyPr>
          <a:lstStyle/>
          <a:p>
            <a:r>
              <a:rPr sz="1100" b="0">
                <a:solidFill>
                  <a:srgbClr val="D8F0F2"/>
                </a:solidFill>
              </a:rPr>
              <a:t>CEN207 Veri Yapıları · Hafta 4</a:t>
            </a:r>
          </a:p>
        </p:txBody>
      </p:sp>
      <p:sp>
        <p:nvSpPr>
          <p:cNvPr id="3" name="TextBox 2"/>
          <p:cNvSpPr txBox="1"/>
          <p:nvPr/>
        </p:nvSpPr>
        <p:spPr>
          <a:xfrm>
            <a:off x="640080" y="6446520"/>
            <a:ext cx="7315200" cy="274320"/>
          </a:xfrm>
          <a:prstGeom prst="rect">
            <a:avLst/>
          </a:prstGeom>
          <a:noFill/>
        </p:spPr>
        <p:txBody>
          <a:bodyPr wrap="square" lIns="45720" rIns="45720">
            <a:spAutoFit/>
          </a:bodyPr>
          <a:lstStyle/>
          <a:p>
            <a:r>
              <a:rPr sz="1000" b="0">
                <a:solidFill>
                  <a:srgbClr val="D8F0F2"/>
                </a:solidFill>
              </a:rPr>
              <a:t>RTEÜ Bilgisayar Mühendisliği · 2026-2027 Güz</a:t>
            </a:r>
          </a:p>
        </p:txBody>
      </p:sp>
      <p:sp>
        <p:nvSpPr>
          <p:cNvPr id="4" name="TextBox 3"/>
          <p:cNvSpPr txBox="1"/>
          <p:nvPr/>
        </p:nvSpPr>
        <p:spPr>
          <a:xfrm>
            <a:off x="10637215" y="6446520"/>
            <a:ext cx="914400" cy="274320"/>
          </a:xfrm>
          <a:prstGeom prst="rect">
            <a:avLst/>
          </a:prstGeom>
          <a:noFill/>
        </p:spPr>
        <p:txBody>
          <a:bodyPr wrap="square" lIns="45720" rIns="45720">
            <a:spAutoFit/>
          </a:bodyPr>
          <a:lstStyle/>
          <a:p>
            <a:pPr algn="r"/>
            <a:r>
              <a:rPr sz="1000" b="0">
                <a:solidFill>
                  <a:srgbClr val="D8F0F2"/>
                </a:solidFill>
              </a:rPr>
              <a:t>38</a:t>
            </a:r>
          </a:p>
        </p:txBody>
      </p:sp>
      <p:sp>
        <p:nvSpPr>
          <p:cNvPr id="5" name="TextBox 4"/>
          <p:cNvSpPr txBox="1"/>
          <p:nvPr/>
        </p:nvSpPr>
        <p:spPr>
          <a:xfrm>
            <a:off x="640080" y="2743200"/>
            <a:ext cx="10911535" cy="1280160"/>
          </a:xfrm>
          <a:prstGeom prst="rect">
            <a:avLst/>
          </a:prstGeom>
          <a:noFill/>
        </p:spPr>
        <p:txBody>
          <a:bodyPr wrap="square" lIns="45720" rIns="45720">
            <a:spAutoFit/>
          </a:bodyPr>
          <a:lstStyle/>
          <a:p>
            <a:pPr algn="l"/>
            <a:r>
              <a:rPr sz="4000" b="1">
                <a:solidFill>
                  <a:srgbClr val="FFFFFF"/>
                </a:solidFill>
              </a:rPr>
              <a:t>3. Dolaşmalar: Her Düğümü Bir Kez Ziyaret Etmek</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39</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Tek bir "doğal" sıra yok</a:t>
            </a:r>
          </a:p>
        </p:txBody>
      </p:sp>
      <p:sp>
        <p:nvSpPr>
          <p:cNvPr id="7" name="TextBox 6"/>
          <p:cNvSpPr txBox="1"/>
          <p:nvPr/>
        </p:nvSpPr>
        <p:spPr>
          <a:xfrm>
            <a:off x="640080" y="1325880"/>
            <a:ext cx="10911535" cy="1595120"/>
          </a:xfrm>
          <a:prstGeom prst="rect">
            <a:avLst/>
          </a:prstGeom>
          <a:noFill/>
        </p:spPr>
        <p:txBody>
          <a:bodyPr wrap="square" lIns="45720" rIns="45720">
            <a:spAutoFit/>
          </a:bodyPr>
          <a:lstStyle/>
          <a:p>
            <a:pPr>
              <a:spcAft>
                <a:spcPts val="300"/>
              </a:spcAft>
            </a:pPr>
            <a:r>
              <a:rPr sz="2000" b="1">
                <a:solidFill>
                  <a:srgbClr val="2E7D32"/>
                </a:solidFill>
              </a:rPr>
              <a:t>• </a:t>
            </a:r>
            <a:r>
              <a:rPr sz="2000" b="0">
                <a:solidFill>
                  <a:srgbClr val="1F2D3A"/>
                </a:solidFill>
              </a:rPr>
              <a:t>Bir düğümün (en çok) iki çocuğu var — gerçek bir seçim</a:t>
            </a:r>
          </a:p>
          <a:p>
            <a:pPr>
              <a:spcAft>
                <a:spcPts val="300"/>
              </a:spcAft>
            </a:pPr>
            <a:r>
              <a:rPr sz="2000" b="1">
                <a:solidFill>
                  <a:srgbClr val="2E7D32"/>
                </a:solidFill>
              </a:rPr>
              <a:t>• </a:t>
            </a:r>
            <a:r>
              <a:rPr sz="2000" b="0">
                <a:solidFill>
                  <a:srgbClr val="1F2D3A"/>
                </a:solidFill>
              </a:rPr>
              <a:t>Üç özyinelemeli sıra: </a:t>
            </a:r>
            <a:r>
              <a:rPr sz="2000" b="1">
                <a:solidFill>
                  <a:srgbClr val="1F2D3A"/>
                </a:solidFill>
              </a:rPr>
              <a:t>preorder, inorder, postorder</a:t>
            </a:r>
          </a:p>
          <a:p>
            <a:pPr>
              <a:spcAft>
                <a:spcPts val="300"/>
              </a:spcAft>
            </a:pPr>
            <a:r>
              <a:rPr sz="2000" b="1">
                <a:solidFill>
                  <a:srgbClr val="2E7D32"/>
                </a:solidFill>
              </a:rPr>
              <a:t>• </a:t>
            </a:r>
            <a:r>
              <a:rPr sz="2000" b="0">
                <a:solidFill>
                  <a:srgbClr val="1F2D3A"/>
                </a:solidFill>
              </a:rPr>
              <a:t>Özyinelemesiz iki sıra daha: kendi </a:t>
            </a:r>
            <a:r>
              <a:rPr sz="2000" b="1">
                <a:solidFill>
                  <a:srgbClr val="1F2D3A"/>
                </a:solidFill>
              </a:rPr>
              <a:t>yığınımız</a:t>
            </a:r>
            <a:r>
              <a:rPr sz="2000" b="0">
                <a:solidFill>
                  <a:srgbClr val="1F2D3A"/>
                </a:solidFill>
              </a:rPr>
              <a:t>, ve bir </a:t>
            </a:r>
            <a:r>
              <a:rPr sz="2000" b="1">
                <a:solidFill>
                  <a:srgbClr val="1F2D3A"/>
                </a:solidFill>
              </a:rPr>
              <a:t>kuyruk</a:t>
            </a:r>
          </a:p>
          <a:p>
            <a:pPr>
              <a:spcAft>
                <a:spcPts val="300"/>
              </a:spcAft>
            </a:pPr>
            <a:r>
              <a:rPr sz="2000" b="1">
                <a:solidFill>
                  <a:srgbClr val="2E7D32"/>
                </a:solidFill>
              </a:rPr>
              <a:t>• </a:t>
            </a:r>
            <a:r>
              <a:rPr sz="2000" b="0">
                <a:solidFill>
                  <a:srgbClr val="1F2D3A"/>
                </a:solidFill>
              </a:rPr>
              <a:t>Aynı ağaç, beş sıra, genelde beş farklı sonuç</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40</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Preorder: ziyaret, sol, sağ</a:t>
            </a:r>
          </a:p>
        </p:txBody>
      </p:sp>
      <p:sp>
        <p:nvSpPr>
          <p:cNvPr id="7" name="TextBox 6"/>
          <p:cNvSpPr txBox="1"/>
          <p:nvPr/>
        </p:nvSpPr>
        <p:spPr>
          <a:xfrm>
            <a:off x="640080" y="1325880"/>
            <a:ext cx="10911535" cy="770128"/>
          </a:xfrm>
          <a:prstGeom prst="rect">
            <a:avLst/>
          </a:prstGeom>
          <a:noFill/>
        </p:spPr>
        <p:txBody>
          <a:bodyPr wrap="square" lIns="45720" rIns="45720">
            <a:spAutoFit/>
          </a:bodyPr>
          <a:lstStyle/>
          <a:p>
            <a:pPr algn="l"/>
            <a:r>
              <a:rPr sz="2000" b="0">
                <a:solidFill>
                  <a:srgbClr val="1F2D3A"/>
                </a:solidFill>
              </a:rPr>
              <a:t>Düğümü çocuklarından </a:t>
            </a:r>
            <a:r>
              <a:rPr sz="2000" b="1">
                <a:solidFill>
                  <a:srgbClr val="1F2D3A"/>
                </a:solidFill>
              </a:rPr>
              <a:t>önce</a:t>
            </a:r>
            <a:r>
              <a:rPr sz="2000" b="0">
                <a:solidFill>
                  <a:srgbClr val="1F2D3A"/>
                </a:solidFill>
              </a:rPr>
              <a:t> ziyaret edin. Kök her zaman </a:t>
            </a:r>
            <a:r>
              <a:rPr sz="2000" b="1">
                <a:solidFill>
                  <a:srgbClr val="1F2D3A"/>
                </a:solidFill>
              </a:rPr>
              <a:t>ilk</a:t>
            </a:r>
            <a:r>
              <a:rPr sz="2000" b="0">
                <a:solidFill>
                  <a:srgbClr val="1F2D3A"/>
                </a:solidFill>
              </a:rPr>
              <a:t> ziyaret edilir — tam olarak bir ağacı </a:t>
            </a:r>
            <a:r>
              <a:rPr sz="2000" b="1">
                <a:solidFill>
                  <a:srgbClr val="1F2D3A"/>
                </a:solidFill>
              </a:rPr>
              <a:t>sıfırdan kurmak</a:t>
            </a:r>
            <a:r>
              <a:rPr sz="2000" b="0">
                <a:solidFill>
                  <a:srgbClr val="1F2D3A"/>
                </a:solidFill>
              </a:rPr>
              <a:t> için gereken sıra.</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41</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Preorder, adım adım</a:t>
            </a:r>
          </a:p>
        </p:txBody>
      </p:sp>
      <p:pic>
        <p:nvPicPr>
          <p:cNvPr id="7" name="Picture 6" descr="preorder-traversal.tr.gif"/>
          <p:cNvPicPr>
            <a:picLocks noChangeAspect="1"/>
          </p:cNvPicPr>
          <p:nvPr/>
        </p:nvPicPr>
        <p:blipFill>
          <a:blip r:embed="rId3"/>
          <a:stretch>
            <a:fillRect/>
          </a:stretch>
        </p:blipFill>
        <p:spPr>
          <a:xfrm>
            <a:off x="3293296" y="1325880"/>
            <a:ext cx="5605103" cy="4828032"/>
          </a:xfrm>
          <a:prstGeom prst="rect">
            <a:avLst/>
          </a:prstGeom>
        </p:spPr>
      </p:pic>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42</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Uç durum — sola yığılmış bir zincir</a:t>
            </a:r>
          </a:p>
        </p:txBody>
      </p:sp>
      <p:pic>
        <p:nvPicPr>
          <p:cNvPr id="7" name="Picture 6" descr="preorder-traversal.tr.gif"/>
          <p:cNvPicPr>
            <a:picLocks noChangeAspect="1"/>
          </p:cNvPicPr>
          <p:nvPr/>
        </p:nvPicPr>
        <p:blipFill>
          <a:blip r:embed="rId3"/>
          <a:stretch>
            <a:fillRect/>
          </a:stretch>
        </p:blipFill>
        <p:spPr>
          <a:xfrm>
            <a:off x="3293296" y="1325880"/>
            <a:ext cx="5605103" cy="4828032"/>
          </a:xfrm>
          <a:prstGeom prst="rect">
            <a:avLst/>
          </a:prstGeom>
        </p:spPr>
      </p:pic>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43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Kod — preorder (özyinelemeli)</a:t>
            </a:r>
          </a:p>
        </p:txBody>
      </p:sp>
      <p:sp>
        <p:nvSpPr>
          <p:cNvPr id="7" name="Rectangle 6"/>
          <p:cNvSpPr/>
          <p:nvPr/>
        </p:nvSpPr>
        <p:spPr>
          <a:xfrm>
            <a:off x="640080" y="1325880"/>
            <a:ext cx="10911535" cy="1597152"/>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static void preorder(Node *node) {</a:t>
            </a:r>
          </a:p>
          <a:p>
            <a:pPr algn="l"/>
            <a:r>
              <a:rPr sz="1240">
                <a:solidFill>
                  <a:srgbClr val="1F2D3A"/>
                </a:solidFill>
                <a:latin typeface="Consolas"/>
              </a:rPr>
              <a:t>    if (node == NULL) return;</a:t>
            </a:r>
          </a:p>
          <a:p>
            <a:pPr algn="l"/>
            <a:r>
              <a:rPr sz="1240">
                <a:solidFill>
                  <a:srgbClr val="1F2D3A"/>
                </a:solidFill>
                <a:latin typeface="Consolas"/>
              </a:rPr>
              <a:t>    printf("visit %d\n", node-&gt;value);</a:t>
            </a:r>
          </a:p>
          <a:p>
            <a:pPr algn="l"/>
            <a:r>
              <a:rPr sz="1240">
                <a:solidFill>
                  <a:srgbClr val="1F2D3A"/>
                </a:solidFill>
                <a:latin typeface="Consolas"/>
              </a:rPr>
              <a:t>    visited[visited_count++] = node-&gt;value;</a:t>
            </a:r>
          </a:p>
          <a:p>
            <a:pPr algn="l"/>
            <a:r>
              <a:rPr sz="1240">
                <a:solidFill>
                  <a:srgbClr val="1F2D3A"/>
                </a:solidFill>
                <a:latin typeface="Consolas"/>
              </a:rPr>
              <a:t>    preorder(node-&gt;left);</a:t>
            </a:r>
          </a:p>
          <a:p>
            <a:pPr algn="l"/>
            <a:r>
              <a:rPr sz="1240">
                <a:solidFill>
                  <a:srgbClr val="1F2D3A"/>
                </a:solidFill>
                <a:latin typeface="Consolas"/>
              </a:rPr>
              <a:t>    preorder(node-&gt;right);</a:t>
            </a:r>
          </a:p>
          <a:p>
            <a:pPr algn="l"/>
            <a:r>
              <a:rPr sz="1240">
                <a:solidFill>
                  <a:srgbClr val="1F2D3A"/>
                </a:solidFill>
                <a:latin typeface="Consolas"/>
              </a:rPr>
              <a:t>}</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44</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Inorder: sol, ziyaret, sağ</a:t>
            </a:r>
          </a:p>
        </p:txBody>
      </p:sp>
      <p:sp>
        <p:nvSpPr>
          <p:cNvPr id="7" name="TextBox 6"/>
          <p:cNvSpPr txBox="1"/>
          <p:nvPr/>
        </p:nvSpPr>
        <p:spPr>
          <a:xfrm>
            <a:off x="640080" y="1325880"/>
            <a:ext cx="10911535" cy="770128"/>
          </a:xfrm>
          <a:prstGeom prst="rect">
            <a:avLst/>
          </a:prstGeom>
          <a:noFill/>
        </p:spPr>
        <p:txBody>
          <a:bodyPr wrap="square" lIns="45720" rIns="45720">
            <a:spAutoFit/>
          </a:bodyPr>
          <a:lstStyle/>
          <a:p>
            <a:pPr algn="l"/>
            <a:r>
              <a:rPr sz="2000" b="0">
                <a:solidFill>
                  <a:srgbClr val="1F2D3A"/>
                </a:solidFill>
              </a:rPr>
              <a:t>Düğümü çocukları </a:t>
            </a:r>
            <a:r>
              <a:rPr sz="2000" b="1">
                <a:solidFill>
                  <a:srgbClr val="1F2D3A"/>
                </a:solidFill>
              </a:rPr>
              <a:t>arasında</a:t>
            </a:r>
            <a:r>
              <a:rPr sz="2000" b="0">
                <a:solidFill>
                  <a:srgbClr val="1F2D3A"/>
                </a:solidFill>
              </a:rPr>
              <a:t> ziyaret edin. Bir ikili </a:t>
            </a:r>
            <a:r>
              <a:rPr sz="2000" b="1">
                <a:solidFill>
                  <a:srgbClr val="1F2D3A"/>
                </a:solidFill>
              </a:rPr>
              <a:t>arama</a:t>
            </a:r>
            <a:r>
              <a:rPr sz="2000" b="0">
                <a:solidFill>
                  <a:srgbClr val="1F2D3A"/>
                </a:solidFill>
              </a:rPr>
              <a:t> ağacında bu, her değeri </a:t>
            </a:r>
            <a:r>
              <a:rPr sz="2000" b="1">
                <a:solidFill>
                  <a:srgbClr val="1F2D3A"/>
                </a:solidFill>
              </a:rPr>
              <a:t>sıralı</a:t>
            </a:r>
            <a:r>
              <a:rPr sz="2000" b="0">
                <a:solidFill>
                  <a:srgbClr val="1F2D3A"/>
                </a:solidFill>
              </a:rPr>
              <a:t> ziyaret eder — burada önizlendi, ileride kurulacak.</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45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Inorder, adım adım</a:t>
            </a:r>
          </a:p>
        </p:txBody>
      </p:sp>
      <p:pic>
        <p:nvPicPr>
          <p:cNvPr id="7" name="Picture 6" descr="inorder-traversal.tr.gif"/>
          <p:cNvPicPr>
            <a:picLocks noChangeAspect="1"/>
          </p:cNvPicPr>
          <p:nvPr/>
        </p:nvPicPr>
        <p:blipFill>
          <a:blip r:embed="rId3"/>
          <a:stretch>
            <a:fillRect/>
          </a:stretch>
        </p:blipFill>
        <p:spPr>
          <a:xfrm>
            <a:off x="3293296" y="1325880"/>
            <a:ext cx="5605103" cy="4828032"/>
          </a:xfrm>
          <a:prstGeom prst="rect">
            <a:avLst/>
          </a:prstGeom>
        </p:spPr>
      </p:pic>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46</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Uç durum — sağa yığılmış bir zincir</a:t>
            </a:r>
          </a:p>
        </p:txBody>
      </p:sp>
      <p:pic>
        <p:nvPicPr>
          <p:cNvPr id="7" name="Picture 6" descr="inorder-traversal.tr.gif"/>
          <p:cNvPicPr>
            <a:picLocks noChangeAspect="1"/>
          </p:cNvPicPr>
          <p:nvPr/>
        </p:nvPicPr>
        <p:blipFill>
          <a:blip r:embed="rId3"/>
          <a:stretch>
            <a:fillRect/>
          </a:stretch>
        </p:blipFill>
        <p:spPr>
          <a:xfrm>
            <a:off x="3293296" y="1325880"/>
            <a:ext cx="5605103" cy="4828032"/>
          </a:xfrm>
          <a:prstGeom prst="rect">
            <a:avLst/>
          </a:prstGeom>
        </p:spPr>
      </p:pic>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47</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Kod — inorder (özyinelemeli)</a:t>
            </a:r>
          </a:p>
        </p:txBody>
      </p:sp>
      <p:sp>
        <p:nvSpPr>
          <p:cNvPr id="7" name="Rectangle 6"/>
          <p:cNvSpPr/>
          <p:nvPr/>
        </p:nvSpPr>
        <p:spPr>
          <a:xfrm>
            <a:off x="640080" y="1325880"/>
            <a:ext cx="10911535" cy="1597152"/>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static void inorder(Node *node) {</a:t>
            </a:r>
          </a:p>
          <a:p>
            <a:pPr algn="l"/>
            <a:r>
              <a:rPr sz="1240">
                <a:solidFill>
                  <a:srgbClr val="1F2D3A"/>
                </a:solidFill>
                <a:latin typeface="Consolas"/>
              </a:rPr>
              <a:t>    if (node == NULL) return;</a:t>
            </a:r>
          </a:p>
          <a:p>
            <a:pPr algn="l"/>
            <a:r>
              <a:rPr sz="1240">
                <a:solidFill>
                  <a:srgbClr val="1F2D3A"/>
                </a:solidFill>
                <a:latin typeface="Consolas"/>
              </a:rPr>
              <a:t>    inorder(node-&gt;left);</a:t>
            </a:r>
          </a:p>
          <a:p>
            <a:pPr algn="l"/>
            <a:r>
              <a:rPr sz="1240">
                <a:solidFill>
                  <a:srgbClr val="1F2D3A"/>
                </a:solidFill>
                <a:latin typeface="Consolas"/>
              </a:rPr>
              <a:t>    printf("visit %d\n", node-&gt;value);</a:t>
            </a:r>
          </a:p>
          <a:p>
            <a:pPr algn="l"/>
            <a:r>
              <a:rPr sz="1240">
                <a:solidFill>
                  <a:srgbClr val="1F2D3A"/>
                </a:solidFill>
                <a:latin typeface="Consolas"/>
              </a:rPr>
              <a:t>    visited[visited_count++] = node-&gt;value;</a:t>
            </a:r>
          </a:p>
          <a:p>
            <a:pPr algn="l"/>
            <a:r>
              <a:rPr sz="1240">
                <a:solidFill>
                  <a:srgbClr val="1F2D3A"/>
                </a:solidFill>
                <a:latin typeface="Consolas"/>
              </a:rPr>
              <a:t>    inorder(node-&gt;right);</a:t>
            </a:r>
          </a:p>
          <a:p>
            <a:pPr algn="l"/>
            <a:r>
              <a:rPr sz="1240">
                <a:solidFill>
                  <a:srgbClr val="1F2D3A"/>
                </a:solidFill>
                <a:latin typeface="Consolas"/>
              </a:rPr>
              <a:t>}</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48</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Postorder: sol, sağ, ziyaret</a:t>
            </a:r>
          </a:p>
        </p:txBody>
      </p:sp>
      <p:sp>
        <p:nvSpPr>
          <p:cNvPr id="7" name="TextBox 6"/>
          <p:cNvSpPr txBox="1"/>
          <p:nvPr/>
        </p:nvSpPr>
        <p:spPr>
          <a:xfrm>
            <a:off x="640080" y="1325880"/>
            <a:ext cx="10911535" cy="770128"/>
          </a:xfrm>
          <a:prstGeom prst="rect">
            <a:avLst/>
          </a:prstGeom>
          <a:noFill/>
        </p:spPr>
        <p:txBody>
          <a:bodyPr wrap="square" lIns="45720" rIns="45720">
            <a:spAutoFit/>
          </a:bodyPr>
          <a:lstStyle/>
          <a:p>
            <a:pPr algn="l"/>
            <a:r>
              <a:rPr sz="2000" b="0">
                <a:solidFill>
                  <a:srgbClr val="1F2D3A"/>
                </a:solidFill>
              </a:rPr>
              <a:t>Düğümü her iki çocuktan </a:t>
            </a:r>
            <a:r>
              <a:rPr sz="2000" b="1">
                <a:solidFill>
                  <a:srgbClr val="1F2D3A"/>
                </a:solidFill>
              </a:rPr>
              <a:t>sonra</a:t>
            </a:r>
            <a:r>
              <a:rPr sz="2000" b="0">
                <a:solidFill>
                  <a:srgbClr val="1F2D3A"/>
                </a:solidFill>
              </a:rPr>
              <a:t> ziyaret edin. Kök her zaman </a:t>
            </a:r>
            <a:r>
              <a:rPr sz="2000" b="1">
                <a:solidFill>
                  <a:srgbClr val="1F2D3A"/>
                </a:solidFill>
              </a:rPr>
              <a:t>en son</a:t>
            </a:r>
            <a:r>
              <a:rPr sz="2000" b="0">
                <a:solidFill>
                  <a:srgbClr val="1F2D3A"/>
                </a:solidFill>
              </a:rPr>
              <a:t> ziyaret edilir — tam olarak bir ağacı güvenle </a:t>
            </a:r>
            <a:r>
              <a:rPr sz="2000" b="1">
                <a:solidFill>
                  <a:srgbClr val="1F2D3A"/>
                </a:solidFill>
              </a:rPr>
              <a:t>silmek</a:t>
            </a:r>
            <a:r>
              <a:rPr sz="2000" b="0">
                <a:solidFill>
                  <a:srgbClr val="1F2D3A"/>
                </a:solidFill>
              </a:rPr>
              <a:t> için gereken sıra.</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49</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Postorder, adım adım</a:t>
            </a:r>
          </a:p>
        </p:txBody>
      </p:sp>
      <p:pic>
        <p:nvPicPr>
          <p:cNvPr id="7" name="Picture 6" descr="postorder-traversal.tr.gif"/>
          <p:cNvPicPr>
            <a:picLocks noChangeAspect="1"/>
          </p:cNvPicPr>
          <p:nvPr/>
        </p:nvPicPr>
        <p:blipFill>
          <a:blip r:embed="rId3"/>
          <a:stretch>
            <a:fillRect/>
          </a:stretch>
        </p:blipFill>
        <p:spPr>
          <a:xfrm>
            <a:off x="3293296" y="1325880"/>
            <a:ext cx="5605103" cy="4828032"/>
          </a:xfrm>
          <a:prstGeom prst="rect">
            <a:avLst/>
          </a:prstGeom>
        </p:spPr>
      </p:pic>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50</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Uç durum — sağa yığılmış zincir, tersten</a:t>
            </a:r>
          </a:p>
        </p:txBody>
      </p:sp>
      <p:pic>
        <p:nvPicPr>
          <p:cNvPr id="7" name="Picture 6" descr="postorder-traversal.tr.gif"/>
          <p:cNvPicPr>
            <a:picLocks noChangeAspect="1"/>
          </p:cNvPicPr>
          <p:nvPr/>
        </p:nvPicPr>
        <p:blipFill>
          <a:blip r:embed="rId3"/>
          <a:stretch>
            <a:fillRect/>
          </a:stretch>
        </p:blipFill>
        <p:spPr>
          <a:xfrm>
            <a:off x="3293296" y="1325880"/>
            <a:ext cx="5605103" cy="4828032"/>
          </a:xfrm>
          <a:prstGeom prst="rect">
            <a:avLst/>
          </a:prstGeom>
        </p:spPr>
      </p:pic>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51</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Kod — postorder (özyinelemeli)</a:t>
            </a:r>
          </a:p>
        </p:txBody>
      </p:sp>
      <p:sp>
        <p:nvSpPr>
          <p:cNvPr id="7" name="Rectangle 6"/>
          <p:cNvSpPr/>
          <p:nvPr/>
        </p:nvSpPr>
        <p:spPr>
          <a:xfrm>
            <a:off x="640080" y="1325880"/>
            <a:ext cx="10911535" cy="1597152"/>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static void postorder(Node *node) {</a:t>
            </a:r>
          </a:p>
          <a:p>
            <a:pPr algn="l"/>
            <a:r>
              <a:rPr sz="1240">
                <a:solidFill>
                  <a:srgbClr val="1F2D3A"/>
                </a:solidFill>
                <a:latin typeface="Consolas"/>
              </a:rPr>
              <a:t>    if (node == NULL) return;</a:t>
            </a:r>
          </a:p>
          <a:p>
            <a:pPr algn="l"/>
            <a:r>
              <a:rPr sz="1240">
                <a:solidFill>
                  <a:srgbClr val="1F2D3A"/>
                </a:solidFill>
                <a:latin typeface="Consolas"/>
              </a:rPr>
              <a:t>    postorder(node-&gt;left);</a:t>
            </a:r>
          </a:p>
          <a:p>
            <a:pPr algn="l"/>
            <a:r>
              <a:rPr sz="1240">
                <a:solidFill>
                  <a:srgbClr val="1F2D3A"/>
                </a:solidFill>
                <a:latin typeface="Consolas"/>
              </a:rPr>
              <a:t>    postorder(node-&gt;right);</a:t>
            </a:r>
          </a:p>
          <a:p>
            <a:pPr algn="l"/>
            <a:r>
              <a:rPr sz="1240">
                <a:solidFill>
                  <a:srgbClr val="1F2D3A"/>
                </a:solidFill>
                <a:latin typeface="Consolas"/>
              </a:rPr>
              <a:t>    printf("visit %d\n", node-&gt;value);</a:t>
            </a:r>
          </a:p>
          <a:p>
            <a:pPr algn="l"/>
            <a:r>
              <a:rPr sz="1240">
                <a:solidFill>
                  <a:srgbClr val="1F2D3A"/>
                </a:solidFill>
                <a:latin typeface="Consolas"/>
              </a:rPr>
              <a:t>    visited[visited_count++] = node-&gt;value;</a:t>
            </a:r>
          </a:p>
          <a:p>
            <a:pPr algn="l"/>
            <a:r>
              <a:rPr sz="1240">
                <a:solidFill>
                  <a:srgbClr val="1F2D3A"/>
                </a:solidFill>
                <a:latin typeface="Consolas"/>
              </a:rPr>
              <a:t>}</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52</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Karmaşıklık — üç dolaşma da</a:t>
            </a:r>
          </a:p>
        </p:txBody>
      </p:sp>
      <p:sp>
        <p:nvSpPr>
          <p:cNvPr id="7" name="TextBox 6"/>
          <p:cNvSpPr txBox="1"/>
          <p:nvPr/>
        </p:nvSpPr>
        <p:spPr>
          <a:xfrm>
            <a:off x="640080" y="1325880"/>
            <a:ext cx="10911535" cy="1595120"/>
          </a:xfrm>
          <a:prstGeom prst="rect">
            <a:avLst/>
          </a:prstGeom>
          <a:noFill/>
        </p:spPr>
        <p:txBody>
          <a:bodyPr wrap="square" lIns="45720" rIns="45720">
            <a:spAutoFit/>
          </a:bodyPr>
          <a:lstStyle/>
          <a:p>
            <a:pPr>
              <a:spcAft>
                <a:spcPts val="300"/>
              </a:spcAft>
            </a:pPr>
            <a:r>
              <a:rPr sz="2000" b="1">
                <a:solidFill>
                  <a:srgbClr val="2E7D32"/>
                </a:solidFill>
              </a:rPr>
              <a:t>• </a:t>
            </a:r>
            <a:r>
              <a:rPr sz="2000" b="1">
                <a:solidFill>
                  <a:srgbClr val="1F2D3A"/>
                </a:solidFill>
              </a:rPr>
              <a:t>O(n)</a:t>
            </a:r>
            <a:r>
              <a:rPr sz="2000" b="0">
                <a:solidFill>
                  <a:srgbClr val="1F2D3A"/>
                </a:solidFill>
              </a:rPr>
              <a:t> zaman: her düğüm bir kez, düğümde O(1) iş</a:t>
            </a:r>
          </a:p>
          <a:p>
            <a:pPr>
              <a:spcAft>
                <a:spcPts val="300"/>
              </a:spcAft>
            </a:pPr>
            <a:r>
              <a:rPr sz="2000" b="1">
                <a:solidFill>
                  <a:srgbClr val="2E7D32"/>
                </a:solidFill>
              </a:rPr>
              <a:t>• </a:t>
            </a:r>
            <a:r>
              <a:rPr sz="2000" b="1">
                <a:solidFill>
                  <a:srgbClr val="1F2D3A"/>
                </a:solidFill>
              </a:rPr>
              <a:t>O(h)</a:t>
            </a:r>
            <a:r>
              <a:rPr sz="2000" b="0">
                <a:solidFill>
                  <a:srgbClr val="1F2D3A"/>
                </a:solidFill>
              </a:rPr>
              <a:t> özyineleme yığını alanı — ağacın yüksekliği</a:t>
            </a:r>
          </a:p>
          <a:p>
            <a:pPr>
              <a:spcAft>
                <a:spcPts val="300"/>
              </a:spcAft>
            </a:pPr>
            <a:r>
              <a:rPr sz="2000" b="1">
                <a:solidFill>
                  <a:srgbClr val="2E7D32"/>
                </a:solidFill>
              </a:rPr>
              <a:t>• </a:t>
            </a:r>
            <a:r>
              <a:rPr sz="2000" b="0">
                <a:solidFill>
                  <a:srgbClr val="1F2D3A"/>
                </a:solidFill>
              </a:rPr>
              <a:t>Dengeli ağaçta O(log n), ama bir zincirde </a:t>
            </a:r>
            <a:r>
              <a:rPr sz="2000" b="1">
                <a:solidFill>
                  <a:srgbClr val="1F2D3A"/>
                </a:solidFill>
              </a:rPr>
              <a:t>O(n)</a:t>
            </a:r>
          </a:p>
          <a:p>
            <a:pPr>
              <a:spcAft>
                <a:spcPts val="300"/>
              </a:spcAft>
            </a:pPr>
            <a:r>
              <a:rPr sz="2000" b="1">
                <a:solidFill>
                  <a:srgbClr val="2E7D32"/>
                </a:solidFill>
              </a:rPr>
              <a:t>• </a:t>
            </a:r>
            <a:r>
              <a:rPr sz="2000" b="0">
                <a:solidFill>
                  <a:srgbClr val="1F2D3A"/>
                </a:solidFill>
              </a:rPr>
              <a:t>Bu en kötü durum, bölüm 3.4'ün kendi yığınını doğuruyor</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53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Sık yapılan hatalar</a:t>
            </a:r>
          </a:p>
        </p:txBody>
      </p:sp>
      <p:sp>
        <p:nvSpPr>
          <p:cNvPr id="7" name="TextBox 6"/>
          <p:cNvSpPr txBox="1"/>
          <p:nvPr/>
        </p:nvSpPr>
        <p:spPr>
          <a:xfrm>
            <a:off x="640080" y="1325880"/>
            <a:ext cx="10911535" cy="1595120"/>
          </a:xfrm>
          <a:prstGeom prst="rect">
            <a:avLst/>
          </a:prstGeom>
          <a:noFill/>
        </p:spPr>
        <p:txBody>
          <a:bodyPr wrap="square" lIns="45720" rIns="45720">
            <a:spAutoFit/>
          </a:bodyPr>
          <a:lstStyle/>
          <a:p>
            <a:pPr>
              <a:spcAft>
                <a:spcPts val="300"/>
              </a:spcAft>
            </a:pPr>
            <a:r>
              <a:rPr sz="2000" b="1">
                <a:solidFill>
                  <a:srgbClr val="2E7D32"/>
                </a:solidFill>
              </a:rPr>
              <a:t>• </a:t>
            </a:r>
            <a:r>
              <a:rPr sz="2000" b="0">
                <a:solidFill>
                  <a:srgbClr val="1F2D3A"/>
                </a:solidFill>
              </a:rPr>
              <a:t>Taban durumu unutmak — </a:t>
            </a:r>
            <a:r>
              <a:rPr sz="2000" b="0">
                <a:solidFill>
                  <a:srgbClr val="A1123F"/>
                </a:solidFill>
                <a:latin typeface="Consolas"/>
              </a:rPr>
              <a:t>node == NULL</a:t>
            </a:r>
            <a:r>
              <a:rPr sz="2000" b="0">
                <a:solidFill>
                  <a:srgbClr val="1F2D3A"/>
                </a:solidFill>
              </a:rPr>
              <a:t> dönmeli</a:t>
            </a:r>
          </a:p>
          <a:p>
            <a:pPr>
              <a:spcAft>
                <a:spcPts val="300"/>
              </a:spcAft>
            </a:pPr>
            <a:r>
              <a:rPr sz="2000" b="1">
                <a:solidFill>
                  <a:srgbClr val="2E7D32"/>
                </a:solidFill>
              </a:rPr>
              <a:t>• </a:t>
            </a:r>
            <a:r>
              <a:rPr sz="2000" b="0">
                <a:solidFill>
                  <a:srgbClr val="1F2D3A"/>
                </a:solidFill>
              </a:rPr>
              <a:t>Senaryolar arasında paylaşılan ziyaret sayacını sıfırlamamak</a:t>
            </a:r>
          </a:p>
          <a:p>
            <a:pPr>
              <a:spcAft>
                <a:spcPts val="300"/>
              </a:spcAft>
            </a:pPr>
            <a:r>
              <a:rPr sz="2000" b="1">
                <a:solidFill>
                  <a:srgbClr val="2E7D32"/>
                </a:solidFill>
              </a:rPr>
              <a:t>• </a:t>
            </a:r>
            <a:r>
              <a:rPr sz="2000" b="0">
                <a:solidFill>
                  <a:srgbClr val="1F2D3A"/>
                </a:solidFill>
              </a:rPr>
              <a:t>Üç sıranın "genelde aynı" olduğunu sanmak — tek bir ek düğüm bile ayırır</a:t>
            </a:r>
          </a:p>
          <a:p>
            <a:pPr>
              <a:spcAft>
                <a:spcPts val="300"/>
              </a:spcAft>
            </a:pPr>
            <a:r>
              <a:rPr sz="2000" b="1">
                <a:solidFill>
                  <a:srgbClr val="2E7D32"/>
                </a:solidFill>
              </a:rPr>
              <a:t>• </a:t>
            </a:r>
            <a:r>
              <a:rPr sz="2000" b="0">
                <a:solidFill>
                  <a:srgbClr val="1F2D3A"/>
                </a:solidFill>
              </a:rPr>
              <a:t>Yanlış dolaşmayı seçmek: kurmak preorder, silmek postorder ister</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54</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Mini soru</a:t>
            </a:r>
          </a:p>
        </p:txBody>
      </p:sp>
      <p:sp>
        <p:nvSpPr>
          <p:cNvPr id="7" name="TextBox 6"/>
          <p:cNvSpPr txBox="1"/>
          <p:nvPr/>
        </p:nvSpPr>
        <p:spPr>
          <a:xfrm>
            <a:off x="640080" y="1325880"/>
            <a:ext cx="10911535" cy="770128"/>
          </a:xfrm>
          <a:prstGeom prst="rect">
            <a:avLst/>
          </a:prstGeom>
          <a:noFill/>
        </p:spPr>
        <p:txBody>
          <a:bodyPr wrap="square" lIns="45720" rIns="45720">
            <a:spAutoFit/>
          </a:bodyPr>
          <a:lstStyle/>
          <a:p>
            <a:pPr algn="l"/>
            <a:r>
              <a:rPr sz="2000" b="0">
                <a:solidFill>
                  <a:srgbClr val="1F2D3A"/>
                </a:solidFill>
              </a:rPr>
              <a:t>Bir ağacı bir dosyaya, değerleri geri okuyup sırayla ekleyerek aynı ağacı yeniden kuracak şekilde kaydetmeniz gerekiyor. Hangi sıra?</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55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Cevap</a:t>
            </a:r>
          </a:p>
        </p:txBody>
      </p:sp>
      <p:sp>
        <p:nvSpPr>
          <p:cNvPr id="7" name="TextBox 6"/>
          <p:cNvSpPr txBox="1"/>
          <p:nvPr/>
        </p:nvSpPr>
        <p:spPr>
          <a:xfrm>
            <a:off x="640080" y="1325880"/>
            <a:ext cx="10911535" cy="770128"/>
          </a:xfrm>
          <a:prstGeom prst="rect">
            <a:avLst/>
          </a:prstGeom>
          <a:noFill/>
        </p:spPr>
        <p:txBody>
          <a:bodyPr wrap="square" lIns="45720" rIns="45720">
            <a:spAutoFit/>
          </a:bodyPr>
          <a:lstStyle/>
          <a:p>
            <a:pPr algn="l"/>
            <a:r>
              <a:rPr sz="2000" b="1">
                <a:solidFill>
                  <a:srgbClr val="1F2D3A"/>
                </a:solidFill>
              </a:rPr>
              <a:t>Preorder.</a:t>
            </a:r>
            <a:r>
              <a:rPr sz="2000" b="0">
                <a:solidFill>
                  <a:srgbClr val="1F2D3A"/>
                </a:solidFill>
              </a:rPr>
              <a:t> Geri okunan ilk değer kök olmalı, ve preorder, kökü her iki altağaçtan önce ziyaret eden tek sıradır.</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56</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Özyinelemesiz inorder</a:t>
            </a:r>
          </a:p>
        </p:txBody>
      </p:sp>
      <p:sp>
        <p:nvSpPr>
          <p:cNvPr id="7" name="TextBox 6"/>
          <p:cNvSpPr txBox="1"/>
          <p:nvPr/>
        </p:nvSpPr>
        <p:spPr>
          <a:xfrm>
            <a:off x="640080" y="1325880"/>
            <a:ext cx="10911535" cy="770128"/>
          </a:xfrm>
          <a:prstGeom prst="rect">
            <a:avLst/>
          </a:prstGeom>
          <a:noFill/>
        </p:spPr>
        <p:txBody>
          <a:bodyPr wrap="square" lIns="45720" rIns="45720">
            <a:spAutoFit/>
          </a:bodyPr>
          <a:lstStyle/>
          <a:p>
            <a:pPr algn="l"/>
            <a:r>
              <a:rPr sz="2000" b="0">
                <a:solidFill>
                  <a:srgbClr val="1F2D3A"/>
                </a:solidFill>
              </a:rPr>
              <a:t>Her özyinelemeli dolaşma, gizlice derleyicinin </a:t>
            </a:r>
            <a:r>
              <a:rPr sz="2000" b="1">
                <a:solidFill>
                  <a:srgbClr val="1F2D3A"/>
                </a:solidFill>
              </a:rPr>
              <a:t>çağrı yığınını</a:t>
            </a:r>
            <a:r>
              <a:rPr sz="2000" b="0">
                <a:solidFill>
                  <a:srgbClr val="1F2D3A"/>
                </a:solidFill>
              </a:rPr>
              <a:t> kullanır. Bu kez özyineleme yok — Hafta 3'ten kendi </a:t>
            </a:r>
            <a:r>
              <a:rPr sz="2000" b="1">
                <a:solidFill>
                  <a:srgbClr val="1F2D3A"/>
                </a:solidFill>
              </a:rPr>
              <a:t>yığınımız</a:t>
            </a:r>
            <a:r>
              <a:rPr sz="2000" b="0">
                <a:solidFill>
                  <a:srgbClr val="1F2D3A"/>
                </a:solidFill>
              </a:rPr>
              <a:t>, </a:t>
            </a:r>
            <a:r>
              <a:rPr sz="2000" b="0">
                <a:solidFill>
                  <a:srgbClr val="A1123F"/>
                </a:solidFill>
                <a:latin typeface="Consolas"/>
              </a:rPr>
              <a:t>int</a:t>
            </a:r>
            <a:r>
              <a:rPr sz="2000" b="0">
                <a:solidFill>
                  <a:srgbClr val="1F2D3A"/>
                </a:solidFill>
              </a:rPr>
              <a:t> yerine </a:t>
            </a:r>
            <a:r>
              <a:rPr sz="2000" b="0">
                <a:solidFill>
                  <a:srgbClr val="A1123F"/>
                </a:solidFill>
                <a:latin typeface="Consolas"/>
              </a:rPr>
              <a:t>Node *</a:t>
            </a:r>
            <a:r>
              <a:rPr sz="2000" b="0">
                <a:solidFill>
                  <a:srgbClr val="1F2D3A"/>
                </a:solidFill>
              </a:rPr>
              <a:t> tutan.</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57</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Özyinelemesiz inorder, adım adım</a:t>
            </a:r>
          </a:p>
        </p:txBody>
      </p:sp>
      <p:pic>
        <p:nvPicPr>
          <p:cNvPr id="7" name="Picture 6" descr="iterative-inorder-stack.tr.gif"/>
          <p:cNvPicPr>
            <a:picLocks noChangeAspect="1"/>
          </p:cNvPicPr>
          <p:nvPr/>
        </p:nvPicPr>
        <p:blipFill>
          <a:blip r:embed="rId3"/>
          <a:stretch>
            <a:fillRect/>
          </a:stretch>
        </p:blipFill>
        <p:spPr>
          <a:xfrm>
            <a:off x="2847630" y="1325880"/>
            <a:ext cx="6496434" cy="4828032"/>
          </a:xfrm>
          <a:prstGeom prst="rect">
            <a:avLst/>
          </a:prstGeom>
        </p:spPr>
      </p:pic>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58</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Uç durum — yığın en derin noktasına ulaşıyor</a:t>
            </a:r>
          </a:p>
        </p:txBody>
      </p:sp>
      <p:pic>
        <p:nvPicPr>
          <p:cNvPr id="7" name="Picture 6" descr="iterative-inorder-stack.tr.gif"/>
          <p:cNvPicPr>
            <a:picLocks noChangeAspect="1"/>
          </p:cNvPicPr>
          <p:nvPr/>
        </p:nvPicPr>
        <p:blipFill>
          <a:blip r:embed="rId3"/>
          <a:stretch>
            <a:fillRect/>
          </a:stretch>
        </p:blipFill>
        <p:spPr>
          <a:xfrm>
            <a:off x="2847630" y="1325880"/>
            <a:ext cx="6496434" cy="4828032"/>
          </a:xfrm>
          <a:prstGeom prst="rect">
            <a:avLst/>
          </a:prstGeom>
        </p:spPr>
      </p:pic>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59</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Kod — push / pop (kendi yığınımız)</a:t>
            </a:r>
          </a:p>
        </p:txBody>
      </p:sp>
      <p:sp>
        <p:nvSpPr>
          <p:cNvPr id="7" name="Rectangle 6"/>
          <p:cNvSpPr/>
          <p:nvPr/>
        </p:nvSpPr>
        <p:spPr>
          <a:xfrm>
            <a:off x="640080" y="1325880"/>
            <a:ext cx="10911535" cy="1975104"/>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static void push(Node *n) {</a:t>
            </a:r>
          </a:p>
          <a:p>
            <a:pPr algn="l"/>
            <a:r>
              <a:rPr sz="1240">
                <a:solidFill>
                  <a:srgbClr val="1F2D3A"/>
                </a:solidFill>
                <a:latin typeface="Consolas"/>
              </a:rPr>
              <a:t>    top = top + 1;</a:t>
            </a:r>
          </a:p>
          <a:p>
            <a:pPr algn="l"/>
            <a:r>
              <a:rPr sz="1240">
                <a:solidFill>
                  <a:srgbClr val="1F2D3A"/>
                </a:solidFill>
                <a:latin typeface="Consolas"/>
              </a:rPr>
              <a:t>    stack_data[top] = n;</a:t>
            </a:r>
          </a:p>
          <a:p>
            <a:pPr algn="l"/>
            <a:r>
              <a:rPr sz="1240">
                <a:solidFill>
                  <a:srgbClr val="1F2D3A"/>
                </a:solidFill>
                <a:latin typeface="Consolas"/>
              </a:rPr>
              <a:t>}</a:t>
            </a:r>
          </a:p>
          <a:p>
            <a:pPr algn="l"/>
            <a:r>
              <a:rPr sz="1240">
                <a:solidFill>
                  <a:srgbClr val="1F2D3A"/>
                </a:solidFill>
                <a:latin typeface="Consolas"/>
              </a:rPr>
              <a:t>static Node *pop(void) {</a:t>
            </a:r>
          </a:p>
          <a:p>
            <a:pPr algn="l"/>
            <a:r>
              <a:rPr sz="1240">
                <a:solidFill>
                  <a:srgbClr val="1F2D3A"/>
                </a:solidFill>
                <a:latin typeface="Consolas"/>
              </a:rPr>
              <a:t>    Node *n = stack_data[top];</a:t>
            </a:r>
          </a:p>
          <a:p>
            <a:pPr algn="l"/>
            <a:r>
              <a:rPr sz="1240">
                <a:solidFill>
                  <a:srgbClr val="1F2D3A"/>
                </a:solidFill>
                <a:latin typeface="Consolas"/>
              </a:rPr>
              <a:t>    top = top - 1;</a:t>
            </a:r>
          </a:p>
          <a:p>
            <a:pPr algn="l"/>
            <a:r>
              <a:rPr sz="1240">
                <a:solidFill>
                  <a:srgbClr val="1F2D3A"/>
                </a:solidFill>
                <a:latin typeface="Consolas"/>
              </a:rPr>
              <a:t>    return n;</a:t>
            </a:r>
          </a:p>
          <a:p>
            <a:pPr algn="l"/>
            <a:r>
              <a:rPr sz="1240">
                <a:solidFill>
                  <a:srgbClr val="1F2D3A"/>
                </a:solidFill>
                <a:latin typeface="Consolas"/>
              </a:rPr>
              <a:t>}</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60</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Kod — ana döngü</a:t>
            </a:r>
          </a:p>
        </p:txBody>
      </p:sp>
      <p:sp>
        <p:nvSpPr>
          <p:cNvPr id="7" name="Rectangle 6"/>
          <p:cNvSpPr/>
          <p:nvPr/>
        </p:nvSpPr>
        <p:spPr>
          <a:xfrm>
            <a:off x="640080" y="1325880"/>
            <a:ext cx="10911535" cy="2164079"/>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Node *cur = root;</a:t>
            </a:r>
          </a:p>
          <a:p>
            <a:pPr algn="l"/>
            <a:r>
              <a:rPr sz="1240">
                <a:solidFill>
                  <a:srgbClr val="1F2D3A"/>
                </a:solidFill>
                <a:latin typeface="Consolas"/>
              </a:rPr>
              <a:t>while (cur != NULL || !is_empty()) {</a:t>
            </a:r>
          </a:p>
          <a:p>
            <a:pPr algn="l"/>
            <a:r>
              <a:rPr sz="1240">
                <a:solidFill>
                  <a:srgbClr val="1F2D3A"/>
                </a:solidFill>
                <a:latin typeface="Consolas"/>
              </a:rPr>
              <a:t>    while (cur != NULL) {</a:t>
            </a:r>
          </a:p>
          <a:p>
            <a:pPr algn="l"/>
            <a:r>
              <a:rPr sz="1240">
                <a:solidFill>
                  <a:srgbClr val="1F2D3A"/>
                </a:solidFill>
                <a:latin typeface="Consolas"/>
              </a:rPr>
              <a:t>        push(cur);</a:t>
            </a:r>
          </a:p>
          <a:p>
            <a:pPr algn="l"/>
            <a:r>
              <a:rPr sz="1240">
                <a:solidFill>
                  <a:srgbClr val="1F2D3A"/>
                </a:solidFill>
                <a:latin typeface="Consolas"/>
              </a:rPr>
              <a:t>        cur = cur-&gt;left;</a:t>
            </a:r>
          </a:p>
          <a:p>
            <a:pPr algn="l"/>
            <a:r>
              <a:rPr sz="1240">
                <a:solidFill>
                  <a:srgbClr val="1F2D3A"/>
                </a:solidFill>
                <a:latin typeface="Consolas"/>
              </a:rPr>
              <a:t>    }</a:t>
            </a:r>
          </a:p>
          <a:p>
            <a:pPr algn="l"/>
            <a:r>
              <a:rPr sz="1240">
                <a:solidFill>
                  <a:srgbClr val="1F2D3A"/>
                </a:solidFill>
                <a:latin typeface="Consolas"/>
              </a:rPr>
              <a:t>    cur = pop();</a:t>
            </a:r>
          </a:p>
          <a:p>
            <a:pPr algn="l"/>
            <a:r>
              <a:rPr sz="1240">
                <a:solidFill>
                  <a:srgbClr val="1F2D3A"/>
                </a:solidFill>
                <a:latin typeface="Consolas"/>
              </a:rPr>
              <a:t>    printf("visit %d\n", cur-&gt;value);</a:t>
            </a:r>
          </a:p>
          <a:p>
            <a:pPr algn="l"/>
            <a:r>
              <a:rPr sz="1240">
                <a:solidFill>
                  <a:srgbClr val="1F2D3A"/>
                </a:solidFill>
                <a:latin typeface="Consolas"/>
              </a:rPr>
              <a:t>    cur = cur-&gt;right;</a:t>
            </a:r>
          </a:p>
          <a:p>
            <a:pPr algn="l"/>
            <a:r>
              <a:rPr sz="1240">
                <a:solidFill>
                  <a:srgbClr val="1F2D3A"/>
                </a:solidFill>
                <a:latin typeface="Consolas"/>
              </a:rPr>
              <a:t>}</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61</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Karmaşıklık</a:t>
            </a:r>
          </a:p>
        </p:txBody>
      </p:sp>
      <p:sp>
        <p:nvSpPr>
          <p:cNvPr id="7" name="TextBox 6"/>
          <p:cNvSpPr txBox="1"/>
          <p:nvPr/>
        </p:nvSpPr>
        <p:spPr>
          <a:xfrm>
            <a:off x="640080" y="1325880"/>
            <a:ext cx="10911535" cy="1595120"/>
          </a:xfrm>
          <a:prstGeom prst="rect">
            <a:avLst/>
          </a:prstGeom>
          <a:noFill/>
        </p:spPr>
        <p:txBody>
          <a:bodyPr wrap="square" lIns="45720" rIns="45720">
            <a:spAutoFit/>
          </a:bodyPr>
          <a:lstStyle/>
          <a:p>
            <a:pPr>
              <a:spcAft>
                <a:spcPts val="300"/>
              </a:spcAft>
            </a:pPr>
            <a:r>
              <a:rPr sz="2000" b="1">
                <a:solidFill>
                  <a:srgbClr val="2E7D32"/>
                </a:solidFill>
              </a:rPr>
              <a:t>• </a:t>
            </a:r>
            <a:r>
              <a:rPr sz="2000" b="1">
                <a:solidFill>
                  <a:srgbClr val="1F2D3A"/>
                </a:solidFill>
              </a:rPr>
              <a:t>O(n)</a:t>
            </a:r>
            <a:r>
              <a:rPr sz="2000" b="0">
                <a:solidFill>
                  <a:srgbClr val="1F2D3A"/>
                </a:solidFill>
              </a:rPr>
              <a:t> zaman — her düğüm bir kez push, bir kez pop</a:t>
            </a:r>
          </a:p>
          <a:p>
            <a:pPr>
              <a:spcAft>
                <a:spcPts val="300"/>
              </a:spcAft>
            </a:pPr>
            <a:r>
              <a:rPr sz="2000" b="1">
                <a:solidFill>
                  <a:srgbClr val="2E7D32"/>
                </a:solidFill>
              </a:rPr>
              <a:t>• </a:t>
            </a:r>
            <a:r>
              <a:rPr sz="2000" b="1">
                <a:solidFill>
                  <a:srgbClr val="1F2D3A"/>
                </a:solidFill>
              </a:rPr>
              <a:t>O(h)</a:t>
            </a:r>
            <a:r>
              <a:rPr sz="2000" b="0">
                <a:solidFill>
                  <a:srgbClr val="1F2D3A"/>
                </a:solidFill>
              </a:rPr>
              <a:t> alan — özyinelemeli sürümle tam olarak aynı</a:t>
            </a:r>
          </a:p>
          <a:p>
            <a:pPr>
              <a:spcAft>
                <a:spcPts val="300"/>
              </a:spcAft>
            </a:pPr>
            <a:r>
              <a:rPr sz="2000" b="1">
                <a:solidFill>
                  <a:srgbClr val="2E7D32"/>
                </a:solidFill>
              </a:rPr>
              <a:t>• </a:t>
            </a:r>
            <a:r>
              <a:rPr sz="2000" b="0">
                <a:solidFill>
                  <a:srgbClr val="1F2D3A"/>
                </a:solidFill>
              </a:rPr>
              <a:t>Bellek kazancı yok; muhasebe yalnızca kendi yığınımıza taşındı</a:t>
            </a:r>
          </a:p>
          <a:p>
            <a:pPr>
              <a:spcAft>
                <a:spcPts val="300"/>
              </a:spcAft>
            </a:pPr>
            <a:r>
              <a:rPr sz="2000" b="1">
                <a:solidFill>
                  <a:srgbClr val="2E7D32"/>
                </a:solidFill>
              </a:rPr>
              <a:t>• </a:t>
            </a:r>
            <a:r>
              <a:rPr sz="2000" b="0">
                <a:solidFill>
                  <a:srgbClr val="1F2D3A"/>
                </a:solidFill>
              </a:rPr>
              <a:t>Kazanç: kendi yığınımız, sabit bir özyineleme sınırını aşabilir</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62</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Sık yapılan hatalar</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2E7D32"/>
                </a:solidFill>
              </a:rPr>
              <a:t>• </a:t>
            </a:r>
            <a:r>
              <a:rPr sz="2000" b="0">
                <a:solidFill>
                  <a:srgbClr val="A1123F"/>
                </a:solidFill>
                <a:latin typeface="Consolas"/>
              </a:rPr>
              <a:t>cur != NULL || !is_empty()</a:t>
            </a:r>
            <a:r>
              <a:rPr sz="2000" b="0">
                <a:solidFill>
                  <a:srgbClr val="1F2D3A"/>
                </a:solidFill>
              </a:rPr>
              <a:t>in herhangi bir yarısını atlamak</a:t>
            </a:r>
          </a:p>
          <a:p>
            <a:pPr>
              <a:spcAft>
                <a:spcPts val="300"/>
              </a:spcAft>
            </a:pPr>
            <a:r>
              <a:rPr sz="2000" b="1">
                <a:solidFill>
                  <a:srgbClr val="2E7D32"/>
                </a:solidFill>
              </a:rPr>
              <a:t>• </a:t>
            </a:r>
            <a:r>
              <a:rPr sz="2000" b="0">
                <a:solidFill>
                  <a:srgbClr val="1F2D3A"/>
                </a:solidFill>
              </a:rPr>
              <a:t>Bir düğümü pop edip ziyaret ettikten sonra </a:t>
            </a:r>
            <a:r>
              <a:rPr sz="2000" b="0">
                <a:solidFill>
                  <a:srgbClr val="A1123F"/>
                </a:solidFill>
                <a:latin typeface="Consolas"/>
              </a:rPr>
              <a:t>cur = cur-&gt;right</a:t>
            </a:r>
            <a:r>
              <a:rPr sz="2000" b="0">
                <a:solidFill>
                  <a:srgbClr val="1F2D3A"/>
                </a:solidFill>
              </a:rPr>
              <a:t>i unutmak</a:t>
            </a:r>
          </a:p>
          <a:p>
            <a:pPr>
              <a:spcAft>
                <a:spcPts val="300"/>
              </a:spcAft>
            </a:pPr>
            <a:r>
              <a:rPr sz="2000" b="1">
                <a:solidFill>
                  <a:srgbClr val="2E7D32"/>
                </a:solidFill>
              </a:rPr>
              <a:t>• </a:t>
            </a:r>
            <a:r>
              <a:rPr sz="2000" b="0">
                <a:solidFill>
                  <a:srgbClr val="1F2D3A"/>
                </a:solidFill>
              </a:rPr>
              <a:t>Atlarsanız, her sağ altağaç sessizce kaybolur</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63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Mini soru</a:t>
            </a:r>
          </a:p>
        </p:txBody>
      </p:sp>
      <p:sp>
        <p:nvSpPr>
          <p:cNvPr id="7" name="TextBox 6"/>
          <p:cNvSpPr txBox="1"/>
          <p:nvPr/>
        </p:nvSpPr>
        <p:spPr>
          <a:xfrm>
            <a:off x="640080" y="1325880"/>
            <a:ext cx="10911535" cy="770128"/>
          </a:xfrm>
          <a:prstGeom prst="rect">
            <a:avLst/>
          </a:prstGeom>
          <a:noFill/>
        </p:spPr>
        <p:txBody>
          <a:bodyPr wrap="square" lIns="45720" rIns="45720">
            <a:spAutoFit/>
          </a:bodyPr>
          <a:lstStyle/>
          <a:p>
            <a:pPr algn="l"/>
            <a:r>
              <a:rPr sz="2000" b="1">
                <a:solidFill>
                  <a:srgbClr val="1F2D3A"/>
                </a:solidFill>
              </a:rPr>
              <a:t>Mükemmel</a:t>
            </a:r>
            <a:r>
              <a:rPr sz="2000" b="0">
                <a:solidFill>
                  <a:srgbClr val="1F2D3A"/>
                </a:solidFill>
              </a:rPr>
              <a:t> yükseklik </a:t>
            </a:r>
            <a:r>
              <a:rPr sz="2000" b="0" i="1">
                <a:solidFill>
                  <a:srgbClr val="1F2D3A"/>
                </a:solidFill>
              </a:rPr>
              <a:t>h</a:t>
            </a:r>
            <a:r>
              <a:rPr sz="2000" b="0">
                <a:solidFill>
                  <a:srgbClr val="1F2D3A"/>
                </a:solidFill>
              </a:rPr>
              <a:t> bir ağaçta, bu dolaşma boyunca yığında aynı anda en çok kaç düğüm oturur?</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64</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Cevap</a:t>
            </a:r>
          </a:p>
        </p:txBody>
      </p:sp>
      <p:sp>
        <p:nvSpPr>
          <p:cNvPr id="7" name="TextBox 6"/>
          <p:cNvSpPr txBox="1"/>
          <p:nvPr/>
        </p:nvSpPr>
        <p:spPr>
          <a:xfrm>
            <a:off x="640080" y="1325880"/>
            <a:ext cx="10911535" cy="770128"/>
          </a:xfrm>
          <a:prstGeom prst="rect">
            <a:avLst/>
          </a:prstGeom>
          <a:noFill/>
        </p:spPr>
        <p:txBody>
          <a:bodyPr wrap="square" lIns="45720" rIns="45720">
            <a:spAutoFit/>
          </a:bodyPr>
          <a:lstStyle/>
          <a:p>
            <a:pPr algn="l"/>
            <a:r>
              <a:rPr sz="2000" b="1">
                <a:solidFill>
                  <a:srgbClr val="1F2D3A"/>
                </a:solidFill>
              </a:rPr>
              <a:t/>
            </a:r>
            <a:r>
              <a:rPr sz="2000" b="0" i="1">
                <a:solidFill>
                  <a:srgbClr val="1F2D3A"/>
                </a:solidFill>
              </a:rPr>
              <a:t>h</a:t>
            </a:r>
            <a:r>
              <a:rPr sz="2000" b="0">
                <a:solidFill>
                  <a:srgbClr val="1F2D3A"/>
                </a:solidFill>
              </a:rPr>
              <a:t> + 1.*</a:t>
            </a:r>
            <a:r>
              <a:rPr sz="2000" b="0" i="1">
                <a:solidFill>
                  <a:srgbClr val="1F2D3A"/>
                </a:solidFill>
              </a:rPr>
              <a:t> Yığın her zaman yalnızca o anki sol omurgayı tutar, ve mükemmel bir ağacın en uzun sol omurgası </a:t>
            </a:r>
            <a:r>
              <a:rPr sz="2000" b="0">
                <a:solidFill>
                  <a:srgbClr val="1F2D3A"/>
                </a:solidFill>
              </a:rPr>
              <a:t>h* + 1 düğümlüdür.</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65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Level order (genişlik öncelikli), bir kuyrukla</a:t>
            </a:r>
          </a:p>
        </p:txBody>
      </p:sp>
      <p:sp>
        <p:nvSpPr>
          <p:cNvPr id="7" name="TextBox 6"/>
          <p:cNvSpPr txBox="1"/>
          <p:nvPr/>
        </p:nvSpPr>
        <p:spPr>
          <a:xfrm>
            <a:off x="640080" y="1325880"/>
            <a:ext cx="10911535" cy="770128"/>
          </a:xfrm>
          <a:prstGeom prst="rect">
            <a:avLst/>
          </a:prstGeom>
          <a:noFill/>
        </p:spPr>
        <p:txBody>
          <a:bodyPr wrap="square" lIns="45720" rIns="45720">
            <a:spAutoFit/>
          </a:bodyPr>
          <a:lstStyle/>
          <a:p>
            <a:pPr algn="l"/>
            <a:r>
              <a:rPr sz="2000" b="0">
                <a:solidFill>
                  <a:srgbClr val="1F2D3A"/>
                </a:solidFill>
              </a:rPr>
              <a:t>Şimdiye kadarki her dolaşma </a:t>
            </a:r>
            <a:r>
              <a:rPr sz="2000" b="1">
                <a:solidFill>
                  <a:srgbClr val="1F2D3A"/>
                </a:solidFill>
              </a:rPr>
              <a:t>derine</a:t>
            </a:r>
            <a:r>
              <a:rPr sz="2000" b="0">
                <a:solidFill>
                  <a:srgbClr val="1F2D3A"/>
                </a:solidFill>
              </a:rPr>
              <a:t> gider, </a:t>
            </a:r>
            <a:r>
              <a:rPr sz="2000" b="1">
                <a:solidFill>
                  <a:srgbClr val="1F2D3A"/>
                </a:solidFill>
              </a:rPr>
              <a:t>genişe</a:t>
            </a:r>
            <a:r>
              <a:rPr sz="2000" b="0">
                <a:solidFill>
                  <a:srgbClr val="1F2D3A"/>
                </a:solidFill>
              </a:rPr>
              <a:t> gitmeden önce. Level order kökü, sonra derinlik 1'deki </a:t>
            </a:r>
            <a:r>
              <a:rPr sz="2000" b="1">
                <a:solidFill>
                  <a:srgbClr val="1F2D3A"/>
                </a:solidFill>
              </a:rPr>
              <a:t>her</a:t>
            </a:r>
            <a:r>
              <a:rPr sz="2000" b="0">
                <a:solidFill>
                  <a:srgbClr val="1F2D3A"/>
                </a:solidFill>
              </a:rPr>
              <a:t> düğümü ziyaret eder — bir </a:t>
            </a:r>
            <a:r>
              <a:rPr sz="2000" b="1">
                <a:solidFill>
                  <a:srgbClr val="1F2D3A"/>
                </a:solidFill>
              </a:rPr>
              <a:t>kuyruk</a:t>
            </a:r>
            <a:r>
              <a:rPr sz="2000" b="0">
                <a:solidFill>
                  <a:srgbClr val="1F2D3A"/>
                </a:solidFill>
              </a:rPr>
              <a:t> gerektirir, yığın değil.</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66</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Level order, adım adım</a:t>
            </a:r>
          </a:p>
        </p:txBody>
      </p:sp>
      <p:pic>
        <p:nvPicPr>
          <p:cNvPr id="7" name="Picture 6" descr="level-order-traversal.tr.gif"/>
          <p:cNvPicPr>
            <a:picLocks noChangeAspect="1"/>
          </p:cNvPicPr>
          <p:nvPr/>
        </p:nvPicPr>
        <p:blipFill>
          <a:blip r:embed="rId3"/>
          <a:stretch>
            <a:fillRect/>
          </a:stretch>
        </p:blipFill>
        <p:spPr>
          <a:xfrm>
            <a:off x="1688515" y="1325880"/>
            <a:ext cx="8814664" cy="4828032"/>
          </a:xfrm>
          <a:prstGeom prst="rect">
            <a:avLst/>
          </a:prstGeom>
        </p:spPr>
      </p:pic>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67</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Uç durum — kuyruk hep bir eleman tutuyor</a:t>
            </a:r>
          </a:p>
        </p:txBody>
      </p:sp>
      <p:pic>
        <p:nvPicPr>
          <p:cNvPr id="7" name="Picture 6" descr="level-order-traversal.tr.gif"/>
          <p:cNvPicPr>
            <a:picLocks noChangeAspect="1"/>
          </p:cNvPicPr>
          <p:nvPr/>
        </p:nvPicPr>
        <p:blipFill>
          <a:blip r:embed="rId3"/>
          <a:stretch>
            <a:fillRect/>
          </a:stretch>
        </p:blipFill>
        <p:spPr>
          <a:xfrm>
            <a:off x="1688515" y="1325880"/>
            <a:ext cx="8814664" cy="4828032"/>
          </a:xfrm>
          <a:prstGeom prst="rect">
            <a:avLst/>
          </a:prstGeom>
        </p:spPr>
      </p:pic>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68</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Kod — enqueue / dequeue</a:t>
            </a:r>
          </a:p>
        </p:txBody>
      </p:sp>
      <p:sp>
        <p:nvSpPr>
          <p:cNvPr id="7" name="Rectangle 6"/>
          <p:cNvSpPr/>
          <p:nvPr/>
        </p:nvSpPr>
        <p:spPr>
          <a:xfrm>
            <a:off x="640080" y="1325880"/>
            <a:ext cx="10911535" cy="2353056"/>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static void enqueue(Node *n) {</a:t>
            </a:r>
          </a:p>
          <a:p>
            <a:pPr algn="l"/>
            <a:r>
              <a:rPr sz="1240">
                <a:solidFill>
                  <a:srgbClr val="1F2D3A"/>
                </a:solidFill>
                <a:latin typeface="Consolas"/>
              </a:rPr>
              <a:t>    rear = (rear + 1) % QUEUE_CAP;</a:t>
            </a:r>
          </a:p>
          <a:p>
            <a:pPr algn="l"/>
            <a:r>
              <a:rPr sz="1240">
                <a:solidFill>
                  <a:srgbClr val="1F2D3A"/>
                </a:solidFill>
                <a:latin typeface="Consolas"/>
              </a:rPr>
              <a:t>    queue_data[rear] = n;</a:t>
            </a:r>
          </a:p>
          <a:p>
            <a:pPr algn="l"/>
            <a:r>
              <a:rPr sz="1240">
                <a:solidFill>
                  <a:srgbClr val="1F2D3A"/>
                </a:solidFill>
                <a:latin typeface="Consolas"/>
              </a:rPr>
              <a:t>    count++;</a:t>
            </a:r>
          </a:p>
          <a:p>
            <a:pPr algn="l"/>
            <a:r>
              <a:rPr sz="1240">
                <a:solidFill>
                  <a:srgbClr val="1F2D3A"/>
                </a:solidFill>
                <a:latin typeface="Consolas"/>
              </a:rPr>
              <a:t>}</a:t>
            </a:r>
          </a:p>
          <a:p>
            <a:pPr algn="l"/>
            <a:r>
              <a:rPr sz="1240">
                <a:solidFill>
                  <a:srgbClr val="1F2D3A"/>
                </a:solidFill>
                <a:latin typeface="Consolas"/>
              </a:rPr>
              <a:t>static Node *dequeue(void) {</a:t>
            </a:r>
          </a:p>
          <a:p>
            <a:pPr algn="l"/>
            <a:r>
              <a:rPr sz="1240">
                <a:solidFill>
                  <a:srgbClr val="1F2D3A"/>
                </a:solidFill>
                <a:latin typeface="Consolas"/>
              </a:rPr>
              <a:t>    Node *n = queue_data[front];</a:t>
            </a:r>
          </a:p>
          <a:p>
            <a:pPr algn="l"/>
            <a:r>
              <a:rPr sz="1240">
                <a:solidFill>
                  <a:srgbClr val="1F2D3A"/>
                </a:solidFill>
                <a:latin typeface="Consolas"/>
              </a:rPr>
              <a:t>    front = (front + 1) % QUEUE_CAP;</a:t>
            </a:r>
          </a:p>
          <a:p>
            <a:pPr algn="l"/>
            <a:r>
              <a:rPr sz="1240">
                <a:solidFill>
                  <a:srgbClr val="1F2D3A"/>
                </a:solidFill>
                <a:latin typeface="Consolas"/>
              </a:rPr>
              <a:t>    count--;</a:t>
            </a:r>
          </a:p>
          <a:p>
            <a:pPr algn="l"/>
            <a:r>
              <a:rPr sz="1240">
                <a:solidFill>
                  <a:srgbClr val="1F2D3A"/>
                </a:solidFill>
                <a:latin typeface="Consolas"/>
              </a:rPr>
              <a:t>    return n;</a:t>
            </a:r>
          </a:p>
          <a:p>
            <a:pPr algn="l"/>
            <a:r>
              <a:rPr sz="1240">
                <a:solidFill>
                  <a:srgbClr val="1F2D3A"/>
                </a:solidFill>
                <a:latin typeface="Consolas"/>
              </a:rPr>
              <a:t>}</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69</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Kod — ana döngü</a:t>
            </a:r>
          </a:p>
        </p:txBody>
      </p:sp>
      <p:sp>
        <p:nvSpPr>
          <p:cNvPr id="7" name="Rectangle 6"/>
          <p:cNvSpPr/>
          <p:nvPr/>
        </p:nvSpPr>
        <p:spPr>
          <a:xfrm>
            <a:off x="640080" y="1325880"/>
            <a:ext cx="10911535" cy="1597152"/>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enqueue(root);</a:t>
            </a:r>
          </a:p>
          <a:p>
            <a:pPr algn="l"/>
            <a:r>
              <a:rPr sz="1240">
                <a:solidFill>
                  <a:srgbClr val="1F2D3A"/>
                </a:solidFill>
                <a:latin typeface="Consolas"/>
              </a:rPr>
              <a:t>while (!is_empty()) {</a:t>
            </a:r>
          </a:p>
          <a:p>
            <a:pPr algn="l"/>
            <a:r>
              <a:rPr sz="1240">
                <a:solidFill>
                  <a:srgbClr val="1F2D3A"/>
                </a:solidFill>
                <a:latin typeface="Consolas"/>
              </a:rPr>
              <a:t>    Node *cur = dequeue();</a:t>
            </a:r>
          </a:p>
          <a:p>
            <a:pPr algn="l"/>
            <a:r>
              <a:rPr sz="1240">
                <a:solidFill>
                  <a:srgbClr val="1F2D3A"/>
                </a:solidFill>
                <a:latin typeface="Consolas"/>
              </a:rPr>
              <a:t>    printf("visit %d\n", cur-&gt;value);</a:t>
            </a:r>
          </a:p>
          <a:p>
            <a:pPr algn="l"/>
            <a:r>
              <a:rPr sz="1240">
                <a:solidFill>
                  <a:srgbClr val="1F2D3A"/>
                </a:solidFill>
                <a:latin typeface="Consolas"/>
              </a:rPr>
              <a:t>    if (cur-&gt;left != NULL) enqueue(cur-&gt;left);</a:t>
            </a:r>
          </a:p>
          <a:p>
            <a:pPr algn="l"/>
            <a:r>
              <a:rPr sz="1240">
                <a:solidFill>
                  <a:srgbClr val="1F2D3A"/>
                </a:solidFill>
                <a:latin typeface="Consolas"/>
              </a:rPr>
              <a:t>    if (cur-&gt;right != NULL) enqueue(cur-&gt;right);</a:t>
            </a:r>
          </a:p>
          <a:p>
            <a:pPr algn="l"/>
            <a:r>
              <a:rPr sz="1240">
                <a:solidFill>
                  <a:srgbClr val="1F2D3A"/>
                </a:solidFill>
                <a:latin typeface="Consolas"/>
              </a:rPr>
              <a:t>}</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70</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Karmaşıklık</a:t>
            </a:r>
          </a:p>
        </p:txBody>
      </p:sp>
      <p:sp>
        <p:nvSpPr>
          <p:cNvPr id="7" name="TextBox 6"/>
          <p:cNvSpPr txBox="1"/>
          <p:nvPr/>
        </p:nvSpPr>
        <p:spPr>
          <a:xfrm>
            <a:off x="640080" y="1325880"/>
            <a:ext cx="10911535" cy="1595120"/>
          </a:xfrm>
          <a:prstGeom prst="rect">
            <a:avLst/>
          </a:prstGeom>
          <a:noFill/>
        </p:spPr>
        <p:txBody>
          <a:bodyPr wrap="square" lIns="45720" rIns="45720">
            <a:spAutoFit/>
          </a:bodyPr>
          <a:lstStyle/>
          <a:p>
            <a:pPr>
              <a:spcAft>
                <a:spcPts val="300"/>
              </a:spcAft>
            </a:pPr>
            <a:r>
              <a:rPr sz="2000" b="1">
                <a:solidFill>
                  <a:srgbClr val="2E7D32"/>
                </a:solidFill>
              </a:rPr>
              <a:t>• </a:t>
            </a:r>
            <a:r>
              <a:rPr sz="2000" b="1">
                <a:solidFill>
                  <a:srgbClr val="1F2D3A"/>
                </a:solidFill>
              </a:rPr>
              <a:t>O(n)</a:t>
            </a:r>
            <a:r>
              <a:rPr sz="2000" b="0">
                <a:solidFill>
                  <a:srgbClr val="1F2D3A"/>
                </a:solidFill>
              </a:rPr>
              <a:t> zaman — her düğüm bir kez enqueue, bir kez dequeue</a:t>
            </a:r>
          </a:p>
          <a:p>
            <a:pPr>
              <a:spcAft>
                <a:spcPts val="300"/>
              </a:spcAft>
            </a:pPr>
            <a:r>
              <a:rPr sz="2000" b="1">
                <a:solidFill>
                  <a:srgbClr val="2E7D32"/>
                </a:solidFill>
              </a:rPr>
              <a:t>• </a:t>
            </a:r>
            <a:r>
              <a:rPr sz="2000" b="1">
                <a:solidFill>
                  <a:srgbClr val="1F2D3A"/>
                </a:solidFill>
              </a:rPr>
              <a:t>O(w)</a:t>
            </a:r>
            <a:r>
              <a:rPr sz="2000" b="0">
                <a:solidFill>
                  <a:srgbClr val="1F2D3A"/>
                </a:solidFill>
              </a:rPr>
              <a:t> alan, </a:t>
            </a:r>
            <a:r>
              <a:rPr sz="2000" b="0" i="1">
                <a:solidFill>
                  <a:srgbClr val="1F2D3A"/>
                </a:solidFill>
              </a:rPr>
              <a:t>w</a:t>
            </a:r>
            <a:r>
              <a:rPr sz="2000" b="0">
                <a:solidFill>
                  <a:srgbClr val="1F2D3A"/>
                </a:solidFill>
              </a:rPr>
              <a:t> ağacın en büyük </a:t>
            </a:r>
            <a:r>
              <a:rPr sz="2000" b="1">
                <a:solidFill>
                  <a:srgbClr val="1F2D3A"/>
                </a:solidFill>
              </a:rPr>
              <a:t>genişliği</a:t>
            </a:r>
          </a:p>
          <a:p>
            <a:pPr>
              <a:spcAft>
                <a:spcPts val="300"/>
              </a:spcAft>
            </a:pPr>
            <a:r>
              <a:rPr sz="2000" b="1">
                <a:solidFill>
                  <a:srgbClr val="2E7D32"/>
                </a:solidFill>
              </a:rPr>
              <a:t>• </a:t>
            </a:r>
            <a:r>
              <a:rPr sz="2000" b="0">
                <a:solidFill>
                  <a:srgbClr val="1F2D3A"/>
                </a:solidFill>
              </a:rPr>
              <a:t>Dallı, dengeli bir ağaçta </a:t>
            </a:r>
            <a:r>
              <a:rPr sz="2000" b="0" i="1">
                <a:solidFill>
                  <a:srgbClr val="1F2D3A"/>
                </a:solidFill>
              </a:rPr>
              <a:t>w</a:t>
            </a:r>
            <a:r>
              <a:rPr sz="2000" b="0">
                <a:solidFill>
                  <a:srgbClr val="1F2D3A"/>
                </a:solidFill>
              </a:rPr>
              <a:t>, O(n) kadar büyük olabilir</a:t>
            </a:r>
          </a:p>
          <a:p>
            <a:pPr>
              <a:spcAft>
                <a:spcPts val="300"/>
              </a:spcAft>
            </a:pPr>
            <a:r>
              <a:rPr sz="2000" b="1">
                <a:solidFill>
                  <a:srgbClr val="2E7D32"/>
                </a:solidFill>
              </a:rPr>
              <a:t>• </a:t>
            </a:r>
            <a:r>
              <a:rPr sz="2000" b="0">
                <a:solidFill>
                  <a:srgbClr val="1F2D3A"/>
                </a:solidFill>
              </a:rPr>
              <a:t>Her derinlik öncelikli dolaşmanın O(h) alanıyla karşılaştırın</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71</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Sık yapılan hatalar</a:t>
            </a:r>
          </a:p>
        </p:txBody>
      </p:sp>
      <p:sp>
        <p:nvSpPr>
          <p:cNvPr id="7" name="TextBox 6"/>
          <p:cNvSpPr txBox="1"/>
          <p:nvPr/>
        </p:nvSpPr>
        <p:spPr>
          <a:xfrm>
            <a:off x="640080" y="1325880"/>
            <a:ext cx="10911535" cy="1173480"/>
          </a:xfrm>
          <a:prstGeom prst="rect">
            <a:avLst/>
          </a:prstGeom>
          <a:noFill/>
        </p:spPr>
        <p:txBody>
          <a:bodyPr wrap="square" lIns="45720" rIns="45720">
            <a:spAutoFit/>
          </a:bodyPr>
          <a:lstStyle/>
          <a:p>
            <a:pPr>
              <a:spcAft>
                <a:spcPts val="300"/>
              </a:spcAft>
            </a:pPr>
            <a:r>
              <a:rPr sz="2000" b="1">
                <a:solidFill>
                  <a:srgbClr val="2E7D32"/>
                </a:solidFill>
              </a:rPr>
              <a:t>• </a:t>
            </a:r>
            <a:r>
              <a:rPr sz="2000" b="0">
                <a:solidFill>
                  <a:srgbClr val="A1123F"/>
                </a:solidFill>
                <a:latin typeface="Consolas"/>
              </a:rPr>
              <a:t>dequeue</a:t>
            </a:r>
            <a:r>
              <a:rPr sz="2000" b="0">
                <a:solidFill>
                  <a:srgbClr val="1F2D3A"/>
                </a:solidFill>
              </a:rPr>
              <a:t>i "zaten aynı kod" diye </a:t>
            </a:r>
            <a:r>
              <a:rPr sz="2000" b="0">
                <a:solidFill>
                  <a:srgbClr val="A1123F"/>
                </a:solidFill>
                <a:latin typeface="Consolas"/>
              </a:rPr>
              <a:t>pop</a:t>
            </a:r>
            <a:r>
              <a:rPr sz="2000" b="0">
                <a:solidFill>
                  <a:srgbClr val="1F2D3A"/>
                </a:solidFill>
              </a:rPr>
              <a:t> ile değiştirmek — sessizce derinlik öncelikliye döner</a:t>
            </a:r>
          </a:p>
          <a:p>
            <a:pPr>
              <a:spcAft>
                <a:spcPts val="300"/>
              </a:spcAft>
            </a:pPr>
            <a:r>
              <a:rPr sz="2000" b="1">
                <a:solidFill>
                  <a:srgbClr val="2E7D32"/>
                </a:solidFill>
              </a:rPr>
              <a:t>• </a:t>
            </a:r>
            <a:r>
              <a:rPr sz="2000" b="0">
                <a:solidFill>
                  <a:srgbClr val="1F2D3A"/>
                </a:solidFill>
              </a:rPr>
              <a:t>Yanlışlıkla </a:t>
            </a:r>
            <a:r>
              <a:rPr sz="2000" b="0">
                <a:solidFill>
                  <a:srgbClr val="A1123F"/>
                </a:solidFill>
                <a:latin typeface="Consolas"/>
              </a:rPr>
              <a:t>NULL</a:t>
            </a:r>
            <a:r>
              <a:rPr sz="2000" b="0">
                <a:solidFill>
                  <a:srgbClr val="1F2D3A"/>
                </a:solidFill>
              </a:rPr>
              <a:t> çocukları kuyruğa eklemek — bir sonraki dequeue'da çöker</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72</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Mini soru</a:t>
            </a:r>
          </a:p>
        </p:txBody>
      </p:sp>
      <p:sp>
        <p:nvSpPr>
          <p:cNvPr id="7" name="TextBox 6"/>
          <p:cNvSpPr txBox="1"/>
          <p:nvPr/>
        </p:nvSpPr>
        <p:spPr>
          <a:xfrm>
            <a:off x="640080" y="1325880"/>
            <a:ext cx="10911535" cy="770128"/>
          </a:xfrm>
          <a:prstGeom prst="rect">
            <a:avLst/>
          </a:prstGeom>
          <a:noFill/>
        </p:spPr>
        <p:txBody>
          <a:bodyPr wrap="square" lIns="45720" rIns="45720">
            <a:spAutoFit/>
          </a:bodyPr>
          <a:lstStyle/>
          <a:p>
            <a:pPr algn="l"/>
            <a:r>
              <a:rPr sz="2000" b="0">
                <a:solidFill>
                  <a:srgbClr val="1F2D3A"/>
                </a:solidFill>
              </a:rPr>
              <a:t>İki </a:t>
            </a:r>
            <a:r>
              <a:rPr sz="2000" b="1">
                <a:solidFill>
                  <a:srgbClr val="1F2D3A"/>
                </a:solidFill>
              </a:rPr>
              <a:t>farklı</a:t>
            </a:r>
            <a:r>
              <a:rPr sz="2000" b="0">
                <a:solidFill>
                  <a:srgbClr val="1F2D3A"/>
                </a:solidFill>
              </a:rPr>
              <a:t> ikili ağaç, tam olarak aynı </a:t>
            </a:r>
            <a:r>
              <a:rPr sz="2000" b="1">
                <a:solidFill>
                  <a:srgbClr val="1F2D3A"/>
                </a:solidFill>
              </a:rPr>
              <a:t>level-order</a:t>
            </a:r>
            <a:r>
              <a:rPr sz="2000" b="0">
                <a:solidFill>
                  <a:srgbClr val="1F2D3A"/>
                </a:solidFill>
              </a:rPr>
              <a:t> değer dizisini paylaşabilir mi? Doğru mu yanlış mı?</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73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Cevap</a:t>
            </a:r>
          </a:p>
        </p:txBody>
      </p:sp>
      <p:sp>
        <p:nvSpPr>
          <p:cNvPr id="7" name="TextBox 6"/>
          <p:cNvSpPr txBox="1"/>
          <p:nvPr/>
        </p:nvSpPr>
        <p:spPr>
          <a:xfrm>
            <a:off x="640080" y="1325880"/>
            <a:ext cx="10911535" cy="770128"/>
          </a:xfrm>
          <a:prstGeom prst="rect">
            <a:avLst/>
          </a:prstGeom>
          <a:noFill/>
        </p:spPr>
        <p:txBody>
          <a:bodyPr wrap="square" lIns="45720" rIns="45720">
            <a:spAutoFit/>
          </a:bodyPr>
          <a:lstStyle/>
          <a:p>
            <a:pPr algn="l"/>
            <a:r>
              <a:rPr sz="2000" b="1">
                <a:solidFill>
                  <a:srgbClr val="1F2D3A"/>
                </a:solidFill>
              </a:rPr>
              <a:t>Doğru.</a:t>
            </a:r>
            <a:r>
              <a:rPr sz="2000" b="0">
                <a:solidFill>
                  <a:srgbClr val="1F2D3A"/>
                </a:solidFill>
              </a:rPr>
              <a:t> Bir level-order dizisi, bir seviyede herhangi bir boşluk olduğunda, ebeveyn-çocuk ilişkilerini tek başına kodlamıyor.</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bg>
      <p:bgPr>
        <a:solidFill>
          <a:srgbClr val="2E7D32"/>
        </a:solidFill>
        <a:effectLst/>
      </p:bgPr>
    </p:bg>
    <p:spTree>
      <p:nvGrpSpPr>
        <p:cNvPr id="1" name=""/>
        <p:cNvGrpSpPr/>
        <p:nvPr/>
      </p:nvGrpSpPr>
      <p:grpSpPr/>
      <p:sp>
        <p:nvSpPr>
          <p:cNvPr id="2" name="TextBox 1"/>
          <p:cNvSpPr txBox="1"/>
          <p:nvPr/>
        </p:nvSpPr>
        <p:spPr>
          <a:xfrm>
            <a:off x="1051560" y="182880"/>
            <a:ext cx="7315200" cy="320040"/>
          </a:xfrm>
          <a:prstGeom prst="rect">
            <a:avLst/>
          </a:prstGeom>
          <a:noFill/>
        </p:spPr>
        <p:txBody>
          <a:bodyPr wrap="square" lIns="45720" rIns="45720">
            <a:spAutoFit/>
          </a:bodyPr>
          <a:lstStyle/>
          <a:p>
            <a:r>
              <a:rPr sz="1100" b="0">
                <a:solidFill>
                  <a:srgbClr val="D8F0F2"/>
                </a:solidFill>
              </a:rPr>
              <a:t>CEN207 Veri Yapıları · Hafta 4</a:t>
            </a:r>
          </a:p>
        </p:txBody>
      </p:sp>
      <p:sp>
        <p:nvSpPr>
          <p:cNvPr id="3" name="TextBox 2"/>
          <p:cNvSpPr txBox="1"/>
          <p:nvPr/>
        </p:nvSpPr>
        <p:spPr>
          <a:xfrm>
            <a:off x="640080" y="6446520"/>
            <a:ext cx="7315200" cy="274320"/>
          </a:xfrm>
          <a:prstGeom prst="rect">
            <a:avLst/>
          </a:prstGeom>
          <a:noFill/>
        </p:spPr>
        <p:txBody>
          <a:bodyPr wrap="square" lIns="45720" rIns="45720">
            <a:spAutoFit/>
          </a:bodyPr>
          <a:lstStyle/>
          <a:p>
            <a:r>
              <a:rPr sz="1000" b="0">
                <a:solidFill>
                  <a:srgbClr val="D8F0F2"/>
                </a:solidFill>
              </a:rPr>
              <a:t>RTEÜ Bilgisayar Mühendisliği · 2026-2027 Güz</a:t>
            </a:r>
          </a:p>
        </p:txBody>
      </p:sp>
      <p:sp>
        <p:nvSpPr>
          <p:cNvPr id="4" name="TextBox 3"/>
          <p:cNvSpPr txBox="1"/>
          <p:nvPr/>
        </p:nvSpPr>
        <p:spPr>
          <a:xfrm>
            <a:off x="10637215" y="6446520"/>
            <a:ext cx="914400" cy="274320"/>
          </a:xfrm>
          <a:prstGeom prst="rect">
            <a:avLst/>
          </a:prstGeom>
          <a:noFill/>
        </p:spPr>
        <p:txBody>
          <a:bodyPr wrap="square" lIns="45720" rIns="45720">
            <a:spAutoFit/>
          </a:bodyPr>
          <a:lstStyle/>
          <a:p>
            <a:pPr algn="r"/>
            <a:r>
              <a:rPr sz="1000" b="0">
                <a:solidFill>
                  <a:srgbClr val="D8F0F2"/>
                </a:solidFill>
              </a:rPr>
              <a:t>74</a:t>
            </a:r>
          </a:p>
        </p:txBody>
      </p:sp>
      <p:sp>
        <p:nvSpPr>
          <p:cNvPr id="5" name="TextBox 4"/>
          <p:cNvSpPr txBox="1"/>
          <p:nvPr/>
        </p:nvSpPr>
        <p:spPr>
          <a:xfrm>
            <a:off x="640080" y="2743200"/>
            <a:ext cx="10911535" cy="1280160"/>
          </a:xfrm>
          <a:prstGeom prst="rect">
            <a:avLst/>
          </a:prstGeom>
          <a:noFill/>
        </p:spPr>
        <p:txBody>
          <a:bodyPr wrap="square" lIns="45720" rIns="45720">
            <a:spAutoFit/>
          </a:bodyPr>
          <a:lstStyle/>
          <a:p>
            <a:pPr algn="l"/>
            <a:r>
              <a:rPr sz="4000" b="1">
                <a:solidFill>
                  <a:srgbClr val="FFFFFF"/>
                </a:solidFill>
              </a:rPr>
              <a:t>4. Tam Bir Ağaç Bir Dizide</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75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Başlangıç sorusu</a:t>
            </a:r>
          </a:p>
        </p:txBody>
      </p:sp>
      <p:sp>
        <p:nvSpPr>
          <p:cNvPr id="7" name="TextBox 6"/>
          <p:cNvSpPr txBox="1"/>
          <p:nvPr/>
        </p:nvSpPr>
        <p:spPr>
          <a:xfrm>
            <a:off x="640080" y="1325880"/>
            <a:ext cx="10911535" cy="770128"/>
          </a:xfrm>
          <a:prstGeom prst="rect">
            <a:avLst/>
          </a:prstGeom>
          <a:noFill/>
        </p:spPr>
        <p:txBody>
          <a:bodyPr wrap="square" lIns="45720" rIns="45720">
            <a:spAutoFit/>
          </a:bodyPr>
          <a:lstStyle/>
          <a:p>
            <a:pPr algn="l"/>
            <a:r>
              <a:rPr sz="2000" b="0">
                <a:solidFill>
                  <a:srgbClr val="1F2D3A"/>
                </a:solidFill>
              </a:rPr>
              <a:t>İşaretçiler bellek maliyeti taşır, ve bir ebeveyni bulmak ya saklı bir işaretçi ya da bir arama ister. </a:t>
            </a:r>
            <a:r>
              <a:rPr sz="2000" b="1">
                <a:solidFill>
                  <a:srgbClr val="1F2D3A"/>
                </a:solidFill>
              </a:rPr>
              <a:t>Tam</a:t>
            </a:r>
            <a:r>
              <a:rPr sz="2000" b="0">
                <a:solidFill>
                  <a:srgbClr val="1F2D3A"/>
                </a:solidFill>
              </a:rPr>
              <a:t> bir ağaç için daha ucuz bir yol var mı?</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76</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İndis formülleri</a:t>
            </a:r>
          </a:p>
        </p:txBody>
      </p:sp>
      <p:sp>
        <p:nvSpPr>
          <p:cNvPr id="7" name="TextBox 6"/>
          <p:cNvSpPr txBox="1"/>
          <p:nvPr/>
        </p:nvSpPr>
        <p:spPr>
          <a:xfrm>
            <a:off x="640080" y="1325880"/>
            <a:ext cx="10911535" cy="1595120"/>
          </a:xfrm>
          <a:prstGeom prst="rect">
            <a:avLst/>
          </a:prstGeom>
          <a:noFill/>
        </p:spPr>
        <p:txBody>
          <a:bodyPr wrap="square" lIns="45720" rIns="45720">
            <a:spAutoFit/>
          </a:bodyPr>
          <a:lstStyle/>
          <a:p>
            <a:pPr>
              <a:spcAft>
                <a:spcPts val="300"/>
              </a:spcAft>
            </a:pPr>
            <a:r>
              <a:rPr sz="2000" b="1">
                <a:solidFill>
                  <a:srgbClr val="2E7D32"/>
                </a:solidFill>
              </a:rPr>
              <a:t>• </a:t>
            </a:r>
            <a:r>
              <a:rPr sz="2000" b="0">
                <a:solidFill>
                  <a:srgbClr val="1F2D3A"/>
                </a:solidFill>
              </a:rPr>
              <a:t>İndis </a:t>
            </a:r>
            <a:r>
              <a:rPr sz="2000" b="0" i="1">
                <a:solidFill>
                  <a:srgbClr val="1F2D3A"/>
                </a:solidFill>
              </a:rPr>
              <a:t>i</a:t>
            </a:r>
            <a:r>
              <a:rPr sz="2000" b="0">
                <a:solidFill>
                  <a:srgbClr val="1F2D3A"/>
                </a:solidFill>
              </a:rPr>
              <a:t>'deki düğümün </a:t>
            </a:r>
            <a:r>
              <a:rPr sz="2000" b="1">
                <a:solidFill>
                  <a:srgbClr val="1F2D3A"/>
                </a:solidFill>
              </a:rPr>
              <a:t>sol çocuğu</a:t>
            </a:r>
            <a:r>
              <a:rPr sz="2000" b="0">
                <a:solidFill>
                  <a:srgbClr val="1F2D3A"/>
                </a:solidFill>
              </a:rPr>
              <a:t>: </a:t>
            </a:r>
            <a:r>
              <a:rPr sz="2000" b="0">
                <a:solidFill>
                  <a:srgbClr val="A1123F"/>
                </a:solidFill>
                <a:latin typeface="Consolas"/>
              </a:rPr>
              <a:t>2*i + 1</a:t>
            </a:r>
          </a:p>
          <a:p>
            <a:pPr>
              <a:spcAft>
                <a:spcPts val="300"/>
              </a:spcAft>
            </a:pPr>
            <a:r>
              <a:rPr sz="2000" b="1">
                <a:solidFill>
                  <a:srgbClr val="2E7D32"/>
                </a:solidFill>
              </a:rPr>
              <a:t>• </a:t>
            </a:r>
            <a:r>
              <a:rPr sz="2000" b="1">
                <a:solidFill>
                  <a:srgbClr val="1F2D3A"/>
                </a:solidFill>
              </a:rPr>
              <a:t>Sağ çocuğu</a:t>
            </a:r>
            <a:r>
              <a:rPr sz="2000" b="0">
                <a:solidFill>
                  <a:srgbClr val="1F2D3A"/>
                </a:solidFill>
              </a:rPr>
              <a:t>: </a:t>
            </a:r>
            <a:r>
              <a:rPr sz="2000" b="0">
                <a:solidFill>
                  <a:srgbClr val="A1123F"/>
                </a:solidFill>
                <a:latin typeface="Consolas"/>
              </a:rPr>
              <a:t>2*i + 2</a:t>
            </a:r>
          </a:p>
          <a:p>
            <a:pPr>
              <a:spcAft>
                <a:spcPts val="300"/>
              </a:spcAft>
            </a:pPr>
            <a:r>
              <a:rPr sz="2000" b="1">
                <a:solidFill>
                  <a:srgbClr val="2E7D32"/>
                </a:solidFill>
              </a:rPr>
              <a:t>• </a:t>
            </a:r>
            <a:r>
              <a:rPr sz="2000" b="1">
                <a:solidFill>
                  <a:srgbClr val="1F2D3A"/>
                </a:solidFill>
              </a:rPr>
              <a:t>Ebeveyni</a:t>
            </a:r>
            <a:r>
              <a:rPr sz="2000" b="0">
                <a:solidFill>
                  <a:srgbClr val="1F2D3A"/>
                </a:solidFill>
              </a:rPr>
              <a:t>: </a:t>
            </a:r>
            <a:r>
              <a:rPr sz="2000" b="0">
                <a:solidFill>
                  <a:srgbClr val="A1123F"/>
                </a:solidFill>
                <a:latin typeface="Consolas"/>
              </a:rPr>
              <a:t>(i - 1) / 2</a:t>
            </a:r>
            <a:r>
              <a:rPr sz="2000" b="0">
                <a:solidFill>
                  <a:srgbClr val="1F2D3A"/>
                </a:solidFill>
              </a:rPr>
              <a:t> (tam sayı bölmesi)</a:t>
            </a:r>
          </a:p>
          <a:p>
            <a:pPr>
              <a:spcAft>
                <a:spcPts val="300"/>
              </a:spcAft>
            </a:pPr>
            <a:r>
              <a:rPr sz="2000" b="1">
                <a:solidFill>
                  <a:srgbClr val="2E7D32"/>
                </a:solidFill>
              </a:rPr>
              <a:t>• </a:t>
            </a:r>
            <a:r>
              <a:rPr sz="2000" b="0">
                <a:solidFill>
                  <a:srgbClr val="1F2D3A"/>
                </a:solidFill>
              </a:rPr>
              <a:t>Hiçbir yerde </a:t>
            </a:r>
            <a:r>
              <a:rPr sz="2000" b="0">
                <a:solidFill>
                  <a:srgbClr val="A1123F"/>
                </a:solidFill>
                <a:latin typeface="Consolas"/>
              </a:rPr>
              <a:t>left</a:t>
            </a:r>
            <a:r>
              <a:rPr sz="2000" b="0">
                <a:solidFill>
                  <a:srgbClr val="1F2D3A"/>
                </a:solidFill>
              </a:rPr>
              <a:t>, </a:t>
            </a:r>
            <a:r>
              <a:rPr sz="2000" b="0">
                <a:solidFill>
                  <a:srgbClr val="A1123F"/>
                </a:solidFill>
                <a:latin typeface="Consolas"/>
              </a:rPr>
              <a:t>right</a:t>
            </a:r>
            <a:r>
              <a:rPr sz="2000" b="0">
                <a:solidFill>
                  <a:srgbClr val="1F2D3A"/>
                </a:solidFill>
              </a:rPr>
              <a:t>, </a:t>
            </a:r>
            <a:r>
              <a:rPr sz="2000" b="0">
                <a:solidFill>
                  <a:srgbClr val="A1123F"/>
                </a:solidFill>
                <a:latin typeface="Consolas"/>
              </a:rPr>
              <a:t>parent</a:t>
            </a:r>
            <a:r>
              <a:rPr sz="2000" b="0">
                <a:solidFill>
                  <a:srgbClr val="1F2D3A"/>
                </a:solidFill>
              </a:rPr>
              <a:t> alanı yok — yalnızca bir dizi</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77</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Dizi gösterimi, adım adım</a:t>
            </a:r>
          </a:p>
        </p:txBody>
      </p:sp>
      <p:pic>
        <p:nvPicPr>
          <p:cNvPr id="7" name="Picture 6" descr="complete-tree-array.tr.gif"/>
          <p:cNvPicPr>
            <a:picLocks noChangeAspect="1"/>
          </p:cNvPicPr>
          <p:nvPr/>
        </p:nvPicPr>
        <p:blipFill>
          <a:blip r:embed="rId3"/>
          <a:stretch>
            <a:fillRect/>
          </a:stretch>
        </p:blipFill>
        <p:spPr>
          <a:xfrm>
            <a:off x="3984183" y="1325880"/>
            <a:ext cx="4223328" cy="4828032"/>
          </a:xfrm>
          <a:prstGeom prst="rect">
            <a:avLst/>
          </a:prstGeom>
        </p:spPr>
      </p:pic>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78</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Uç durum — TAM DEĞİL: bir boşluk</a:t>
            </a:r>
          </a:p>
        </p:txBody>
      </p:sp>
      <p:pic>
        <p:nvPicPr>
          <p:cNvPr id="7" name="Picture 6" descr="complete-tree-array.tr.gif"/>
          <p:cNvPicPr>
            <a:picLocks noChangeAspect="1"/>
          </p:cNvPicPr>
          <p:nvPr/>
        </p:nvPicPr>
        <p:blipFill>
          <a:blip r:embed="rId3"/>
          <a:stretch>
            <a:fillRect/>
          </a:stretch>
        </p:blipFill>
        <p:spPr>
          <a:xfrm>
            <a:off x="3984183" y="1325880"/>
            <a:ext cx="4223328" cy="4828032"/>
          </a:xfrm>
          <a:prstGeom prst="rect">
            <a:avLst/>
          </a:prstGeom>
        </p:spPr>
      </p:pic>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79</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Kod — parent / left / right, is_complete</a:t>
            </a:r>
          </a:p>
        </p:txBody>
      </p:sp>
      <p:sp>
        <p:nvSpPr>
          <p:cNvPr id="7" name="Rectangle 6"/>
          <p:cNvSpPr/>
          <p:nvPr/>
        </p:nvSpPr>
        <p:spPr>
          <a:xfrm>
            <a:off x="640080" y="1325880"/>
            <a:ext cx="10911535" cy="1975104"/>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static int parent(int i) { return (i - 1) / 2; }</a:t>
            </a:r>
          </a:p>
          <a:p>
            <a:pPr algn="l"/>
            <a:r>
              <a:rPr sz="1240">
                <a:solidFill>
                  <a:srgbClr val="1F2D3A"/>
                </a:solidFill>
                <a:latin typeface="Consolas"/>
              </a:rPr>
              <a:t>static int left(int i)   { return 2 * i + 1; }</a:t>
            </a:r>
          </a:p>
          <a:p>
            <a:pPr algn="l"/>
            <a:r>
              <a:rPr sz="1240">
                <a:solidFill>
                  <a:srgbClr val="1F2D3A"/>
                </a:solidFill>
                <a:latin typeface="Consolas"/>
              </a:rPr>
              <a:t>static int right(int i)  { return 2 * i + 2; }</a:t>
            </a:r>
          </a:p>
          <a:p>
            <a:pPr algn="l"/>
            <a:r>
              <a:rPr sz="1240">
                <a:solidFill>
                  <a:srgbClr val="1F2D3A"/>
                </a:solidFill>
                <a:latin typeface="Consolas"/>
              </a:rPr>
              <a:t> </a:t>
            </a:r>
          </a:p>
          <a:p>
            <a:pPr algn="l"/>
            <a:r>
              <a:rPr sz="1240">
                <a:solidFill>
                  <a:srgbClr val="1F2D3A"/>
                </a:solidFill>
                <a:latin typeface="Consolas"/>
              </a:rPr>
              <a:t>static bool is_complete(int arr[], int n, int last_real) {</a:t>
            </a:r>
          </a:p>
          <a:p>
            <a:pPr algn="l"/>
            <a:r>
              <a:rPr sz="1240">
                <a:solidFill>
                  <a:srgbClr val="1F2D3A"/>
                </a:solidFill>
                <a:latin typeface="Consolas"/>
              </a:rPr>
              <a:t>    for (int i = 0; i &lt;= last_real; i++)</a:t>
            </a:r>
          </a:p>
          <a:p>
            <a:pPr algn="l"/>
            <a:r>
              <a:rPr sz="1240">
                <a:solidFill>
                  <a:srgbClr val="1F2D3A"/>
                </a:solidFill>
                <a:latin typeface="Consolas"/>
              </a:rPr>
              <a:t>        if (arr[i] == EMPTY) return false;</a:t>
            </a:r>
          </a:p>
          <a:p>
            <a:pPr algn="l"/>
            <a:r>
              <a:rPr sz="1240">
                <a:solidFill>
                  <a:srgbClr val="1F2D3A"/>
                </a:solidFill>
                <a:latin typeface="Consolas"/>
              </a:rPr>
              <a:t>    return true;</a:t>
            </a:r>
          </a:p>
          <a:p>
            <a:pPr algn="l"/>
            <a:r>
              <a:rPr sz="1240">
                <a:solidFill>
                  <a:srgbClr val="1F2D3A"/>
                </a:solidFill>
                <a:latin typeface="Consolas"/>
              </a:rPr>
              <a:t>}</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80</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Karmaşıklık</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2E7D32"/>
                </a:solidFill>
              </a:rPr>
              <a:t>• </a:t>
            </a:r>
            <a:r>
              <a:rPr sz="2000" b="0">
                <a:solidFill>
                  <a:srgbClr val="A1123F"/>
                </a:solidFill>
                <a:latin typeface="Consolas"/>
              </a:rPr>
              <a:t>parent</a:t>
            </a:r>
            <a:r>
              <a:rPr sz="2000" b="0">
                <a:solidFill>
                  <a:srgbClr val="1F2D3A"/>
                </a:solidFill>
              </a:rPr>
              <a:t>, </a:t>
            </a:r>
            <a:r>
              <a:rPr sz="2000" b="0">
                <a:solidFill>
                  <a:srgbClr val="A1123F"/>
                </a:solidFill>
                <a:latin typeface="Consolas"/>
              </a:rPr>
              <a:t>left</a:t>
            </a:r>
            <a:r>
              <a:rPr sz="2000" b="0">
                <a:solidFill>
                  <a:srgbClr val="1F2D3A"/>
                </a:solidFill>
              </a:rPr>
              <a:t>, </a:t>
            </a:r>
            <a:r>
              <a:rPr sz="2000" b="0">
                <a:solidFill>
                  <a:srgbClr val="A1123F"/>
                </a:solidFill>
                <a:latin typeface="Consolas"/>
              </a:rPr>
              <a:t>right</a:t>
            </a:r>
            <a:r>
              <a:rPr sz="2000" b="0">
                <a:solidFill>
                  <a:srgbClr val="1F2D3A"/>
                </a:solidFill>
              </a:rPr>
              <a:t>: saf aritmetik — </a:t>
            </a:r>
            <a:r>
              <a:rPr sz="2000" b="1">
                <a:solidFill>
                  <a:srgbClr val="1F2D3A"/>
                </a:solidFill>
              </a:rPr>
              <a:t>O(1)</a:t>
            </a:r>
          </a:p>
          <a:p>
            <a:pPr>
              <a:spcAft>
                <a:spcPts val="300"/>
              </a:spcAft>
            </a:pPr>
            <a:r>
              <a:rPr sz="2000" b="1">
                <a:solidFill>
                  <a:srgbClr val="2E7D32"/>
                </a:solidFill>
              </a:rPr>
              <a:t>• </a:t>
            </a:r>
            <a:r>
              <a:rPr sz="2000" b="0">
                <a:solidFill>
                  <a:srgbClr val="1F2D3A"/>
                </a:solidFill>
              </a:rPr>
              <a:t>10 düğüm ya da 10 milyon için maliyet aynı</a:t>
            </a:r>
          </a:p>
          <a:p>
            <a:pPr>
              <a:spcAft>
                <a:spcPts val="300"/>
              </a:spcAft>
            </a:pPr>
            <a:r>
              <a:rPr sz="2000" b="1">
                <a:solidFill>
                  <a:srgbClr val="2E7D32"/>
                </a:solidFill>
              </a:rPr>
              <a:t>• </a:t>
            </a:r>
            <a:r>
              <a:rPr sz="2000" b="0">
                <a:solidFill>
                  <a:srgbClr val="A1123F"/>
                </a:solidFill>
                <a:latin typeface="Consolas"/>
              </a:rPr>
              <a:t>is_complete</a:t>
            </a:r>
            <a:r>
              <a:rPr sz="2000" b="0">
                <a:solidFill>
                  <a:srgbClr val="1F2D3A"/>
                </a:solidFill>
              </a:rPr>
              <a:t>in kendisi: </a:t>
            </a:r>
            <a:r>
              <a:rPr sz="2000" b="1">
                <a:solidFill>
                  <a:srgbClr val="1F2D3A"/>
                </a:solidFill>
              </a:rPr>
              <a:t>O(n)</a:t>
            </a:r>
            <a:r>
              <a:rPr sz="2000" b="0">
                <a:solidFill>
                  <a:srgbClr val="1F2D3A"/>
                </a:solidFill>
              </a:rPr>
              <a:t>, dizinin bir taraması</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81</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Sık yapılan hatalar</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2E7D32"/>
                </a:solidFill>
              </a:rPr>
              <a:t>• </a:t>
            </a:r>
            <a:r>
              <a:rPr sz="2000" b="0">
                <a:solidFill>
                  <a:srgbClr val="1F2D3A"/>
                </a:solidFill>
              </a:rPr>
              <a:t>Bu formülleri, gerçekte tam </a:t>
            </a:r>
            <a:r>
              <a:rPr sz="2000" b="1">
                <a:solidFill>
                  <a:srgbClr val="1F2D3A"/>
                </a:solidFill>
              </a:rPr>
              <a:t>olmayan</a:t>
            </a:r>
            <a:r>
              <a:rPr sz="2000" b="0">
                <a:solidFill>
                  <a:srgbClr val="1F2D3A"/>
                </a:solidFill>
              </a:rPr>
              <a:t> bir ağaçta kullanmak</a:t>
            </a:r>
          </a:p>
          <a:p>
            <a:pPr>
              <a:spcAft>
                <a:spcPts val="300"/>
              </a:spcAft>
            </a:pPr>
            <a:r>
              <a:rPr sz="2000" b="1">
                <a:solidFill>
                  <a:srgbClr val="2E7D32"/>
                </a:solidFill>
              </a:rPr>
              <a:t>• </a:t>
            </a:r>
            <a:r>
              <a:rPr sz="2000" b="0">
                <a:solidFill>
                  <a:srgbClr val="A1123F"/>
                </a:solidFill>
                <a:latin typeface="Consolas"/>
              </a:rPr>
              <a:t>(i - 1) / 2</a:t>
            </a:r>
            <a:r>
              <a:rPr sz="2000" b="0">
                <a:solidFill>
                  <a:srgbClr val="1F2D3A"/>
                </a:solidFill>
              </a:rPr>
              <a:t>ye, dilinizin tam sayı bölme kuralını kontrol etmeden güvenmek</a:t>
            </a:r>
          </a:p>
          <a:p>
            <a:pPr>
              <a:spcAft>
                <a:spcPts val="300"/>
              </a:spcAft>
            </a:pPr>
            <a:r>
              <a:rPr sz="2000" b="1">
                <a:solidFill>
                  <a:srgbClr val="2E7D32"/>
                </a:solidFill>
              </a:rPr>
              <a:t>• </a:t>
            </a:r>
            <a:r>
              <a:rPr sz="2000" b="0">
                <a:solidFill>
                  <a:srgbClr val="1F2D3A"/>
                </a:solidFill>
              </a:rPr>
              <a:t>Kökün (</a:t>
            </a:r>
            <a:r>
              <a:rPr sz="2000" b="0">
                <a:solidFill>
                  <a:srgbClr val="A1123F"/>
                </a:solidFill>
                <a:latin typeface="Consolas"/>
              </a:rPr>
              <a:t>i = 0</a:t>
            </a:r>
            <a:r>
              <a:rPr sz="2000" b="0">
                <a:solidFill>
                  <a:srgbClr val="1F2D3A"/>
                </a:solidFill>
              </a:rPr>
              <a:t>) ebeveyni olmadığını, özel bir durum olduğunu unutmak</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82</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Mini soru</a:t>
            </a:r>
          </a:p>
        </p:txBody>
      </p:sp>
      <p:sp>
        <p:nvSpPr>
          <p:cNvPr id="7" name="TextBox 6"/>
          <p:cNvSpPr txBox="1"/>
          <p:nvPr/>
        </p:nvSpPr>
        <p:spPr>
          <a:xfrm>
            <a:off x="640080" y="1325880"/>
            <a:ext cx="10911535" cy="770128"/>
          </a:xfrm>
          <a:prstGeom prst="rect">
            <a:avLst/>
          </a:prstGeom>
          <a:noFill/>
        </p:spPr>
        <p:txBody>
          <a:bodyPr wrap="square" lIns="45720" rIns="45720">
            <a:spAutoFit/>
          </a:bodyPr>
          <a:lstStyle/>
          <a:p>
            <a:pPr algn="l"/>
            <a:r>
              <a:rPr sz="2000" b="0">
                <a:solidFill>
                  <a:srgbClr val="1F2D3A"/>
                </a:solidFill>
              </a:rPr>
              <a:t>Tam bir ikili ağaç, bir dizide saklı. İndis 11'deki düğümün iki çocuğu var. Hangi indislerde? Ebeveyni hangi indiste?</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83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Cevap</a:t>
            </a:r>
          </a:p>
        </p:txBody>
      </p:sp>
      <p:sp>
        <p:nvSpPr>
          <p:cNvPr id="7" name="TextBox 6"/>
          <p:cNvSpPr txBox="1"/>
          <p:nvPr/>
        </p:nvSpPr>
        <p:spPr>
          <a:xfrm>
            <a:off x="640080" y="1325880"/>
            <a:ext cx="10911535" cy="439928"/>
          </a:xfrm>
          <a:prstGeom prst="rect">
            <a:avLst/>
          </a:prstGeom>
          <a:noFill/>
        </p:spPr>
        <p:txBody>
          <a:bodyPr wrap="square" lIns="45720" rIns="45720">
            <a:spAutoFit/>
          </a:bodyPr>
          <a:lstStyle/>
          <a:p>
            <a:pPr algn="l"/>
            <a:r>
              <a:rPr sz="2000" b="0">
                <a:solidFill>
                  <a:srgbClr val="1F2D3A"/>
                </a:solidFill>
              </a:rPr>
              <a:t>Çocuklar </a:t>
            </a:r>
            <a:r>
              <a:rPr sz="2000" b="0">
                <a:solidFill>
                  <a:srgbClr val="A1123F"/>
                </a:solidFill>
                <a:latin typeface="Consolas"/>
              </a:rPr>
              <a:t>2*11+1 = 23</a:t>
            </a:r>
            <a:r>
              <a:rPr sz="2000" b="0">
                <a:solidFill>
                  <a:srgbClr val="1F2D3A"/>
                </a:solidFill>
              </a:rPr>
              <a:t> ve </a:t>
            </a:r>
            <a:r>
              <a:rPr sz="2000" b="0">
                <a:solidFill>
                  <a:srgbClr val="A1123F"/>
                </a:solidFill>
                <a:latin typeface="Consolas"/>
              </a:rPr>
              <a:t>2*11+2 = 24</a:t>
            </a:r>
            <a:r>
              <a:rPr sz="2000" b="0">
                <a:solidFill>
                  <a:srgbClr val="1F2D3A"/>
                </a:solidFill>
              </a:rPr>
              <a:t>de. Ebeveyn </a:t>
            </a:r>
            <a:r>
              <a:rPr sz="2000" b="0">
                <a:solidFill>
                  <a:srgbClr val="A1123F"/>
                </a:solidFill>
                <a:latin typeface="Consolas"/>
              </a:rPr>
              <a:t>(11-1)/2 = 5</a:t>
            </a:r>
            <a:r>
              <a:rPr sz="2000" b="0">
                <a:solidFill>
                  <a:srgbClr val="1F2D3A"/>
                </a:solidFill>
              </a:rPr>
              <a:t>te.</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bg>
      <p:bgPr>
        <a:solidFill>
          <a:srgbClr val="2E7D32"/>
        </a:solidFill>
        <a:effectLst/>
      </p:bgPr>
    </p:bg>
    <p:spTree>
      <p:nvGrpSpPr>
        <p:cNvPr id="1" name=""/>
        <p:cNvGrpSpPr/>
        <p:nvPr/>
      </p:nvGrpSpPr>
      <p:grpSpPr/>
      <p:sp>
        <p:nvSpPr>
          <p:cNvPr id="2" name="TextBox 1"/>
          <p:cNvSpPr txBox="1"/>
          <p:nvPr/>
        </p:nvSpPr>
        <p:spPr>
          <a:xfrm>
            <a:off x="1051560" y="182880"/>
            <a:ext cx="7315200" cy="320040"/>
          </a:xfrm>
          <a:prstGeom prst="rect">
            <a:avLst/>
          </a:prstGeom>
          <a:noFill/>
        </p:spPr>
        <p:txBody>
          <a:bodyPr wrap="square" lIns="45720" rIns="45720">
            <a:spAutoFit/>
          </a:bodyPr>
          <a:lstStyle/>
          <a:p>
            <a:r>
              <a:rPr sz="1100" b="0">
                <a:solidFill>
                  <a:srgbClr val="D8F0F2"/>
                </a:solidFill>
              </a:rPr>
              <a:t>CEN207 Veri Yapıları · Hafta 4</a:t>
            </a:r>
          </a:p>
        </p:txBody>
      </p:sp>
      <p:sp>
        <p:nvSpPr>
          <p:cNvPr id="3" name="TextBox 2"/>
          <p:cNvSpPr txBox="1"/>
          <p:nvPr/>
        </p:nvSpPr>
        <p:spPr>
          <a:xfrm>
            <a:off x="640080" y="6446520"/>
            <a:ext cx="7315200" cy="274320"/>
          </a:xfrm>
          <a:prstGeom prst="rect">
            <a:avLst/>
          </a:prstGeom>
          <a:noFill/>
        </p:spPr>
        <p:txBody>
          <a:bodyPr wrap="square" lIns="45720" rIns="45720">
            <a:spAutoFit/>
          </a:bodyPr>
          <a:lstStyle/>
          <a:p>
            <a:r>
              <a:rPr sz="1000" b="0">
                <a:solidFill>
                  <a:srgbClr val="D8F0F2"/>
                </a:solidFill>
              </a:rPr>
              <a:t>RTEÜ Bilgisayar Mühendisliği · 2026-2027 Güz</a:t>
            </a:r>
          </a:p>
        </p:txBody>
      </p:sp>
      <p:sp>
        <p:nvSpPr>
          <p:cNvPr id="4" name="TextBox 3"/>
          <p:cNvSpPr txBox="1"/>
          <p:nvPr/>
        </p:nvSpPr>
        <p:spPr>
          <a:xfrm>
            <a:off x="10637215" y="6446520"/>
            <a:ext cx="914400" cy="274320"/>
          </a:xfrm>
          <a:prstGeom prst="rect">
            <a:avLst/>
          </a:prstGeom>
          <a:noFill/>
        </p:spPr>
        <p:txBody>
          <a:bodyPr wrap="square" lIns="45720" rIns="45720">
            <a:spAutoFit/>
          </a:bodyPr>
          <a:lstStyle/>
          <a:p>
            <a:pPr algn="r"/>
            <a:r>
              <a:rPr sz="1000" b="0">
                <a:solidFill>
                  <a:srgbClr val="D8F0F2"/>
                </a:solidFill>
              </a:rPr>
              <a:t>84</a:t>
            </a:r>
          </a:p>
        </p:txBody>
      </p:sp>
      <p:sp>
        <p:nvSpPr>
          <p:cNvPr id="5" name="TextBox 4"/>
          <p:cNvSpPr txBox="1"/>
          <p:nvPr/>
        </p:nvSpPr>
        <p:spPr>
          <a:xfrm>
            <a:off x="640080" y="2743200"/>
            <a:ext cx="10911535" cy="1280160"/>
          </a:xfrm>
          <a:prstGeom prst="rect">
            <a:avLst/>
          </a:prstGeom>
          <a:noFill/>
        </p:spPr>
        <p:txBody>
          <a:bodyPr wrap="square" lIns="45720" rIns="45720">
            <a:spAutoFit/>
          </a:bodyPr>
          <a:lstStyle/>
          <a:p>
            <a:pPr algn="l"/>
            <a:r>
              <a:rPr sz="4000" b="1">
                <a:solidFill>
                  <a:srgbClr val="FFFFFF"/>
                </a:solidFill>
              </a:rPr>
              <a:t>5. İkili Öbek</a:t>
            </a:r>
          </a:p>
        </p:txBody>
      </p:sp>
    </p:spTree>
  </p:cSld>
  <p:clrMapOvr>
    <a:masterClrMapping/>
  </p:clrMapOvr>
</p:sld>
</file>

<file path=ppt/slides/slide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85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Başlangıç sorusu</a:t>
            </a:r>
          </a:p>
        </p:txBody>
      </p:sp>
      <p:sp>
        <p:nvSpPr>
          <p:cNvPr id="7" name="TextBox 6"/>
          <p:cNvSpPr txBox="1"/>
          <p:nvPr/>
        </p:nvSpPr>
        <p:spPr>
          <a:xfrm>
            <a:off x="640080" y="1325880"/>
            <a:ext cx="10911535" cy="1100327"/>
          </a:xfrm>
          <a:prstGeom prst="rect">
            <a:avLst/>
          </a:prstGeom>
          <a:noFill/>
        </p:spPr>
        <p:txBody>
          <a:bodyPr wrap="square" lIns="45720" rIns="45720">
            <a:spAutoFit/>
          </a:bodyPr>
          <a:lstStyle/>
          <a:p>
            <a:pPr algn="l"/>
            <a:r>
              <a:rPr sz="2000" b="0">
                <a:solidFill>
                  <a:srgbClr val="1F2D3A"/>
                </a:solidFill>
              </a:rPr>
              <a:t>Bir işletim sistemi, yüz bekleyen süreçten en acilinin hangisi olduğunu, anında, tekrar tekrar bilmeli. Her gelişte tüm listeyi sıralamak boşa iş. En iyi değeri her zaman elin altında tutan en ucuz yapı nedir?</a:t>
            </a:r>
          </a:p>
        </p:txBody>
      </p:sp>
    </p:spTree>
  </p:cSld>
  <p:clrMapOvr>
    <a:masterClrMapping/>
  </p:clrMapOvr>
</p:sld>
</file>

<file path=ppt/slides/slide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86</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Kısa bir tarihçe</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2E7D32"/>
                </a:solidFill>
              </a:rPr>
              <a:t>• </a:t>
            </a:r>
            <a:r>
              <a:rPr sz="2000" b="1">
                <a:solidFill>
                  <a:srgbClr val="1F2D3A"/>
                </a:solidFill>
              </a:rPr>
              <a:t>1964</a:t>
            </a:r>
            <a:r>
              <a:rPr sz="2000" b="0">
                <a:solidFill>
                  <a:srgbClr val="1F2D3A"/>
                </a:solidFill>
              </a:rPr>
              <a:t> — J. W. J. Williams, öbeği ve </a:t>
            </a:r>
            <a:r>
              <a:rPr sz="2000" b="1">
                <a:solidFill>
                  <a:srgbClr val="1F2D3A"/>
                </a:solidFill>
              </a:rPr>
              <a:t>öbek sıralamasını</a:t>
            </a:r>
            <a:r>
              <a:rPr sz="2000" b="0">
                <a:solidFill>
                  <a:srgbClr val="1F2D3A"/>
                </a:solidFill>
              </a:rPr>
              <a:t> birlikte tanıtıyor</a:t>
            </a:r>
          </a:p>
          <a:p>
            <a:pPr>
              <a:spcAft>
                <a:spcPts val="300"/>
              </a:spcAft>
            </a:pPr>
            <a:r>
              <a:rPr sz="2000" b="1">
                <a:solidFill>
                  <a:srgbClr val="2E7D32"/>
                </a:solidFill>
              </a:rPr>
              <a:t>• </a:t>
            </a:r>
            <a:r>
              <a:rPr sz="2000" b="1">
                <a:solidFill>
                  <a:srgbClr val="1F2D3A"/>
                </a:solidFill>
              </a:rPr>
              <a:t>1964</a:t>
            </a:r>
            <a:r>
              <a:rPr sz="2000" b="0">
                <a:solidFill>
                  <a:srgbClr val="1F2D3A"/>
                </a:solidFill>
              </a:rPr>
              <a:t> — R. W. Floyd, O(n)'lik bir </a:t>
            </a:r>
            <a:r>
              <a:rPr sz="2000" b="1">
                <a:solidFill>
                  <a:srgbClr val="1F2D3A"/>
                </a:solidFill>
              </a:rPr>
              <a:t>kurma</a:t>
            </a:r>
            <a:r>
              <a:rPr sz="2000" b="0">
                <a:solidFill>
                  <a:srgbClr val="1F2D3A"/>
                </a:solidFill>
              </a:rPr>
              <a:t> yöntemi yayınlıyor</a:t>
            </a:r>
          </a:p>
          <a:p>
            <a:pPr>
              <a:spcAft>
                <a:spcPts val="300"/>
              </a:spcAft>
            </a:pPr>
            <a:r>
              <a:rPr sz="2000" b="1">
                <a:solidFill>
                  <a:srgbClr val="2E7D32"/>
                </a:solidFill>
              </a:rPr>
              <a:t>• </a:t>
            </a:r>
            <a:r>
              <a:rPr sz="2000" b="0">
                <a:solidFill>
                  <a:srgbClr val="1F2D3A"/>
                </a:solidFill>
              </a:rPr>
              <a:t>Öbek, tam olarak sıralamayı hızlandırmak için icat edildi</a:t>
            </a:r>
          </a:p>
        </p:txBody>
      </p:sp>
    </p:spTree>
  </p:cSld>
  <p:clrMapOvr>
    <a:masterClrMapping/>
  </p:clrMapOvr>
</p:sld>
</file>

<file path=ppt/slides/slide8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87</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Öbek özelliği</a:t>
            </a:r>
          </a:p>
        </p:txBody>
      </p:sp>
      <p:sp>
        <p:nvSpPr>
          <p:cNvPr id="7" name="TextBox 6"/>
          <p:cNvSpPr txBox="1"/>
          <p:nvPr/>
        </p:nvSpPr>
        <p:spPr>
          <a:xfrm>
            <a:off x="640080" y="1325880"/>
            <a:ext cx="10911535" cy="1595120"/>
          </a:xfrm>
          <a:prstGeom prst="rect">
            <a:avLst/>
          </a:prstGeom>
          <a:noFill/>
        </p:spPr>
        <p:txBody>
          <a:bodyPr wrap="square" lIns="45720" rIns="45720">
            <a:spAutoFit/>
          </a:bodyPr>
          <a:lstStyle/>
          <a:p>
            <a:pPr>
              <a:spcAft>
                <a:spcPts val="300"/>
              </a:spcAft>
            </a:pPr>
            <a:r>
              <a:rPr sz="2000" b="1">
                <a:solidFill>
                  <a:srgbClr val="2E7D32"/>
                </a:solidFill>
              </a:rPr>
              <a:t>• </a:t>
            </a:r>
            <a:r>
              <a:rPr sz="2000" b="1">
                <a:solidFill>
                  <a:srgbClr val="1F2D3A"/>
                </a:solidFill>
              </a:rPr>
              <a:t>Min-öbek:</a:t>
            </a:r>
            <a:r>
              <a:rPr sz="2000" b="0">
                <a:solidFill>
                  <a:srgbClr val="1F2D3A"/>
                </a:solidFill>
              </a:rPr>
              <a:t> her ebeveyn ≤ her iki çocuk — en küçük kökte</a:t>
            </a:r>
          </a:p>
          <a:p>
            <a:pPr>
              <a:spcAft>
                <a:spcPts val="300"/>
              </a:spcAft>
            </a:pPr>
            <a:r>
              <a:rPr sz="2000" b="1">
                <a:solidFill>
                  <a:srgbClr val="2E7D32"/>
                </a:solidFill>
              </a:rPr>
              <a:t>• </a:t>
            </a:r>
            <a:r>
              <a:rPr sz="2000" b="1">
                <a:solidFill>
                  <a:srgbClr val="1F2D3A"/>
                </a:solidFill>
              </a:rPr>
              <a:t>Max-öbek:</a:t>
            </a:r>
            <a:r>
              <a:rPr sz="2000" b="0">
                <a:solidFill>
                  <a:srgbClr val="1F2D3A"/>
                </a:solidFill>
              </a:rPr>
              <a:t> her ebeveyn ≥ her iki çocuk — en büyük kökte</a:t>
            </a:r>
          </a:p>
          <a:p>
            <a:pPr>
              <a:spcAft>
                <a:spcPts val="300"/>
              </a:spcAft>
            </a:pPr>
            <a:r>
              <a:rPr sz="2000" b="1">
                <a:solidFill>
                  <a:srgbClr val="2E7D32"/>
                </a:solidFill>
              </a:rPr>
              <a:t>• </a:t>
            </a:r>
            <a:r>
              <a:rPr sz="2000" b="0">
                <a:solidFill>
                  <a:srgbClr val="1F2D3A"/>
                </a:solidFill>
              </a:rPr>
              <a:t>Sıralı bir yapı </a:t>
            </a:r>
            <a:r>
              <a:rPr sz="2000" b="1">
                <a:solidFill>
                  <a:srgbClr val="1F2D3A"/>
                </a:solidFill>
              </a:rPr>
              <a:t>değil</a:t>
            </a:r>
            <a:r>
              <a:rPr sz="2000" b="0">
                <a:solidFill>
                  <a:srgbClr val="1F2D3A"/>
                </a:solidFill>
              </a:rPr>
              <a:t> — kardeşler arasında zorunlu sıra yok</a:t>
            </a:r>
          </a:p>
          <a:p>
            <a:pPr>
              <a:spcAft>
                <a:spcPts val="300"/>
              </a:spcAft>
            </a:pPr>
            <a:r>
              <a:rPr sz="2000" b="1">
                <a:solidFill>
                  <a:srgbClr val="2E7D32"/>
                </a:solidFill>
              </a:rPr>
              <a:t>• </a:t>
            </a:r>
            <a:r>
              <a:rPr sz="2000" b="0">
                <a:solidFill>
                  <a:srgbClr val="1F2D3A"/>
                </a:solidFill>
              </a:rPr>
              <a:t>Yalnızca her ebeveyn kendi iki çocuğunu yeniyor, fazlası değil</a:t>
            </a:r>
          </a:p>
        </p:txBody>
      </p:sp>
    </p:spTree>
  </p:cSld>
  <p:clrMapOvr>
    <a:masterClrMapping/>
  </p:clrMapOvr>
</p:sld>
</file>

<file path=ppt/slides/slide8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88</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Öbek ADT'si</a:t>
            </a:r>
          </a:p>
        </p:txBody>
      </p:sp>
      <p:graphicFrame>
        <p:nvGraphicFramePr>
          <p:cNvPr id="7" name="Table 6"/>
          <p:cNvGraphicFramePr>
            <a:graphicFrameLocks noGrp="1"/>
          </p:cNvGraphicFramePr>
          <p:nvPr/>
        </p:nvGraphicFramePr>
        <p:xfrm>
          <a:off x="640080" y="1325880"/>
          <a:ext cx="10911534" cy="1874519"/>
        </p:xfrm>
        <a:graphic>
          <a:graphicData uri="http://schemas.openxmlformats.org/drawingml/2006/table">
            <a:tbl>
              <a:tblPr firstRow="1" bandRow="1">
                <a:tableStyleId>{5C22544A-7EE6-4342-B048-85BDC9FD1C3A}</a:tableStyleId>
              </a:tblPr>
              <a:tblGrid>
                <a:gridCol w="3015029"/>
                <a:gridCol w="5742913"/>
                <a:gridCol w="2153592"/>
              </a:tblGrid>
              <a:tr h="374903">
                <a:tc>
                  <a:txBody>
                    <a:bodyPr wrap="square"/>
                    <a:lstStyle/>
                    <a:p>
                      <a:r>
                        <a:rPr sz="1439" b="1">
                          <a:solidFill>
                            <a:srgbClr val="FFFFFF"/>
                          </a:solidFill>
                        </a:rPr>
                        <a:t>İşlem</a:t>
                      </a:r>
                    </a:p>
                  </a:txBody>
                  <a:tcPr marL="54864" marR="54864" marT="27432" marB="27432" anchor="ctr">
                    <a:solidFill>
                      <a:srgbClr val="2E7D32"/>
                    </a:solidFill>
                  </a:tcPr>
                </a:tc>
                <a:tc>
                  <a:txBody>
                    <a:bodyPr wrap="square"/>
                    <a:lstStyle/>
                    <a:p>
                      <a:r>
                        <a:rPr sz="1439" b="1">
                          <a:solidFill>
                            <a:srgbClr val="FFFFFF"/>
                          </a:solidFill>
                        </a:rPr>
                        <a:t>Ne yapar</a:t>
                      </a:r>
                    </a:p>
                  </a:txBody>
                  <a:tcPr marL="54864" marR="54864" marT="27432" marB="27432" anchor="ctr">
                    <a:solidFill>
                      <a:srgbClr val="2E7D32"/>
                    </a:solidFill>
                  </a:tcPr>
                </a:tc>
                <a:tc>
                  <a:txBody>
                    <a:bodyPr wrap="square"/>
                    <a:lstStyle/>
                    <a:p>
                      <a:r>
                        <a:rPr sz="1439" b="1">
                          <a:solidFill>
                            <a:srgbClr val="FFFFFF"/>
                          </a:solidFill>
                        </a:rPr>
                        <a:t>Karmaşıklık</a:t>
                      </a:r>
                    </a:p>
                  </a:txBody>
                  <a:tcPr marL="54864" marR="54864" marT="27432" marB="27432" anchor="ctr">
                    <a:solidFill>
                      <a:srgbClr val="2E7D32"/>
                    </a:solidFill>
                  </a:tcPr>
                </a:tc>
              </a:tr>
              <a:tr h="374903">
                <a:tc>
                  <a:txBody>
                    <a:bodyPr wrap="square"/>
                    <a:lstStyle/>
                    <a:p>
                      <a:r>
                        <a:rPr sz="1439" b="0">
                          <a:solidFill>
                            <a:srgbClr val="A1123F"/>
                          </a:solidFill>
                          <a:latin typeface="Consolas"/>
                        </a:rPr>
                        <a:t>peek()</a:t>
                      </a:r>
                    </a:p>
                  </a:txBody>
                  <a:tcPr marL="54864" marR="54864" marT="27432" marB="27432" anchor="ctr">
                    <a:solidFill>
                      <a:srgbClr val="FFFFFF"/>
                    </a:solidFill>
                  </a:tcPr>
                </a:tc>
                <a:tc>
                  <a:txBody>
                    <a:bodyPr wrap="square"/>
                    <a:lstStyle/>
                    <a:p>
                      <a:r>
                        <a:rPr sz="1439" b="0">
                          <a:solidFill>
                            <a:srgbClr val="1F2D3A"/>
                          </a:solidFill>
                        </a:rPr>
                        <a:t>Kökü silmeden döndürür</a:t>
                      </a:r>
                    </a:p>
                  </a:txBody>
                  <a:tcPr marL="54864" marR="54864" marT="27432" marB="27432" anchor="ctr">
                    <a:solidFill>
                      <a:srgbClr val="FFFFFF"/>
                    </a:solidFill>
                  </a:tcPr>
                </a:tc>
                <a:tc>
                  <a:txBody>
                    <a:bodyPr wrap="square"/>
                    <a:lstStyle/>
                    <a:p>
                      <a:r>
                        <a:rPr sz="1439" b="0">
                          <a:solidFill>
                            <a:srgbClr val="1F2D3A"/>
                          </a:solidFill>
                        </a:rPr>
                        <a:t>O(1)</a:t>
                      </a:r>
                    </a:p>
                  </a:txBody>
                  <a:tcPr marL="54864" marR="54864" marT="27432" marB="27432" anchor="ctr">
                    <a:solidFill>
                      <a:srgbClr val="FFFFFF"/>
                    </a:solidFill>
                  </a:tcPr>
                </a:tc>
              </a:tr>
              <a:tr h="374903">
                <a:tc>
                  <a:txBody>
                    <a:bodyPr wrap="square"/>
                    <a:lstStyle/>
                    <a:p>
                      <a:r>
                        <a:rPr sz="1439" b="0">
                          <a:solidFill>
                            <a:srgbClr val="A1123F"/>
                          </a:solidFill>
                          <a:latin typeface="Consolas"/>
                        </a:rPr>
                        <a:t>insert(x)</a:t>
                      </a:r>
                    </a:p>
                  </a:txBody>
                  <a:tcPr marL="54864" marR="54864" marT="27432" marB="27432" anchor="ctr">
                    <a:solidFill>
                      <a:srgbClr val="EAF6EC"/>
                    </a:solidFill>
                  </a:tcPr>
                </a:tc>
                <a:tc>
                  <a:txBody>
                    <a:bodyPr wrap="square"/>
                    <a:lstStyle/>
                    <a:p>
                      <a:r>
                        <a:rPr sz="1439" b="0">
                          <a:solidFill>
                            <a:srgbClr val="A1123F"/>
                          </a:solidFill>
                          <a:latin typeface="Consolas"/>
                        </a:rPr>
                        <a:t>x</a:t>
                      </a:r>
                      <a:r>
                        <a:rPr sz="1439" b="0">
                          <a:solidFill>
                            <a:srgbClr val="1F2D3A"/>
                          </a:solidFill>
                        </a:rPr>
                        <a:t>i ekler, </a:t>
                      </a:r>
                      <a:r>
                        <a:rPr sz="1439" b="1">
                          <a:solidFill>
                            <a:srgbClr val="1F2D3A"/>
                          </a:solidFill>
                        </a:rPr>
                        <a:t>sift-up</a:t>
                      </a:r>
                      <a:r>
                        <a:rPr sz="1439" b="0">
                          <a:solidFill>
                            <a:srgbClr val="1F2D3A"/>
                          </a:solidFill>
                        </a:rPr>
                        <a:t> ile onarır</a:t>
                      </a:r>
                    </a:p>
                  </a:txBody>
                  <a:tcPr marL="54864" marR="54864" marT="27432" marB="27432" anchor="ctr">
                    <a:solidFill>
                      <a:srgbClr val="EAF6EC"/>
                    </a:solidFill>
                  </a:tcPr>
                </a:tc>
                <a:tc>
                  <a:txBody>
                    <a:bodyPr wrap="square"/>
                    <a:lstStyle/>
                    <a:p>
                      <a:r>
                        <a:rPr sz="1439" b="0">
                          <a:solidFill>
                            <a:srgbClr val="1F2D3A"/>
                          </a:solidFill>
                        </a:rPr>
                        <a:t>O(log n)</a:t>
                      </a:r>
                    </a:p>
                  </a:txBody>
                  <a:tcPr marL="54864" marR="54864" marT="27432" marB="27432" anchor="ctr">
                    <a:solidFill>
                      <a:srgbClr val="EAF6EC"/>
                    </a:solidFill>
                  </a:tcPr>
                </a:tc>
              </a:tr>
              <a:tr h="374903">
                <a:tc>
                  <a:txBody>
                    <a:bodyPr wrap="square"/>
                    <a:lstStyle/>
                    <a:p>
                      <a:r>
                        <a:rPr sz="1439" b="0">
                          <a:solidFill>
                            <a:srgbClr val="A1123F"/>
                          </a:solidFill>
                          <a:latin typeface="Consolas"/>
                        </a:rPr>
                        <a:t>extract()</a:t>
                      </a:r>
                    </a:p>
                  </a:txBody>
                  <a:tcPr marL="54864" marR="54864" marT="27432" marB="27432" anchor="ctr">
                    <a:solidFill>
                      <a:srgbClr val="FFFFFF"/>
                    </a:solidFill>
                  </a:tcPr>
                </a:tc>
                <a:tc>
                  <a:txBody>
                    <a:bodyPr wrap="square"/>
                    <a:lstStyle/>
                    <a:p>
                      <a:r>
                        <a:rPr sz="1439" b="0">
                          <a:solidFill>
                            <a:srgbClr val="1F2D3A"/>
                          </a:solidFill>
                        </a:rPr>
                        <a:t>Kökü siler, </a:t>
                      </a:r>
                      <a:r>
                        <a:rPr sz="1439" b="1">
                          <a:solidFill>
                            <a:srgbClr val="1F2D3A"/>
                          </a:solidFill>
                        </a:rPr>
                        <a:t>sift-down</a:t>
                      </a:r>
                      <a:r>
                        <a:rPr sz="1439" b="0">
                          <a:solidFill>
                            <a:srgbClr val="1F2D3A"/>
                          </a:solidFill>
                        </a:rPr>
                        <a:t> ile onarır</a:t>
                      </a:r>
                    </a:p>
                  </a:txBody>
                  <a:tcPr marL="54864" marR="54864" marT="27432" marB="27432" anchor="ctr">
                    <a:solidFill>
                      <a:srgbClr val="FFFFFF"/>
                    </a:solidFill>
                  </a:tcPr>
                </a:tc>
                <a:tc>
                  <a:txBody>
                    <a:bodyPr wrap="square"/>
                    <a:lstStyle/>
                    <a:p>
                      <a:r>
                        <a:rPr sz="1439" b="0">
                          <a:solidFill>
                            <a:srgbClr val="1F2D3A"/>
                          </a:solidFill>
                        </a:rPr>
                        <a:t>O(log n)</a:t>
                      </a:r>
                    </a:p>
                  </a:txBody>
                  <a:tcPr marL="54864" marR="54864" marT="27432" marB="27432" anchor="ctr">
                    <a:solidFill>
                      <a:srgbClr val="FFFFFF"/>
                    </a:solidFill>
                  </a:tcPr>
                </a:tc>
              </a:tr>
              <a:tr h="374907">
                <a:tc>
                  <a:txBody>
                    <a:bodyPr wrap="square"/>
                    <a:lstStyle/>
                    <a:p>
                      <a:r>
                        <a:rPr sz="1439" b="0">
                          <a:solidFill>
                            <a:srgbClr val="A1123F"/>
                          </a:solidFill>
                          <a:latin typeface="Consolas"/>
                        </a:rPr>
                        <a:t>build_heap(arr)</a:t>
                      </a:r>
                    </a:p>
                  </a:txBody>
                  <a:tcPr marL="54864" marR="54864" marT="27432" marB="27432" anchor="ctr">
                    <a:solidFill>
                      <a:srgbClr val="EAF6EC"/>
                    </a:solidFill>
                  </a:tcPr>
                </a:tc>
                <a:tc>
                  <a:txBody>
                    <a:bodyPr wrap="square"/>
                    <a:lstStyle/>
                    <a:p>
                      <a:r>
                        <a:rPr sz="1439" b="0">
                          <a:solidFill>
                            <a:srgbClr val="1F2D3A"/>
                          </a:solidFill>
                        </a:rPr>
                        <a:t>Bir diziyi tek seferde öbeğe çevirir</a:t>
                      </a:r>
                    </a:p>
                  </a:txBody>
                  <a:tcPr marL="54864" marR="54864" marT="27432" marB="27432" anchor="ctr">
                    <a:solidFill>
                      <a:srgbClr val="EAF6EC"/>
                    </a:solidFill>
                  </a:tcPr>
                </a:tc>
                <a:tc>
                  <a:txBody>
                    <a:bodyPr wrap="square"/>
                    <a:lstStyle/>
                    <a:p>
                      <a:r>
                        <a:rPr sz="1439" b="0">
                          <a:solidFill>
                            <a:srgbClr val="1F2D3A"/>
                          </a:solidFill>
                        </a:rPr>
                        <a:t>O(n)</a:t>
                      </a:r>
                    </a:p>
                  </a:txBody>
                  <a:tcPr marL="54864" marR="54864" marT="27432" marB="27432" anchor="ctr">
                    <a:solidFill>
                      <a:srgbClr val="EAF6EC"/>
                    </a:solidFill>
                  </a:tcPr>
                </a:tc>
              </a:tr>
            </a:tbl>
          </a:graphicData>
        </a:graphic>
      </p:graphicFrame>
    </p:spTree>
  </p:cSld>
  <p:clrMapOvr>
    <a:masterClrMapping/>
  </p:clrMapOvr>
</p:sld>
</file>

<file path=ppt/slides/slide8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89</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Ekleme: sift-up</a:t>
            </a:r>
          </a:p>
        </p:txBody>
      </p:sp>
      <p:sp>
        <p:nvSpPr>
          <p:cNvPr id="7" name="TextBox 6"/>
          <p:cNvSpPr txBox="1"/>
          <p:nvPr/>
        </p:nvSpPr>
        <p:spPr>
          <a:xfrm>
            <a:off x="640080" y="1325880"/>
            <a:ext cx="10911535" cy="770128"/>
          </a:xfrm>
          <a:prstGeom prst="rect">
            <a:avLst/>
          </a:prstGeom>
          <a:noFill/>
        </p:spPr>
        <p:txBody>
          <a:bodyPr wrap="square" lIns="45720" rIns="45720">
            <a:spAutoFit/>
          </a:bodyPr>
          <a:lstStyle/>
          <a:p>
            <a:pPr algn="l"/>
            <a:r>
              <a:rPr sz="2000" b="0">
                <a:solidFill>
                  <a:srgbClr val="1F2D3A"/>
                </a:solidFill>
              </a:rPr>
              <a:t>Yeni değeri bir sonraki boş slota koyun — ağacı tam tutar. Sonra öbek özelliği bozukken tekrar tekrar </a:t>
            </a:r>
            <a:r>
              <a:rPr sz="2000" b="1">
                <a:solidFill>
                  <a:srgbClr val="1F2D3A"/>
                </a:solidFill>
              </a:rPr>
              <a:t>ebeveyniyle</a:t>
            </a:r>
            <a:r>
              <a:rPr sz="2000" b="0">
                <a:solidFill>
                  <a:srgbClr val="1F2D3A"/>
                </a:solidFill>
              </a:rPr>
              <a:t> yer değiştirin. Buna </a:t>
            </a:r>
            <a:r>
              <a:rPr sz="2000" b="1">
                <a:solidFill>
                  <a:srgbClr val="1F2D3A"/>
                </a:solidFill>
              </a:rPr>
              <a:t>sift-up</a:t>
            </a:r>
            <a:r>
              <a:rPr sz="2000" b="0">
                <a:solidFill>
                  <a:srgbClr val="1F2D3A"/>
                </a:solidFill>
              </a:rPr>
              <a:t> denir.</a:t>
            </a:r>
          </a:p>
        </p:txBody>
      </p:sp>
    </p:spTree>
  </p:cSld>
  <p:clrMapOvr>
    <a:masterClrMapping/>
  </p:clrMapOvr>
</p:sld>
</file>

<file path=ppt/slides/slide9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90</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Sift-up ile ekleme, adım adım</a:t>
            </a:r>
          </a:p>
        </p:txBody>
      </p:sp>
      <p:pic>
        <p:nvPicPr>
          <p:cNvPr id="7" name="Picture 6" descr="heap-insert-sift-up.tr.gif"/>
          <p:cNvPicPr>
            <a:picLocks noChangeAspect="1"/>
          </p:cNvPicPr>
          <p:nvPr/>
        </p:nvPicPr>
        <p:blipFill>
          <a:blip r:embed="rId3"/>
          <a:stretch>
            <a:fillRect/>
          </a:stretch>
        </p:blipFill>
        <p:spPr>
          <a:xfrm>
            <a:off x="3289594" y="1325880"/>
            <a:ext cx="5612507" cy="4828032"/>
          </a:xfrm>
          <a:prstGeom prst="rect">
            <a:avLst/>
          </a:prstGeom>
        </p:spPr>
      </p:pic>
    </p:spTree>
  </p:cSld>
  <p:clrMapOvr>
    <a:masterClrMapping/>
  </p:clrMapOvr>
</p:sld>
</file>

<file path=ppt/slides/slide9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91</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Uç durum — zaten sıralı, sifting gerekmiyor</a:t>
            </a:r>
          </a:p>
        </p:txBody>
      </p:sp>
      <p:pic>
        <p:nvPicPr>
          <p:cNvPr id="7" name="Picture 6" descr="heap-insert-sift-up.tr.gif"/>
          <p:cNvPicPr>
            <a:picLocks noChangeAspect="1"/>
          </p:cNvPicPr>
          <p:nvPr/>
        </p:nvPicPr>
        <p:blipFill>
          <a:blip r:embed="rId3"/>
          <a:stretch>
            <a:fillRect/>
          </a:stretch>
        </p:blipFill>
        <p:spPr>
          <a:xfrm>
            <a:off x="3289594" y="1325880"/>
            <a:ext cx="5612507" cy="4828032"/>
          </a:xfrm>
          <a:prstGeom prst="rect">
            <a:avLst/>
          </a:prstGeom>
        </p:spPr>
      </p:pic>
    </p:spTree>
  </p:cSld>
  <p:clrMapOvr>
    <a:masterClrMapping/>
  </p:clrMapOvr>
</p:sld>
</file>

<file path=ppt/slides/slide9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92</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Kod — insert() / sift-up</a:t>
            </a:r>
          </a:p>
        </p:txBody>
      </p:sp>
      <p:sp>
        <p:nvSpPr>
          <p:cNvPr id="7" name="Rectangle 6"/>
          <p:cNvSpPr/>
          <p:nvPr/>
        </p:nvSpPr>
        <p:spPr>
          <a:xfrm>
            <a:off x="640080" y="1325880"/>
            <a:ext cx="10911535" cy="2919983"/>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void insert(int value) {</a:t>
            </a:r>
          </a:p>
          <a:p>
            <a:pPr algn="l"/>
            <a:r>
              <a:rPr sz="1240">
                <a:solidFill>
                  <a:srgbClr val="1F2D3A"/>
                </a:solidFill>
                <a:latin typeface="Consolas"/>
              </a:rPr>
              <a:t>    heap[size] = value;</a:t>
            </a:r>
          </a:p>
          <a:p>
            <a:pPr algn="l"/>
            <a:r>
              <a:rPr sz="1240">
                <a:solidFill>
                  <a:srgbClr val="1F2D3A"/>
                </a:solidFill>
                <a:latin typeface="Consolas"/>
              </a:rPr>
              <a:t>    int i = size;</a:t>
            </a:r>
          </a:p>
          <a:p>
            <a:pPr algn="l"/>
            <a:r>
              <a:rPr sz="1240">
                <a:solidFill>
                  <a:srgbClr val="1F2D3A"/>
                </a:solidFill>
                <a:latin typeface="Consolas"/>
              </a:rPr>
              <a:t>    size++;</a:t>
            </a:r>
          </a:p>
          <a:p>
            <a:pPr algn="l"/>
            <a:r>
              <a:rPr sz="1240">
                <a:solidFill>
                  <a:srgbClr val="1F2D3A"/>
                </a:solidFill>
                <a:latin typeface="Consolas"/>
              </a:rPr>
              <a:t>    while (i &gt; 0) {</a:t>
            </a:r>
          </a:p>
          <a:p>
            <a:pPr algn="l"/>
            <a:r>
              <a:rPr sz="1240">
                <a:solidFill>
                  <a:srgbClr val="1F2D3A"/>
                </a:solidFill>
                <a:latin typeface="Consolas"/>
              </a:rPr>
              <a:t>        int parent = (i - 1) / 2;</a:t>
            </a:r>
          </a:p>
          <a:p>
            <a:pPr algn="l"/>
            <a:r>
              <a:rPr sz="1240">
                <a:solidFill>
                  <a:srgbClr val="1F2D3A"/>
                </a:solidFill>
                <a:latin typeface="Consolas"/>
              </a:rPr>
              <a:t>        if (!better(heap[i], heap[parent]))</a:t>
            </a:r>
          </a:p>
          <a:p>
            <a:pPr algn="l"/>
            <a:r>
              <a:rPr sz="1240">
                <a:solidFill>
                  <a:srgbClr val="1F2D3A"/>
                </a:solidFill>
                <a:latin typeface="Consolas"/>
              </a:rPr>
              <a:t>            break;</a:t>
            </a:r>
          </a:p>
          <a:p>
            <a:pPr algn="l"/>
            <a:r>
              <a:rPr sz="1240">
                <a:solidFill>
                  <a:srgbClr val="1F2D3A"/>
                </a:solidFill>
                <a:latin typeface="Consolas"/>
              </a:rPr>
              <a:t>        int tmp = heap[parent];</a:t>
            </a:r>
          </a:p>
          <a:p>
            <a:pPr algn="l"/>
            <a:r>
              <a:rPr sz="1240">
                <a:solidFill>
                  <a:srgbClr val="1F2D3A"/>
                </a:solidFill>
                <a:latin typeface="Consolas"/>
              </a:rPr>
              <a:t>        heap[parent] = heap[i];</a:t>
            </a:r>
          </a:p>
          <a:p>
            <a:pPr algn="l"/>
            <a:r>
              <a:rPr sz="1240">
                <a:solidFill>
                  <a:srgbClr val="1F2D3A"/>
                </a:solidFill>
                <a:latin typeface="Consolas"/>
              </a:rPr>
              <a:t>        heap[i] = tmp;</a:t>
            </a:r>
          </a:p>
          <a:p>
            <a:pPr algn="l"/>
            <a:r>
              <a:rPr sz="1240">
                <a:solidFill>
                  <a:srgbClr val="1F2D3A"/>
                </a:solidFill>
                <a:latin typeface="Consolas"/>
              </a:rPr>
              <a:t>        i = parent;</a:t>
            </a:r>
          </a:p>
          <a:p>
            <a:pPr algn="l"/>
            <a:r>
              <a:rPr sz="1240">
                <a:solidFill>
                  <a:srgbClr val="1F2D3A"/>
                </a:solidFill>
                <a:latin typeface="Consolas"/>
              </a:rPr>
              <a:t>    }</a:t>
            </a:r>
          </a:p>
          <a:p>
            <a:pPr algn="l"/>
            <a:r>
              <a:rPr sz="1240">
                <a:solidFill>
                  <a:srgbClr val="1F2D3A"/>
                </a:solidFill>
                <a:latin typeface="Consolas"/>
              </a:rPr>
              <a:t>}</a:t>
            </a:r>
          </a:p>
        </p:txBody>
      </p:sp>
    </p:spTree>
  </p:cSld>
  <p:clrMapOvr>
    <a:masterClrMapping/>
  </p:clrMapOvr>
</p:sld>
</file>

<file path=ppt/slides/slide9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93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Karmaşıklık</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2E7D32"/>
                </a:solidFill>
              </a:rPr>
              <a:t>• </a:t>
            </a:r>
            <a:r>
              <a:rPr sz="2000" b="0">
                <a:solidFill>
                  <a:srgbClr val="A1123F"/>
                </a:solidFill>
                <a:latin typeface="Consolas"/>
              </a:rPr>
              <a:t>insert</a:t>
            </a:r>
            <a:r>
              <a:rPr sz="2000" b="0">
                <a:solidFill>
                  <a:srgbClr val="1F2D3A"/>
                </a:solidFill>
              </a:rPr>
              <a:t>: her </a:t>
            </a:r>
            <a:r>
              <a:rPr sz="2000" b="1">
                <a:solidFill>
                  <a:srgbClr val="1F2D3A"/>
                </a:solidFill>
              </a:rPr>
              <a:t>seviye</a:t>
            </a:r>
            <a:r>
              <a:rPr sz="2000" b="0">
                <a:solidFill>
                  <a:srgbClr val="1F2D3A"/>
                </a:solidFill>
              </a:rPr>
              <a:t>de en çok bir yer değiştirme — </a:t>
            </a:r>
            <a:r>
              <a:rPr sz="2000" b="1">
                <a:solidFill>
                  <a:srgbClr val="1F2D3A"/>
                </a:solidFill>
              </a:rPr>
              <a:t>O(log n)</a:t>
            </a:r>
          </a:p>
          <a:p>
            <a:pPr>
              <a:spcAft>
                <a:spcPts val="300"/>
              </a:spcAft>
            </a:pPr>
            <a:r>
              <a:rPr sz="2000" b="1">
                <a:solidFill>
                  <a:srgbClr val="2E7D32"/>
                </a:solidFill>
              </a:rPr>
              <a:t>• </a:t>
            </a:r>
            <a:r>
              <a:rPr sz="2000" b="0">
                <a:solidFill>
                  <a:srgbClr val="1F2D3A"/>
                </a:solidFill>
              </a:rPr>
              <a:t>log n, n düğümlü tam bir ağacın yüksekliği</a:t>
            </a:r>
          </a:p>
          <a:p>
            <a:pPr>
              <a:spcAft>
                <a:spcPts val="300"/>
              </a:spcAft>
            </a:pPr>
            <a:r>
              <a:rPr sz="2000" b="1">
                <a:solidFill>
                  <a:srgbClr val="2E7D32"/>
                </a:solidFill>
              </a:rPr>
              <a:t>• </a:t>
            </a:r>
            <a:r>
              <a:rPr sz="2000" b="0">
                <a:solidFill>
                  <a:srgbClr val="A1123F"/>
                </a:solidFill>
                <a:latin typeface="Consolas"/>
              </a:rPr>
              <a:t>peek</a:t>
            </a:r>
            <a:r>
              <a:rPr sz="2000" b="0">
                <a:solidFill>
                  <a:srgbClr val="1F2D3A"/>
                </a:solidFill>
              </a:rPr>
              <a:t> (</a:t>
            </a:r>
            <a:r>
              <a:rPr sz="2000" b="0">
                <a:solidFill>
                  <a:srgbClr val="A1123F"/>
                </a:solidFill>
                <a:latin typeface="Consolas"/>
              </a:rPr>
              <a:t>heap[0]</a:t>
            </a:r>
            <a:r>
              <a:rPr sz="2000" b="0">
                <a:solidFill>
                  <a:srgbClr val="1F2D3A"/>
                </a:solidFill>
              </a:rPr>
              <a:t>i okumak): </a:t>
            </a:r>
            <a:r>
              <a:rPr sz="2000" b="1">
                <a:solidFill>
                  <a:srgbClr val="1F2D3A"/>
                </a:solidFill>
              </a:rPr>
              <a:t>O(1)</a:t>
            </a:r>
          </a:p>
        </p:txBody>
      </p:sp>
    </p:spTree>
  </p:cSld>
  <p:clrMapOvr>
    <a:masterClrMapping/>
  </p:clrMapOvr>
</p:sld>
</file>

<file path=ppt/slides/slide9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94</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Çıkarma: sift-down</a:t>
            </a:r>
          </a:p>
        </p:txBody>
      </p:sp>
      <p:sp>
        <p:nvSpPr>
          <p:cNvPr id="7" name="TextBox 6"/>
          <p:cNvSpPr txBox="1"/>
          <p:nvPr/>
        </p:nvSpPr>
        <p:spPr>
          <a:xfrm>
            <a:off x="640080" y="1325880"/>
            <a:ext cx="10911535" cy="770128"/>
          </a:xfrm>
          <a:prstGeom prst="rect">
            <a:avLst/>
          </a:prstGeom>
          <a:noFill/>
        </p:spPr>
        <p:txBody>
          <a:bodyPr wrap="square" lIns="45720" rIns="45720">
            <a:spAutoFit/>
          </a:bodyPr>
          <a:lstStyle/>
          <a:p>
            <a:pPr algn="l"/>
            <a:r>
              <a:rPr sz="2000" b="0">
                <a:solidFill>
                  <a:srgbClr val="1F2D3A"/>
                </a:solidFill>
              </a:rPr>
              <a:t>Kökü kaydedin, dizinin </a:t>
            </a:r>
            <a:r>
              <a:rPr sz="2000" b="1">
                <a:solidFill>
                  <a:srgbClr val="1F2D3A"/>
                </a:solidFill>
              </a:rPr>
              <a:t>son</a:t>
            </a:r>
            <a:r>
              <a:rPr sz="2000" b="0">
                <a:solidFill>
                  <a:srgbClr val="1F2D3A"/>
                </a:solidFill>
              </a:rPr>
              <a:t> elemanını yerine taşıyın — ağacı tam tutar. Sonra tekrar tekrar </a:t>
            </a:r>
            <a:r>
              <a:rPr sz="2000" b="1">
                <a:solidFill>
                  <a:srgbClr val="1F2D3A"/>
                </a:solidFill>
              </a:rPr>
              <a:t>daha iyi çocuğuyla</a:t>
            </a:r>
            <a:r>
              <a:rPr sz="2000" b="0">
                <a:solidFill>
                  <a:srgbClr val="1F2D3A"/>
                </a:solidFill>
              </a:rPr>
              <a:t> yer değiştirin. Buna </a:t>
            </a:r>
            <a:r>
              <a:rPr sz="2000" b="1">
                <a:solidFill>
                  <a:srgbClr val="1F2D3A"/>
                </a:solidFill>
              </a:rPr>
              <a:t>sift-down</a:t>
            </a:r>
            <a:r>
              <a:rPr sz="2000" b="0">
                <a:solidFill>
                  <a:srgbClr val="1F2D3A"/>
                </a:solidFill>
              </a:rPr>
              <a:t> denir.</a:t>
            </a:r>
          </a:p>
        </p:txBody>
      </p:sp>
    </p:spTree>
  </p:cSld>
  <p:clrMapOvr>
    <a:masterClrMapping/>
  </p:clrMapOvr>
</p:sld>
</file>

<file path=ppt/slides/slide9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95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Sift-down ile çıkarma, adım adım</a:t>
            </a:r>
          </a:p>
        </p:txBody>
      </p:sp>
      <p:pic>
        <p:nvPicPr>
          <p:cNvPr id="7" name="Picture 6" descr="heap-extract-sift-down.tr.gif"/>
          <p:cNvPicPr>
            <a:picLocks noChangeAspect="1"/>
          </p:cNvPicPr>
          <p:nvPr/>
        </p:nvPicPr>
        <p:blipFill>
          <a:blip r:embed="rId3"/>
          <a:stretch>
            <a:fillRect/>
          </a:stretch>
        </p:blipFill>
        <p:spPr>
          <a:xfrm>
            <a:off x="2388458" y="1325880"/>
            <a:ext cx="7414778" cy="4828032"/>
          </a:xfrm>
          <a:prstGeom prst="rect">
            <a:avLst/>
          </a:prstGeom>
        </p:spPr>
      </p:pic>
    </p:spTree>
  </p:cSld>
  <p:clrMapOvr>
    <a:masterClrMapping/>
  </p:clrMapOvr>
</p:sld>
</file>

<file path=ppt/slides/slide9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96</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Uç durum — sonuna kadar: 10 değerin tamamı</a:t>
            </a:r>
          </a:p>
        </p:txBody>
      </p:sp>
      <p:pic>
        <p:nvPicPr>
          <p:cNvPr id="7" name="Picture 6" descr="heap-extract-sift-down.tr.gif"/>
          <p:cNvPicPr>
            <a:picLocks noChangeAspect="1"/>
          </p:cNvPicPr>
          <p:nvPr/>
        </p:nvPicPr>
        <p:blipFill>
          <a:blip r:embed="rId3"/>
          <a:stretch>
            <a:fillRect/>
          </a:stretch>
        </p:blipFill>
        <p:spPr>
          <a:xfrm>
            <a:off x="2388458" y="1325880"/>
            <a:ext cx="7414778" cy="4828032"/>
          </a:xfrm>
          <a:prstGeom prst="rect">
            <a:avLst/>
          </a:prstGeom>
        </p:spPr>
      </p:pic>
    </p:spTree>
  </p:cSld>
  <p:clrMapOvr>
    <a:masterClrMapping/>
  </p:clrMapOvr>
</p:sld>
</file>

<file path=ppt/slides/slide9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97</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Kod — extract() / sift-down</a:t>
            </a:r>
          </a:p>
        </p:txBody>
      </p:sp>
      <p:sp>
        <p:nvSpPr>
          <p:cNvPr id="7" name="Rectangle 6"/>
          <p:cNvSpPr/>
          <p:nvPr/>
        </p:nvSpPr>
        <p:spPr>
          <a:xfrm>
            <a:off x="640080" y="1325880"/>
            <a:ext cx="10911535" cy="2731008"/>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int extract(void) {</a:t>
            </a:r>
          </a:p>
          <a:p>
            <a:pPr algn="l"/>
            <a:r>
              <a:rPr sz="1240">
                <a:solidFill>
                  <a:srgbClr val="1F2D3A"/>
                </a:solidFill>
                <a:latin typeface="Consolas"/>
              </a:rPr>
              <a:t>    int best = heap[0];</a:t>
            </a:r>
          </a:p>
          <a:p>
            <a:pPr algn="l"/>
            <a:r>
              <a:rPr sz="1240">
                <a:solidFill>
                  <a:srgbClr val="1F2D3A"/>
                </a:solidFill>
                <a:latin typeface="Consolas"/>
              </a:rPr>
              <a:t>    size--;</a:t>
            </a:r>
          </a:p>
          <a:p>
            <a:pPr algn="l"/>
            <a:r>
              <a:rPr sz="1240">
                <a:solidFill>
                  <a:srgbClr val="1F2D3A"/>
                </a:solidFill>
                <a:latin typeface="Consolas"/>
              </a:rPr>
              <a:t>    heap[0] = heap[size];   /* ... */</a:t>
            </a:r>
          </a:p>
          <a:p>
            <a:pPr algn="l"/>
            <a:r>
              <a:rPr sz="1240">
                <a:solidFill>
                  <a:srgbClr val="1F2D3A"/>
                </a:solidFill>
                <a:latin typeface="Consolas"/>
              </a:rPr>
              <a:t>    int i = 0;</a:t>
            </a:r>
          </a:p>
          <a:p>
            <a:pPr algn="l"/>
            <a:r>
              <a:rPr sz="1240">
                <a:solidFill>
                  <a:srgbClr val="1F2D3A"/>
                </a:solidFill>
                <a:latin typeface="Consolas"/>
              </a:rPr>
              <a:t>    while (1) {              /* sift-down */</a:t>
            </a:r>
          </a:p>
          <a:p>
            <a:pPr algn="l"/>
            <a:r>
              <a:rPr sz="1240">
                <a:solidFill>
                  <a:srgbClr val="1F2D3A"/>
                </a:solidFill>
                <a:latin typeface="Consolas"/>
              </a:rPr>
              <a:t>        /* ... target = sol/sağ çocuktan iyi olan ... */</a:t>
            </a:r>
          </a:p>
          <a:p>
            <a:pPr algn="l"/>
            <a:r>
              <a:rPr sz="1240">
                <a:solidFill>
                  <a:srgbClr val="1F2D3A"/>
                </a:solidFill>
                <a:latin typeface="Consolas"/>
              </a:rPr>
              <a:t>        if (target == i)</a:t>
            </a:r>
          </a:p>
          <a:p>
            <a:pPr algn="l"/>
            <a:r>
              <a:rPr sz="1240">
                <a:solidFill>
                  <a:srgbClr val="1F2D3A"/>
                </a:solidFill>
                <a:latin typeface="Consolas"/>
              </a:rPr>
              <a:t>            break;</a:t>
            </a:r>
          </a:p>
          <a:p>
            <a:pPr algn="l"/>
            <a:r>
              <a:rPr sz="1240">
                <a:solidFill>
                  <a:srgbClr val="1F2D3A"/>
                </a:solidFill>
                <a:latin typeface="Consolas"/>
              </a:rPr>
              <a:t>        /* ... heap[i]/heap[target] değiştir ... */</a:t>
            </a:r>
          </a:p>
          <a:p>
            <a:pPr algn="l"/>
            <a:r>
              <a:rPr sz="1240">
                <a:solidFill>
                  <a:srgbClr val="1F2D3A"/>
                </a:solidFill>
                <a:latin typeface="Consolas"/>
              </a:rPr>
              <a:t>    }</a:t>
            </a:r>
          </a:p>
          <a:p>
            <a:pPr algn="l"/>
            <a:r>
              <a:rPr sz="1240">
                <a:solidFill>
                  <a:srgbClr val="1F2D3A"/>
                </a:solidFill>
                <a:latin typeface="Consolas"/>
              </a:rPr>
              <a:t>    return best;</a:t>
            </a:r>
          </a:p>
          <a:p>
            <a:pPr algn="l"/>
            <a:r>
              <a:rPr sz="1240">
                <a:solidFill>
                  <a:srgbClr val="1F2D3A"/>
                </a:solidFill>
                <a:latin typeface="Consolas"/>
              </a:rPr>
              <a:t>}</a:t>
            </a:r>
          </a:p>
        </p:txBody>
      </p:sp>
    </p:spTree>
  </p:cSld>
  <p:clrMapOvr>
    <a:masterClrMapping/>
  </p:clrMapOvr>
</p:sld>
</file>

<file path=ppt/slides/slide9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98</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Karmaşıklık</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2E7D32"/>
                </a:solidFill>
              </a:rPr>
              <a:t>• </a:t>
            </a:r>
            <a:r>
              <a:rPr sz="2000" b="0">
                <a:solidFill>
                  <a:srgbClr val="A1123F"/>
                </a:solidFill>
                <a:latin typeface="Consolas"/>
              </a:rPr>
              <a:t>extract</a:t>
            </a:r>
            <a:r>
              <a:rPr sz="2000" b="0">
                <a:solidFill>
                  <a:srgbClr val="1F2D3A"/>
                </a:solidFill>
              </a:rPr>
              <a:t>: her </a:t>
            </a:r>
            <a:r>
              <a:rPr sz="2000" b="1">
                <a:solidFill>
                  <a:srgbClr val="1F2D3A"/>
                </a:solidFill>
              </a:rPr>
              <a:t>seviye</a:t>
            </a:r>
            <a:r>
              <a:rPr sz="2000" b="0">
                <a:solidFill>
                  <a:srgbClr val="1F2D3A"/>
                </a:solidFill>
              </a:rPr>
              <a:t>de en çok bir yer değiştirme — </a:t>
            </a:r>
            <a:r>
              <a:rPr sz="2000" b="1">
                <a:solidFill>
                  <a:srgbClr val="1F2D3A"/>
                </a:solidFill>
              </a:rPr>
              <a:t>O(log n)</a:t>
            </a:r>
          </a:p>
          <a:p>
            <a:pPr>
              <a:spcAft>
                <a:spcPts val="300"/>
              </a:spcAft>
            </a:pPr>
            <a:r>
              <a:rPr sz="2000" b="1">
                <a:solidFill>
                  <a:srgbClr val="2E7D32"/>
                </a:solidFill>
              </a:rPr>
              <a:t>• </a:t>
            </a:r>
            <a:r>
              <a:rPr sz="2000" b="0">
                <a:solidFill>
                  <a:srgbClr val="1F2D3A"/>
                </a:solidFill>
              </a:rPr>
              <a:t>sift-up'ın maliyetinin tam ayna görüntüsü</a:t>
            </a:r>
          </a:p>
          <a:p>
            <a:pPr>
              <a:spcAft>
                <a:spcPts val="300"/>
              </a:spcAft>
            </a:pPr>
            <a:r>
              <a:rPr sz="2000" b="1">
                <a:solidFill>
                  <a:srgbClr val="2E7D32"/>
                </a:solidFill>
              </a:rPr>
              <a:t>• </a:t>
            </a:r>
            <a:r>
              <a:rPr sz="2000" b="0">
                <a:solidFill>
                  <a:srgbClr val="1F2D3A"/>
                </a:solidFill>
              </a:rPr>
              <a:t>Aynı O(log n) sınırı, ters yönde</a:t>
            </a:r>
          </a:p>
        </p:txBody>
      </p:sp>
    </p:spTree>
  </p:cSld>
  <p:clrMapOvr>
    <a:masterClrMapping/>
  </p:clrMapOvr>
</p:sld>
</file>

<file path=ppt/slides/slide9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99</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Sık yapılan hatalar (ekleme ve çıkarma)</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2E7D32"/>
                </a:solidFill>
              </a:rPr>
              <a:t>• </a:t>
            </a:r>
            <a:r>
              <a:rPr sz="2000" b="0">
                <a:solidFill>
                  <a:srgbClr val="A1123F"/>
                </a:solidFill>
                <a:latin typeface="Consolas"/>
              </a:rPr>
              <a:t>extract</a:t>
            </a:r>
            <a:r>
              <a:rPr sz="2000" b="0">
                <a:solidFill>
                  <a:srgbClr val="1F2D3A"/>
                </a:solidFill>
              </a:rPr>
              <a:t>i önce </a:t>
            </a:r>
            <a:r>
              <a:rPr sz="2000" b="0">
                <a:solidFill>
                  <a:srgbClr val="A1123F"/>
                </a:solidFill>
                <a:latin typeface="Consolas"/>
              </a:rPr>
              <a:t>size &gt; 0</a:t>
            </a:r>
            <a:r>
              <a:rPr sz="2000" b="0">
                <a:solidFill>
                  <a:srgbClr val="1F2D3A"/>
                </a:solidFill>
              </a:rPr>
              <a:t> kontrol etmeden çağırmak</a:t>
            </a:r>
          </a:p>
          <a:p>
            <a:pPr>
              <a:spcAft>
                <a:spcPts val="300"/>
              </a:spcAft>
            </a:pPr>
            <a:r>
              <a:rPr sz="2000" b="1">
                <a:solidFill>
                  <a:srgbClr val="2E7D32"/>
                </a:solidFill>
              </a:rPr>
              <a:t>• </a:t>
            </a:r>
            <a:r>
              <a:rPr sz="2000" b="0">
                <a:solidFill>
                  <a:srgbClr val="1F2D3A"/>
                </a:solidFill>
              </a:rPr>
              <a:t>sift-down'da yalnızca </a:t>
            </a:r>
            <a:r>
              <a:rPr sz="2000" b="1">
                <a:solidFill>
                  <a:srgbClr val="1F2D3A"/>
                </a:solidFill>
              </a:rPr>
              <a:t>bir</a:t>
            </a:r>
            <a:r>
              <a:rPr sz="2000" b="0">
                <a:solidFill>
                  <a:srgbClr val="1F2D3A"/>
                </a:solidFill>
              </a:rPr>
              <a:t> çocukla karşılaştırmak, ikisiyle değil</a:t>
            </a:r>
          </a:p>
          <a:p>
            <a:pPr>
              <a:spcAft>
                <a:spcPts val="300"/>
              </a:spcAft>
            </a:pPr>
            <a:r>
              <a:rPr sz="2000" b="1">
                <a:solidFill>
                  <a:srgbClr val="2E7D32"/>
                </a:solidFill>
              </a:rPr>
              <a:t>• </a:t>
            </a:r>
            <a:r>
              <a:rPr sz="2000" b="0">
                <a:solidFill>
                  <a:srgbClr val="A1123F"/>
                </a:solidFill>
                <a:latin typeface="Consolas"/>
              </a:rPr>
              <a:t>better</a:t>
            </a:r>
            <a:r>
              <a:rPr sz="2000" b="0">
                <a:solidFill>
                  <a:srgbClr val="1F2D3A"/>
                </a:solidFill>
              </a:rPr>
              <a:t>de </a:t>
            </a:r>
            <a:r>
              <a:rPr sz="2000" b="0">
                <a:solidFill>
                  <a:srgbClr val="A1123F"/>
                </a:solidFill>
                <a:latin typeface="Consolas"/>
              </a:rPr>
              <a:t>&lt;</a:t>
            </a:r>
            <a:r>
              <a:rPr sz="2000" b="0">
                <a:solidFill>
                  <a:srgbClr val="1F2D3A"/>
                </a:solidFill>
              </a:rPr>
              <a:t> yerine </a:t>
            </a:r>
            <a:r>
              <a:rPr sz="2000" b="0">
                <a:solidFill>
                  <a:srgbClr val="A1123F"/>
                </a:solidFill>
                <a:latin typeface="Consolas"/>
              </a:rPr>
              <a:t>&lt;=</a:t>
            </a:r>
            <a:r>
              <a:rPr sz="2000" b="0">
                <a:solidFill>
                  <a:srgbClr val="1F2D3A"/>
                </a:solidFill>
              </a:rPr>
              <a:t> kullanmak — zararsız, ama eşitlik davranışını değiştirir</a:t>
            </a:r>
          </a:p>
        </p:txBody>
      </p:sp>
    </p:spTree>
  </p:cSld>
  <p:clrMapOvr>
    <a:masterClrMapping/>
  </p:clrMapOvr>
</p:sld>
</file>

<file path=ppt/slides/slide10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100</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Bir öbeği O(n)'de kurmak</a:t>
            </a:r>
          </a:p>
        </p:txBody>
      </p:sp>
      <p:sp>
        <p:nvSpPr>
          <p:cNvPr id="7" name="TextBox 6"/>
          <p:cNvSpPr txBox="1"/>
          <p:nvPr/>
        </p:nvSpPr>
        <p:spPr>
          <a:xfrm>
            <a:off x="640080" y="1325880"/>
            <a:ext cx="10911535" cy="1100327"/>
          </a:xfrm>
          <a:prstGeom prst="rect">
            <a:avLst/>
          </a:prstGeom>
          <a:noFill/>
        </p:spPr>
        <p:txBody>
          <a:bodyPr wrap="square" lIns="45720" rIns="45720">
            <a:spAutoFit/>
          </a:bodyPr>
          <a:lstStyle/>
          <a:p>
            <a:pPr algn="l"/>
            <a:r>
              <a:rPr sz="2000" b="0">
                <a:solidFill>
                  <a:srgbClr val="1F2D3A"/>
                </a:solidFill>
              </a:rPr>
              <a:t>n tek tek ekleme toplamda O(n log n) maliyetli. </a:t>
            </a:r>
            <a:r>
              <a:rPr sz="2000" b="1">
                <a:solidFill>
                  <a:srgbClr val="1F2D3A"/>
                </a:solidFill>
              </a:rPr>
              <a:t>Floyd'un algoritması</a:t>
            </a:r>
            <a:r>
              <a:rPr sz="2000" b="0">
                <a:solidFill>
                  <a:srgbClr val="1F2D3A"/>
                </a:solidFill>
              </a:rPr>
              <a:t> daha iyisini yapar: her </a:t>
            </a:r>
            <a:r>
              <a:rPr sz="2000" b="1">
                <a:solidFill>
                  <a:srgbClr val="1F2D3A"/>
                </a:solidFill>
              </a:rPr>
              <a:t>yaprak</a:t>
            </a:r>
            <a:r>
              <a:rPr sz="2000" b="0">
                <a:solidFill>
                  <a:srgbClr val="1F2D3A"/>
                </a:solidFill>
              </a:rPr>
              <a:t> zaten geçerli bir öbek; yalnızca </a:t>
            </a:r>
            <a:r>
              <a:rPr sz="2000" b="1">
                <a:solidFill>
                  <a:srgbClr val="1F2D3A"/>
                </a:solidFill>
              </a:rPr>
              <a:t>iç</a:t>
            </a:r>
            <a:r>
              <a:rPr sz="2000" b="0">
                <a:solidFill>
                  <a:srgbClr val="1F2D3A"/>
                </a:solidFill>
              </a:rPr>
              <a:t> düğümleri, sondan köke, sift edin.</a:t>
            </a:r>
          </a:p>
        </p:txBody>
      </p:sp>
    </p:spTree>
  </p:cSld>
  <p:clrMapOvr>
    <a:masterClrMapping/>
  </p:clrMapOvr>
</p:sld>
</file>

<file path=ppt/slides/slide10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101</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Öbek kurma, adım adım</a:t>
            </a:r>
          </a:p>
        </p:txBody>
      </p:sp>
      <p:pic>
        <p:nvPicPr>
          <p:cNvPr id="7" name="Picture 6" descr="build-heap.tr.gif"/>
          <p:cNvPicPr>
            <a:picLocks noChangeAspect="1"/>
          </p:cNvPicPr>
          <p:nvPr/>
        </p:nvPicPr>
        <p:blipFill>
          <a:blip r:embed="rId3"/>
          <a:stretch>
            <a:fillRect/>
          </a:stretch>
        </p:blipFill>
        <p:spPr>
          <a:xfrm>
            <a:off x="2707755" y="1325880"/>
            <a:ext cx="6776185" cy="4828032"/>
          </a:xfrm>
          <a:prstGeom prst="rect">
            <a:avLst/>
          </a:prstGeom>
        </p:spPr>
      </p:pic>
    </p:spTree>
  </p:cSld>
  <p:clrMapOvr>
    <a:masterClrMapping/>
  </p:clrMapOvr>
</p:sld>
</file>

<file path=ppt/slides/slide10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102</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Uç durum — girdi zaten geçerli bir öbek</a:t>
            </a:r>
          </a:p>
        </p:txBody>
      </p:sp>
      <p:pic>
        <p:nvPicPr>
          <p:cNvPr id="7" name="Picture 6" descr="build-heap.tr.gif"/>
          <p:cNvPicPr>
            <a:picLocks noChangeAspect="1"/>
          </p:cNvPicPr>
          <p:nvPr/>
        </p:nvPicPr>
        <p:blipFill>
          <a:blip r:embed="rId3"/>
          <a:stretch>
            <a:fillRect/>
          </a:stretch>
        </p:blipFill>
        <p:spPr>
          <a:xfrm>
            <a:off x="2707755" y="1325880"/>
            <a:ext cx="6776185" cy="4828032"/>
          </a:xfrm>
          <a:prstGeom prst="rect">
            <a:avLst/>
          </a:prstGeom>
        </p:spPr>
      </p:pic>
    </p:spTree>
  </p:cSld>
  <p:clrMapOvr>
    <a:masterClrMapping/>
  </p:clrMapOvr>
</p:sld>
</file>

<file path=ppt/slides/slide10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103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Kod — build_heap()</a:t>
            </a:r>
          </a:p>
        </p:txBody>
      </p:sp>
      <p:sp>
        <p:nvSpPr>
          <p:cNvPr id="7" name="Rectangle 6"/>
          <p:cNvSpPr/>
          <p:nvPr/>
        </p:nvSpPr>
        <p:spPr>
          <a:xfrm>
            <a:off x="640080" y="1325880"/>
            <a:ext cx="10911535" cy="1030224"/>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void build_heap(int arr[], int n) {</a:t>
            </a:r>
          </a:p>
          <a:p>
            <a:pPr algn="l"/>
            <a:r>
              <a:rPr sz="1240">
                <a:solidFill>
                  <a:srgbClr val="1F2D3A"/>
                </a:solidFill>
                <a:latin typeface="Consolas"/>
              </a:rPr>
              <a:t>    for (int i = n / 2 - 1; i &gt;= 0; i--)</a:t>
            </a:r>
          </a:p>
          <a:p>
            <a:pPr algn="l"/>
            <a:r>
              <a:rPr sz="1240">
                <a:solidFill>
                  <a:srgbClr val="1F2D3A"/>
                </a:solidFill>
                <a:latin typeface="Consolas"/>
              </a:rPr>
              <a:t>        sift_down(arr, n, i);</a:t>
            </a:r>
          </a:p>
          <a:p>
            <a:pPr algn="l"/>
            <a:r>
              <a:rPr sz="1240">
                <a:solidFill>
                  <a:srgbClr val="1F2D3A"/>
                </a:solidFill>
                <a:latin typeface="Consolas"/>
              </a:rPr>
              <a:t>}</a:t>
            </a:r>
          </a:p>
        </p:txBody>
      </p:sp>
    </p:spTree>
  </p:cSld>
  <p:clrMapOvr>
    <a:masterClrMapping/>
  </p:clrMapOvr>
</p:sld>
</file>

<file path=ppt/slides/slide10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104</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Neden O(n), O(n log n) değil?</a:t>
            </a:r>
          </a:p>
        </p:txBody>
      </p:sp>
      <p:sp>
        <p:nvSpPr>
          <p:cNvPr id="7" name="TextBox 6"/>
          <p:cNvSpPr txBox="1"/>
          <p:nvPr/>
        </p:nvSpPr>
        <p:spPr>
          <a:xfrm>
            <a:off x="640080" y="1325880"/>
            <a:ext cx="10911535" cy="1595120"/>
          </a:xfrm>
          <a:prstGeom prst="rect">
            <a:avLst/>
          </a:prstGeom>
          <a:noFill/>
        </p:spPr>
        <p:txBody>
          <a:bodyPr wrap="square" lIns="45720" rIns="45720">
            <a:spAutoFit/>
          </a:bodyPr>
          <a:lstStyle/>
          <a:p>
            <a:pPr>
              <a:spcAft>
                <a:spcPts val="300"/>
              </a:spcAft>
            </a:pPr>
            <a:r>
              <a:rPr sz="2000" b="1">
                <a:solidFill>
                  <a:srgbClr val="2E7D32"/>
                </a:solidFill>
              </a:rPr>
              <a:t>• </a:t>
            </a:r>
            <a:r>
              <a:rPr sz="2000" b="0">
                <a:solidFill>
                  <a:srgbClr val="1F2D3A"/>
                </a:solidFill>
              </a:rPr>
              <a:t>Kabaca n/2 düğüm </a:t>
            </a:r>
            <a:r>
              <a:rPr sz="2000" b="1">
                <a:solidFill>
                  <a:srgbClr val="1F2D3A"/>
                </a:solidFill>
              </a:rPr>
              <a:t>yaprak</a:t>
            </a:r>
            <a:r>
              <a:rPr sz="2000" b="0">
                <a:solidFill>
                  <a:srgbClr val="1F2D3A"/>
                </a:solidFill>
              </a:rPr>
              <a:t> — tamamen atlanıyor</a:t>
            </a:r>
          </a:p>
          <a:p>
            <a:pPr>
              <a:spcAft>
                <a:spcPts val="300"/>
              </a:spcAft>
            </a:pPr>
            <a:r>
              <a:rPr sz="2000" b="1">
                <a:solidFill>
                  <a:srgbClr val="2E7D32"/>
                </a:solidFill>
              </a:rPr>
              <a:t>• </a:t>
            </a:r>
            <a:r>
              <a:rPr sz="2000" b="0">
                <a:solidFill>
                  <a:srgbClr val="1F2D3A"/>
                </a:solidFill>
              </a:rPr>
              <a:t>Kabaca n/4 düğüm en çok 1, n/8'i en çok 2 yer değiştirme</a:t>
            </a:r>
          </a:p>
          <a:p>
            <a:pPr>
              <a:spcAft>
                <a:spcPts val="300"/>
              </a:spcAft>
            </a:pPr>
            <a:r>
              <a:rPr sz="2000" b="1">
                <a:solidFill>
                  <a:srgbClr val="2E7D32"/>
                </a:solidFill>
              </a:rPr>
              <a:t>• </a:t>
            </a:r>
            <a:r>
              <a:rPr sz="2000" b="0">
                <a:solidFill>
                  <a:srgbClr val="1F2D3A"/>
                </a:solidFill>
              </a:rPr>
              <a:t>"Yükseklik </a:t>
            </a:r>
            <a:r>
              <a:rPr sz="2000" b="0" i="1">
                <a:solidFill>
                  <a:srgbClr val="1F2D3A"/>
                </a:solidFill>
              </a:rPr>
              <a:t>h</a:t>
            </a:r>
            <a:r>
              <a:rPr sz="2000" b="0">
                <a:solidFill>
                  <a:srgbClr val="1F2D3A"/>
                </a:solidFill>
              </a:rPr>
              <a:t>'deki sayı çarpı </a:t>
            </a:r>
            <a:r>
              <a:rPr sz="2000" b="0" i="1">
                <a:solidFill>
                  <a:srgbClr val="1F2D3A"/>
                </a:solidFill>
              </a:rPr>
              <a:t>h</a:t>
            </a:r>
            <a:r>
              <a:rPr sz="2000" b="0">
                <a:solidFill>
                  <a:srgbClr val="1F2D3A"/>
                </a:solidFill>
              </a:rPr>
              <a:t>" toplamı O(n)'e yakınsıyor</a:t>
            </a:r>
          </a:p>
          <a:p>
            <a:pPr>
              <a:spcAft>
                <a:spcPts val="300"/>
              </a:spcAft>
            </a:pPr>
            <a:r>
              <a:rPr sz="2000" b="1">
                <a:solidFill>
                  <a:srgbClr val="2E7D32"/>
                </a:solidFill>
              </a:rPr>
              <a:t>• </a:t>
            </a:r>
            <a:r>
              <a:rPr sz="2000" b="0">
                <a:solidFill>
                  <a:srgbClr val="1F2D3A"/>
                </a:solidFill>
              </a:rPr>
              <a:t>Alttaki çok ucuz sift'ler, üstteki az sayıda maliyetliyi eziyor</a:t>
            </a:r>
          </a:p>
        </p:txBody>
      </p:sp>
    </p:spTree>
  </p:cSld>
  <p:clrMapOvr>
    <a:masterClrMapping/>
  </p:clrMapOvr>
</p:sld>
</file>

<file path=ppt/slides/slide10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105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Sık yapılan hatalar</a:t>
            </a:r>
          </a:p>
        </p:txBody>
      </p:sp>
      <p:sp>
        <p:nvSpPr>
          <p:cNvPr id="7" name="TextBox 6"/>
          <p:cNvSpPr txBox="1"/>
          <p:nvPr/>
        </p:nvSpPr>
        <p:spPr>
          <a:xfrm>
            <a:off x="640080" y="1325880"/>
            <a:ext cx="10911535" cy="1503680"/>
          </a:xfrm>
          <a:prstGeom prst="rect">
            <a:avLst/>
          </a:prstGeom>
          <a:noFill/>
        </p:spPr>
        <p:txBody>
          <a:bodyPr wrap="square" lIns="45720" rIns="45720">
            <a:spAutoFit/>
          </a:bodyPr>
          <a:lstStyle/>
          <a:p>
            <a:pPr>
              <a:spcAft>
                <a:spcPts val="300"/>
              </a:spcAft>
            </a:pPr>
            <a:r>
              <a:rPr sz="2000" b="1">
                <a:solidFill>
                  <a:srgbClr val="2E7D32"/>
                </a:solidFill>
              </a:rPr>
              <a:t>• </a:t>
            </a:r>
            <a:r>
              <a:rPr sz="2000" b="0">
                <a:solidFill>
                  <a:srgbClr val="1F2D3A"/>
                </a:solidFill>
              </a:rPr>
              <a:t>Döngüye </a:t>
            </a:r>
            <a:r>
              <a:rPr sz="2000" b="0">
                <a:solidFill>
                  <a:srgbClr val="A1123F"/>
                </a:solidFill>
                <a:latin typeface="Consolas"/>
              </a:rPr>
              <a:t>i = 0</a:t>
            </a:r>
            <a:r>
              <a:rPr sz="2000" b="0">
                <a:solidFill>
                  <a:srgbClr val="1F2D3A"/>
                </a:solidFill>
              </a:rPr>
              <a:t>dan başlamak, </a:t>
            </a:r>
            <a:r>
              <a:rPr sz="2000" b="0">
                <a:solidFill>
                  <a:srgbClr val="A1123F"/>
                </a:solidFill>
                <a:latin typeface="Consolas"/>
              </a:rPr>
              <a:t>i = n/2 - 1</a:t>
            </a:r>
            <a:r>
              <a:rPr sz="2000" b="0">
                <a:solidFill>
                  <a:srgbClr val="1F2D3A"/>
                </a:solidFill>
              </a:rPr>
              <a:t>den değil — düzeltilmemiş altağaçları sift eder</a:t>
            </a:r>
          </a:p>
          <a:p>
            <a:pPr>
              <a:spcAft>
                <a:spcPts val="300"/>
              </a:spcAft>
            </a:pPr>
            <a:r>
              <a:rPr sz="2000" b="1">
                <a:solidFill>
                  <a:srgbClr val="2E7D32"/>
                </a:solidFill>
              </a:rPr>
              <a:t>• </a:t>
            </a:r>
            <a:r>
              <a:rPr sz="2000" b="0">
                <a:solidFill>
                  <a:srgbClr val="A1123F"/>
                </a:solidFill>
                <a:latin typeface="Consolas"/>
              </a:rPr>
              <a:t>build_heap</a:t>
            </a:r>
            <a:r>
              <a:rPr sz="2000" b="0">
                <a:solidFill>
                  <a:srgbClr val="1F2D3A"/>
                </a:solidFill>
              </a:rPr>
              <a:t>i "yalnızca n tane insert" sanmak — geçerli, ama aynı dizilim ya da maliyet değil</a:t>
            </a:r>
          </a:p>
        </p:txBody>
      </p:sp>
    </p:spTree>
  </p:cSld>
  <p:clrMapOvr>
    <a:masterClrMapping/>
  </p:clrMapOvr>
</p:sld>
</file>

<file path=ppt/slides/slide10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106</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Mini soru</a:t>
            </a:r>
          </a:p>
        </p:txBody>
      </p:sp>
      <p:sp>
        <p:nvSpPr>
          <p:cNvPr id="7" name="TextBox 6"/>
          <p:cNvSpPr txBox="1"/>
          <p:nvPr/>
        </p:nvSpPr>
        <p:spPr>
          <a:xfrm>
            <a:off x="640080" y="1325880"/>
            <a:ext cx="10911535" cy="770128"/>
          </a:xfrm>
          <a:prstGeom prst="rect">
            <a:avLst/>
          </a:prstGeom>
          <a:noFill/>
        </p:spPr>
        <p:txBody>
          <a:bodyPr wrap="square" lIns="45720" rIns="45720">
            <a:spAutoFit/>
          </a:bodyPr>
          <a:lstStyle/>
          <a:p>
            <a:pPr algn="l"/>
            <a:r>
              <a:rPr sz="2000" b="0">
                <a:solidFill>
                  <a:srgbClr val="A1123F"/>
                </a:solidFill>
                <a:latin typeface="Consolas"/>
              </a:rPr>
              <a:t>build_heap</a:t>
            </a:r>
            <a:r>
              <a:rPr sz="2000" b="0">
                <a:solidFill>
                  <a:srgbClr val="1F2D3A"/>
                </a:solidFill>
              </a:rPr>
              <a:t> ve </a:t>
            </a:r>
            <a:r>
              <a:rPr sz="2000" b="0">
                <a:solidFill>
                  <a:srgbClr val="A1123F"/>
                </a:solidFill>
                <a:latin typeface="Consolas"/>
              </a:rPr>
              <a:t>heap_sort</a:t>
            </a:r>
            <a:r>
              <a:rPr sz="2000" b="0">
                <a:solidFill>
                  <a:srgbClr val="1F2D3A"/>
                </a:solidFill>
              </a:rPr>
              <a:t>ın ana döngüsü ikisi de tekrar tekrar </a:t>
            </a:r>
            <a:r>
              <a:rPr sz="2000" b="0">
                <a:solidFill>
                  <a:srgbClr val="A1123F"/>
                </a:solidFill>
                <a:latin typeface="Consolas"/>
              </a:rPr>
              <a:t>sift_down</a:t>
            </a:r>
            <a:r>
              <a:rPr sz="2000" b="0">
                <a:solidFill>
                  <a:srgbClr val="1F2D3A"/>
                </a:solidFill>
              </a:rPr>
              <a:t> çağırır. Neden birincisi toplamda </a:t>
            </a:r>
            <a:r>
              <a:rPr sz="2000" b="1">
                <a:solidFill>
                  <a:srgbClr val="1F2D3A"/>
                </a:solidFill>
              </a:rPr>
              <a:t>O(n)</a:t>
            </a:r>
            <a:r>
              <a:rPr sz="2000" b="0">
                <a:solidFill>
                  <a:srgbClr val="1F2D3A"/>
                </a:solidFill>
              </a:rPr>
              <a:t>, ikincisi </a:t>
            </a:r>
            <a:r>
              <a:rPr sz="2000" b="1">
                <a:solidFill>
                  <a:srgbClr val="1F2D3A"/>
                </a:solidFill>
              </a:rPr>
              <a:t>O(n log n)</a:t>
            </a:r>
            <a:r>
              <a:rPr sz="2000" b="0">
                <a:solidFill>
                  <a:srgbClr val="1F2D3A"/>
                </a:solidFill>
              </a:rPr>
              <a:t>?</a:t>
            </a:r>
          </a:p>
        </p:txBody>
      </p:sp>
    </p:spTree>
  </p:cSld>
  <p:clrMapOvr>
    <a:masterClrMapping/>
  </p:clrMapOvr>
</p:sld>
</file>

<file path=ppt/slides/slide10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107</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Cevap</a:t>
            </a:r>
          </a:p>
        </p:txBody>
      </p:sp>
      <p:sp>
        <p:nvSpPr>
          <p:cNvPr id="7" name="TextBox 6"/>
          <p:cNvSpPr txBox="1"/>
          <p:nvPr/>
        </p:nvSpPr>
        <p:spPr>
          <a:xfrm>
            <a:off x="640080" y="1325880"/>
            <a:ext cx="10911535" cy="770128"/>
          </a:xfrm>
          <a:prstGeom prst="rect">
            <a:avLst/>
          </a:prstGeom>
          <a:noFill/>
        </p:spPr>
        <p:txBody>
          <a:bodyPr wrap="square" lIns="45720" rIns="45720">
            <a:spAutoFit/>
          </a:bodyPr>
          <a:lstStyle/>
          <a:p>
            <a:pPr algn="l"/>
            <a:r>
              <a:rPr sz="2000" b="0">
                <a:solidFill>
                  <a:srgbClr val="A1123F"/>
                </a:solidFill>
                <a:latin typeface="Consolas"/>
              </a:rPr>
              <a:t>build_heap</a:t>
            </a:r>
            <a:r>
              <a:rPr sz="2000" b="0">
                <a:solidFill>
                  <a:srgbClr val="1F2D3A"/>
                </a:solidFill>
              </a:rPr>
              <a:t>, alttaki çoğunlukla ucuz düğümleri sift eder. </a:t>
            </a:r>
            <a:r>
              <a:rPr sz="2000" b="0">
                <a:solidFill>
                  <a:srgbClr val="A1123F"/>
                </a:solidFill>
                <a:latin typeface="Consolas"/>
              </a:rPr>
              <a:t>heap_sort</a:t>
            </a:r>
            <a:r>
              <a:rPr sz="2000" b="0">
                <a:solidFill>
                  <a:srgbClr val="1F2D3A"/>
                </a:solidFill>
              </a:rPr>
              <a:t>, her </a:t>
            </a:r>
            <a:r>
              <a:rPr sz="2000" b="1">
                <a:solidFill>
                  <a:srgbClr val="1F2D3A"/>
                </a:solidFill>
              </a:rPr>
              <a:t>çıkarma</a:t>
            </a:r>
            <a:r>
              <a:rPr sz="2000" b="0">
                <a:solidFill>
                  <a:srgbClr val="1F2D3A"/>
                </a:solidFill>
              </a:rPr>
              <a:t>da bir kez, her zaman </a:t>
            </a:r>
            <a:r>
              <a:rPr sz="2000" b="1">
                <a:solidFill>
                  <a:srgbClr val="1F2D3A"/>
                </a:solidFill>
              </a:rPr>
              <a:t>kök</a:t>
            </a:r>
            <a:r>
              <a:rPr sz="2000" b="0">
                <a:solidFill>
                  <a:srgbClr val="1F2D3A"/>
                </a:solidFill>
              </a:rPr>
              <a:t>ten başlar — ortalanacak ucuz bir çoğunluk yok.</a:t>
            </a:r>
          </a:p>
        </p:txBody>
      </p:sp>
    </p:spTree>
  </p:cSld>
  <p:clrMapOvr>
    <a:masterClrMapping/>
  </p:clrMapOvr>
</p:sld>
</file>

<file path=ppt/slides/slide10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108</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Öbek sıralaması — fikir</a:t>
            </a:r>
          </a:p>
        </p:txBody>
      </p:sp>
      <p:sp>
        <p:nvSpPr>
          <p:cNvPr id="7" name="TextBox 6"/>
          <p:cNvSpPr txBox="1"/>
          <p:nvPr/>
        </p:nvSpPr>
        <p:spPr>
          <a:xfrm>
            <a:off x="640080" y="1325880"/>
            <a:ext cx="10911535" cy="770128"/>
          </a:xfrm>
          <a:prstGeom prst="rect">
            <a:avLst/>
          </a:prstGeom>
          <a:noFill/>
        </p:spPr>
        <p:txBody>
          <a:bodyPr wrap="square" lIns="45720" rIns="45720">
            <a:spAutoFit/>
          </a:bodyPr>
          <a:lstStyle/>
          <a:p>
            <a:pPr algn="l"/>
            <a:r>
              <a:rPr sz="2000" b="0">
                <a:solidFill>
                  <a:srgbClr val="A1123F"/>
                </a:solidFill>
                <a:latin typeface="Consolas"/>
              </a:rPr>
              <a:t>build_heap</a:t>
            </a:r>
            <a:r>
              <a:rPr sz="2000" b="0">
                <a:solidFill>
                  <a:srgbClr val="1F2D3A"/>
                </a:solidFill>
              </a:rPr>
              <a:t>, sonra tekrar tekrar kökü sıralı kuyruğa taşıyın, küçültün, sift-down yapın. Max-öbek </a:t>
            </a:r>
            <a:r>
              <a:rPr sz="2000" b="1">
                <a:solidFill>
                  <a:srgbClr val="1F2D3A"/>
                </a:solidFill>
              </a:rPr>
              <a:t>artan</a:t>
            </a:r>
            <a:r>
              <a:rPr sz="2000" b="0">
                <a:solidFill>
                  <a:srgbClr val="1F2D3A"/>
                </a:solidFill>
              </a:rPr>
              <a:t> sıralar; min-öbek </a:t>
            </a:r>
            <a:r>
              <a:rPr sz="2000" b="1">
                <a:solidFill>
                  <a:srgbClr val="1F2D3A"/>
                </a:solidFill>
              </a:rPr>
              <a:t>azalan</a:t>
            </a:r>
            <a:r>
              <a:rPr sz="2000" b="0">
                <a:solidFill>
                  <a:srgbClr val="1F2D3A"/>
                </a:solidFill>
              </a:rPr>
              <a:t> sıralar.</a:t>
            </a:r>
          </a:p>
        </p:txBody>
      </p:sp>
    </p:spTree>
  </p:cSld>
  <p:clrMapOvr>
    <a:masterClrMapping/>
  </p:clrMapOvr>
</p:sld>
</file>

<file path=ppt/slides/slide10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109</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Öbek sıralaması, adım adım</a:t>
            </a:r>
          </a:p>
        </p:txBody>
      </p:sp>
      <p:pic>
        <p:nvPicPr>
          <p:cNvPr id="7" name="Picture 6" descr="heap-sort.tr.gif"/>
          <p:cNvPicPr>
            <a:picLocks noChangeAspect="1"/>
          </p:cNvPicPr>
          <p:nvPr/>
        </p:nvPicPr>
        <p:blipFill>
          <a:blip r:embed="rId3"/>
          <a:stretch>
            <a:fillRect/>
          </a:stretch>
        </p:blipFill>
        <p:spPr>
          <a:xfrm>
            <a:off x="2901360" y="1325880"/>
            <a:ext cx="6388974" cy="4828032"/>
          </a:xfrm>
          <a:prstGeom prst="rect">
            <a:avLst/>
          </a:prstGeom>
        </p:spPr>
      </p:pic>
    </p:spTree>
  </p:cSld>
  <p:clrMapOvr>
    <a:masterClrMapping/>
  </p:clrMapOvr>
</p:sld>
</file>

<file path=ppt/slides/slide1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110</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Uç durum — zaten artan, maliyet yine aynı</a:t>
            </a:r>
          </a:p>
        </p:txBody>
      </p:sp>
      <p:pic>
        <p:nvPicPr>
          <p:cNvPr id="7" name="Picture 6" descr="heap-sort.tr.gif"/>
          <p:cNvPicPr>
            <a:picLocks noChangeAspect="1"/>
          </p:cNvPicPr>
          <p:nvPr/>
        </p:nvPicPr>
        <p:blipFill>
          <a:blip r:embed="rId3"/>
          <a:stretch>
            <a:fillRect/>
          </a:stretch>
        </p:blipFill>
        <p:spPr>
          <a:xfrm>
            <a:off x="2901360" y="1325880"/>
            <a:ext cx="6388974" cy="4828032"/>
          </a:xfrm>
          <a:prstGeom prst="rect">
            <a:avLst/>
          </a:prstGeom>
        </p:spPr>
      </p:pic>
    </p:spTree>
  </p:cSld>
  <p:clrMapOvr>
    <a:masterClrMapping/>
  </p:clrMapOvr>
</p:sld>
</file>

<file path=ppt/slides/slide1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111</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Kod — heap_sort()</a:t>
            </a:r>
          </a:p>
        </p:txBody>
      </p:sp>
      <p:sp>
        <p:nvSpPr>
          <p:cNvPr id="7" name="Rectangle 6"/>
          <p:cNvSpPr/>
          <p:nvPr/>
        </p:nvSpPr>
        <p:spPr>
          <a:xfrm>
            <a:off x="640080" y="1325880"/>
            <a:ext cx="10911535" cy="2164079"/>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void heap_sort(int arr[], int n) {</a:t>
            </a:r>
          </a:p>
          <a:p>
            <a:pPr algn="l"/>
            <a:r>
              <a:rPr sz="1240">
                <a:solidFill>
                  <a:srgbClr val="1F2D3A"/>
                </a:solidFill>
                <a:latin typeface="Consolas"/>
              </a:rPr>
              <a:t>    for (int i = n / 2 - 1; i &gt;= 0; i--)</a:t>
            </a:r>
          </a:p>
          <a:p>
            <a:pPr algn="l"/>
            <a:r>
              <a:rPr sz="1240">
                <a:solidFill>
                  <a:srgbClr val="1F2D3A"/>
                </a:solidFill>
                <a:latin typeface="Consolas"/>
              </a:rPr>
              <a:t>        sift_down(arr, n, i);</a:t>
            </a:r>
          </a:p>
          <a:p>
            <a:pPr algn="l"/>
            <a:r>
              <a:rPr sz="1240">
                <a:solidFill>
                  <a:srgbClr val="1F2D3A"/>
                </a:solidFill>
                <a:latin typeface="Consolas"/>
              </a:rPr>
              <a:t>    for (int heap_size = n; heap_size &gt; 1; heap_size--) {</a:t>
            </a:r>
          </a:p>
          <a:p>
            <a:pPr algn="l"/>
            <a:r>
              <a:rPr sz="1240">
                <a:solidFill>
                  <a:srgbClr val="1F2D3A"/>
                </a:solidFill>
                <a:latin typeface="Consolas"/>
              </a:rPr>
              <a:t>        int tmp = arr[0];</a:t>
            </a:r>
          </a:p>
          <a:p>
            <a:pPr algn="l"/>
            <a:r>
              <a:rPr sz="1240">
                <a:solidFill>
                  <a:srgbClr val="1F2D3A"/>
                </a:solidFill>
                <a:latin typeface="Consolas"/>
              </a:rPr>
              <a:t>        arr[0] = arr[heap_size - 1];</a:t>
            </a:r>
          </a:p>
          <a:p>
            <a:pPr algn="l"/>
            <a:r>
              <a:rPr sz="1240">
                <a:solidFill>
                  <a:srgbClr val="1F2D3A"/>
                </a:solidFill>
                <a:latin typeface="Consolas"/>
              </a:rPr>
              <a:t>        arr[heap_size - 1] = tmp;</a:t>
            </a:r>
          </a:p>
          <a:p>
            <a:pPr algn="l"/>
            <a:r>
              <a:rPr sz="1240">
                <a:solidFill>
                  <a:srgbClr val="1F2D3A"/>
                </a:solidFill>
                <a:latin typeface="Consolas"/>
              </a:rPr>
              <a:t>        sift_down(arr, heap_size - 1, 0);</a:t>
            </a:r>
          </a:p>
          <a:p>
            <a:pPr algn="l"/>
            <a:r>
              <a:rPr sz="1240">
                <a:solidFill>
                  <a:srgbClr val="1F2D3A"/>
                </a:solidFill>
                <a:latin typeface="Consolas"/>
              </a:rPr>
              <a:t>    }</a:t>
            </a:r>
          </a:p>
          <a:p>
            <a:pPr algn="l"/>
            <a:r>
              <a:rPr sz="1240">
                <a:solidFill>
                  <a:srgbClr val="1F2D3A"/>
                </a:solidFill>
                <a:latin typeface="Consolas"/>
              </a:rPr>
              <a:t>}</a:t>
            </a:r>
          </a:p>
        </p:txBody>
      </p:sp>
    </p:spTree>
  </p:cSld>
  <p:clrMapOvr>
    <a:masterClrMapping/>
  </p:clrMapOvr>
</p:sld>
</file>

<file path=ppt/slides/slide1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112</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Karmaşıklık</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2E7D32"/>
                </a:solidFill>
              </a:rPr>
              <a:t>• </a:t>
            </a:r>
            <a:r>
              <a:rPr sz="2000" b="0">
                <a:solidFill>
                  <a:srgbClr val="A1123F"/>
                </a:solidFill>
                <a:latin typeface="Consolas"/>
              </a:rPr>
              <a:t>build_heap</a:t>
            </a:r>
            <a:r>
              <a:rPr sz="2000" b="0">
                <a:solidFill>
                  <a:srgbClr val="1F2D3A"/>
                </a:solidFill>
              </a:rPr>
              <a:t>: O(n); döngü sonra n − 1 kez çalışır</a:t>
            </a:r>
          </a:p>
          <a:p>
            <a:pPr>
              <a:spcAft>
                <a:spcPts val="300"/>
              </a:spcAft>
            </a:pPr>
            <a:r>
              <a:rPr sz="2000" b="1">
                <a:solidFill>
                  <a:srgbClr val="2E7D32"/>
                </a:solidFill>
              </a:rPr>
              <a:t>• </a:t>
            </a:r>
            <a:r>
              <a:rPr sz="2000" b="0">
                <a:solidFill>
                  <a:srgbClr val="1F2D3A"/>
                </a:solidFill>
              </a:rPr>
              <a:t>Her tur: bir O(1) yer değiştirme + bir </a:t>
            </a:r>
            <a:r>
              <a:rPr sz="2000" b="1">
                <a:solidFill>
                  <a:srgbClr val="1F2D3A"/>
                </a:solidFill>
              </a:rPr>
              <a:t>O(log n)</a:t>
            </a:r>
            <a:r>
              <a:rPr sz="2000" b="0">
                <a:solidFill>
                  <a:srgbClr val="1F2D3A"/>
                </a:solidFill>
              </a:rPr>
              <a:t> sift-down</a:t>
            </a:r>
          </a:p>
          <a:p>
            <a:pPr>
              <a:spcAft>
                <a:spcPts val="300"/>
              </a:spcAft>
            </a:pPr>
            <a:r>
              <a:rPr sz="2000" b="1">
                <a:solidFill>
                  <a:srgbClr val="2E7D32"/>
                </a:solidFill>
              </a:rPr>
              <a:t>• </a:t>
            </a:r>
            <a:r>
              <a:rPr sz="2000" b="0">
                <a:solidFill>
                  <a:srgbClr val="1F2D3A"/>
                </a:solidFill>
              </a:rPr>
              <a:t>Toplam: </a:t>
            </a:r>
            <a:r>
              <a:rPr sz="2000" b="1">
                <a:solidFill>
                  <a:srgbClr val="1F2D3A"/>
                </a:solidFill>
              </a:rPr>
              <a:t>O(n log n)</a:t>
            </a:r>
            <a:r>
              <a:rPr sz="2000" b="0">
                <a:solidFill>
                  <a:srgbClr val="1F2D3A"/>
                </a:solidFill>
              </a:rPr>
              <a:t> — yerinde sıralar, ekstra dizi yok</a:t>
            </a:r>
          </a:p>
        </p:txBody>
      </p:sp>
    </p:spTree>
  </p:cSld>
  <p:clrMapOvr>
    <a:masterClrMapping/>
  </p:clrMapOvr>
</p:sld>
</file>

<file path=ppt/slides/slide1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113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Sık yapılan hatalar</a:t>
            </a:r>
          </a:p>
        </p:txBody>
      </p:sp>
      <p:sp>
        <p:nvSpPr>
          <p:cNvPr id="7" name="TextBox 6"/>
          <p:cNvSpPr txBox="1"/>
          <p:nvPr/>
        </p:nvSpPr>
        <p:spPr>
          <a:xfrm>
            <a:off x="640080" y="1325880"/>
            <a:ext cx="10911535" cy="1173480"/>
          </a:xfrm>
          <a:prstGeom prst="rect">
            <a:avLst/>
          </a:prstGeom>
          <a:noFill/>
        </p:spPr>
        <p:txBody>
          <a:bodyPr wrap="square" lIns="45720" rIns="45720">
            <a:spAutoFit/>
          </a:bodyPr>
          <a:lstStyle/>
          <a:p>
            <a:pPr>
              <a:spcAft>
                <a:spcPts val="300"/>
              </a:spcAft>
            </a:pPr>
            <a:r>
              <a:rPr sz="2000" b="1">
                <a:solidFill>
                  <a:srgbClr val="2E7D32"/>
                </a:solidFill>
              </a:rPr>
              <a:t>• </a:t>
            </a:r>
            <a:r>
              <a:rPr sz="2000" b="0">
                <a:solidFill>
                  <a:srgbClr val="1F2D3A"/>
                </a:solidFill>
              </a:rPr>
              <a:t>Öbek sıralamasının </a:t>
            </a:r>
            <a:r>
              <a:rPr sz="2000" b="1">
                <a:solidFill>
                  <a:srgbClr val="1F2D3A"/>
                </a:solidFill>
              </a:rPr>
              <a:t>kararlı</a:t>
            </a:r>
            <a:r>
              <a:rPr sz="2000" b="0">
                <a:solidFill>
                  <a:srgbClr val="1F2D3A"/>
                </a:solidFill>
              </a:rPr>
              <a:t> olduğunu sanmak — değil</a:t>
            </a:r>
          </a:p>
          <a:p>
            <a:pPr>
              <a:spcAft>
                <a:spcPts val="300"/>
              </a:spcAft>
            </a:pPr>
            <a:r>
              <a:rPr sz="2000" b="1">
                <a:solidFill>
                  <a:srgbClr val="2E7D32"/>
                </a:solidFill>
              </a:rPr>
              <a:t>• </a:t>
            </a:r>
            <a:r>
              <a:rPr sz="2000" b="0">
                <a:solidFill>
                  <a:srgbClr val="1F2D3A"/>
                </a:solidFill>
              </a:rPr>
              <a:t>Küçülen bölge yerine tüm dizi üzerinde sifting yapmak — sıralanmış kuyruğu bozar</a:t>
            </a:r>
          </a:p>
        </p:txBody>
      </p:sp>
    </p:spTree>
  </p:cSld>
  <p:clrMapOvr>
    <a:masterClrMapping/>
  </p:clrMapOvr>
</p:sld>
</file>

<file path=ppt/slides/slide114.xml><?xml version="1.0" encoding="utf-8"?>
<p:sld xmlns:a="http://schemas.openxmlformats.org/drawingml/2006/main" xmlns:p="http://schemas.openxmlformats.org/presentationml/2006/main" xmlns:r="http://schemas.openxmlformats.org/officeDocument/2006/relationships">
  <p:cSld>
    <p:bg>
      <p:bgPr>
        <a:solidFill>
          <a:srgbClr val="2E7D32"/>
        </a:solidFill>
        <a:effectLst/>
      </p:bgPr>
    </p:bg>
    <p:spTree>
      <p:nvGrpSpPr>
        <p:cNvPr id="1" name=""/>
        <p:cNvGrpSpPr/>
        <p:nvPr/>
      </p:nvGrpSpPr>
      <p:grpSpPr/>
      <p:sp>
        <p:nvSpPr>
          <p:cNvPr id="2" name="TextBox 1"/>
          <p:cNvSpPr txBox="1"/>
          <p:nvPr/>
        </p:nvSpPr>
        <p:spPr>
          <a:xfrm>
            <a:off x="1051560" y="182880"/>
            <a:ext cx="7315200" cy="320040"/>
          </a:xfrm>
          <a:prstGeom prst="rect">
            <a:avLst/>
          </a:prstGeom>
          <a:noFill/>
        </p:spPr>
        <p:txBody>
          <a:bodyPr wrap="square" lIns="45720" rIns="45720">
            <a:spAutoFit/>
          </a:bodyPr>
          <a:lstStyle/>
          <a:p>
            <a:r>
              <a:rPr sz="1100" b="0">
                <a:solidFill>
                  <a:srgbClr val="D8F0F2"/>
                </a:solidFill>
              </a:rPr>
              <a:t>CEN207 Veri Yapıları · Hafta 4</a:t>
            </a:r>
          </a:p>
        </p:txBody>
      </p:sp>
      <p:sp>
        <p:nvSpPr>
          <p:cNvPr id="3" name="TextBox 2"/>
          <p:cNvSpPr txBox="1"/>
          <p:nvPr/>
        </p:nvSpPr>
        <p:spPr>
          <a:xfrm>
            <a:off x="640080" y="6446520"/>
            <a:ext cx="7315200" cy="274320"/>
          </a:xfrm>
          <a:prstGeom prst="rect">
            <a:avLst/>
          </a:prstGeom>
          <a:noFill/>
        </p:spPr>
        <p:txBody>
          <a:bodyPr wrap="square" lIns="45720" rIns="45720">
            <a:spAutoFit/>
          </a:bodyPr>
          <a:lstStyle/>
          <a:p>
            <a:r>
              <a:rPr sz="1000" b="0">
                <a:solidFill>
                  <a:srgbClr val="D8F0F2"/>
                </a:solidFill>
              </a:rPr>
              <a:t>RTEÜ Bilgisayar Mühendisliği · 2026-2027 Güz</a:t>
            </a:r>
          </a:p>
        </p:txBody>
      </p:sp>
      <p:sp>
        <p:nvSpPr>
          <p:cNvPr id="4" name="TextBox 3"/>
          <p:cNvSpPr txBox="1"/>
          <p:nvPr/>
        </p:nvSpPr>
        <p:spPr>
          <a:xfrm>
            <a:off x="10637215" y="6446520"/>
            <a:ext cx="914400" cy="274320"/>
          </a:xfrm>
          <a:prstGeom prst="rect">
            <a:avLst/>
          </a:prstGeom>
          <a:noFill/>
        </p:spPr>
        <p:txBody>
          <a:bodyPr wrap="square" lIns="45720" rIns="45720">
            <a:spAutoFit/>
          </a:bodyPr>
          <a:lstStyle/>
          <a:p>
            <a:pPr algn="r"/>
            <a:r>
              <a:rPr sz="1000" b="0">
                <a:solidFill>
                  <a:srgbClr val="D8F0F2"/>
                </a:solidFill>
              </a:rPr>
              <a:t>114</a:t>
            </a:r>
          </a:p>
        </p:txBody>
      </p:sp>
      <p:sp>
        <p:nvSpPr>
          <p:cNvPr id="5" name="TextBox 4"/>
          <p:cNvSpPr txBox="1"/>
          <p:nvPr/>
        </p:nvSpPr>
        <p:spPr>
          <a:xfrm>
            <a:off x="640080" y="2743200"/>
            <a:ext cx="10911535" cy="1280160"/>
          </a:xfrm>
          <a:prstGeom prst="rect">
            <a:avLst/>
          </a:prstGeom>
          <a:noFill/>
        </p:spPr>
        <p:txBody>
          <a:bodyPr wrap="square" lIns="45720" rIns="45720">
            <a:spAutoFit/>
          </a:bodyPr>
          <a:lstStyle/>
          <a:p>
            <a:pPr algn="l"/>
            <a:r>
              <a:rPr sz="4000" b="1">
                <a:solidFill>
                  <a:srgbClr val="FFFFFF"/>
                </a:solidFill>
              </a:rPr>
              <a:t>6. Öncelik Kuyruğu: Bir Öbeğin Hizmet Ettiği ADT</a:t>
            </a:r>
          </a:p>
        </p:txBody>
      </p:sp>
    </p:spTree>
  </p:cSld>
  <p:clrMapOvr>
    <a:masterClrMapping/>
  </p:clrMapOvr>
</p:sld>
</file>

<file path=ppt/slides/slide1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115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ADT</a:t>
            </a:r>
          </a:p>
        </p:txBody>
      </p:sp>
      <p:sp>
        <p:nvSpPr>
          <p:cNvPr id="7" name="TextBox 6"/>
          <p:cNvSpPr txBox="1"/>
          <p:nvPr/>
        </p:nvSpPr>
        <p:spPr>
          <a:xfrm>
            <a:off x="640080" y="1325880"/>
            <a:ext cx="10911535" cy="770128"/>
          </a:xfrm>
          <a:prstGeom prst="rect">
            <a:avLst/>
          </a:prstGeom>
          <a:noFill/>
        </p:spPr>
        <p:txBody>
          <a:bodyPr wrap="square" lIns="45720" rIns="45720">
            <a:spAutoFit/>
          </a:bodyPr>
          <a:lstStyle/>
          <a:p>
            <a:pPr algn="l"/>
            <a:r>
              <a:rPr sz="2000" b="0">
                <a:solidFill>
                  <a:srgbClr val="1F2D3A"/>
                </a:solidFill>
              </a:rPr>
              <a:t>Bir </a:t>
            </a:r>
            <a:r>
              <a:rPr sz="2000" b="1">
                <a:solidFill>
                  <a:srgbClr val="1F2D3A"/>
                </a:solidFill>
              </a:rPr>
              <a:t>öncelik kuyruğu</a:t>
            </a:r>
            <a:r>
              <a:rPr sz="2000" b="0">
                <a:solidFill>
                  <a:srgbClr val="1F2D3A"/>
                </a:solidFill>
              </a:rPr>
              <a:t>, her biri bir </a:t>
            </a:r>
            <a:r>
              <a:rPr sz="2000" b="1">
                <a:solidFill>
                  <a:srgbClr val="1F2D3A"/>
                </a:solidFill>
              </a:rPr>
              <a:t>önceliğe</a:t>
            </a:r>
            <a:r>
              <a:rPr sz="2000" b="0">
                <a:solidFill>
                  <a:srgbClr val="1F2D3A"/>
                </a:solidFill>
              </a:rPr>
              <a:t> sahip öğeleri yönetir. </a:t>
            </a:r>
            <a:r>
              <a:rPr sz="2000" b="0">
                <a:solidFill>
                  <a:srgbClr val="A1123F"/>
                </a:solidFill>
                <a:latin typeface="Consolas"/>
              </a:rPr>
              <a:t>insert</a:t>
            </a:r>
            <a:r>
              <a:rPr sz="2000" b="0">
                <a:solidFill>
                  <a:srgbClr val="1F2D3A"/>
                </a:solidFill>
              </a:rPr>
              <a:t>/</a:t>
            </a:r>
            <a:r>
              <a:rPr sz="2000" b="0">
                <a:solidFill>
                  <a:srgbClr val="A1123F"/>
                </a:solidFill>
                <a:latin typeface="Consolas"/>
              </a:rPr>
              <a:t>peek</a:t>
            </a:r>
            <a:r>
              <a:rPr sz="2000" b="0">
                <a:solidFill>
                  <a:srgbClr val="1F2D3A"/>
                </a:solidFill>
              </a:rPr>
              <a:t>/</a:t>
            </a:r>
            <a:r>
              <a:rPr sz="2000" b="0">
                <a:solidFill>
                  <a:srgbClr val="A1123F"/>
                </a:solidFill>
                <a:latin typeface="Consolas"/>
              </a:rPr>
              <a:t>extract</a:t>
            </a:r>
            <a:r>
              <a:rPr sz="2000" b="0">
                <a:solidFill>
                  <a:srgbClr val="1F2D3A"/>
                </a:solidFill>
              </a:rPr>
              <a:t>, az önce kurduğunuz öbek işlemlerine doğrudan karşılık gelir.</a:t>
            </a:r>
          </a:p>
        </p:txBody>
      </p:sp>
    </p:spTree>
  </p:cSld>
  <p:clrMapOvr>
    <a:masterClrMapping/>
  </p:clrMapOvr>
</p:sld>
</file>

<file path=ppt/slides/slide1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116</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Öncelik kuyruğu ADT'si</a:t>
            </a:r>
          </a:p>
        </p:txBody>
      </p:sp>
      <p:graphicFrame>
        <p:nvGraphicFramePr>
          <p:cNvPr id="7" name="Table 6"/>
          <p:cNvGraphicFramePr>
            <a:graphicFrameLocks noGrp="1"/>
          </p:cNvGraphicFramePr>
          <p:nvPr/>
        </p:nvGraphicFramePr>
        <p:xfrm>
          <a:off x="640080" y="1325880"/>
          <a:ext cx="10911534" cy="1874519"/>
        </p:xfrm>
        <a:graphic>
          <a:graphicData uri="http://schemas.openxmlformats.org/drawingml/2006/table">
            <a:tbl>
              <a:tblPr firstRow="1" bandRow="1">
                <a:tableStyleId>{5C22544A-7EE6-4342-B048-85BDC9FD1C3A}</a:tableStyleId>
              </a:tblPr>
              <a:tblGrid>
                <a:gridCol w="3391423"/>
                <a:gridCol w="5308314"/>
                <a:gridCol w="2211797"/>
              </a:tblGrid>
              <a:tr h="374903">
                <a:tc>
                  <a:txBody>
                    <a:bodyPr wrap="square"/>
                    <a:lstStyle/>
                    <a:p>
                      <a:r>
                        <a:rPr sz="1439" b="1">
                          <a:solidFill>
                            <a:srgbClr val="FFFFFF"/>
                          </a:solidFill>
                        </a:rPr>
                        <a:t>İşlem</a:t>
                      </a:r>
                    </a:p>
                  </a:txBody>
                  <a:tcPr marL="54864" marR="54864" marT="27432" marB="27432" anchor="ctr">
                    <a:solidFill>
                      <a:srgbClr val="2E7D32"/>
                    </a:solidFill>
                  </a:tcPr>
                </a:tc>
                <a:tc>
                  <a:txBody>
                    <a:bodyPr wrap="square"/>
                    <a:lstStyle/>
                    <a:p>
                      <a:r>
                        <a:rPr sz="1439" b="1">
                          <a:solidFill>
                            <a:srgbClr val="FFFFFF"/>
                          </a:solidFill>
                        </a:rPr>
                        <a:t>Ne yapar</a:t>
                      </a:r>
                    </a:p>
                  </a:txBody>
                  <a:tcPr marL="54864" marR="54864" marT="27432" marB="27432" anchor="ctr">
                    <a:solidFill>
                      <a:srgbClr val="2E7D32"/>
                    </a:solidFill>
                  </a:tcPr>
                </a:tc>
                <a:tc>
                  <a:txBody>
                    <a:bodyPr wrap="square"/>
                    <a:lstStyle/>
                    <a:p>
                      <a:r>
                        <a:rPr sz="1439" b="1">
                          <a:solidFill>
                            <a:srgbClr val="FFFFFF"/>
                          </a:solidFill>
                        </a:rPr>
                        <a:t>Karmaşıklık</a:t>
                      </a:r>
                    </a:p>
                  </a:txBody>
                  <a:tcPr marL="54864" marR="54864" marT="27432" marB="27432" anchor="ctr">
                    <a:solidFill>
                      <a:srgbClr val="2E7D32"/>
                    </a:solidFill>
                  </a:tcPr>
                </a:tc>
              </a:tr>
              <a:tr h="374903">
                <a:tc>
                  <a:txBody>
                    <a:bodyPr wrap="square"/>
                    <a:lstStyle/>
                    <a:p>
                      <a:r>
                        <a:rPr sz="1439" b="0">
                          <a:solidFill>
                            <a:srgbClr val="A1123F"/>
                          </a:solidFill>
                          <a:latin typeface="Consolas"/>
                        </a:rPr>
                        <a:t>insert(x)</a:t>
                      </a:r>
                    </a:p>
                  </a:txBody>
                  <a:tcPr marL="54864" marR="54864" marT="27432" marB="27432" anchor="ctr">
                    <a:solidFill>
                      <a:srgbClr val="FFFFFF"/>
                    </a:solidFill>
                  </a:tcPr>
                </a:tc>
                <a:tc>
                  <a:txBody>
                    <a:bodyPr wrap="square"/>
                    <a:lstStyle/>
                    <a:p>
                      <a:r>
                        <a:rPr sz="1439" b="0">
                          <a:solidFill>
                            <a:srgbClr val="A1123F"/>
                          </a:solidFill>
                          <a:latin typeface="Consolas"/>
                        </a:rPr>
                        <a:t>x</a:t>
                      </a:r>
                      <a:r>
                        <a:rPr sz="1439" b="0">
                          <a:solidFill>
                            <a:srgbClr val="1F2D3A"/>
                          </a:solidFill>
                        </a:rPr>
                        <a:t>i önceliğiyle ekler</a:t>
                      </a:r>
                    </a:p>
                  </a:txBody>
                  <a:tcPr marL="54864" marR="54864" marT="27432" marB="27432" anchor="ctr">
                    <a:solidFill>
                      <a:srgbClr val="FFFFFF"/>
                    </a:solidFill>
                  </a:tcPr>
                </a:tc>
                <a:tc>
                  <a:txBody>
                    <a:bodyPr wrap="square"/>
                    <a:lstStyle/>
                    <a:p>
                      <a:r>
                        <a:rPr sz="1439" b="0">
                          <a:solidFill>
                            <a:srgbClr val="1F2D3A"/>
                          </a:solidFill>
                        </a:rPr>
                        <a:t>O(log n)</a:t>
                      </a:r>
                    </a:p>
                  </a:txBody>
                  <a:tcPr marL="54864" marR="54864" marT="27432" marB="27432" anchor="ctr">
                    <a:solidFill>
                      <a:srgbClr val="FFFFFF"/>
                    </a:solidFill>
                  </a:tcPr>
                </a:tc>
              </a:tr>
              <a:tr h="374903">
                <a:tc>
                  <a:txBody>
                    <a:bodyPr wrap="square"/>
                    <a:lstStyle/>
                    <a:p>
                      <a:r>
                        <a:rPr sz="1439" b="0">
                          <a:solidFill>
                            <a:srgbClr val="A1123F"/>
                          </a:solidFill>
                          <a:latin typeface="Consolas"/>
                        </a:rPr>
                        <a:t>peek()</a:t>
                      </a:r>
                    </a:p>
                  </a:txBody>
                  <a:tcPr marL="54864" marR="54864" marT="27432" marB="27432" anchor="ctr">
                    <a:solidFill>
                      <a:srgbClr val="EAF6EC"/>
                    </a:solidFill>
                  </a:tcPr>
                </a:tc>
                <a:tc>
                  <a:txBody>
                    <a:bodyPr wrap="square"/>
                    <a:lstStyle/>
                    <a:p>
                      <a:r>
                        <a:rPr sz="1439" b="0">
                          <a:solidFill>
                            <a:srgbClr val="1F2D3A"/>
                          </a:solidFill>
                        </a:rPr>
                        <a:t>En üstteki öğeyi döndürür, tutar</a:t>
                      </a:r>
                    </a:p>
                  </a:txBody>
                  <a:tcPr marL="54864" marR="54864" marT="27432" marB="27432" anchor="ctr">
                    <a:solidFill>
                      <a:srgbClr val="EAF6EC"/>
                    </a:solidFill>
                  </a:tcPr>
                </a:tc>
                <a:tc>
                  <a:txBody>
                    <a:bodyPr wrap="square"/>
                    <a:lstStyle/>
                    <a:p>
                      <a:r>
                        <a:rPr sz="1439" b="0">
                          <a:solidFill>
                            <a:srgbClr val="1F2D3A"/>
                          </a:solidFill>
                        </a:rPr>
                        <a:t>O(1)</a:t>
                      </a:r>
                    </a:p>
                  </a:txBody>
                  <a:tcPr marL="54864" marR="54864" marT="27432" marB="27432" anchor="ctr">
                    <a:solidFill>
                      <a:srgbClr val="EAF6EC"/>
                    </a:solidFill>
                  </a:tcPr>
                </a:tc>
              </a:tr>
              <a:tr h="374903">
                <a:tc>
                  <a:txBody>
                    <a:bodyPr wrap="square"/>
                    <a:lstStyle/>
                    <a:p>
                      <a:r>
                        <a:rPr sz="1439" b="0">
                          <a:solidFill>
                            <a:srgbClr val="A1123F"/>
                          </a:solidFill>
                          <a:latin typeface="Consolas"/>
                        </a:rPr>
                        <a:t>extract()</a:t>
                      </a:r>
                    </a:p>
                  </a:txBody>
                  <a:tcPr marL="54864" marR="54864" marT="27432" marB="27432" anchor="ctr">
                    <a:solidFill>
                      <a:srgbClr val="FFFFFF"/>
                    </a:solidFill>
                  </a:tcPr>
                </a:tc>
                <a:tc>
                  <a:txBody>
                    <a:bodyPr wrap="square"/>
                    <a:lstStyle/>
                    <a:p>
                      <a:r>
                        <a:rPr sz="1439" b="0">
                          <a:solidFill>
                            <a:srgbClr val="1F2D3A"/>
                          </a:solidFill>
                        </a:rPr>
                        <a:t>En üstteki öğeyi siler, döndürür</a:t>
                      </a:r>
                    </a:p>
                  </a:txBody>
                  <a:tcPr marL="54864" marR="54864" marT="27432" marB="27432" anchor="ctr">
                    <a:solidFill>
                      <a:srgbClr val="FFFFFF"/>
                    </a:solidFill>
                  </a:tcPr>
                </a:tc>
                <a:tc>
                  <a:txBody>
                    <a:bodyPr wrap="square"/>
                    <a:lstStyle/>
                    <a:p>
                      <a:r>
                        <a:rPr sz="1439" b="0">
                          <a:solidFill>
                            <a:srgbClr val="1F2D3A"/>
                          </a:solidFill>
                        </a:rPr>
                        <a:t>O(log n)</a:t>
                      </a:r>
                    </a:p>
                  </a:txBody>
                  <a:tcPr marL="54864" marR="54864" marT="27432" marB="27432" anchor="ctr">
                    <a:solidFill>
                      <a:srgbClr val="FFFFFF"/>
                    </a:solidFill>
                  </a:tcPr>
                </a:tc>
              </a:tr>
              <a:tr h="374907">
                <a:tc>
                  <a:txBody>
                    <a:bodyPr wrap="square"/>
                    <a:lstStyle/>
                    <a:p>
                      <a:r>
                        <a:rPr sz="1439" b="0">
                          <a:solidFill>
                            <a:srgbClr val="A1123F"/>
                          </a:solidFill>
                          <a:latin typeface="Consolas"/>
                        </a:rPr>
                        <a:t>update_key(id, p)</a:t>
                      </a:r>
                    </a:p>
                  </a:txBody>
                  <a:tcPr marL="54864" marR="54864" marT="27432" marB="27432" anchor="ctr">
                    <a:solidFill>
                      <a:srgbClr val="EAF6EC"/>
                    </a:solidFill>
                  </a:tcPr>
                </a:tc>
                <a:tc>
                  <a:txBody>
                    <a:bodyPr wrap="square"/>
                    <a:lstStyle/>
                    <a:p>
                      <a:r>
                        <a:rPr sz="1439" b="0">
                          <a:solidFill>
                            <a:srgbClr val="1F2D3A"/>
                          </a:solidFill>
                        </a:rPr>
                        <a:t>Bir öğenin önceliğini değiştirir</a:t>
                      </a:r>
                    </a:p>
                  </a:txBody>
                  <a:tcPr marL="54864" marR="54864" marT="27432" marB="27432" anchor="ctr">
                    <a:solidFill>
                      <a:srgbClr val="EAF6EC"/>
                    </a:solidFill>
                  </a:tcPr>
                </a:tc>
                <a:tc>
                  <a:txBody>
                    <a:bodyPr wrap="square"/>
                    <a:lstStyle/>
                    <a:p>
                      <a:r>
                        <a:rPr sz="1439" b="0">
                          <a:solidFill>
                            <a:srgbClr val="1F2D3A"/>
                          </a:solidFill>
                        </a:rPr>
                        <a:t>O(n) naif</a:t>
                      </a:r>
                    </a:p>
                  </a:txBody>
                  <a:tcPr marL="54864" marR="54864" marT="27432" marB="27432" anchor="ctr">
                    <a:solidFill>
                      <a:srgbClr val="EAF6EC"/>
                    </a:solidFill>
                  </a:tcPr>
                </a:tc>
              </a:tr>
            </a:tbl>
          </a:graphicData>
        </a:graphic>
      </p:graphicFrame>
    </p:spTree>
  </p:cSld>
  <p:clrMapOvr>
    <a:masterClrMapping/>
  </p:clrMapOvr>
</p:sld>
</file>

<file path=ppt/slides/slide1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117</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update_key — yeni olan tek parça</a:t>
            </a:r>
          </a:p>
        </p:txBody>
      </p:sp>
      <p:sp>
        <p:nvSpPr>
          <p:cNvPr id="7" name="TextBox 6"/>
          <p:cNvSpPr txBox="1"/>
          <p:nvPr/>
        </p:nvSpPr>
        <p:spPr>
          <a:xfrm>
            <a:off x="640080" y="1325880"/>
            <a:ext cx="10911535" cy="1595120"/>
          </a:xfrm>
          <a:prstGeom prst="rect">
            <a:avLst/>
          </a:prstGeom>
          <a:noFill/>
        </p:spPr>
        <p:txBody>
          <a:bodyPr wrap="square" lIns="45720" rIns="45720">
            <a:spAutoFit/>
          </a:bodyPr>
          <a:lstStyle/>
          <a:p>
            <a:pPr>
              <a:spcAft>
                <a:spcPts val="300"/>
              </a:spcAft>
            </a:pPr>
            <a:r>
              <a:rPr sz="2000" b="1">
                <a:solidFill>
                  <a:srgbClr val="2E7D32"/>
                </a:solidFill>
              </a:rPr>
              <a:t>• </a:t>
            </a:r>
            <a:r>
              <a:rPr sz="2000" b="0">
                <a:solidFill>
                  <a:srgbClr val="1F2D3A"/>
                </a:solidFill>
              </a:rPr>
              <a:t>Öncelik değişir → öğe taşınması gerekebilir</a:t>
            </a:r>
          </a:p>
          <a:p>
            <a:pPr>
              <a:spcAft>
                <a:spcPts val="300"/>
              </a:spcAft>
            </a:pPr>
            <a:r>
              <a:rPr sz="2000" b="1">
                <a:solidFill>
                  <a:srgbClr val="2E7D32"/>
                </a:solidFill>
              </a:rPr>
              <a:t>• </a:t>
            </a:r>
            <a:r>
              <a:rPr sz="2000" b="0">
                <a:solidFill>
                  <a:srgbClr val="1F2D3A"/>
                </a:solidFill>
              </a:rPr>
              <a:t>Şimdi daha iyi: </a:t>
            </a:r>
            <a:r>
              <a:rPr sz="2000" b="1">
                <a:solidFill>
                  <a:srgbClr val="1F2D3A"/>
                </a:solidFill>
              </a:rPr>
              <a:t>decrease-key</a:t>
            </a:r>
            <a:r>
              <a:rPr sz="2000" b="0">
                <a:solidFill>
                  <a:srgbClr val="1F2D3A"/>
                </a:solidFill>
              </a:rPr>
              <a:t> — </a:t>
            </a:r>
            <a:r>
              <a:rPr sz="2000" b="1">
                <a:solidFill>
                  <a:srgbClr val="1F2D3A"/>
                </a:solidFill>
              </a:rPr>
              <a:t>yukarı</a:t>
            </a:r>
            <a:r>
              <a:rPr sz="2000" b="0">
                <a:solidFill>
                  <a:srgbClr val="1F2D3A"/>
                </a:solidFill>
              </a:rPr>
              <a:t> sift</a:t>
            </a:r>
          </a:p>
          <a:p>
            <a:pPr>
              <a:spcAft>
                <a:spcPts val="300"/>
              </a:spcAft>
            </a:pPr>
            <a:r>
              <a:rPr sz="2000" b="1">
                <a:solidFill>
                  <a:srgbClr val="2E7D32"/>
                </a:solidFill>
              </a:rPr>
              <a:t>• </a:t>
            </a:r>
            <a:r>
              <a:rPr sz="2000" b="0">
                <a:solidFill>
                  <a:srgbClr val="1F2D3A"/>
                </a:solidFill>
              </a:rPr>
              <a:t>Şimdi daha kötü: </a:t>
            </a:r>
            <a:r>
              <a:rPr sz="2000" b="1">
                <a:solidFill>
                  <a:srgbClr val="1F2D3A"/>
                </a:solidFill>
              </a:rPr>
              <a:t>increase-key</a:t>
            </a:r>
            <a:r>
              <a:rPr sz="2000" b="0">
                <a:solidFill>
                  <a:srgbClr val="1F2D3A"/>
                </a:solidFill>
              </a:rPr>
              <a:t> — </a:t>
            </a:r>
            <a:r>
              <a:rPr sz="2000" b="1">
                <a:solidFill>
                  <a:srgbClr val="1F2D3A"/>
                </a:solidFill>
              </a:rPr>
              <a:t>aşağı</a:t>
            </a:r>
            <a:r>
              <a:rPr sz="2000" b="0">
                <a:solidFill>
                  <a:srgbClr val="1F2D3A"/>
                </a:solidFill>
              </a:rPr>
              <a:t> sift</a:t>
            </a:r>
          </a:p>
          <a:p>
            <a:pPr>
              <a:spcAft>
                <a:spcPts val="300"/>
              </a:spcAft>
            </a:pPr>
            <a:r>
              <a:rPr sz="2000" b="1">
                <a:solidFill>
                  <a:srgbClr val="2E7D32"/>
                </a:solidFill>
              </a:rPr>
              <a:t>• </a:t>
            </a:r>
            <a:r>
              <a:rPr sz="2000" b="0">
                <a:solidFill>
                  <a:srgbClr val="1F2D3A"/>
                </a:solidFill>
              </a:rPr>
              <a:t>Gerçek kullanım: Dijkstra'nın algoritması, İS zamanlayıcıları</a:t>
            </a:r>
          </a:p>
        </p:txBody>
      </p:sp>
    </p:spTree>
  </p:cSld>
  <p:clrMapOvr>
    <a:masterClrMapping/>
  </p:clrMapOvr>
</p:sld>
</file>

<file path=ppt/slides/slide1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118</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Öncelik kuyruğu işlemleri, adım adım</a:t>
            </a:r>
          </a:p>
        </p:txBody>
      </p:sp>
      <p:pic>
        <p:nvPicPr>
          <p:cNvPr id="7" name="Picture 6" descr="priority-queue-ops.tr.gif"/>
          <p:cNvPicPr>
            <a:picLocks noChangeAspect="1"/>
          </p:cNvPicPr>
          <p:nvPr/>
        </p:nvPicPr>
        <p:blipFill>
          <a:blip r:embed="rId3"/>
          <a:stretch>
            <a:fillRect/>
          </a:stretch>
        </p:blipFill>
        <p:spPr>
          <a:xfrm>
            <a:off x="2990096" y="1325880"/>
            <a:ext cx="6211503" cy="4828032"/>
          </a:xfrm>
          <a:prstGeom prst="rect">
            <a:avLst/>
          </a:prstGeom>
        </p:spPr>
      </p:pic>
    </p:spTree>
  </p:cSld>
  <p:clrMapOvr>
    <a:masterClrMapping/>
  </p:clrMapOvr>
</p:sld>
</file>

<file path=ppt/slides/slide1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119</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Uç durum — boşken extract/peek</a:t>
            </a:r>
          </a:p>
        </p:txBody>
      </p:sp>
      <p:pic>
        <p:nvPicPr>
          <p:cNvPr id="7" name="Picture 6" descr="priority-queue-ops.tr.gif"/>
          <p:cNvPicPr>
            <a:picLocks noChangeAspect="1"/>
          </p:cNvPicPr>
          <p:nvPr/>
        </p:nvPicPr>
        <p:blipFill>
          <a:blip r:embed="rId3"/>
          <a:stretch>
            <a:fillRect/>
          </a:stretch>
        </p:blipFill>
        <p:spPr>
          <a:xfrm>
            <a:off x="2990096" y="1325880"/>
            <a:ext cx="6211503" cy="4828032"/>
          </a:xfrm>
          <a:prstGeom prst="rect">
            <a:avLst/>
          </a:prstGeom>
        </p:spPr>
      </p:pic>
    </p:spTree>
  </p:cSld>
  <p:clrMapOvr>
    <a:masterClrMapping/>
  </p:clrMapOvr>
</p:sld>
</file>

<file path=ppt/slides/slide1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120</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Kod — Item, insert()</a:t>
            </a:r>
          </a:p>
        </p:txBody>
      </p:sp>
      <p:sp>
        <p:nvSpPr>
          <p:cNvPr id="7" name="Rectangle 6"/>
          <p:cNvSpPr/>
          <p:nvPr/>
        </p:nvSpPr>
        <p:spPr>
          <a:xfrm>
            <a:off x="640080" y="1325880"/>
            <a:ext cx="10911535" cy="2164079"/>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typedef struct {</a:t>
            </a:r>
          </a:p>
          <a:p>
            <a:pPr algn="l"/>
            <a:r>
              <a:rPr sz="1240">
                <a:solidFill>
                  <a:srgbClr val="1F2D3A"/>
                </a:solidFill>
                <a:latin typeface="Consolas"/>
              </a:rPr>
              <a:t>    int id;</a:t>
            </a:r>
          </a:p>
          <a:p>
            <a:pPr algn="l"/>
            <a:r>
              <a:rPr sz="1240">
                <a:solidFill>
                  <a:srgbClr val="1F2D3A"/>
                </a:solidFill>
                <a:latin typeface="Consolas"/>
              </a:rPr>
              <a:t>    int key;</a:t>
            </a:r>
          </a:p>
          <a:p>
            <a:pPr algn="l"/>
            <a:r>
              <a:rPr sz="1240">
                <a:solidFill>
                  <a:srgbClr val="1F2D3A"/>
                </a:solidFill>
                <a:latin typeface="Consolas"/>
              </a:rPr>
              <a:t>} Item;</a:t>
            </a:r>
          </a:p>
          <a:p>
            <a:pPr algn="l"/>
            <a:r>
              <a:rPr sz="1240">
                <a:solidFill>
                  <a:srgbClr val="1F2D3A"/>
                </a:solidFill>
                <a:latin typeface="Consolas"/>
              </a:rPr>
              <a:t> </a:t>
            </a:r>
          </a:p>
          <a:p>
            <a:pPr algn="l"/>
            <a:r>
              <a:rPr sz="1240">
                <a:solidFill>
                  <a:srgbClr val="1F2D3A"/>
                </a:solidFill>
                <a:latin typeface="Consolas"/>
              </a:rPr>
              <a:t>void insert(int id, int key) {</a:t>
            </a:r>
          </a:p>
          <a:p>
            <a:pPr algn="l"/>
            <a:r>
              <a:rPr sz="1240">
                <a:solidFill>
                  <a:srgbClr val="1F2D3A"/>
                </a:solidFill>
                <a:latin typeface="Consolas"/>
              </a:rPr>
              <a:t>    heap[size] = (Item){id, key};</a:t>
            </a:r>
          </a:p>
          <a:p>
            <a:pPr algn="l"/>
            <a:r>
              <a:rPr sz="1240">
                <a:solidFill>
                  <a:srgbClr val="1F2D3A"/>
                </a:solidFill>
                <a:latin typeface="Consolas"/>
              </a:rPr>
              <a:t>    sift_up(size);</a:t>
            </a:r>
          </a:p>
          <a:p>
            <a:pPr algn="l"/>
            <a:r>
              <a:rPr sz="1240">
                <a:solidFill>
                  <a:srgbClr val="1F2D3A"/>
                </a:solidFill>
                <a:latin typeface="Consolas"/>
              </a:rPr>
              <a:t>    size++;</a:t>
            </a:r>
          </a:p>
          <a:p>
            <a:pPr algn="l"/>
            <a:r>
              <a:rPr sz="1240">
                <a:solidFill>
                  <a:srgbClr val="1F2D3A"/>
                </a:solidFill>
                <a:latin typeface="Consolas"/>
              </a:rPr>
              <a:t>}</a:t>
            </a:r>
          </a:p>
        </p:txBody>
      </p:sp>
    </p:spTree>
  </p:cSld>
  <p:clrMapOvr>
    <a:masterClrMapping/>
  </p:clrMapOvr>
</p:sld>
</file>

<file path=ppt/slides/slide1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121</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Kod — update_key()</a:t>
            </a:r>
          </a:p>
        </p:txBody>
      </p:sp>
      <p:sp>
        <p:nvSpPr>
          <p:cNvPr id="7" name="Rectangle 6"/>
          <p:cNvSpPr/>
          <p:nvPr/>
        </p:nvSpPr>
        <p:spPr>
          <a:xfrm>
            <a:off x="640080" y="1325880"/>
            <a:ext cx="10911535" cy="1975104"/>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void update_key(int id, int new_key) {</a:t>
            </a:r>
          </a:p>
          <a:p>
            <a:pPr algn="l"/>
            <a:r>
              <a:rPr sz="1240">
                <a:solidFill>
                  <a:srgbClr val="1F2D3A"/>
                </a:solidFill>
                <a:latin typeface="Consolas"/>
              </a:rPr>
              <a:t>    int i = find_by_id(id);</a:t>
            </a:r>
          </a:p>
          <a:p>
            <a:pPr algn="l"/>
            <a:r>
              <a:rPr sz="1240">
                <a:solidFill>
                  <a:srgbClr val="1F2D3A"/>
                </a:solidFill>
                <a:latin typeface="Consolas"/>
              </a:rPr>
              <a:t>    if (i == -1) { /* … print a message */ return; }</a:t>
            </a:r>
          </a:p>
          <a:p>
            <a:pPr algn="l"/>
            <a:r>
              <a:rPr sz="1240">
                <a:solidFill>
                  <a:srgbClr val="1F2D3A"/>
                </a:solidFill>
                <a:latin typeface="Consolas"/>
              </a:rPr>
              <a:t>    heap[i].key = new_key;</a:t>
            </a:r>
          </a:p>
          <a:p>
            <a:pPr algn="l"/>
            <a:r>
              <a:rPr sz="1240">
                <a:solidFill>
                  <a:srgbClr val="1F2D3A"/>
                </a:solidFill>
                <a:latin typeface="Consolas"/>
              </a:rPr>
              <a:t>    if (i &gt; 0 &amp;&amp; better(heap[i], heap[(i - 1) / 2]))</a:t>
            </a:r>
          </a:p>
          <a:p>
            <a:pPr algn="l"/>
            <a:r>
              <a:rPr sz="1240">
                <a:solidFill>
                  <a:srgbClr val="1F2D3A"/>
                </a:solidFill>
                <a:latin typeface="Consolas"/>
              </a:rPr>
              <a:t>        sift_up(i);</a:t>
            </a:r>
          </a:p>
          <a:p>
            <a:pPr algn="l"/>
            <a:r>
              <a:rPr sz="1240">
                <a:solidFill>
                  <a:srgbClr val="1F2D3A"/>
                </a:solidFill>
                <a:latin typeface="Consolas"/>
              </a:rPr>
              <a:t>    else</a:t>
            </a:r>
          </a:p>
          <a:p>
            <a:pPr algn="l"/>
            <a:r>
              <a:rPr sz="1240">
                <a:solidFill>
                  <a:srgbClr val="1F2D3A"/>
                </a:solidFill>
                <a:latin typeface="Consolas"/>
              </a:rPr>
              <a:t>        sift_down(i);</a:t>
            </a:r>
          </a:p>
          <a:p>
            <a:pPr algn="l"/>
            <a:r>
              <a:rPr sz="1240">
                <a:solidFill>
                  <a:srgbClr val="1F2D3A"/>
                </a:solidFill>
                <a:latin typeface="Consolas"/>
              </a:rPr>
              <a:t>}</a:t>
            </a:r>
          </a:p>
        </p:txBody>
      </p:sp>
    </p:spTree>
  </p:cSld>
  <p:clrMapOvr>
    <a:masterClrMapping/>
  </p:clrMapOvr>
</p:sld>
</file>

<file path=ppt/slides/slide1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122</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Karmaşıklık</a:t>
            </a:r>
          </a:p>
        </p:txBody>
      </p:sp>
      <p:sp>
        <p:nvSpPr>
          <p:cNvPr id="7" name="TextBox 6"/>
          <p:cNvSpPr txBox="1"/>
          <p:nvPr/>
        </p:nvSpPr>
        <p:spPr>
          <a:xfrm>
            <a:off x="640080" y="1325880"/>
            <a:ext cx="10911535" cy="1595120"/>
          </a:xfrm>
          <a:prstGeom prst="rect">
            <a:avLst/>
          </a:prstGeom>
          <a:noFill/>
        </p:spPr>
        <p:txBody>
          <a:bodyPr wrap="square" lIns="45720" rIns="45720">
            <a:spAutoFit/>
          </a:bodyPr>
          <a:lstStyle/>
          <a:p>
            <a:pPr>
              <a:spcAft>
                <a:spcPts val="300"/>
              </a:spcAft>
            </a:pPr>
            <a:r>
              <a:rPr sz="2000" b="1">
                <a:solidFill>
                  <a:srgbClr val="2E7D32"/>
                </a:solidFill>
              </a:rPr>
              <a:t>• </a:t>
            </a:r>
            <a:r>
              <a:rPr sz="2000" b="0">
                <a:solidFill>
                  <a:srgbClr val="A1123F"/>
                </a:solidFill>
                <a:latin typeface="Consolas"/>
              </a:rPr>
              <a:t>insert</a:t>
            </a:r>
            <a:r>
              <a:rPr sz="2000" b="0">
                <a:solidFill>
                  <a:srgbClr val="1F2D3A"/>
                </a:solidFill>
              </a:rPr>
              <a:t>, </a:t>
            </a:r>
            <a:r>
              <a:rPr sz="2000" b="0">
                <a:solidFill>
                  <a:srgbClr val="A1123F"/>
                </a:solidFill>
                <a:latin typeface="Consolas"/>
              </a:rPr>
              <a:t>extract</a:t>
            </a:r>
            <a:r>
              <a:rPr sz="2000" b="0">
                <a:solidFill>
                  <a:srgbClr val="1F2D3A"/>
                </a:solidFill>
              </a:rPr>
              <a:t>: </a:t>
            </a:r>
            <a:r>
              <a:rPr sz="2000" b="1">
                <a:solidFill>
                  <a:srgbClr val="1F2D3A"/>
                </a:solidFill>
              </a:rPr>
              <a:t>O(log n)</a:t>
            </a:r>
            <a:r>
              <a:rPr sz="2000" b="0">
                <a:solidFill>
                  <a:srgbClr val="1F2D3A"/>
                </a:solidFill>
              </a:rPr>
              <a:t>, öbekten devralınan</a:t>
            </a:r>
          </a:p>
          <a:p>
            <a:pPr>
              <a:spcAft>
                <a:spcPts val="300"/>
              </a:spcAft>
            </a:pPr>
            <a:r>
              <a:rPr sz="2000" b="1">
                <a:solidFill>
                  <a:srgbClr val="2E7D32"/>
                </a:solidFill>
              </a:rPr>
              <a:t>• </a:t>
            </a:r>
            <a:r>
              <a:rPr sz="2000" b="0">
                <a:solidFill>
                  <a:srgbClr val="A1123F"/>
                </a:solidFill>
                <a:latin typeface="Consolas"/>
              </a:rPr>
              <a:t>peek</a:t>
            </a:r>
            <a:r>
              <a:rPr sz="2000" b="0">
                <a:solidFill>
                  <a:srgbClr val="1F2D3A"/>
                </a:solidFill>
              </a:rPr>
              <a:t>: </a:t>
            </a:r>
            <a:r>
              <a:rPr sz="2000" b="1">
                <a:solidFill>
                  <a:srgbClr val="1F2D3A"/>
                </a:solidFill>
              </a:rPr>
              <a:t>O(1)</a:t>
            </a:r>
          </a:p>
          <a:p>
            <a:pPr>
              <a:spcAft>
                <a:spcPts val="300"/>
              </a:spcAft>
            </a:pPr>
            <a:r>
              <a:rPr sz="2000" b="1">
                <a:solidFill>
                  <a:srgbClr val="2E7D32"/>
                </a:solidFill>
              </a:rPr>
              <a:t>• </a:t>
            </a:r>
            <a:r>
              <a:rPr sz="2000" b="0">
                <a:solidFill>
                  <a:srgbClr val="A1123F"/>
                </a:solidFill>
                <a:latin typeface="Consolas"/>
              </a:rPr>
              <a:t>update_key</a:t>
            </a:r>
            <a:r>
              <a:rPr sz="2000" b="0">
                <a:solidFill>
                  <a:srgbClr val="1F2D3A"/>
                </a:solidFill>
              </a:rPr>
              <a:t>: id için doğrusal taramayla </a:t>
            </a:r>
            <a:r>
              <a:rPr sz="2000" b="1">
                <a:solidFill>
                  <a:srgbClr val="1F2D3A"/>
                </a:solidFill>
              </a:rPr>
              <a:t>O(n)</a:t>
            </a:r>
          </a:p>
          <a:p>
            <a:pPr>
              <a:spcAft>
                <a:spcPts val="300"/>
              </a:spcAft>
            </a:pPr>
            <a:r>
              <a:rPr sz="2000" b="1">
                <a:solidFill>
                  <a:srgbClr val="2E7D32"/>
                </a:solidFill>
              </a:rPr>
              <a:t>• </a:t>
            </a:r>
            <a:r>
              <a:rPr sz="2000" b="0">
                <a:solidFill>
                  <a:srgbClr val="1F2D3A"/>
                </a:solidFill>
              </a:rPr>
              <a:t>id→indis bir hash tablosu bunu O(log n)'e indirir</a:t>
            </a:r>
          </a:p>
        </p:txBody>
      </p:sp>
    </p:spTree>
  </p:cSld>
  <p:clrMapOvr>
    <a:masterClrMapping/>
  </p:clrMapOvr>
</p:sld>
</file>

<file path=ppt/slides/slide1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123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Sık yapılan hatalar</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2E7D32"/>
                </a:solidFill>
              </a:rPr>
              <a:t>• </a:t>
            </a:r>
            <a:r>
              <a:rPr sz="2000" b="0">
                <a:solidFill>
                  <a:srgbClr val="1F2D3A"/>
                </a:solidFill>
              </a:rPr>
              <a:t>Bir öğenin </a:t>
            </a:r>
            <a:r>
              <a:rPr sz="2000" b="1">
                <a:solidFill>
                  <a:srgbClr val="1F2D3A"/>
                </a:solidFill>
              </a:rPr>
              <a:t>id</a:t>
            </a:r>
            <a:r>
              <a:rPr sz="2000" b="0">
                <a:solidFill>
                  <a:srgbClr val="1F2D3A"/>
                </a:solidFill>
              </a:rPr>
              <a:t>'sini (kalıcı) </a:t>
            </a:r>
            <a:r>
              <a:rPr sz="2000" b="1">
                <a:solidFill>
                  <a:srgbClr val="1F2D3A"/>
                </a:solidFill>
              </a:rPr>
              <a:t>dizi indisi</a:t>
            </a:r>
            <a:r>
              <a:rPr sz="2000" b="0">
                <a:solidFill>
                  <a:srgbClr val="1F2D3A"/>
                </a:solidFill>
              </a:rPr>
              <a:t>yle (değil) karıştırmak</a:t>
            </a:r>
          </a:p>
          <a:p>
            <a:pPr>
              <a:spcAft>
                <a:spcPts val="300"/>
              </a:spcAft>
            </a:pPr>
            <a:r>
              <a:rPr sz="2000" b="1">
                <a:solidFill>
                  <a:srgbClr val="2E7D32"/>
                </a:solidFill>
              </a:rPr>
              <a:t>• </a:t>
            </a:r>
            <a:r>
              <a:rPr sz="2000" b="0">
                <a:solidFill>
                  <a:srgbClr val="1F2D3A"/>
                </a:solidFill>
              </a:rPr>
              <a:t>Kuyruğun boş olmadığını kontrol etmeden </a:t>
            </a:r>
            <a:r>
              <a:rPr sz="2000" b="0">
                <a:solidFill>
                  <a:srgbClr val="A1123F"/>
                </a:solidFill>
                <a:latin typeface="Consolas"/>
              </a:rPr>
              <a:t>peek</a:t>
            </a:r>
            <a:r>
              <a:rPr sz="2000" b="0">
                <a:solidFill>
                  <a:srgbClr val="1F2D3A"/>
                </a:solidFill>
              </a:rPr>
              <a:t>/</a:t>
            </a:r>
            <a:r>
              <a:rPr sz="2000" b="0">
                <a:solidFill>
                  <a:srgbClr val="A1123F"/>
                </a:solidFill>
                <a:latin typeface="Consolas"/>
              </a:rPr>
              <a:t>extract</a:t>
            </a:r>
            <a:r>
              <a:rPr sz="2000" b="0">
                <a:solidFill>
                  <a:srgbClr val="1F2D3A"/>
                </a:solidFill>
              </a:rPr>
              <a:t> çağırmak</a:t>
            </a:r>
          </a:p>
          <a:p>
            <a:pPr>
              <a:spcAft>
                <a:spcPts val="300"/>
              </a:spcAft>
            </a:pPr>
            <a:r>
              <a:rPr sz="2000" b="1">
                <a:solidFill>
                  <a:srgbClr val="2E7D32"/>
                </a:solidFill>
              </a:rPr>
              <a:t>• </a:t>
            </a:r>
            <a:r>
              <a:rPr sz="2000" b="0">
                <a:solidFill>
                  <a:srgbClr val="A1123F"/>
                </a:solidFill>
                <a:latin typeface="Consolas"/>
              </a:rPr>
              <a:t>update_key</a:t>
            </a:r>
            <a:r>
              <a:rPr sz="2000" b="0">
                <a:solidFill>
                  <a:srgbClr val="1F2D3A"/>
                </a:solidFill>
              </a:rPr>
              <a:t>den sonra yanlış yönde sift yapmak</a:t>
            </a:r>
          </a:p>
        </p:txBody>
      </p:sp>
    </p:spTree>
  </p:cSld>
  <p:clrMapOvr>
    <a:masterClrMapping/>
  </p:clrMapOvr>
</p:sld>
</file>

<file path=ppt/slides/slide1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124</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Mini soru</a:t>
            </a:r>
          </a:p>
        </p:txBody>
      </p:sp>
      <p:sp>
        <p:nvSpPr>
          <p:cNvPr id="7" name="TextBox 6"/>
          <p:cNvSpPr txBox="1"/>
          <p:nvPr/>
        </p:nvSpPr>
        <p:spPr>
          <a:xfrm>
            <a:off x="640080" y="1325880"/>
            <a:ext cx="10911535" cy="1100327"/>
          </a:xfrm>
          <a:prstGeom prst="rect">
            <a:avLst/>
          </a:prstGeom>
          <a:noFill/>
        </p:spPr>
        <p:txBody>
          <a:bodyPr wrap="square" lIns="45720" rIns="45720">
            <a:spAutoFit/>
          </a:bodyPr>
          <a:lstStyle/>
          <a:p>
            <a:pPr algn="l"/>
            <a:r>
              <a:rPr sz="2000" b="0">
                <a:solidFill>
                  <a:srgbClr val="1F2D3A"/>
                </a:solidFill>
              </a:rPr>
              <a:t>Min-öncelik bir zamanlayıcı "teslime kalan süre"yle anahtarlanıyor. Çalışan bir süreç, çok daha acil bir istekle şimdi kesildi. Decrease-key mi increase-key mi? Hangi sift?</a:t>
            </a:r>
          </a:p>
        </p:txBody>
      </p:sp>
    </p:spTree>
  </p:cSld>
  <p:clrMapOvr>
    <a:masterClrMapping/>
  </p:clrMapOvr>
</p:sld>
</file>

<file path=ppt/slides/slide1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125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Cevap</a:t>
            </a:r>
          </a:p>
        </p:txBody>
      </p:sp>
      <p:sp>
        <p:nvSpPr>
          <p:cNvPr id="7" name="TextBox 6"/>
          <p:cNvSpPr txBox="1"/>
          <p:nvPr/>
        </p:nvSpPr>
        <p:spPr>
          <a:xfrm>
            <a:off x="640080" y="1325880"/>
            <a:ext cx="10911535" cy="770128"/>
          </a:xfrm>
          <a:prstGeom prst="rect">
            <a:avLst/>
          </a:prstGeom>
          <a:noFill/>
        </p:spPr>
        <p:txBody>
          <a:bodyPr wrap="square" lIns="45720" rIns="45720">
            <a:spAutoFit/>
          </a:bodyPr>
          <a:lstStyle/>
          <a:p>
            <a:pPr algn="l"/>
            <a:r>
              <a:rPr sz="2000" b="1">
                <a:solidFill>
                  <a:srgbClr val="1F2D3A"/>
                </a:solidFill>
              </a:rPr>
              <a:t>Decrease-key</a:t>
            </a:r>
            <a:r>
              <a:rPr sz="2000" b="0">
                <a:solidFill>
                  <a:srgbClr val="1F2D3A"/>
                </a:solidFill>
              </a:rPr>
              <a:t> — daha acil, daha </a:t>
            </a:r>
            <a:r>
              <a:rPr sz="2000" b="1">
                <a:solidFill>
                  <a:srgbClr val="1F2D3A"/>
                </a:solidFill>
              </a:rPr>
              <a:t>küçük</a:t>
            </a:r>
            <a:r>
              <a:rPr sz="2000" b="0">
                <a:solidFill>
                  <a:srgbClr val="1F2D3A"/>
                </a:solidFill>
              </a:rPr>
              <a:t> bir key demek. Bu, köke doğru yüzen </a:t>
            </a:r>
            <a:r>
              <a:rPr sz="2000" b="1">
                <a:solidFill>
                  <a:srgbClr val="1F2D3A"/>
                </a:solidFill>
              </a:rPr>
              <a:t>sift-up</a:t>
            </a:r>
            <a:r>
              <a:rPr sz="2000" b="0">
                <a:solidFill>
                  <a:srgbClr val="1F2D3A"/>
                </a:solidFill>
              </a:rPr>
              <a:t>ı tetikler; kök en küçüğü tutar.</a:t>
            </a:r>
          </a:p>
        </p:txBody>
      </p:sp>
    </p:spTree>
  </p:cSld>
  <p:clrMapOvr>
    <a:masterClrMapping/>
  </p:clrMapOvr>
</p:sld>
</file>

<file path=ppt/slides/slide126.xml><?xml version="1.0" encoding="utf-8"?>
<p:sld xmlns:a="http://schemas.openxmlformats.org/drawingml/2006/main" xmlns:p="http://schemas.openxmlformats.org/presentationml/2006/main" xmlns:r="http://schemas.openxmlformats.org/officeDocument/2006/relationships">
  <p:cSld>
    <p:bg>
      <p:bgPr>
        <a:solidFill>
          <a:srgbClr val="2E7D32"/>
        </a:solidFill>
        <a:effectLst/>
      </p:bgPr>
    </p:bg>
    <p:spTree>
      <p:nvGrpSpPr>
        <p:cNvPr id="1" name=""/>
        <p:cNvGrpSpPr/>
        <p:nvPr/>
      </p:nvGrpSpPr>
      <p:grpSpPr/>
      <p:sp>
        <p:nvSpPr>
          <p:cNvPr id="2" name="TextBox 1"/>
          <p:cNvSpPr txBox="1"/>
          <p:nvPr/>
        </p:nvSpPr>
        <p:spPr>
          <a:xfrm>
            <a:off x="1051560" y="182880"/>
            <a:ext cx="7315200" cy="320040"/>
          </a:xfrm>
          <a:prstGeom prst="rect">
            <a:avLst/>
          </a:prstGeom>
          <a:noFill/>
        </p:spPr>
        <p:txBody>
          <a:bodyPr wrap="square" lIns="45720" rIns="45720">
            <a:spAutoFit/>
          </a:bodyPr>
          <a:lstStyle/>
          <a:p>
            <a:r>
              <a:rPr sz="1100" b="0">
                <a:solidFill>
                  <a:srgbClr val="D8F0F2"/>
                </a:solidFill>
              </a:rPr>
              <a:t>CEN207 Veri Yapıları · Hafta 4</a:t>
            </a:r>
          </a:p>
        </p:txBody>
      </p:sp>
      <p:sp>
        <p:nvSpPr>
          <p:cNvPr id="3" name="TextBox 2"/>
          <p:cNvSpPr txBox="1"/>
          <p:nvPr/>
        </p:nvSpPr>
        <p:spPr>
          <a:xfrm>
            <a:off x="640080" y="6446520"/>
            <a:ext cx="7315200" cy="274320"/>
          </a:xfrm>
          <a:prstGeom prst="rect">
            <a:avLst/>
          </a:prstGeom>
          <a:noFill/>
        </p:spPr>
        <p:txBody>
          <a:bodyPr wrap="square" lIns="45720" rIns="45720">
            <a:spAutoFit/>
          </a:bodyPr>
          <a:lstStyle/>
          <a:p>
            <a:r>
              <a:rPr sz="1000" b="0">
                <a:solidFill>
                  <a:srgbClr val="D8F0F2"/>
                </a:solidFill>
              </a:rPr>
              <a:t>RTEÜ Bilgisayar Mühendisliği · 2026-2027 Güz</a:t>
            </a:r>
          </a:p>
        </p:txBody>
      </p:sp>
      <p:sp>
        <p:nvSpPr>
          <p:cNvPr id="4" name="TextBox 3"/>
          <p:cNvSpPr txBox="1"/>
          <p:nvPr/>
        </p:nvSpPr>
        <p:spPr>
          <a:xfrm>
            <a:off x="10637215" y="6446520"/>
            <a:ext cx="914400" cy="274320"/>
          </a:xfrm>
          <a:prstGeom prst="rect">
            <a:avLst/>
          </a:prstGeom>
          <a:noFill/>
        </p:spPr>
        <p:txBody>
          <a:bodyPr wrap="square" lIns="45720" rIns="45720">
            <a:spAutoFit/>
          </a:bodyPr>
          <a:lstStyle/>
          <a:p>
            <a:pPr algn="r"/>
            <a:r>
              <a:rPr sz="1000" b="0">
                <a:solidFill>
                  <a:srgbClr val="D8F0F2"/>
                </a:solidFill>
              </a:rPr>
              <a:t>126</a:t>
            </a:r>
          </a:p>
        </p:txBody>
      </p:sp>
      <p:sp>
        <p:nvSpPr>
          <p:cNvPr id="5" name="TextBox 4"/>
          <p:cNvSpPr txBox="1"/>
          <p:nvPr/>
        </p:nvSpPr>
        <p:spPr>
          <a:xfrm>
            <a:off x="640080" y="2743200"/>
            <a:ext cx="10911535" cy="1280160"/>
          </a:xfrm>
          <a:prstGeom prst="rect">
            <a:avLst/>
          </a:prstGeom>
          <a:noFill/>
        </p:spPr>
        <p:txBody>
          <a:bodyPr wrap="square" lIns="45720" rIns="45720">
            <a:spAutoFit/>
          </a:bodyPr>
          <a:lstStyle/>
          <a:p>
            <a:pPr algn="l"/>
            <a:r>
              <a:rPr sz="4000" b="1">
                <a:solidFill>
                  <a:srgbClr val="FFFFFF"/>
                </a:solidFill>
              </a:rPr>
              <a:t>7. Öbek Varyasyonları: Bir Özelliği Başka Bir Özellikle Takas Etmek</a:t>
            </a:r>
          </a:p>
        </p:txBody>
      </p:sp>
    </p:spTree>
  </p:cSld>
  <p:clrMapOvr>
    <a:masterClrMapping/>
  </p:clrMapOvr>
</p:sld>
</file>

<file path=ppt/slides/slide1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127</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d-ary öbek</a:t>
            </a:r>
          </a:p>
        </p:txBody>
      </p:sp>
      <p:sp>
        <p:nvSpPr>
          <p:cNvPr id="7" name="TextBox 6"/>
          <p:cNvSpPr txBox="1"/>
          <p:nvPr/>
        </p:nvSpPr>
        <p:spPr>
          <a:xfrm>
            <a:off x="640080" y="1325880"/>
            <a:ext cx="10911535" cy="770128"/>
          </a:xfrm>
          <a:prstGeom prst="rect">
            <a:avLst/>
          </a:prstGeom>
          <a:noFill/>
        </p:spPr>
        <p:txBody>
          <a:bodyPr wrap="square" lIns="45720" rIns="45720">
            <a:spAutoFit/>
          </a:bodyPr>
          <a:lstStyle/>
          <a:p>
            <a:pPr algn="l"/>
            <a:r>
              <a:rPr sz="2000" b="0">
                <a:solidFill>
                  <a:srgbClr val="1F2D3A"/>
                </a:solidFill>
              </a:rPr>
              <a:t>Aynı dizi tabanlı fikir, ama her düğümün 2 yerine en fazla </a:t>
            </a:r>
            <a:r>
              <a:rPr sz="2000" b="1">
                <a:solidFill>
                  <a:srgbClr val="1F2D3A"/>
                </a:solidFill>
              </a:rPr>
              <a:t>D</a:t>
            </a:r>
            <a:r>
              <a:rPr sz="2000" b="0">
                <a:solidFill>
                  <a:srgbClr val="1F2D3A"/>
                </a:solidFill>
              </a:rPr>
              <a:t> çocuğu var. Düğüm </a:t>
            </a:r>
            <a:r>
              <a:rPr sz="2000" b="0" i="1">
                <a:solidFill>
                  <a:srgbClr val="1F2D3A"/>
                </a:solidFill>
              </a:rPr>
              <a:t>i</a:t>
            </a:r>
            <a:r>
              <a:rPr sz="2000" b="0">
                <a:solidFill>
                  <a:srgbClr val="1F2D3A"/>
                </a:solidFill>
              </a:rPr>
              <a:t>'nin </a:t>
            </a:r>
            <a:r>
              <a:rPr sz="2000" b="0" i="1">
                <a:solidFill>
                  <a:srgbClr val="1F2D3A"/>
                </a:solidFill>
              </a:rPr>
              <a:t>c</a:t>
            </a:r>
            <a:r>
              <a:rPr sz="2000" b="0">
                <a:solidFill>
                  <a:srgbClr val="1F2D3A"/>
                </a:solidFill>
              </a:rPr>
              <a:t>. çocuğu </a:t>
            </a:r>
            <a:r>
              <a:rPr sz="2000" b="0">
                <a:solidFill>
                  <a:srgbClr val="A1123F"/>
                </a:solidFill>
                <a:latin typeface="Consolas"/>
              </a:rPr>
              <a:t>D*i + 1 + c</a:t>
            </a:r>
            <a:r>
              <a:rPr sz="2000" b="0">
                <a:solidFill>
                  <a:srgbClr val="1F2D3A"/>
                </a:solidFill>
              </a:rPr>
              <a:t>de; ebeveyni </a:t>
            </a:r>
            <a:r>
              <a:rPr sz="2000" b="0">
                <a:solidFill>
                  <a:srgbClr val="A1123F"/>
                </a:solidFill>
                <a:latin typeface="Consolas"/>
              </a:rPr>
              <a:t>(i-1)/D</a:t>
            </a:r>
            <a:r>
              <a:rPr sz="2000" b="0">
                <a:solidFill>
                  <a:srgbClr val="1F2D3A"/>
                </a:solidFill>
              </a:rPr>
              <a:t>de. D = 2, düz ikili öbeği verir.</a:t>
            </a:r>
          </a:p>
        </p:txBody>
      </p:sp>
    </p:spTree>
  </p:cSld>
  <p:clrMapOvr>
    <a:masterClrMapping/>
  </p:clrMapOvr>
</p:sld>
</file>

<file path=ppt/slides/slide1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128</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D-ary öbek çıkarma, adım adım</a:t>
            </a:r>
          </a:p>
        </p:txBody>
      </p:sp>
      <p:pic>
        <p:nvPicPr>
          <p:cNvPr id="7" name="Picture 6" descr="dary-heap-sift-down.tr.gif"/>
          <p:cNvPicPr>
            <a:picLocks noChangeAspect="1"/>
          </p:cNvPicPr>
          <p:nvPr/>
        </p:nvPicPr>
        <p:blipFill>
          <a:blip r:embed="rId3"/>
          <a:stretch>
            <a:fillRect/>
          </a:stretch>
        </p:blipFill>
        <p:spPr>
          <a:xfrm>
            <a:off x="2247416" y="1325880"/>
            <a:ext cx="7696862" cy="4828032"/>
          </a:xfrm>
          <a:prstGeom prst="rect">
            <a:avLst/>
          </a:prstGeom>
        </p:spPr>
      </p:pic>
    </p:spTree>
  </p:cSld>
  <p:clrMapOvr>
    <a:masterClrMapping/>
  </p:clrMapOvr>
</p:sld>
</file>

<file path=ppt/slides/slide1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129</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Uç durum — D=3, sonuna kadar</a:t>
            </a:r>
          </a:p>
        </p:txBody>
      </p:sp>
      <p:pic>
        <p:nvPicPr>
          <p:cNvPr id="7" name="Picture 6" descr="dary-heap-sift-down.tr.gif"/>
          <p:cNvPicPr>
            <a:picLocks noChangeAspect="1"/>
          </p:cNvPicPr>
          <p:nvPr/>
        </p:nvPicPr>
        <p:blipFill>
          <a:blip r:embed="rId3"/>
          <a:stretch>
            <a:fillRect/>
          </a:stretch>
        </p:blipFill>
        <p:spPr>
          <a:xfrm>
            <a:off x="2247416" y="1325880"/>
            <a:ext cx="7696862" cy="4828032"/>
          </a:xfrm>
          <a:prstGeom prst="rect">
            <a:avLst/>
          </a:prstGeom>
        </p:spPr>
      </p:pic>
    </p:spTree>
  </p:cSld>
  <p:clrMapOvr>
    <a:masterClrMapping/>
  </p:clrMapOvr>
</p:sld>
</file>

<file path=ppt/slides/slide1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130</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Kod — D çocuklu extract()</a:t>
            </a:r>
          </a:p>
        </p:txBody>
      </p:sp>
      <p:sp>
        <p:nvSpPr>
          <p:cNvPr id="7" name="Rectangle 6"/>
          <p:cNvSpPr/>
          <p:nvPr/>
        </p:nvSpPr>
        <p:spPr>
          <a:xfrm>
            <a:off x="640080" y="1325880"/>
            <a:ext cx="10911535" cy="2731008"/>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int extract(void) {</a:t>
            </a:r>
          </a:p>
          <a:p>
            <a:pPr algn="l"/>
            <a:r>
              <a:rPr sz="1240">
                <a:solidFill>
                  <a:srgbClr val="1F2D3A"/>
                </a:solidFill>
                <a:latin typeface="Consolas"/>
              </a:rPr>
              <a:t>    int best = heap[0];</a:t>
            </a:r>
          </a:p>
          <a:p>
            <a:pPr algn="l"/>
            <a:r>
              <a:rPr sz="1240">
                <a:solidFill>
                  <a:srgbClr val="1F2D3A"/>
                </a:solidFill>
                <a:latin typeface="Consolas"/>
              </a:rPr>
              <a:t>    size--;</a:t>
            </a:r>
          </a:p>
          <a:p>
            <a:pPr algn="l"/>
            <a:r>
              <a:rPr sz="1240">
                <a:solidFill>
                  <a:srgbClr val="1F2D3A"/>
                </a:solidFill>
                <a:latin typeface="Consolas"/>
              </a:rPr>
              <a:t>    heap[0] = heap[size];</a:t>
            </a:r>
          </a:p>
          <a:p>
            <a:pPr algn="l"/>
            <a:r>
              <a:rPr sz="1240">
                <a:solidFill>
                  <a:srgbClr val="1F2D3A"/>
                </a:solidFill>
                <a:latin typeface="Consolas"/>
              </a:rPr>
              <a:t>    int i = 0;</a:t>
            </a:r>
          </a:p>
          <a:p>
            <a:pPr algn="l"/>
            <a:r>
              <a:rPr sz="1240">
                <a:solidFill>
                  <a:srgbClr val="1F2D3A"/>
                </a:solidFill>
                <a:latin typeface="Consolas"/>
              </a:rPr>
              <a:t>    while (1) {</a:t>
            </a:r>
          </a:p>
          <a:p>
            <a:pPr algn="l"/>
            <a:r>
              <a:rPr sz="1240">
                <a:solidFill>
                  <a:srgbClr val="1F2D3A"/>
                </a:solidFill>
                <a:latin typeface="Consolas"/>
              </a:rPr>
              <a:t>        int target = i, base = D * i + 1;</a:t>
            </a:r>
          </a:p>
          <a:p>
            <a:pPr algn="l"/>
            <a:r>
              <a:rPr sz="1240">
                <a:solidFill>
                  <a:srgbClr val="1F2D3A"/>
                </a:solidFill>
                <a:latin typeface="Consolas"/>
              </a:rPr>
              <a:t>        /* ... base..base+D-1'de D çocuğu kontrol et ... */</a:t>
            </a:r>
          </a:p>
          <a:p>
            <a:pPr algn="l"/>
            <a:r>
              <a:rPr sz="1240">
                <a:solidFill>
                  <a:srgbClr val="1F2D3A"/>
                </a:solidFill>
                <a:latin typeface="Consolas"/>
              </a:rPr>
              <a:t>        if (target == i) break;</a:t>
            </a:r>
          </a:p>
          <a:p>
            <a:pPr algn="l"/>
            <a:r>
              <a:rPr sz="1240">
                <a:solidFill>
                  <a:srgbClr val="1F2D3A"/>
                </a:solidFill>
                <a:latin typeface="Consolas"/>
              </a:rPr>
              <a:t>        /* ... heap[i]/heap[target] değiştir ... */</a:t>
            </a:r>
          </a:p>
          <a:p>
            <a:pPr algn="l"/>
            <a:r>
              <a:rPr sz="1240">
                <a:solidFill>
                  <a:srgbClr val="1F2D3A"/>
                </a:solidFill>
                <a:latin typeface="Consolas"/>
              </a:rPr>
              <a:t>    }</a:t>
            </a:r>
          </a:p>
          <a:p>
            <a:pPr algn="l"/>
            <a:r>
              <a:rPr sz="1240">
                <a:solidFill>
                  <a:srgbClr val="1F2D3A"/>
                </a:solidFill>
                <a:latin typeface="Consolas"/>
              </a:rPr>
              <a:t>    return best;</a:t>
            </a:r>
          </a:p>
          <a:p>
            <a:pPr algn="l"/>
            <a:r>
              <a:rPr sz="1240">
                <a:solidFill>
                  <a:srgbClr val="1F2D3A"/>
                </a:solidFill>
                <a:latin typeface="Consolas"/>
              </a:rPr>
              <a:t>}</a:t>
            </a:r>
          </a:p>
        </p:txBody>
      </p:sp>
    </p:spTree>
  </p:cSld>
  <p:clrMapOvr>
    <a:masterClrMapping/>
  </p:clrMapOvr>
</p:sld>
</file>

<file path=ppt/slides/slide1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131</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Karmaşıklık</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2E7D32"/>
                </a:solidFill>
              </a:rPr>
              <a:t>• </a:t>
            </a:r>
            <a:r>
              <a:rPr sz="2000" b="0">
                <a:solidFill>
                  <a:srgbClr val="A1123F"/>
                </a:solidFill>
                <a:latin typeface="Consolas"/>
              </a:rPr>
              <a:t>extract</a:t>
            </a:r>
            <a:r>
              <a:rPr sz="2000" b="0">
                <a:solidFill>
                  <a:srgbClr val="1F2D3A"/>
                </a:solidFill>
              </a:rPr>
              <a:t>: </a:t>
            </a:r>
            <a:r>
              <a:rPr sz="2000" b="1">
                <a:solidFill>
                  <a:srgbClr val="1F2D3A"/>
                </a:solidFill>
              </a:rPr>
              <a:t>O(D · log&lt;sub&gt;D&lt;/sub&gt; n)</a:t>
            </a:r>
            <a:r>
              <a:rPr sz="2000" b="0">
                <a:solidFill>
                  <a:srgbClr val="1F2D3A"/>
                </a:solidFill>
              </a:rPr>
              <a:t> — daha az seviye, seviyede daha çok</a:t>
            </a:r>
          </a:p>
          <a:p>
            <a:pPr>
              <a:spcAft>
                <a:spcPts val="300"/>
              </a:spcAft>
            </a:pPr>
            <a:r>
              <a:rPr sz="2000" b="1">
                <a:solidFill>
                  <a:srgbClr val="2E7D32"/>
                </a:solidFill>
              </a:rPr>
              <a:t>• </a:t>
            </a:r>
            <a:r>
              <a:rPr sz="2000" b="0">
                <a:solidFill>
                  <a:srgbClr val="A1123F"/>
                </a:solidFill>
                <a:latin typeface="Consolas"/>
              </a:rPr>
              <a:t>insert</a:t>
            </a:r>
            <a:r>
              <a:rPr sz="2000" b="0">
                <a:solidFill>
                  <a:srgbClr val="1F2D3A"/>
                </a:solidFill>
              </a:rPr>
              <a:t>: </a:t>
            </a:r>
            <a:r>
              <a:rPr sz="2000" b="1">
                <a:solidFill>
                  <a:srgbClr val="1F2D3A"/>
                </a:solidFill>
              </a:rPr>
              <a:t>O(log&lt;sub&gt;D&lt;/sub&gt; n)</a:t>
            </a:r>
            <a:r>
              <a:rPr sz="2000" b="0">
                <a:solidFill>
                  <a:srgbClr val="1F2D3A"/>
                </a:solidFill>
              </a:rPr>
              <a:t> — her zaman tek bir ebeveynle karşılaştırır</a:t>
            </a:r>
          </a:p>
          <a:p>
            <a:pPr>
              <a:spcAft>
                <a:spcPts val="300"/>
              </a:spcAft>
            </a:pPr>
            <a:r>
              <a:rPr sz="2000" b="1">
                <a:solidFill>
                  <a:srgbClr val="2E7D32"/>
                </a:solidFill>
              </a:rPr>
              <a:t>• </a:t>
            </a:r>
            <a:r>
              <a:rPr sz="2000" b="0">
                <a:solidFill>
                  <a:srgbClr val="1F2D3A"/>
                </a:solidFill>
              </a:rPr>
              <a:t>Büyük D: ucuz ekleme, potansiyel olarak maliyetli çıkarma</a:t>
            </a:r>
          </a:p>
        </p:txBody>
      </p:sp>
    </p:spTree>
  </p:cSld>
  <p:clrMapOvr>
    <a:masterClrMapping/>
  </p:clrMapOvr>
</p:sld>
</file>

<file path=ppt/slides/slide1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132</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Sık yapılan hatalar</a:t>
            </a:r>
          </a:p>
        </p:txBody>
      </p:sp>
      <p:sp>
        <p:nvSpPr>
          <p:cNvPr id="7" name="TextBox 6"/>
          <p:cNvSpPr txBox="1"/>
          <p:nvPr/>
        </p:nvSpPr>
        <p:spPr>
          <a:xfrm>
            <a:off x="640080" y="1325880"/>
            <a:ext cx="10911535" cy="1173480"/>
          </a:xfrm>
          <a:prstGeom prst="rect">
            <a:avLst/>
          </a:prstGeom>
          <a:noFill/>
        </p:spPr>
        <p:txBody>
          <a:bodyPr wrap="square" lIns="45720" rIns="45720">
            <a:spAutoFit/>
          </a:bodyPr>
          <a:lstStyle/>
          <a:p>
            <a:pPr>
              <a:spcAft>
                <a:spcPts val="300"/>
              </a:spcAft>
            </a:pPr>
            <a:r>
              <a:rPr sz="2000" b="1">
                <a:solidFill>
                  <a:srgbClr val="2E7D32"/>
                </a:solidFill>
              </a:rPr>
              <a:t>• </a:t>
            </a:r>
            <a:r>
              <a:rPr sz="2000" b="0">
                <a:solidFill>
                  <a:srgbClr val="1F2D3A"/>
                </a:solidFill>
              </a:rPr>
              <a:t>İkili öbeğin </a:t>
            </a:r>
            <a:r>
              <a:rPr sz="2000" b="0">
                <a:solidFill>
                  <a:srgbClr val="A1123F"/>
                </a:solidFill>
                <a:latin typeface="Consolas"/>
              </a:rPr>
              <a:t>2*i+1</a:t>
            </a:r>
            <a:r>
              <a:rPr sz="2000" b="0">
                <a:solidFill>
                  <a:srgbClr val="1F2D3A"/>
                </a:solidFill>
              </a:rPr>
              <a:t>/</a:t>
            </a:r>
            <a:r>
              <a:rPr sz="2000" b="0">
                <a:solidFill>
                  <a:srgbClr val="A1123F"/>
                </a:solidFill>
                <a:latin typeface="Consolas"/>
              </a:rPr>
              <a:t>2*i+2</a:t>
            </a:r>
            <a:r>
              <a:rPr sz="2000" b="0">
                <a:solidFill>
                  <a:srgbClr val="1F2D3A"/>
                </a:solidFill>
              </a:rPr>
              <a:t> formüllerini değiştirmeden yeniden kullanmak</a:t>
            </a:r>
          </a:p>
          <a:p>
            <a:pPr>
              <a:spcAft>
                <a:spcPts val="300"/>
              </a:spcAft>
            </a:pPr>
            <a:r>
              <a:rPr sz="2000" b="1">
                <a:solidFill>
                  <a:srgbClr val="2E7D32"/>
                </a:solidFill>
              </a:rPr>
              <a:t>• </a:t>
            </a:r>
            <a:r>
              <a:rPr sz="2000" b="0">
                <a:solidFill>
                  <a:srgbClr val="1F2D3A"/>
                </a:solidFill>
              </a:rPr>
              <a:t>Sadece daha kısa bir ağaç için büyük bir D seçmek, extract'in maliyetini gözden kaçırarak</a:t>
            </a:r>
          </a:p>
        </p:txBody>
      </p:sp>
    </p:spTree>
  </p:cSld>
  <p:clrMapOvr>
    <a:masterClrMapping/>
  </p:clrMapOvr>
</p:sld>
</file>

<file path=ppt/slides/slide1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133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Binom öbeği</a:t>
            </a:r>
          </a:p>
        </p:txBody>
      </p:sp>
      <p:sp>
        <p:nvSpPr>
          <p:cNvPr id="7" name="TextBox 6"/>
          <p:cNvSpPr txBox="1"/>
          <p:nvPr/>
        </p:nvSpPr>
        <p:spPr>
          <a:xfrm>
            <a:off x="640080" y="1325880"/>
            <a:ext cx="10911535" cy="1100327"/>
          </a:xfrm>
          <a:prstGeom prst="rect">
            <a:avLst/>
          </a:prstGeom>
          <a:noFill/>
        </p:spPr>
        <p:txBody>
          <a:bodyPr wrap="square" lIns="45720" rIns="45720">
            <a:spAutoFit/>
          </a:bodyPr>
          <a:lstStyle/>
          <a:p>
            <a:pPr algn="l"/>
            <a:r>
              <a:rPr sz="2000" b="1">
                <a:solidFill>
                  <a:srgbClr val="1F2D3A"/>
                </a:solidFill>
              </a:rPr>
              <a:t>Jean Vuillemin</a:t>
            </a:r>
            <a:r>
              <a:rPr sz="2000" b="0">
                <a:solidFill>
                  <a:srgbClr val="1F2D3A"/>
                </a:solidFill>
              </a:rPr>
              <a:t> tarafından 1978'de tanıtıldı. Binom ağaçlarından bir </a:t>
            </a:r>
            <a:r>
              <a:rPr sz="2000" b="1">
                <a:solidFill>
                  <a:srgbClr val="1F2D3A"/>
                </a:solidFill>
              </a:rPr>
              <a:t>orman</a:t>
            </a:r>
            <a:r>
              <a:rPr sz="2000" b="0">
                <a:solidFill>
                  <a:srgbClr val="1F2D3A"/>
                </a:solidFill>
              </a:rPr>
              <a:t>; </a:t>
            </a:r>
            <a:r>
              <a:rPr sz="2000" b="0" i="1">
                <a:solidFill>
                  <a:srgbClr val="1F2D3A"/>
                </a:solidFill>
              </a:rPr>
              <a:t>k</a:t>
            </a:r>
            <a:r>
              <a:rPr sz="2000" b="0">
                <a:solidFill>
                  <a:srgbClr val="1F2D3A"/>
                </a:solidFill>
              </a:rPr>
              <a:t>. dereceden ağacın 2&lt;sup&gt;k&lt;/sup&gt; düğümü var. </a:t>
            </a:r>
            <a:r>
              <a:rPr sz="2000" b="0" i="1">
                <a:solidFill>
                  <a:srgbClr val="1F2D3A"/>
                </a:solidFill>
              </a:rPr>
              <a:t>n</a:t>
            </a:r>
            <a:r>
              <a:rPr sz="2000" b="0">
                <a:solidFill>
                  <a:srgbClr val="1F2D3A"/>
                </a:solidFill>
              </a:rPr>
              <a:t> elemanlı bir öbeğin dereceleri, tam olarak n'nin ikilik tabandaki </a:t>
            </a:r>
            <a:r>
              <a:rPr sz="2000" b="1">
                <a:solidFill>
                  <a:srgbClr val="1F2D3A"/>
                </a:solidFill>
              </a:rPr>
              <a:t>1 bitleri</a:t>
            </a:r>
            <a:r>
              <a:rPr sz="2000" b="0">
                <a:solidFill>
                  <a:srgbClr val="1F2D3A"/>
                </a:solidFill>
              </a:rPr>
              <a:t>.</a:t>
            </a:r>
          </a:p>
        </p:txBody>
      </p:sp>
    </p:spTree>
  </p:cSld>
  <p:clrMapOvr>
    <a:masterClrMapping/>
  </p:clrMapOvr>
</p:sld>
</file>

<file path=ppt/slides/slide1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134</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Union: elde ile ikilik toplama</a:t>
            </a:r>
          </a:p>
        </p:txBody>
      </p:sp>
      <p:sp>
        <p:nvSpPr>
          <p:cNvPr id="7" name="TextBox 6"/>
          <p:cNvSpPr txBox="1"/>
          <p:nvPr/>
        </p:nvSpPr>
        <p:spPr>
          <a:xfrm>
            <a:off x="640080" y="1325880"/>
            <a:ext cx="10911535" cy="1595120"/>
          </a:xfrm>
          <a:prstGeom prst="rect">
            <a:avLst/>
          </a:prstGeom>
          <a:noFill/>
        </p:spPr>
        <p:txBody>
          <a:bodyPr wrap="square" lIns="45720" rIns="45720">
            <a:spAutoFit/>
          </a:bodyPr>
          <a:lstStyle/>
          <a:p>
            <a:pPr>
              <a:spcAft>
                <a:spcPts val="300"/>
              </a:spcAft>
            </a:pPr>
            <a:r>
              <a:rPr sz="2000" b="1">
                <a:solidFill>
                  <a:srgbClr val="2E7D32"/>
                </a:solidFill>
              </a:rPr>
              <a:t>• </a:t>
            </a:r>
            <a:r>
              <a:rPr sz="2000" b="0">
                <a:solidFill>
                  <a:srgbClr val="1F2D3A"/>
                </a:solidFill>
              </a:rPr>
              <a:t>Dereceleri düşükten yükseğe gezin, iki sayı toplar gibi</a:t>
            </a:r>
          </a:p>
          <a:p>
            <a:pPr>
              <a:spcAft>
                <a:spcPts val="300"/>
              </a:spcAft>
            </a:pPr>
            <a:r>
              <a:rPr sz="2000" b="1">
                <a:solidFill>
                  <a:srgbClr val="2E7D32"/>
                </a:solidFill>
              </a:rPr>
              <a:t>• </a:t>
            </a:r>
            <a:r>
              <a:rPr sz="2000" b="0">
                <a:solidFill>
                  <a:srgbClr val="1F2D3A"/>
                </a:solidFill>
              </a:rPr>
              <a:t>Yalnızca biri bu derecede ağaç tutuyorsa → doğrudan geçer</a:t>
            </a:r>
          </a:p>
          <a:p>
            <a:pPr>
              <a:spcAft>
                <a:spcPts val="300"/>
              </a:spcAft>
            </a:pPr>
            <a:r>
              <a:rPr sz="2000" b="1">
                <a:solidFill>
                  <a:srgbClr val="2E7D32"/>
                </a:solidFill>
              </a:rPr>
              <a:t>• </a:t>
            </a:r>
            <a:r>
              <a:rPr sz="2000" b="1">
                <a:solidFill>
                  <a:srgbClr val="1F2D3A"/>
                </a:solidFill>
              </a:rPr>
              <a:t>İkisi</a:t>
            </a:r>
            <a:r>
              <a:rPr sz="2000" b="0">
                <a:solidFill>
                  <a:srgbClr val="1F2D3A"/>
                </a:solidFill>
              </a:rPr>
              <a:t> de tutuyorsa → </a:t>
            </a:r>
            <a:r>
              <a:rPr sz="2000" b="1">
                <a:solidFill>
                  <a:srgbClr val="1F2D3A"/>
                </a:solidFill>
              </a:rPr>
              <a:t>link</a:t>
            </a:r>
            <a:r>
              <a:rPr sz="2000" b="0">
                <a:solidFill>
                  <a:srgbClr val="1F2D3A"/>
                </a:solidFill>
              </a:rPr>
              <a:t>lenirler, bir derece yukarı "elde" olur</a:t>
            </a:r>
          </a:p>
          <a:p>
            <a:pPr>
              <a:spcAft>
                <a:spcPts val="300"/>
              </a:spcAft>
            </a:pPr>
            <a:r>
              <a:rPr sz="2000" b="1">
                <a:solidFill>
                  <a:srgbClr val="2E7D32"/>
                </a:solidFill>
              </a:rPr>
              <a:t>• </a:t>
            </a:r>
            <a:r>
              <a:rPr sz="2000" b="0">
                <a:solidFill>
                  <a:srgbClr val="1F2D3A"/>
                </a:solidFill>
              </a:rPr>
              <a:t>Aynı anda en çok </a:t>
            </a:r>
            <a:r>
              <a:rPr sz="2000" b="1">
                <a:solidFill>
                  <a:srgbClr val="1F2D3A"/>
                </a:solidFill>
              </a:rPr>
              <a:t>üç</a:t>
            </a:r>
            <a:r>
              <a:rPr sz="2000" b="0">
                <a:solidFill>
                  <a:srgbClr val="1F2D3A"/>
                </a:solidFill>
              </a:rPr>
              <a:t> ağaç buluşabilir: A, B, ve gelen elde</a:t>
            </a:r>
          </a:p>
        </p:txBody>
      </p:sp>
    </p:spTree>
  </p:cSld>
  <p:clrMapOvr>
    <a:masterClrMapping/>
  </p:clrMapOvr>
</p:sld>
</file>

<file path=ppt/slides/slide1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135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Binom öbeği birleştirme, adım adım</a:t>
            </a:r>
          </a:p>
        </p:txBody>
      </p:sp>
      <p:pic>
        <p:nvPicPr>
          <p:cNvPr id="7" name="Picture 6" descr="binomial-heap-union.tr.gif"/>
          <p:cNvPicPr>
            <a:picLocks noChangeAspect="1"/>
          </p:cNvPicPr>
          <p:nvPr/>
        </p:nvPicPr>
        <p:blipFill>
          <a:blip r:embed="rId3"/>
          <a:stretch>
            <a:fillRect/>
          </a:stretch>
        </p:blipFill>
        <p:spPr>
          <a:xfrm>
            <a:off x="2723889" y="1325880"/>
            <a:ext cx="6743917" cy="4828032"/>
          </a:xfrm>
          <a:prstGeom prst="rect">
            <a:avLst/>
          </a:prstGeom>
        </p:spPr>
      </p:pic>
    </p:spTree>
  </p:cSld>
  <p:clrMapOvr>
    <a:masterClrMapping/>
  </p:clrMapOvr>
</p:sld>
</file>

<file path=ppt/slides/slide1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136</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Uç durum — tek büyük bir elde zinciri</a:t>
            </a:r>
          </a:p>
        </p:txBody>
      </p:sp>
      <p:pic>
        <p:nvPicPr>
          <p:cNvPr id="7" name="Picture 6" descr="binomial-heap-union.tr.gif"/>
          <p:cNvPicPr>
            <a:picLocks noChangeAspect="1"/>
          </p:cNvPicPr>
          <p:nvPr/>
        </p:nvPicPr>
        <p:blipFill>
          <a:blip r:embed="rId3"/>
          <a:stretch>
            <a:fillRect/>
          </a:stretch>
        </p:blipFill>
        <p:spPr>
          <a:xfrm>
            <a:off x="2723889" y="1325880"/>
            <a:ext cx="6743917" cy="4828032"/>
          </a:xfrm>
          <a:prstGeom prst="rect">
            <a:avLst/>
          </a:prstGeom>
        </p:spPr>
      </p:pic>
    </p:spTree>
  </p:cSld>
  <p:clrMapOvr>
    <a:masterClrMapping/>
  </p:clrMapOvr>
</p:sld>
</file>

<file path=ppt/slides/slide1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137</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Kod — union_heaps()</a:t>
            </a:r>
          </a:p>
        </p:txBody>
      </p:sp>
      <p:sp>
        <p:nvSpPr>
          <p:cNvPr id="7" name="Rectangle 6"/>
          <p:cNvSpPr/>
          <p:nvPr/>
        </p:nvSpPr>
        <p:spPr>
          <a:xfrm>
            <a:off x="640080" y="1325880"/>
            <a:ext cx="10911535" cy="2542032"/>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void union_heaps(Node *a[], Node *b[], Node *result[]) {</a:t>
            </a:r>
          </a:p>
          <a:p>
            <a:pPr algn="l"/>
            <a:r>
              <a:rPr sz="1240">
                <a:solidFill>
                  <a:srgbClr val="1F2D3A"/>
                </a:solidFill>
                <a:latin typeface="Consolas"/>
              </a:rPr>
              <a:t>    Node *carry = NULL;</a:t>
            </a:r>
          </a:p>
          <a:p>
            <a:pPr algn="l"/>
            <a:r>
              <a:rPr sz="1240">
                <a:solidFill>
                  <a:srgbClr val="1F2D3A"/>
                </a:solidFill>
                <a:latin typeface="Consolas"/>
              </a:rPr>
              <a:t>    for (int order = 0; order &lt; MAX_ORDER; order++) {</a:t>
            </a:r>
          </a:p>
          <a:p>
            <a:pPr algn="l"/>
            <a:r>
              <a:rPr sz="1240">
                <a:solidFill>
                  <a:srgbClr val="1F2D3A"/>
                </a:solidFill>
                <a:latin typeface="Consolas"/>
              </a:rPr>
              <a:t>        Node *group[3]; int g = 0;</a:t>
            </a:r>
          </a:p>
          <a:p>
            <a:pPr algn="l"/>
            <a:r>
              <a:rPr sz="1240">
                <a:solidFill>
                  <a:srgbClr val="1F2D3A"/>
                </a:solidFill>
                <a:latin typeface="Consolas"/>
              </a:rPr>
              <a:t>        if (a[order]) group[g++] = a[order];</a:t>
            </a:r>
          </a:p>
          <a:p>
            <a:pPr algn="l"/>
            <a:r>
              <a:rPr sz="1240">
                <a:solidFill>
                  <a:srgbClr val="1F2D3A"/>
                </a:solidFill>
                <a:latin typeface="Consolas"/>
              </a:rPr>
              <a:t>        if (b[order]) group[g++] = b[order];</a:t>
            </a:r>
          </a:p>
          <a:p>
            <a:pPr algn="l"/>
            <a:r>
              <a:rPr sz="1240">
                <a:solidFill>
                  <a:srgbClr val="1F2D3A"/>
                </a:solidFill>
                <a:latin typeface="Consolas"/>
              </a:rPr>
              <a:t>        if (carry) group[g++] = carry;</a:t>
            </a:r>
          </a:p>
          <a:p>
            <a:pPr algn="l"/>
            <a:r>
              <a:rPr sz="1240">
                <a:solidFill>
                  <a:srgbClr val="1F2D3A"/>
                </a:solidFill>
                <a:latin typeface="Consolas"/>
              </a:rPr>
              <a:t>        carry = NULL;</a:t>
            </a:r>
          </a:p>
          <a:p>
            <a:pPr algn="l"/>
            <a:r>
              <a:rPr sz="1240">
                <a:solidFill>
                  <a:srgbClr val="1F2D3A"/>
                </a:solidFill>
                <a:latin typeface="Consolas"/>
              </a:rPr>
              <a:t>        /* ... g==0: none; g==1: pass through ... */</a:t>
            </a:r>
          </a:p>
          <a:p>
            <a:pPr algn="l"/>
            <a:r>
              <a:rPr sz="1240">
                <a:solidFill>
                  <a:srgbClr val="1F2D3A"/>
                </a:solidFill>
                <a:latin typeface="Consolas"/>
              </a:rPr>
              <a:t>        /* ... g&gt;=2: link() two trees, carry up ... */</a:t>
            </a:r>
          </a:p>
          <a:p>
            <a:pPr algn="l"/>
            <a:r>
              <a:rPr sz="1240">
                <a:solidFill>
                  <a:srgbClr val="1F2D3A"/>
                </a:solidFill>
                <a:latin typeface="Consolas"/>
              </a:rPr>
              <a:t>    }</a:t>
            </a:r>
          </a:p>
          <a:p>
            <a:pPr algn="l"/>
            <a:r>
              <a:rPr sz="1240">
                <a:solidFill>
                  <a:srgbClr val="1F2D3A"/>
                </a:solidFill>
                <a:latin typeface="Consolas"/>
              </a:rPr>
              <a:t>}</a:t>
            </a:r>
          </a:p>
        </p:txBody>
      </p:sp>
    </p:spTree>
  </p:cSld>
  <p:clrMapOvr>
    <a:masterClrMapping/>
  </p:clrMapOvr>
</p:sld>
</file>

<file path=ppt/slides/slide1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138</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Karmaşıklık</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2E7D32"/>
                </a:solidFill>
              </a:rPr>
              <a:t>• </a:t>
            </a:r>
            <a:r>
              <a:rPr sz="2000" b="0">
                <a:solidFill>
                  <a:srgbClr val="A1123F"/>
                </a:solidFill>
                <a:latin typeface="Consolas"/>
              </a:rPr>
              <a:t>link</a:t>
            </a:r>
            <a:r>
              <a:rPr sz="2000" b="0">
                <a:solidFill>
                  <a:srgbClr val="1F2D3A"/>
                </a:solidFill>
              </a:rPr>
              <a:t>: </a:t>
            </a:r>
            <a:r>
              <a:rPr sz="2000" b="1">
                <a:solidFill>
                  <a:srgbClr val="1F2D3A"/>
                </a:solidFill>
              </a:rPr>
              <a:t>O(1)</a:t>
            </a:r>
            <a:r>
              <a:rPr sz="2000" b="0">
                <a:solidFill>
                  <a:srgbClr val="1F2D3A"/>
                </a:solidFill>
              </a:rPr>
              <a:t> — birkaç işaretçi ataması</a:t>
            </a:r>
          </a:p>
          <a:p>
            <a:pPr>
              <a:spcAft>
                <a:spcPts val="300"/>
              </a:spcAft>
            </a:pPr>
            <a:r>
              <a:rPr sz="2000" b="1">
                <a:solidFill>
                  <a:srgbClr val="2E7D32"/>
                </a:solidFill>
              </a:rPr>
              <a:t>• </a:t>
            </a:r>
            <a:r>
              <a:rPr sz="2000" b="0">
                <a:solidFill>
                  <a:srgbClr val="A1123F"/>
                </a:solidFill>
                <a:latin typeface="Consolas"/>
              </a:rPr>
              <a:t>union</a:t>
            </a:r>
            <a:r>
              <a:rPr sz="2000" b="0">
                <a:solidFill>
                  <a:srgbClr val="1F2D3A"/>
                </a:solidFill>
              </a:rPr>
              <a:t>: en çok O(log n) dereceyi ziyaret eder — </a:t>
            </a:r>
            <a:r>
              <a:rPr sz="2000" b="1">
                <a:solidFill>
                  <a:srgbClr val="1F2D3A"/>
                </a:solidFill>
              </a:rPr>
              <a:t>O(log n)</a:t>
            </a:r>
          </a:p>
          <a:p>
            <a:pPr>
              <a:spcAft>
                <a:spcPts val="300"/>
              </a:spcAft>
            </a:pPr>
            <a:r>
              <a:rPr sz="2000" b="1">
                <a:solidFill>
                  <a:srgbClr val="2E7D32"/>
                </a:solidFill>
              </a:rPr>
              <a:t>• </a:t>
            </a:r>
            <a:r>
              <a:rPr sz="2000" b="0">
                <a:solidFill>
                  <a:srgbClr val="A1123F"/>
                </a:solidFill>
                <a:latin typeface="Consolas"/>
              </a:rPr>
              <a:t>insert</a:t>
            </a:r>
            <a:r>
              <a:rPr sz="2000" b="0">
                <a:solidFill>
                  <a:srgbClr val="1F2D3A"/>
                </a:solidFill>
              </a:rPr>
              <a:t>, tek bir 0. derece ağaçla </a:t>
            </a:r>
            <a:r>
              <a:rPr sz="2000" b="0">
                <a:solidFill>
                  <a:srgbClr val="A1123F"/>
                </a:solidFill>
                <a:latin typeface="Consolas"/>
              </a:rPr>
              <a:t>union</a:t>
            </a:r>
            <a:r>
              <a:rPr sz="2000" b="0">
                <a:solidFill>
                  <a:srgbClr val="1F2D3A"/>
                </a:solidFill>
              </a:rPr>
              <a:t> olarak tanımlanır — o da O(log n)</a:t>
            </a:r>
          </a:p>
        </p:txBody>
      </p:sp>
    </p:spTree>
  </p:cSld>
  <p:clrMapOvr>
    <a:masterClrMapping/>
  </p:clrMapOvr>
</p:sld>
</file>

<file path=ppt/slides/slide1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139</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Sık yapılan hatalar</a:t>
            </a:r>
          </a:p>
        </p:txBody>
      </p:sp>
      <p:sp>
        <p:nvSpPr>
          <p:cNvPr id="7" name="TextBox 6"/>
          <p:cNvSpPr txBox="1"/>
          <p:nvPr/>
        </p:nvSpPr>
        <p:spPr>
          <a:xfrm>
            <a:off x="640080" y="1325880"/>
            <a:ext cx="10911535" cy="843280"/>
          </a:xfrm>
          <a:prstGeom prst="rect">
            <a:avLst/>
          </a:prstGeom>
          <a:noFill/>
        </p:spPr>
        <p:txBody>
          <a:bodyPr wrap="square" lIns="45720" rIns="45720">
            <a:spAutoFit/>
          </a:bodyPr>
          <a:lstStyle/>
          <a:p>
            <a:pPr>
              <a:spcAft>
                <a:spcPts val="300"/>
              </a:spcAft>
            </a:pPr>
            <a:r>
              <a:rPr sz="2000" b="1">
                <a:solidFill>
                  <a:srgbClr val="2E7D32"/>
                </a:solidFill>
              </a:rPr>
              <a:t>• </a:t>
            </a:r>
            <a:r>
              <a:rPr sz="2000" b="0">
                <a:solidFill>
                  <a:srgbClr val="1F2D3A"/>
                </a:solidFill>
              </a:rPr>
              <a:t>Bir derecede yalnızca </a:t>
            </a:r>
            <a:r>
              <a:rPr sz="2000" b="1">
                <a:solidFill>
                  <a:srgbClr val="1F2D3A"/>
                </a:solidFill>
              </a:rPr>
              <a:t>iki</a:t>
            </a:r>
            <a:r>
              <a:rPr sz="2000" b="0">
                <a:solidFill>
                  <a:srgbClr val="1F2D3A"/>
                </a:solidFill>
              </a:rPr>
              <a:t> ağacın buluştuğunu düşünmek, elde üçüncüyü unutarak</a:t>
            </a:r>
          </a:p>
          <a:p>
            <a:pPr>
              <a:spcAft>
                <a:spcPts val="300"/>
              </a:spcAft>
            </a:pPr>
            <a:r>
              <a:rPr sz="2000" b="1">
                <a:solidFill>
                  <a:srgbClr val="2E7D32"/>
                </a:solidFill>
              </a:rPr>
              <a:t>• </a:t>
            </a:r>
            <a:r>
              <a:rPr sz="2000" b="0">
                <a:solidFill>
                  <a:srgbClr val="A1123F"/>
                </a:solidFill>
                <a:latin typeface="Consolas"/>
              </a:rPr>
              <a:t>insert</a:t>
            </a:r>
            <a:r>
              <a:rPr sz="2000" b="0">
                <a:solidFill>
                  <a:srgbClr val="1F2D3A"/>
                </a:solidFill>
              </a:rPr>
              <a:t>i sıfırdan türetmek, sadece </a:t>
            </a:r>
            <a:r>
              <a:rPr sz="2000" b="0">
                <a:solidFill>
                  <a:srgbClr val="A1123F"/>
                </a:solidFill>
                <a:latin typeface="Consolas"/>
              </a:rPr>
              <a:t>union</a:t>
            </a:r>
            <a:r>
              <a:rPr sz="2000" b="0">
                <a:solidFill>
                  <a:srgbClr val="1F2D3A"/>
                </a:solidFill>
              </a:rPr>
              <a:t> çağırmak yerine</a:t>
            </a:r>
          </a:p>
        </p:txBody>
      </p:sp>
    </p:spTree>
  </p:cSld>
  <p:clrMapOvr>
    <a:masterClrMapping/>
  </p:clrMapOvr>
</p:sld>
</file>

<file path=ppt/slides/slide1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140</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Solcu öbek</a:t>
            </a:r>
          </a:p>
        </p:txBody>
      </p:sp>
      <p:sp>
        <p:nvSpPr>
          <p:cNvPr id="7" name="TextBox 6"/>
          <p:cNvSpPr txBox="1"/>
          <p:nvPr/>
        </p:nvSpPr>
        <p:spPr>
          <a:xfrm>
            <a:off x="640080" y="1325880"/>
            <a:ext cx="10911535" cy="770128"/>
          </a:xfrm>
          <a:prstGeom prst="rect">
            <a:avLst/>
          </a:prstGeom>
          <a:noFill/>
        </p:spPr>
        <p:txBody>
          <a:bodyPr wrap="square" lIns="45720" rIns="45720">
            <a:spAutoFit/>
          </a:bodyPr>
          <a:lstStyle/>
          <a:p>
            <a:pPr algn="l"/>
            <a:r>
              <a:rPr sz="2000" b="1">
                <a:solidFill>
                  <a:srgbClr val="1F2D3A"/>
                </a:solidFill>
              </a:rPr>
              <a:t>C. A. Crane</a:t>
            </a:r>
            <a:r>
              <a:rPr sz="2000" b="0">
                <a:solidFill>
                  <a:srgbClr val="1F2D3A"/>
                </a:solidFill>
              </a:rPr>
              <a:t> tarafından 1972'de tanıtıldı. Genelde tam </a:t>
            </a:r>
            <a:r>
              <a:rPr sz="2000" b="1">
                <a:solidFill>
                  <a:srgbClr val="1F2D3A"/>
                </a:solidFill>
              </a:rPr>
              <a:t>olmayan</a:t>
            </a:r>
            <a:r>
              <a:rPr sz="2000" b="0">
                <a:solidFill>
                  <a:srgbClr val="1F2D3A"/>
                </a:solidFill>
              </a:rPr>
              <a:t> bir işaretçi ağacı, tek bir işlem etrafında kurulu: </a:t>
            </a:r>
            <a:r>
              <a:rPr sz="2000" b="1">
                <a:solidFill>
                  <a:srgbClr val="1F2D3A"/>
                </a:solidFill>
              </a:rPr>
              <a:t>merge</a:t>
            </a:r>
            <a:r>
              <a:rPr sz="2000" b="0">
                <a:solidFill>
                  <a:srgbClr val="1F2D3A"/>
                </a:solidFill>
              </a:rPr>
              <a:t>. </a:t>
            </a:r>
            <a:r>
              <a:rPr sz="2000" b="0">
                <a:solidFill>
                  <a:srgbClr val="A1123F"/>
                </a:solidFill>
                <a:latin typeface="Consolas"/>
              </a:rPr>
              <a:t>insert</a:t>
            </a:r>
            <a:r>
              <a:rPr sz="2000" b="0">
                <a:solidFill>
                  <a:srgbClr val="1F2D3A"/>
                </a:solidFill>
              </a:rPr>
              <a:t> ve </a:t>
            </a:r>
            <a:r>
              <a:rPr sz="2000" b="0">
                <a:solidFill>
                  <a:srgbClr val="A1123F"/>
                </a:solidFill>
                <a:latin typeface="Consolas"/>
              </a:rPr>
              <a:t>extract</a:t>
            </a:r>
            <a:r>
              <a:rPr sz="2000" b="0">
                <a:solidFill>
                  <a:srgbClr val="1F2D3A"/>
                </a:solidFill>
              </a:rPr>
              <a:t>, onun özel durumları.</a:t>
            </a:r>
          </a:p>
        </p:txBody>
      </p:sp>
    </p:spTree>
  </p:cSld>
  <p:clrMapOvr>
    <a:masterClrMapping/>
  </p:clrMapOvr>
</p:sld>
</file>

<file path=ppt/slides/slide1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141</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Solcu özellik</a:t>
            </a:r>
          </a:p>
        </p:txBody>
      </p:sp>
      <p:sp>
        <p:nvSpPr>
          <p:cNvPr id="7" name="TextBox 6"/>
          <p:cNvSpPr txBox="1"/>
          <p:nvPr/>
        </p:nvSpPr>
        <p:spPr>
          <a:xfrm>
            <a:off x="640080" y="1325880"/>
            <a:ext cx="10911535" cy="1595120"/>
          </a:xfrm>
          <a:prstGeom prst="rect">
            <a:avLst/>
          </a:prstGeom>
          <a:noFill/>
        </p:spPr>
        <p:txBody>
          <a:bodyPr wrap="square" lIns="45720" rIns="45720">
            <a:spAutoFit/>
          </a:bodyPr>
          <a:lstStyle/>
          <a:p>
            <a:pPr>
              <a:spcAft>
                <a:spcPts val="300"/>
              </a:spcAft>
            </a:pPr>
            <a:r>
              <a:rPr sz="2000" b="1">
                <a:solidFill>
                  <a:srgbClr val="2E7D32"/>
                </a:solidFill>
              </a:rPr>
              <a:t>• </a:t>
            </a:r>
            <a:r>
              <a:rPr sz="2000" b="0">
                <a:solidFill>
                  <a:srgbClr val="1F2D3A"/>
                </a:solidFill>
              </a:rPr>
              <a:t>Her düğüm kendi </a:t>
            </a:r>
            <a:r>
              <a:rPr sz="2000" b="1">
                <a:solidFill>
                  <a:srgbClr val="1F2D3A"/>
                </a:solidFill>
              </a:rPr>
              <a:t>null path length</a:t>
            </a:r>
            <a:r>
              <a:rPr sz="2000" b="0">
                <a:solidFill>
                  <a:srgbClr val="1F2D3A"/>
                </a:solidFill>
              </a:rPr>
              <a:t>ini (npl) izler</a:t>
            </a:r>
          </a:p>
          <a:p>
            <a:pPr>
              <a:spcAft>
                <a:spcPts val="300"/>
              </a:spcAft>
            </a:pPr>
            <a:r>
              <a:rPr sz="2000" b="1">
                <a:solidFill>
                  <a:srgbClr val="2E7D32"/>
                </a:solidFill>
              </a:rPr>
              <a:t>• </a:t>
            </a:r>
            <a:r>
              <a:rPr sz="2000" b="0">
                <a:solidFill>
                  <a:srgbClr val="A1123F"/>
                </a:solidFill>
                <a:latin typeface="Consolas"/>
              </a:rPr>
              <a:t>NULL</a:t>
            </a:r>
            <a:r>
              <a:rPr sz="2000" b="0">
                <a:solidFill>
                  <a:srgbClr val="1F2D3A"/>
                </a:solidFill>
              </a:rPr>
              <a:t>ın npl'si −1; bir yaprağınki 0</a:t>
            </a:r>
          </a:p>
          <a:p>
            <a:pPr>
              <a:spcAft>
                <a:spcPts val="300"/>
              </a:spcAft>
            </a:pPr>
            <a:r>
              <a:rPr sz="2000" b="1">
                <a:solidFill>
                  <a:srgbClr val="2E7D32"/>
                </a:solidFill>
              </a:rPr>
              <a:t>• </a:t>
            </a:r>
            <a:r>
              <a:rPr sz="2000" b="1">
                <a:solidFill>
                  <a:srgbClr val="1F2D3A"/>
                </a:solidFill>
              </a:rPr>
              <a:t>Solcu:</a:t>
            </a:r>
            <a:r>
              <a:rPr sz="2000" b="0">
                <a:solidFill>
                  <a:srgbClr val="1F2D3A"/>
                </a:solidFill>
              </a:rPr>
              <a:t> sol çocuğun npl'si sağınkinden asla küçük değil</a:t>
            </a:r>
          </a:p>
          <a:p>
            <a:pPr>
              <a:spcAft>
                <a:spcPts val="300"/>
              </a:spcAft>
            </a:pPr>
            <a:r>
              <a:rPr sz="2000" b="1">
                <a:solidFill>
                  <a:srgbClr val="2E7D32"/>
                </a:solidFill>
              </a:rPr>
              <a:t>• </a:t>
            </a:r>
            <a:r>
              <a:rPr sz="2000" b="0">
                <a:solidFill>
                  <a:srgbClr val="1F2D3A"/>
                </a:solidFill>
              </a:rPr>
              <a:t>Sonuç: </a:t>
            </a:r>
            <a:r>
              <a:rPr sz="2000" b="1">
                <a:solidFill>
                  <a:srgbClr val="1F2D3A"/>
                </a:solidFill>
              </a:rPr>
              <a:t>sağ omurga</a:t>
            </a:r>
            <a:r>
              <a:rPr sz="2000" b="0">
                <a:solidFill>
                  <a:srgbClr val="1F2D3A"/>
                </a:solidFill>
              </a:rPr>
              <a:t> her zaman O(log n) uzunlukta</a:t>
            </a:r>
          </a:p>
        </p:txBody>
      </p:sp>
    </p:spTree>
  </p:cSld>
  <p:clrMapOvr>
    <a:masterClrMapping/>
  </p:clrMapOvr>
</p:sld>
</file>

<file path=ppt/slides/slide1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142</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Solcu öbekte birleştirme, adım adım</a:t>
            </a:r>
          </a:p>
        </p:txBody>
      </p:sp>
      <p:pic>
        <p:nvPicPr>
          <p:cNvPr id="7" name="Picture 6" descr="leftist-heap-merge.tr.gif"/>
          <p:cNvPicPr>
            <a:picLocks noChangeAspect="1"/>
          </p:cNvPicPr>
          <p:nvPr/>
        </p:nvPicPr>
        <p:blipFill>
          <a:blip r:embed="rId3"/>
          <a:stretch>
            <a:fillRect/>
          </a:stretch>
        </p:blipFill>
        <p:spPr>
          <a:xfrm>
            <a:off x="1914087" y="1325880"/>
            <a:ext cx="8363520" cy="4828032"/>
          </a:xfrm>
          <a:prstGeom prst="rect">
            <a:avLst/>
          </a:prstGeom>
        </p:spPr>
      </p:pic>
    </p:spTree>
  </p:cSld>
  <p:clrMapOvr>
    <a:masterClrMapping/>
  </p:clrMapOvr>
</p:sld>
</file>

<file path=ppt/slides/slide1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143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Uç durum — boş bir öbekle birleştirme</a:t>
            </a:r>
          </a:p>
        </p:txBody>
      </p:sp>
      <p:pic>
        <p:nvPicPr>
          <p:cNvPr id="7" name="Picture 6" descr="leftist-heap-merge.tr.gif"/>
          <p:cNvPicPr>
            <a:picLocks noChangeAspect="1"/>
          </p:cNvPicPr>
          <p:nvPr/>
        </p:nvPicPr>
        <p:blipFill>
          <a:blip r:embed="rId3"/>
          <a:stretch>
            <a:fillRect/>
          </a:stretch>
        </p:blipFill>
        <p:spPr>
          <a:xfrm>
            <a:off x="1914087" y="1325880"/>
            <a:ext cx="8363520" cy="4828032"/>
          </a:xfrm>
          <a:prstGeom prst="rect">
            <a:avLst/>
          </a:prstGeom>
        </p:spPr>
      </p:pic>
    </p:spTree>
  </p:cSld>
  <p:clrMapOvr>
    <a:masterClrMapping/>
  </p:clrMapOvr>
</p:sld>
</file>

<file path=ppt/slides/slide1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144</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Kod — merge() (özyinelemeli)</a:t>
            </a:r>
          </a:p>
        </p:txBody>
      </p:sp>
      <p:sp>
        <p:nvSpPr>
          <p:cNvPr id="7" name="Rectangle 6"/>
          <p:cNvSpPr/>
          <p:nvPr/>
        </p:nvSpPr>
        <p:spPr>
          <a:xfrm>
            <a:off x="640080" y="1325880"/>
            <a:ext cx="10911535" cy="2731008"/>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Node *merge(Node *t1, Node *t2) {</a:t>
            </a:r>
          </a:p>
          <a:p>
            <a:pPr algn="l"/>
            <a:r>
              <a:rPr sz="1240">
                <a:solidFill>
                  <a:srgbClr val="1F2D3A"/>
                </a:solidFill>
                <a:latin typeface="Consolas"/>
              </a:rPr>
              <a:t>    if (t1 == NULL) return t2;</a:t>
            </a:r>
          </a:p>
          <a:p>
            <a:pPr algn="l"/>
            <a:r>
              <a:rPr sz="1240">
                <a:solidFill>
                  <a:srgbClr val="1F2D3A"/>
                </a:solidFill>
                <a:latin typeface="Consolas"/>
              </a:rPr>
              <a:t>    if (t2 == NULL) return t1;</a:t>
            </a:r>
          </a:p>
          <a:p>
            <a:pPr algn="l"/>
            <a:r>
              <a:rPr sz="1240">
                <a:solidFill>
                  <a:srgbClr val="1F2D3A"/>
                </a:solidFill>
                <a:latin typeface="Consolas"/>
              </a:rPr>
              <a:t>    if (!better(t1-&gt;key, t2-&gt;key)) {</a:t>
            </a:r>
          </a:p>
          <a:p>
            <a:pPr algn="l"/>
            <a:r>
              <a:rPr sz="1240">
                <a:solidFill>
                  <a:srgbClr val="1F2D3A"/>
                </a:solidFill>
                <a:latin typeface="Consolas"/>
              </a:rPr>
              <a:t>        Node *tmp = t1; t1 = t2; t2 = tmp;</a:t>
            </a:r>
          </a:p>
          <a:p>
            <a:pPr algn="l"/>
            <a:r>
              <a:rPr sz="1240">
                <a:solidFill>
                  <a:srgbClr val="1F2D3A"/>
                </a:solidFill>
                <a:latin typeface="Consolas"/>
              </a:rPr>
              <a:t>    }</a:t>
            </a:r>
          </a:p>
          <a:p>
            <a:pPr algn="l"/>
            <a:r>
              <a:rPr sz="1240">
                <a:solidFill>
                  <a:srgbClr val="1F2D3A"/>
                </a:solidFill>
                <a:latin typeface="Consolas"/>
              </a:rPr>
              <a:t>    t1-&gt;right = merge(t1-&gt;right, t2);</a:t>
            </a:r>
          </a:p>
          <a:p>
            <a:pPr algn="l"/>
            <a:r>
              <a:rPr sz="1240">
                <a:solidFill>
                  <a:srgbClr val="1F2D3A"/>
                </a:solidFill>
                <a:latin typeface="Consolas"/>
              </a:rPr>
              <a:t>    if (npl(t1-&gt;left) &lt; npl(t1-&gt;right)) {</a:t>
            </a:r>
          </a:p>
          <a:p>
            <a:pPr algn="l"/>
            <a:r>
              <a:rPr sz="1240">
                <a:solidFill>
                  <a:srgbClr val="1F2D3A"/>
                </a:solidFill>
                <a:latin typeface="Consolas"/>
              </a:rPr>
              <a:t>        /* ... t1-&gt;left ve t1-&gt;right yer değiştir ... */</a:t>
            </a:r>
          </a:p>
          <a:p>
            <a:pPr algn="l"/>
            <a:r>
              <a:rPr sz="1240">
                <a:solidFill>
                  <a:srgbClr val="1F2D3A"/>
                </a:solidFill>
                <a:latin typeface="Consolas"/>
              </a:rPr>
              <a:t>    }</a:t>
            </a:r>
          </a:p>
          <a:p>
            <a:pPr algn="l"/>
            <a:r>
              <a:rPr sz="1240">
                <a:solidFill>
                  <a:srgbClr val="1F2D3A"/>
                </a:solidFill>
                <a:latin typeface="Consolas"/>
              </a:rPr>
              <a:t>    t1-&gt;npl = npl(t1-&gt;right) + 1;</a:t>
            </a:r>
          </a:p>
          <a:p>
            <a:pPr algn="l"/>
            <a:r>
              <a:rPr sz="1240">
                <a:solidFill>
                  <a:srgbClr val="1F2D3A"/>
                </a:solidFill>
                <a:latin typeface="Consolas"/>
              </a:rPr>
              <a:t>    return t1;</a:t>
            </a:r>
          </a:p>
          <a:p>
            <a:pPr algn="l"/>
            <a:r>
              <a:rPr sz="1240">
                <a:solidFill>
                  <a:srgbClr val="1F2D3A"/>
                </a:solidFill>
                <a:latin typeface="Consolas"/>
              </a:rPr>
              <a:t>}</a:t>
            </a:r>
          </a:p>
        </p:txBody>
      </p:sp>
    </p:spTree>
  </p:cSld>
  <p:clrMapOvr>
    <a:masterClrMapping/>
  </p:clrMapOvr>
</p:sld>
</file>

<file path=ppt/slides/slide1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145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Karmaşıklık</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2E7D32"/>
                </a:solidFill>
              </a:rPr>
              <a:t>• </a:t>
            </a:r>
            <a:r>
              <a:rPr sz="2000" b="0">
                <a:solidFill>
                  <a:srgbClr val="A1123F"/>
                </a:solidFill>
                <a:latin typeface="Consolas"/>
              </a:rPr>
              <a:t>merge</a:t>
            </a:r>
            <a:r>
              <a:rPr sz="2000" b="0">
                <a:solidFill>
                  <a:srgbClr val="1F2D3A"/>
                </a:solidFill>
              </a:rPr>
              <a:t>: </a:t>
            </a:r>
            <a:r>
              <a:rPr sz="2000" b="1">
                <a:solidFill>
                  <a:srgbClr val="1F2D3A"/>
                </a:solidFill>
              </a:rPr>
              <a:t>O(log n)</a:t>
            </a:r>
            <a:r>
              <a:rPr sz="2000" b="0">
                <a:solidFill>
                  <a:srgbClr val="1F2D3A"/>
                </a:solidFill>
              </a:rPr>
              <a:t>, her iki sağ omurgayla sınırlı</a:t>
            </a:r>
          </a:p>
          <a:p>
            <a:pPr>
              <a:spcAft>
                <a:spcPts val="300"/>
              </a:spcAft>
            </a:pPr>
            <a:r>
              <a:rPr sz="2000" b="1">
                <a:solidFill>
                  <a:srgbClr val="2E7D32"/>
                </a:solidFill>
              </a:rPr>
              <a:t>• </a:t>
            </a:r>
            <a:r>
              <a:rPr sz="2000" b="0">
                <a:solidFill>
                  <a:srgbClr val="A1123F"/>
                </a:solidFill>
                <a:latin typeface="Consolas"/>
              </a:rPr>
              <a:t>insert</a:t>
            </a:r>
            <a:r>
              <a:rPr sz="2000" b="0">
                <a:solidFill>
                  <a:srgbClr val="1F2D3A"/>
                </a:solidFill>
              </a:rPr>
              <a:t>, </a:t>
            </a:r>
            <a:r>
              <a:rPr sz="2000" b="0">
                <a:solidFill>
                  <a:srgbClr val="A1123F"/>
                </a:solidFill>
                <a:latin typeface="Consolas"/>
              </a:rPr>
              <a:t>extract</a:t>
            </a:r>
            <a:r>
              <a:rPr sz="2000" b="0">
                <a:solidFill>
                  <a:srgbClr val="1F2D3A"/>
                </a:solidFill>
              </a:rPr>
              <a:t>: ikisi de </a:t>
            </a:r>
            <a:r>
              <a:rPr sz="2000" b="0">
                <a:solidFill>
                  <a:srgbClr val="A1123F"/>
                </a:solidFill>
                <a:latin typeface="Consolas"/>
              </a:rPr>
              <a:t>merge</a:t>
            </a:r>
            <a:r>
              <a:rPr sz="2000" b="0">
                <a:solidFill>
                  <a:srgbClr val="1F2D3A"/>
                </a:solidFill>
              </a:rPr>
              <a:t> üzerinden tanımlı — aynı O(log n)</a:t>
            </a:r>
          </a:p>
          <a:p>
            <a:pPr>
              <a:spcAft>
                <a:spcPts val="300"/>
              </a:spcAft>
            </a:pPr>
            <a:r>
              <a:rPr sz="2000" b="1">
                <a:solidFill>
                  <a:srgbClr val="2E7D32"/>
                </a:solidFill>
              </a:rPr>
              <a:t>• </a:t>
            </a:r>
            <a:r>
              <a:rPr sz="2000" b="0">
                <a:solidFill>
                  <a:srgbClr val="1F2D3A"/>
                </a:solidFill>
              </a:rPr>
              <a:t>Ağacın kalanı ne kadar dengesiz olursa olsun geçerli</a:t>
            </a:r>
          </a:p>
        </p:txBody>
      </p:sp>
    </p:spTree>
  </p:cSld>
  <p:clrMapOvr>
    <a:masterClrMapping/>
  </p:clrMapOvr>
</p:sld>
</file>

<file path=ppt/slides/slide1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146</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Sık yapılan hatalar</a:t>
            </a:r>
          </a:p>
        </p:txBody>
      </p:sp>
      <p:sp>
        <p:nvSpPr>
          <p:cNvPr id="7" name="TextBox 6"/>
          <p:cNvSpPr txBox="1"/>
          <p:nvPr/>
        </p:nvSpPr>
        <p:spPr>
          <a:xfrm>
            <a:off x="640080" y="1325880"/>
            <a:ext cx="10911535" cy="843280"/>
          </a:xfrm>
          <a:prstGeom prst="rect">
            <a:avLst/>
          </a:prstGeom>
          <a:noFill/>
        </p:spPr>
        <p:txBody>
          <a:bodyPr wrap="square" lIns="45720" rIns="45720">
            <a:spAutoFit/>
          </a:bodyPr>
          <a:lstStyle/>
          <a:p>
            <a:pPr>
              <a:spcAft>
                <a:spcPts val="300"/>
              </a:spcAft>
            </a:pPr>
            <a:r>
              <a:rPr sz="2000" b="1">
                <a:solidFill>
                  <a:srgbClr val="2E7D32"/>
                </a:solidFill>
              </a:rPr>
              <a:t>• </a:t>
            </a:r>
            <a:r>
              <a:rPr sz="2000" b="1">
                <a:solidFill>
                  <a:srgbClr val="1F2D3A"/>
                </a:solidFill>
              </a:rPr>
              <a:t>npl</a:t>
            </a:r>
            <a:r>
              <a:rPr sz="2000" b="0">
                <a:solidFill>
                  <a:srgbClr val="1F2D3A"/>
                </a:solidFill>
              </a:rPr>
              <a:t>i (en yakın eksik çocuğa uzaklık) </a:t>
            </a:r>
            <a:r>
              <a:rPr sz="2000" b="1">
                <a:solidFill>
                  <a:srgbClr val="1F2D3A"/>
                </a:solidFill>
              </a:rPr>
              <a:t>yükseklik</a:t>
            </a:r>
            <a:r>
              <a:rPr sz="2000" b="0">
                <a:solidFill>
                  <a:srgbClr val="1F2D3A"/>
                </a:solidFill>
              </a:rPr>
              <a:t>le karıştırmak</a:t>
            </a:r>
          </a:p>
          <a:p>
            <a:pPr>
              <a:spcAft>
                <a:spcPts val="300"/>
              </a:spcAft>
            </a:pPr>
            <a:r>
              <a:rPr sz="2000" b="1">
                <a:solidFill>
                  <a:srgbClr val="2E7D32"/>
                </a:solidFill>
              </a:rPr>
              <a:t>• </a:t>
            </a:r>
            <a:r>
              <a:rPr sz="2000" b="0">
                <a:solidFill>
                  <a:srgbClr val="1F2D3A"/>
                </a:solidFill>
              </a:rPr>
              <a:t>merge'den sonra çocuk yer değiştirmeyi atlamak — solcu özelliği sessizce bozar</a:t>
            </a:r>
          </a:p>
        </p:txBody>
      </p:sp>
    </p:spTree>
  </p:cSld>
  <p:clrMapOvr>
    <a:masterClrMapping/>
  </p:clrMapOvr>
</p:sld>
</file>

<file path=ppt/slides/slide1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147</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Mini soru</a:t>
            </a:r>
          </a:p>
        </p:txBody>
      </p:sp>
      <p:sp>
        <p:nvSpPr>
          <p:cNvPr id="7" name="TextBox 6"/>
          <p:cNvSpPr txBox="1"/>
          <p:nvPr/>
        </p:nvSpPr>
        <p:spPr>
          <a:xfrm>
            <a:off x="640080" y="1325880"/>
            <a:ext cx="10911535" cy="770128"/>
          </a:xfrm>
          <a:prstGeom prst="rect">
            <a:avLst/>
          </a:prstGeom>
          <a:noFill/>
        </p:spPr>
        <p:txBody>
          <a:bodyPr wrap="square" lIns="45720" rIns="45720">
            <a:spAutoFit/>
          </a:bodyPr>
          <a:lstStyle/>
          <a:p>
            <a:pPr algn="l"/>
            <a:r>
              <a:rPr sz="2000" b="0">
                <a:solidFill>
                  <a:srgbClr val="1F2D3A"/>
                </a:solidFill>
              </a:rPr>
              <a:t>İki büyük öbeği, tek tek eleman eklemekten çok daha sık, birleştirmeniz gerekiyor. Hangi varyasyon en uygun?</a:t>
            </a:r>
          </a:p>
        </p:txBody>
      </p:sp>
    </p:spTree>
  </p:cSld>
  <p:clrMapOvr>
    <a:masterClrMapping/>
  </p:clrMapOvr>
</p:sld>
</file>

<file path=ppt/slides/slide1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148</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Cevap</a:t>
            </a:r>
          </a:p>
        </p:txBody>
      </p:sp>
      <p:sp>
        <p:nvSpPr>
          <p:cNvPr id="7" name="TextBox 6"/>
          <p:cNvSpPr txBox="1"/>
          <p:nvPr/>
        </p:nvSpPr>
        <p:spPr>
          <a:xfrm>
            <a:off x="640080" y="1325880"/>
            <a:ext cx="10911535" cy="770128"/>
          </a:xfrm>
          <a:prstGeom prst="rect">
            <a:avLst/>
          </a:prstGeom>
          <a:noFill/>
        </p:spPr>
        <p:txBody>
          <a:bodyPr wrap="square" lIns="45720" rIns="45720">
            <a:spAutoFit/>
          </a:bodyPr>
          <a:lstStyle/>
          <a:p>
            <a:pPr algn="l"/>
            <a:r>
              <a:rPr sz="2000" b="1">
                <a:solidFill>
                  <a:srgbClr val="1F2D3A"/>
                </a:solidFill>
              </a:rPr>
              <a:t>Solcu öbek</a:t>
            </a:r>
            <a:r>
              <a:rPr sz="2000" b="0">
                <a:solidFill>
                  <a:srgbClr val="1F2D3A"/>
                </a:solidFill>
              </a:rPr>
              <a:t> (ya da </a:t>
            </a:r>
            <a:r>
              <a:rPr sz="2000" b="1">
                <a:solidFill>
                  <a:srgbClr val="1F2D3A"/>
                </a:solidFill>
              </a:rPr>
              <a:t>binom öbeği</a:t>
            </a:r>
            <a:r>
              <a:rPr sz="2000" b="0">
                <a:solidFill>
                  <a:srgbClr val="1F2D3A"/>
                </a:solidFill>
              </a:rPr>
              <a:t>). İkisi de merge/union'ı yalnızca O(log n)'e mal edecek şekilde kurulu — düz ya da d-ary öbekte böyle bir yol yok.</a:t>
            </a:r>
          </a:p>
        </p:txBody>
      </p:sp>
    </p:spTree>
  </p:cSld>
  <p:clrMapOvr>
    <a:masterClrMapping/>
  </p:clrMapOvr>
</p:sld>
</file>

<file path=ppt/slides/slide149.xml><?xml version="1.0" encoding="utf-8"?>
<p:sld xmlns:a="http://schemas.openxmlformats.org/drawingml/2006/main" xmlns:p="http://schemas.openxmlformats.org/presentationml/2006/main" xmlns:r="http://schemas.openxmlformats.org/officeDocument/2006/relationships">
  <p:cSld>
    <p:bg>
      <p:bgPr>
        <a:solidFill>
          <a:srgbClr val="2E7D32"/>
        </a:solidFill>
        <a:effectLst/>
      </p:bgPr>
    </p:bg>
    <p:spTree>
      <p:nvGrpSpPr>
        <p:cNvPr id="1" name=""/>
        <p:cNvGrpSpPr/>
        <p:nvPr/>
      </p:nvGrpSpPr>
      <p:grpSpPr/>
      <p:sp>
        <p:nvSpPr>
          <p:cNvPr id="2" name="TextBox 1"/>
          <p:cNvSpPr txBox="1"/>
          <p:nvPr/>
        </p:nvSpPr>
        <p:spPr>
          <a:xfrm>
            <a:off x="1051560" y="182880"/>
            <a:ext cx="7315200" cy="320040"/>
          </a:xfrm>
          <a:prstGeom prst="rect">
            <a:avLst/>
          </a:prstGeom>
          <a:noFill/>
        </p:spPr>
        <p:txBody>
          <a:bodyPr wrap="square" lIns="45720" rIns="45720">
            <a:spAutoFit/>
          </a:bodyPr>
          <a:lstStyle/>
          <a:p>
            <a:r>
              <a:rPr sz="1100" b="0">
                <a:solidFill>
                  <a:srgbClr val="D8F0F2"/>
                </a:solidFill>
              </a:rPr>
              <a:t>CEN207 Veri Yapıları · Hafta 4</a:t>
            </a:r>
          </a:p>
        </p:txBody>
      </p:sp>
      <p:sp>
        <p:nvSpPr>
          <p:cNvPr id="3" name="TextBox 2"/>
          <p:cNvSpPr txBox="1"/>
          <p:nvPr/>
        </p:nvSpPr>
        <p:spPr>
          <a:xfrm>
            <a:off x="640080" y="6446520"/>
            <a:ext cx="7315200" cy="274320"/>
          </a:xfrm>
          <a:prstGeom prst="rect">
            <a:avLst/>
          </a:prstGeom>
          <a:noFill/>
        </p:spPr>
        <p:txBody>
          <a:bodyPr wrap="square" lIns="45720" rIns="45720">
            <a:spAutoFit/>
          </a:bodyPr>
          <a:lstStyle/>
          <a:p>
            <a:r>
              <a:rPr sz="1000" b="0">
                <a:solidFill>
                  <a:srgbClr val="D8F0F2"/>
                </a:solidFill>
              </a:rPr>
              <a:t>RTEÜ Bilgisayar Mühendisliği · 2026-2027 Güz</a:t>
            </a:r>
          </a:p>
        </p:txBody>
      </p:sp>
      <p:sp>
        <p:nvSpPr>
          <p:cNvPr id="4" name="TextBox 3"/>
          <p:cNvSpPr txBox="1"/>
          <p:nvPr/>
        </p:nvSpPr>
        <p:spPr>
          <a:xfrm>
            <a:off x="10637215" y="6446520"/>
            <a:ext cx="914400" cy="274320"/>
          </a:xfrm>
          <a:prstGeom prst="rect">
            <a:avLst/>
          </a:prstGeom>
          <a:noFill/>
        </p:spPr>
        <p:txBody>
          <a:bodyPr wrap="square" lIns="45720" rIns="45720">
            <a:spAutoFit/>
          </a:bodyPr>
          <a:lstStyle/>
          <a:p>
            <a:pPr algn="r"/>
            <a:r>
              <a:rPr sz="1000" b="0">
                <a:solidFill>
                  <a:srgbClr val="D8F0F2"/>
                </a:solidFill>
              </a:rPr>
              <a:t>149</a:t>
            </a:r>
          </a:p>
        </p:txBody>
      </p:sp>
      <p:sp>
        <p:nvSpPr>
          <p:cNvPr id="5" name="TextBox 4"/>
          <p:cNvSpPr txBox="1"/>
          <p:nvPr/>
        </p:nvSpPr>
        <p:spPr>
          <a:xfrm>
            <a:off x="640080" y="2743200"/>
            <a:ext cx="10911535" cy="1280160"/>
          </a:xfrm>
          <a:prstGeom prst="rect">
            <a:avLst/>
          </a:prstGeom>
          <a:noFill/>
        </p:spPr>
        <p:txBody>
          <a:bodyPr wrap="square" lIns="45720" rIns="45720">
            <a:spAutoFit/>
          </a:bodyPr>
          <a:lstStyle/>
          <a:p>
            <a:pPr algn="l"/>
            <a:r>
              <a:rPr sz="4000" b="1">
                <a:solidFill>
                  <a:srgbClr val="FFFFFF"/>
                </a:solidFill>
              </a:rPr>
              <a:t>8. Huffman Kodlaması</a:t>
            </a:r>
          </a:p>
        </p:txBody>
      </p:sp>
    </p:spTree>
  </p:cSld>
  <p:clrMapOvr>
    <a:masterClrMapping/>
  </p:clrMapOvr>
</p:sld>
</file>

<file path=ppt/slides/slide1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150</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Başlangıç sorusu</a:t>
            </a:r>
          </a:p>
        </p:txBody>
      </p:sp>
      <p:sp>
        <p:nvSpPr>
          <p:cNvPr id="7" name="TextBox 6"/>
          <p:cNvSpPr txBox="1"/>
          <p:nvPr/>
        </p:nvSpPr>
        <p:spPr>
          <a:xfrm>
            <a:off x="640080" y="1325880"/>
            <a:ext cx="10911535" cy="770128"/>
          </a:xfrm>
          <a:prstGeom prst="rect">
            <a:avLst/>
          </a:prstGeom>
          <a:noFill/>
        </p:spPr>
        <p:txBody>
          <a:bodyPr wrap="square" lIns="45720" rIns="45720">
            <a:spAutoFit/>
          </a:bodyPr>
          <a:lstStyle/>
          <a:p>
            <a:pPr algn="l"/>
            <a:r>
              <a:rPr sz="2000" b="0">
                <a:solidFill>
                  <a:srgbClr val="1F2D3A"/>
                </a:solidFill>
              </a:rPr>
              <a:t>Düz ASCII her karaktere 8 bit harcar, </a:t>
            </a:r>
            <a:r>
              <a:rPr sz="2000" b="0">
                <a:solidFill>
                  <a:srgbClr val="A1123F"/>
                </a:solidFill>
                <a:latin typeface="Consolas"/>
              </a:rPr>
              <a:t>E</a:t>
            </a:r>
            <a:r>
              <a:rPr sz="2000" b="0">
                <a:solidFill>
                  <a:srgbClr val="1F2D3A"/>
                </a:solidFill>
              </a:rPr>
              <a:t> de </a:t>
            </a:r>
            <a:r>
              <a:rPr sz="2000" b="0">
                <a:solidFill>
                  <a:srgbClr val="A1123F"/>
                </a:solidFill>
                <a:latin typeface="Consolas"/>
              </a:rPr>
              <a:t>Z</a:t>
            </a:r>
            <a:r>
              <a:rPr sz="2000" b="0">
                <a:solidFill>
                  <a:srgbClr val="1F2D3A"/>
                </a:solidFill>
              </a:rPr>
              <a:t> de aynı. Sık geçen karakterler </a:t>
            </a:r>
            <a:r>
              <a:rPr sz="2000" b="1">
                <a:solidFill>
                  <a:srgbClr val="1F2D3A"/>
                </a:solidFill>
              </a:rPr>
              <a:t>kısa</a:t>
            </a:r>
            <a:r>
              <a:rPr sz="2000" b="0">
                <a:solidFill>
                  <a:srgbClr val="1F2D3A"/>
                </a:solidFill>
              </a:rPr>
              <a:t> kod alsaydı, nadirler </a:t>
            </a:r>
            <a:r>
              <a:rPr sz="2000" b="1">
                <a:solidFill>
                  <a:srgbClr val="1F2D3A"/>
                </a:solidFill>
              </a:rPr>
              <a:t>uzun</a:t>
            </a:r>
            <a:r>
              <a:rPr sz="2000" b="0">
                <a:solidFill>
                  <a:srgbClr val="1F2D3A"/>
                </a:solidFill>
              </a:rPr>
              <a:t> — Morse kodunun zaten yaptığı gibi?</a:t>
            </a:r>
          </a:p>
        </p:txBody>
      </p:sp>
    </p:spTree>
  </p:cSld>
  <p:clrMapOvr>
    <a:masterClrMapping/>
  </p:clrMapOvr>
</p:sld>
</file>

<file path=ppt/slides/slide1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151</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Kısa bir tarihçe</a:t>
            </a:r>
          </a:p>
        </p:txBody>
      </p:sp>
      <p:sp>
        <p:nvSpPr>
          <p:cNvPr id="7" name="TextBox 6"/>
          <p:cNvSpPr txBox="1"/>
          <p:nvPr/>
        </p:nvSpPr>
        <p:spPr>
          <a:xfrm>
            <a:off x="640080" y="1325880"/>
            <a:ext cx="10911535" cy="1595120"/>
          </a:xfrm>
          <a:prstGeom prst="rect">
            <a:avLst/>
          </a:prstGeom>
          <a:noFill/>
        </p:spPr>
        <p:txBody>
          <a:bodyPr wrap="square" lIns="45720" rIns="45720">
            <a:spAutoFit/>
          </a:bodyPr>
          <a:lstStyle/>
          <a:p>
            <a:pPr>
              <a:spcAft>
                <a:spcPts val="300"/>
              </a:spcAft>
            </a:pPr>
            <a:r>
              <a:rPr sz="2000" b="1">
                <a:solidFill>
                  <a:srgbClr val="2E7D32"/>
                </a:solidFill>
              </a:rPr>
              <a:t>• </a:t>
            </a:r>
            <a:r>
              <a:rPr sz="2000" b="1">
                <a:solidFill>
                  <a:srgbClr val="1F2D3A"/>
                </a:solidFill>
              </a:rPr>
              <a:t>1952</a:t>
            </a:r>
            <a:r>
              <a:rPr sz="2000" b="0">
                <a:solidFill>
                  <a:srgbClr val="1F2D3A"/>
                </a:solidFill>
              </a:rPr>
              <a:t> — David Huffman, MIT'de bir dönem ödevi</a:t>
            </a:r>
          </a:p>
          <a:p>
            <a:pPr>
              <a:spcAft>
                <a:spcPts val="300"/>
              </a:spcAft>
            </a:pPr>
            <a:r>
              <a:rPr sz="2000" b="1">
                <a:solidFill>
                  <a:srgbClr val="2E7D32"/>
                </a:solidFill>
              </a:rPr>
              <a:t>• </a:t>
            </a:r>
            <a:r>
              <a:rPr sz="2000" b="0">
                <a:solidFill>
                  <a:srgbClr val="1F2D3A"/>
                </a:solidFill>
              </a:rPr>
              <a:t>Hoca Fano'nun kendi yöntemi iyiydi, ama optimal değildi</a:t>
            </a:r>
          </a:p>
          <a:p>
            <a:pPr>
              <a:spcAft>
                <a:spcPts val="300"/>
              </a:spcAft>
            </a:pPr>
            <a:r>
              <a:rPr sz="2000" b="1">
                <a:solidFill>
                  <a:srgbClr val="2E7D32"/>
                </a:solidFill>
              </a:rPr>
              <a:t>• </a:t>
            </a:r>
            <a:r>
              <a:rPr sz="2000" b="0">
                <a:solidFill>
                  <a:srgbClr val="1F2D3A"/>
                </a:solidFill>
              </a:rPr>
              <a:t>Huffman'ın açgözlü ağaç birleştirmesi </a:t>
            </a:r>
            <a:r>
              <a:rPr sz="2000" b="1">
                <a:solidFill>
                  <a:srgbClr val="1F2D3A"/>
                </a:solidFill>
              </a:rPr>
              <a:t>kanıtlanabilir</a:t>
            </a:r>
            <a:r>
              <a:rPr sz="2000" b="0">
                <a:solidFill>
                  <a:srgbClr val="1F2D3A"/>
                </a:solidFill>
              </a:rPr>
              <a:t> optimal</a:t>
            </a:r>
          </a:p>
          <a:p>
            <a:pPr>
              <a:spcAft>
                <a:spcPts val="300"/>
              </a:spcAft>
            </a:pPr>
            <a:r>
              <a:rPr sz="2000" b="1">
                <a:solidFill>
                  <a:srgbClr val="2E7D32"/>
                </a:solidFill>
              </a:rPr>
              <a:t>• </a:t>
            </a:r>
            <a:r>
              <a:rPr sz="2000" b="0">
                <a:solidFill>
                  <a:srgbClr val="1F2D3A"/>
                </a:solidFill>
              </a:rPr>
              <a:t>Bugün hâlâ ZIP, JPEG ve MP3'ün içinde</a:t>
            </a:r>
          </a:p>
        </p:txBody>
      </p:sp>
    </p:spTree>
  </p:cSld>
  <p:clrMapOvr>
    <a:masterClrMapping/>
  </p:clrMapOvr>
</p:sld>
</file>

<file path=ppt/slides/slide1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152</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Ağacı kurmak</a:t>
            </a:r>
          </a:p>
        </p:txBody>
      </p:sp>
      <p:sp>
        <p:nvSpPr>
          <p:cNvPr id="7" name="TextBox 6"/>
          <p:cNvSpPr txBox="1"/>
          <p:nvPr/>
        </p:nvSpPr>
        <p:spPr>
          <a:xfrm>
            <a:off x="640080" y="1325880"/>
            <a:ext cx="10911535" cy="1100327"/>
          </a:xfrm>
          <a:prstGeom prst="rect">
            <a:avLst/>
          </a:prstGeom>
          <a:noFill/>
        </p:spPr>
        <p:txBody>
          <a:bodyPr wrap="square" lIns="45720" rIns="45720">
            <a:spAutoFit/>
          </a:bodyPr>
          <a:lstStyle/>
          <a:p>
            <a:pPr algn="l"/>
            <a:r>
              <a:rPr sz="2000" b="0">
                <a:solidFill>
                  <a:srgbClr val="1F2D3A"/>
                </a:solidFill>
              </a:rPr>
              <a:t>Her sembolü sıklığıyla anahtarlanmış bir </a:t>
            </a:r>
            <a:r>
              <a:rPr sz="2000" b="1">
                <a:solidFill>
                  <a:srgbClr val="1F2D3A"/>
                </a:solidFill>
              </a:rPr>
              <a:t>min-öbeğe</a:t>
            </a:r>
            <a:r>
              <a:rPr sz="2000" b="0">
                <a:solidFill>
                  <a:srgbClr val="1F2D3A"/>
                </a:solidFill>
              </a:rPr>
              <a:t> koyun. Tekrar tekrar: en </a:t>
            </a:r>
            <a:r>
              <a:rPr sz="2000" b="1">
                <a:solidFill>
                  <a:srgbClr val="1F2D3A"/>
                </a:solidFill>
              </a:rPr>
              <a:t>küçük</a:t>
            </a:r>
            <a:r>
              <a:rPr sz="2000" b="0">
                <a:solidFill>
                  <a:srgbClr val="1F2D3A"/>
                </a:solidFill>
              </a:rPr>
              <a:t> iki kökü pop edin, bu ikisini çocuk yapan yeni bir iç düğüm kurun, geri push edin. Bire kalana kadar tekrarlayın.</a:t>
            </a:r>
          </a:p>
        </p:txBody>
      </p:sp>
    </p:spTree>
  </p:cSld>
  <p:clrMapOvr>
    <a:masterClrMapping/>
  </p:clrMapOvr>
</p:sld>
</file>

<file path=ppt/slides/slide1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153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Huffman ağacını kurmak, adım adım</a:t>
            </a:r>
          </a:p>
        </p:txBody>
      </p:sp>
      <p:pic>
        <p:nvPicPr>
          <p:cNvPr id="7" name="Picture 6" descr="huffman-build.tr.gif"/>
          <p:cNvPicPr>
            <a:picLocks noChangeAspect="1"/>
          </p:cNvPicPr>
          <p:nvPr/>
        </p:nvPicPr>
        <p:blipFill>
          <a:blip r:embed="rId3"/>
          <a:stretch>
            <a:fillRect/>
          </a:stretch>
        </p:blipFill>
        <p:spPr>
          <a:xfrm>
            <a:off x="1962902" y="1325880"/>
            <a:ext cx="8265891" cy="4828032"/>
          </a:xfrm>
          <a:prstGeom prst="rect">
            <a:avLst/>
          </a:prstGeom>
        </p:spPr>
      </p:pic>
    </p:spTree>
  </p:cSld>
  <p:clrMapOvr>
    <a:masterClrMapping/>
  </p:clrMapOvr>
</p:sld>
</file>

<file path=ppt/slides/slide1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154</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Uç durum — en küçük anlamlı örnek</a:t>
            </a:r>
          </a:p>
        </p:txBody>
      </p:sp>
      <p:pic>
        <p:nvPicPr>
          <p:cNvPr id="7" name="Picture 6" descr="huffman-build.tr.gif"/>
          <p:cNvPicPr>
            <a:picLocks noChangeAspect="1"/>
          </p:cNvPicPr>
          <p:nvPr/>
        </p:nvPicPr>
        <p:blipFill>
          <a:blip r:embed="rId3"/>
          <a:stretch>
            <a:fillRect/>
          </a:stretch>
        </p:blipFill>
        <p:spPr>
          <a:xfrm>
            <a:off x="1962902" y="1325880"/>
            <a:ext cx="8265891" cy="4828032"/>
          </a:xfrm>
          <a:prstGeom prst="rect">
            <a:avLst/>
          </a:prstGeom>
        </p:spPr>
      </p:pic>
    </p:spTree>
  </p:cSld>
  <p:clrMapOvr>
    <a:masterClrMapping/>
  </p:clrMapOvr>
</p:sld>
</file>

<file path=ppt/slides/slide1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155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Kod — birleştirme döngüsü</a:t>
            </a:r>
          </a:p>
        </p:txBody>
      </p:sp>
      <p:sp>
        <p:nvSpPr>
          <p:cNvPr id="7" name="Rectangle 6"/>
          <p:cNvSpPr/>
          <p:nvPr/>
        </p:nvSpPr>
        <p:spPr>
          <a:xfrm>
            <a:off x="640080" y="1325880"/>
            <a:ext cx="10911535" cy="1786128"/>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int merge_id = 256;</a:t>
            </a:r>
          </a:p>
          <a:p>
            <a:pPr algn="l"/>
            <a:r>
              <a:rPr sz="1240">
                <a:solidFill>
                  <a:srgbClr val="1F2D3A"/>
                </a:solidFill>
                <a:latin typeface="Consolas"/>
              </a:rPr>
              <a:t>while (heap_size &gt; 1) {</a:t>
            </a:r>
          </a:p>
          <a:p>
            <a:pPr algn="l"/>
            <a:r>
              <a:rPr sz="1240">
                <a:solidFill>
                  <a:srgbClr val="1F2D3A"/>
                </a:solidFill>
                <a:latin typeface="Consolas"/>
              </a:rPr>
              <a:t>    Node *a = heap_pop();</a:t>
            </a:r>
          </a:p>
          <a:p>
            <a:pPr algn="l"/>
            <a:r>
              <a:rPr sz="1240">
                <a:solidFill>
                  <a:srgbClr val="1F2D3A"/>
                </a:solidFill>
                <a:latin typeface="Consolas"/>
              </a:rPr>
              <a:t>    Node *b = heap_pop();</a:t>
            </a:r>
          </a:p>
          <a:p>
            <a:pPr algn="l"/>
            <a:r>
              <a:rPr sz="1240">
                <a:solidFill>
                  <a:srgbClr val="1F2D3A"/>
                </a:solidFill>
                <a:latin typeface="Consolas"/>
              </a:rPr>
              <a:t>    Node *parent = new_internal(a, b, merge_id++);</a:t>
            </a:r>
          </a:p>
          <a:p>
            <a:pPr algn="l"/>
            <a:r>
              <a:rPr sz="1240">
                <a:solidFill>
                  <a:srgbClr val="1F2D3A"/>
                </a:solidFill>
                <a:latin typeface="Consolas"/>
              </a:rPr>
              <a:t>    heap_push(parent);</a:t>
            </a:r>
          </a:p>
          <a:p>
            <a:pPr algn="l"/>
            <a:r>
              <a:rPr sz="1240">
                <a:solidFill>
                  <a:srgbClr val="1F2D3A"/>
                </a:solidFill>
                <a:latin typeface="Consolas"/>
              </a:rPr>
              <a:t>}</a:t>
            </a:r>
          </a:p>
          <a:p>
            <a:pPr algn="l"/>
            <a:r>
              <a:rPr sz="1240">
                <a:solidFill>
                  <a:srgbClr val="1F2D3A"/>
                </a:solidFill>
                <a:latin typeface="Consolas"/>
              </a:rPr>
              <a:t>Node *root = heap_pop();</a:t>
            </a:r>
          </a:p>
        </p:txBody>
      </p:sp>
    </p:spTree>
  </p:cSld>
  <p:clrMapOvr>
    <a:masterClrMapping/>
  </p:clrMapOvr>
</p:sld>
</file>

<file path=ppt/slides/slide1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156</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Kodlamak ve kod açmak</a:t>
            </a:r>
          </a:p>
        </p:txBody>
      </p:sp>
      <p:sp>
        <p:nvSpPr>
          <p:cNvPr id="7" name="TextBox 6"/>
          <p:cNvSpPr txBox="1"/>
          <p:nvPr/>
        </p:nvSpPr>
        <p:spPr>
          <a:xfrm>
            <a:off x="640080" y="1325880"/>
            <a:ext cx="10911535" cy="1100327"/>
          </a:xfrm>
          <a:prstGeom prst="rect">
            <a:avLst/>
          </a:prstGeom>
          <a:noFill/>
        </p:spPr>
        <p:txBody>
          <a:bodyPr wrap="square" lIns="45720" rIns="45720">
            <a:spAutoFit/>
          </a:bodyPr>
          <a:lstStyle/>
          <a:p>
            <a:pPr algn="l"/>
            <a:r>
              <a:rPr sz="2000" b="0">
                <a:solidFill>
                  <a:srgbClr val="1F2D3A"/>
                </a:solidFill>
              </a:rPr>
              <a:t>Bir sembolün </a:t>
            </a:r>
            <a:r>
              <a:rPr sz="2000" b="1">
                <a:solidFill>
                  <a:srgbClr val="1F2D3A"/>
                </a:solidFill>
              </a:rPr>
              <a:t>kod</a:t>
            </a:r>
            <a:r>
              <a:rPr sz="2000" b="0">
                <a:solidFill>
                  <a:srgbClr val="1F2D3A"/>
                </a:solidFill>
              </a:rPr>
              <a:t>u, köke kadar yolu: sol = </a:t>
            </a:r>
            <a:r>
              <a:rPr sz="2000" b="0">
                <a:solidFill>
                  <a:srgbClr val="A1123F"/>
                </a:solidFill>
                <a:latin typeface="Consolas"/>
              </a:rPr>
              <a:t>0</a:t>
            </a:r>
            <a:r>
              <a:rPr sz="2000" b="0">
                <a:solidFill>
                  <a:srgbClr val="1F2D3A"/>
                </a:solidFill>
              </a:rPr>
              <a:t>, sağ = </a:t>
            </a:r>
            <a:r>
              <a:rPr sz="2000" b="0">
                <a:solidFill>
                  <a:srgbClr val="A1123F"/>
                </a:solidFill>
                <a:latin typeface="Consolas"/>
              </a:rPr>
              <a:t>1</a:t>
            </a:r>
            <a:r>
              <a:rPr sz="2000" b="0">
                <a:solidFill>
                  <a:srgbClr val="1F2D3A"/>
                </a:solidFill>
              </a:rPr>
              <a:t>. </a:t>
            </a:r>
            <a:r>
              <a:rPr sz="2000" b="1">
                <a:solidFill>
                  <a:srgbClr val="1F2D3A"/>
                </a:solidFill>
              </a:rPr>
              <a:t>Kod açmak</a:t>
            </a:r>
            <a:r>
              <a:rPr sz="2000" b="0">
                <a:solidFill>
                  <a:srgbClr val="1F2D3A"/>
                </a:solidFill>
              </a:rPr>
              <a:t> kökten bit bit yürür; bir yaprak bir karakter üretir ve yeniden başlar. Bu, kod </a:t>
            </a:r>
            <a:r>
              <a:rPr sz="2000" b="1">
                <a:solidFill>
                  <a:srgbClr val="1F2D3A"/>
                </a:solidFill>
              </a:rPr>
              <a:t>önek-serbest</a:t>
            </a:r>
            <a:r>
              <a:rPr sz="2000" b="0">
                <a:solidFill>
                  <a:srgbClr val="1F2D3A"/>
                </a:solidFill>
              </a:rPr>
              <a:t> olduğu için çalışır.</a:t>
            </a:r>
          </a:p>
        </p:txBody>
      </p:sp>
    </p:spTree>
  </p:cSld>
  <p:clrMapOvr>
    <a:masterClrMapping/>
  </p:clrMapOvr>
</p:sld>
</file>

<file path=ppt/slides/slide1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157</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Kodlama ve kod açma, adım adım</a:t>
            </a:r>
          </a:p>
        </p:txBody>
      </p:sp>
      <p:pic>
        <p:nvPicPr>
          <p:cNvPr id="7" name="Picture 6" descr="huffman-encode-decode.tr.gif"/>
          <p:cNvPicPr>
            <a:picLocks noChangeAspect="1"/>
          </p:cNvPicPr>
          <p:nvPr/>
        </p:nvPicPr>
        <p:blipFill>
          <a:blip r:embed="rId3"/>
          <a:stretch>
            <a:fillRect/>
          </a:stretch>
        </p:blipFill>
        <p:spPr>
          <a:xfrm>
            <a:off x="4029375" y="1325880"/>
            <a:ext cx="4132945" cy="4828032"/>
          </a:xfrm>
          <a:prstGeom prst="rect">
            <a:avLst/>
          </a:prstGeom>
        </p:spPr>
      </p:pic>
    </p:spTree>
  </p:cSld>
  <p:clrMapOvr>
    <a:masterClrMapping/>
  </p:clrMapOvr>
</p:sld>
</file>

<file path=ppt/slides/slide1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158</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Uç durum — çok çarpık: 9 A, 1 B</a:t>
            </a:r>
          </a:p>
        </p:txBody>
      </p:sp>
      <p:pic>
        <p:nvPicPr>
          <p:cNvPr id="7" name="Picture 6" descr="huffman-encode-decode.tr.gif"/>
          <p:cNvPicPr>
            <a:picLocks noChangeAspect="1"/>
          </p:cNvPicPr>
          <p:nvPr/>
        </p:nvPicPr>
        <p:blipFill>
          <a:blip r:embed="rId3"/>
          <a:stretch>
            <a:fillRect/>
          </a:stretch>
        </p:blipFill>
        <p:spPr>
          <a:xfrm>
            <a:off x="4029375" y="1325880"/>
            <a:ext cx="4132945" cy="4828032"/>
          </a:xfrm>
          <a:prstGeom prst="rect">
            <a:avLst/>
          </a:prstGeom>
        </p:spPr>
      </p:pic>
    </p:spTree>
  </p:cSld>
  <p:clrMapOvr>
    <a:masterClrMapping/>
  </p:clrMapOvr>
</p:sld>
</file>

<file path=ppt/slides/slide1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159</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Kod — assign_codes() (ağacı gezmek)</a:t>
            </a:r>
          </a:p>
        </p:txBody>
      </p:sp>
      <p:sp>
        <p:nvSpPr>
          <p:cNvPr id="7" name="Rectangle 6"/>
          <p:cNvSpPr/>
          <p:nvPr/>
        </p:nvSpPr>
        <p:spPr>
          <a:xfrm>
            <a:off x="640080" y="1325880"/>
            <a:ext cx="10911535" cy="2542032"/>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static void assign_codes(Node *node, char *path,</a:t>
            </a:r>
          </a:p>
          <a:p>
            <a:pPr algn="l"/>
            <a:r>
              <a:rPr sz="1240">
                <a:solidFill>
                  <a:srgbClr val="1F2D3A"/>
                </a:solidFill>
                <a:latin typeface="Consolas"/>
              </a:rPr>
              <a:t>                          int depth) {</a:t>
            </a:r>
          </a:p>
          <a:p>
            <a:pPr algn="l"/>
            <a:r>
              <a:rPr sz="1240">
                <a:solidFill>
                  <a:srgbClr val="1F2D3A"/>
                </a:solidFill>
                <a:latin typeface="Consolas"/>
              </a:rPr>
              <a:t>    if (node-&gt;left == NULL &amp;&amp; node-&gt;right == NULL) {</a:t>
            </a:r>
          </a:p>
          <a:p>
            <a:pPr algn="l"/>
            <a:r>
              <a:rPr sz="1240">
                <a:solidFill>
                  <a:srgbClr val="1F2D3A"/>
                </a:solidFill>
                <a:latin typeface="Consolas"/>
              </a:rPr>
              <a:t>        path[depth] = '\0';</a:t>
            </a:r>
          </a:p>
          <a:p>
            <a:pPr algn="l"/>
            <a:r>
              <a:rPr sz="1240">
                <a:solidFill>
                  <a:srgbClr val="1F2D3A"/>
                </a:solidFill>
                <a:latin typeface="Consolas"/>
              </a:rPr>
              <a:t>        strcpy(codes[(unsigned char) node-&gt;ch], path);</a:t>
            </a:r>
          </a:p>
          <a:p>
            <a:pPr algn="l"/>
            <a:r>
              <a:rPr sz="1240">
                <a:solidFill>
                  <a:srgbClr val="1F2D3A"/>
                </a:solidFill>
                <a:latin typeface="Consolas"/>
              </a:rPr>
              <a:t>        return;</a:t>
            </a:r>
          </a:p>
          <a:p>
            <a:pPr algn="l"/>
            <a:r>
              <a:rPr sz="1240">
                <a:solidFill>
                  <a:srgbClr val="1F2D3A"/>
                </a:solidFill>
                <a:latin typeface="Consolas"/>
              </a:rPr>
              <a:t>    }</a:t>
            </a:r>
          </a:p>
          <a:p>
            <a:pPr algn="l"/>
            <a:r>
              <a:rPr sz="1240">
                <a:solidFill>
                  <a:srgbClr val="1F2D3A"/>
                </a:solidFill>
                <a:latin typeface="Consolas"/>
              </a:rPr>
              <a:t>    path[depth] = '0';</a:t>
            </a:r>
          </a:p>
          <a:p>
            <a:pPr algn="l"/>
            <a:r>
              <a:rPr sz="1240">
                <a:solidFill>
                  <a:srgbClr val="1F2D3A"/>
                </a:solidFill>
                <a:latin typeface="Consolas"/>
              </a:rPr>
              <a:t>    assign_codes(node-&gt;left, path, depth + 1);</a:t>
            </a:r>
          </a:p>
          <a:p>
            <a:pPr algn="l"/>
            <a:r>
              <a:rPr sz="1240">
                <a:solidFill>
                  <a:srgbClr val="1F2D3A"/>
                </a:solidFill>
                <a:latin typeface="Consolas"/>
              </a:rPr>
              <a:t>    path[depth] = '1';</a:t>
            </a:r>
          </a:p>
          <a:p>
            <a:pPr algn="l"/>
            <a:r>
              <a:rPr sz="1240">
                <a:solidFill>
                  <a:srgbClr val="1F2D3A"/>
                </a:solidFill>
                <a:latin typeface="Consolas"/>
              </a:rPr>
              <a:t>    assign_codes(node-&gt;right, path, depth + 1);</a:t>
            </a:r>
          </a:p>
          <a:p>
            <a:pPr algn="l"/>
            <a:r>
              <a:rPr sz="1240">
                <a:solidFill>
                  <a:srgbClr val="1F2D3A"/>
                </a:solidFill>
                <a:latin typeface="Consolas"/>
              </a:rPr>
              <a:t>}</a:t>
            </a:r>
          </a:p>
        </p:txBody>
      </p:sp>
    </p:spTree>
  </p:cSld>
  <p:clrMapOvr>
    <a:masterClrMapping/>
  </p:clrMapOvr>
</p:sld>
</file>

<file path=ppt/slides/slide1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160</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Kod — decode() (bit bit yürümek)</a:t>
            </a:r>
          </a:p>
        </p:txBody>
      </p:sp>
      <p:sp>
        <p:nvSpPr>
          <p:cNvPr id="7" name="Rectangle 6"/>
          <p:cNvSpPr/>
          <p:nvPr/>
        </p:nvSpPr>
        <p:spPr>
          <a:xfrm>
            <a:off x="640080" y="1325880"/>
            <a:ext cx="10911535" cy="2919983"/>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static char *decode(const char *bits, Node *root,</a:t>
            </a:r>
          </a:p>
          <a:p>
            <a:pPr algn="l"/>
            <a:r>
              <a:rPr sz="1240">
                <a:solidFill>
                  <a:srgbClr val="1F2D3A"/>
                </a:solidFill>
                <a:latin typeface="Consolas"/>
              </a:rPr>
              <a:t>                     char *out) {</a:t>
            </a:r>
          </a:p>
          <a:p>
            <a:pPr algn="l"/>
            <a:r>
              <a:rPr sz="1240">
                <a:solidFill>
                  <a:srgbClr val="1F2D3A"/>
                </a:solidFill>
                <a:latin typeface="Consolas"/>
              </a:rPr>
              <a:t>    int n = 0;</a:t>
            </a:r>
          </a:p>
          <a:p>
            <a:pPr algn="l"/>
            <a:r>
              <a:rPr sz="1240">
                <a:solidFill>
                  <a:srgbClr val="1F2D3A"/>
                </a:solidFill>
                <a:latin typeface="Consolas"/>
              </a:rPr>
              <a:t>    Node *node = root;</a:t>
            </a:r>
          </a:p>
          <a:p>
            <a:pPr algn="l"/>
            <a:r>
              <a:rPr sz="1240">
                <a:solidFill>
                  <a:srgbClr val="1F2D3A"/>
                </a:solidFill>
                <a:latin typeface="Consolas"/>
              </a:rPr>
              <a:t>    for (int i = 0; bits[i] != '\0'; i++) {</a:t>
            </a:r>
          </a:p>
          <a:p>
            <a:pPr algn="l"/>
            <a:r>
              <a:rPr sz="1240">
                <a:solidFill>
                  <a:srgbClr val="1F2D3A"/>
                </a:solidFill>
                <a:latin typeface="Consolas"/>
              </a:rPr>
              <a:t>        node = bits[i] == '0' ? node-&gt;left : node-&gt;right;</a:t>
            </a:r>
          </a:p>
          <a:p>
            <a:pPr algn="l"/>
            <a:r>
              <a:rPr sz="1240">
                <a:solidFill>
                  <a:srgbClr val="1F2D3A"/>
                </a:solidFill>
                <a:latin typeface="Consolas"/>
              </a:rPr>
              <a:t>        if (node-&gt;left == NULL &amp;&amp; node-&gt;right == NULL) {</a:t>
            </a:r>
          </a:p>
          <a:p>
            <a:pPr algn="l"/>
            <a:r>
              <a:rPr sz="1240">
                <a:solidFill>
                  <a:srgbClr val="1F2D3A"/>
                </a:solidFill>
                <a:latin typeface="Consolas"/>
              </a:rPr>
              <a:t>            out[n++] = node-&gt;ch;</a:t>
            </a:r>
          </a:p>
          <a:p>
            <a:pPr algn="l"/>
            <a:r>
              <a:rPr sz="1240">
                <a:solidFill>
                  <a:srgbClr val="1F2D3A"/>
                </a:solidFill>
                <a:latin typeface="Consolas"/>
              </a:rPr>
              <a:t>            node = root;</a:t>
            </a:r>
          </a:p>
          <a:p>
            <a:pPr algn="l"/>
            <a:r>
              <a:rPr sz="1240">
                <a:solidFill>
                  <a:srgbClr val="1F2D3A"/>
                </a:solidFill>
                <a:latin typeface="Consolas"/>
              </a:rPr>
              <a:t>        }</a:t>
            </a:r>
          </a:p>
          <a:p>
            <a:pPr algn="l"/>
            <a:r>
              <a:rPr sz="1240">
                <a:solidFill>
                  <a:srgbClr val="1F2D3A"/>
                </a:solidFill>
                <a:latin typeface="Consolas"/>
              </a:rPr>
              <a:t>    }</a:t>
            </a:r>
          </a:p>
          <a:p>
            <a:pPr algn="l"/>
            <a:r>
              <a:rPr sz="1240">
                <a:solidFill>
                  <a:srgbClr val="1F2D3A"/>
                </a:solidFill>
                <a:latin typeface="Consolas"/>
              </a:rPr>
              <a:t>    out[n] = '\0';</a:t>
            </a:r>
          </a:p>
          <a:p>
            <a:pPr algn="l"/>
            <a:r>
              <a:rPr sz="1240">
                <a:solidFill>
                  <a:srgbClr val="1F2D3A"/>
                </a:solidFill>
                <a:latin typeface="Consolas"/>
              </a:rPr>
              <a:t>    return out;</a:t>
            </a:r>
          </a:p>
          <a:p>
            <a:pPr algn="l"/>
            <a:r>
              <a:rPr sz="1240">
                <a:solidFill>
                  <a:srgbClr val="1F2D3A"/>
                </a:solidFill>
                <a:latin typeface="Consolas"/>
              </a:rPr>
              <a:t>}</a:t>
            </a:r>
          </a:p>
        </p:txBody>
      </p:sp>
    </p:spTree>
  </p:cSld>
  <p:clrMapOvr>
    <a:masterClrMapping/>
  </p:clrMapOvr>
</p:sld>
</file>

<file path=ppt/slides/slide1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161</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Karmaşıklık</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2E7D32"/>
                </a:solidFill>
              </a:rPr>
              <a:t>• </a:t>
            </a:r>
            <a:r>
              <a:rPr sz="2000" b="0">
                <a:solidFill>
                  <a:srgbClr val="1F2D3A"/>
                </a:solidFill>
              </a:rPr>
              <a:t>Kurma: n − 1 birleşme, her biri O(log n) — </a:t>
            </a:r>
            <a:r>
              <a:rPr sz="2000" b="1">
                <a:solidFill>
                  <a:srgbClr val="1F2D3A"/>
                </a:solidFill>
              </a:rPr>
              <a:t>O(n log n)</a:t>
            </a:r>
          </a:p>
          <a:p>
            <a:pPr>
              <a:spcAft>
                <a:spcPts val="300"/>
              </a:spcAft>
            </a:pPr>
            <a:r>
              <a:rPr sz="2000" b="1">
                <a:solidFill>
                  <a:srgbClr val="2E7D32"/>
                </a:solidFill>
              </a:rPr>
              <a:t>• </a:t>
            </a:r>
            <a:r>
              <a:rPr sz="2000" b="0">
                <a:solidFill>
                  <a:srgbClr val="1F2D3A"/>
                </a:solidFill>
              </a:rPr>
              <a:t>Kodlama: </a:t>
            </a:r>
            <a:r>
              <a:rPr sz="2000" b="1">
                <a:solidFill>
                  <a:srgbClr val="1F2D3A"/>
                </a:solidFill>
              </a:rPr>
              <a:t>O(L)</a:t>
            </a:r>
            <a:r>
              <a:rPr sz="2000" b="0">
                <a:solidFill>
                  <a:srgbClr val="1F2D3A"/>
                </a:solidFill>
              </a:rPr>
              <a:t> — karakter başına bir arama ve ekleme</a:t>
            </a:r>
          </a:p>
          <a:p>
            <a:pPr>
              <a:spcAft>
                <a:spcPts val="300"/>
              </a:spcAft>
            </a:pPr>
            <a:r>
              <a:rPr sz="2000" b="1">
                <a:solidFill>
                  <a:srgbClr val="2E7D32"/>
                </a:solidFill>
              </a:rPr>
              <a:t>• </a:t>
            </a:r>
            <a:r>
              <a:rPr sz="2000" b="0">
                <a:solidFill>
                  <a:srgbClr val="1F2D3A"/>
                </a:solidFill>
              </a:rPr>
              <a:t>Kod açma: </a:t>
            </a:r>
            <a:r>
              <a:rPr sz="2000" b="1">
                <a:solidFill>
                  <a:srgbClr val="1F2D3A"/>
                </a:solidFill>
              </a:rPr>
              <a:t>O(B)</a:t>
            </a:r>
            <a:r>
              <a:rPr sz="2000" b="0">
                <a:solidFill>
                  <a:srgbClr val="1F2D3A"/>
                </a:solidFill>
              </a:rPr>
              <a:t> — kodlanmış bit başına bir ağaç adımı</a:t>
            </a:r>
          </a:p>
        </p:txBody>
      </p:sp>
    </p:spTree>
  </p:cSld>
  <p:clrMapOvr>
    <a:masterClrMapping/>
  </p:clrMapOvr>
</p:sld>
</file>

<file path=ppt/slides/slide1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162</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Sık yapılan hatalar</a:t>
            </a:r>
          </a:p>
        </p:txBody>
      </p:sp>
      <p:sp>
        <p:nvSpPr>
          <p:cNvPr id="7" name="TextBox 6"/>
          <p:cNvSpPr txBox="1"/>
          <p:nvPr/>
        </p:nvSpPr>
        <p:spPr>
          <a:xfrm>
            <a:off x="640080" y="1325880"/>
            <a:ext cx="10911535" cy="1549400"/>
          </a:xfrm>
          <a:prstGeom prst="rect">
            <a:avLst/>
          </a:prstGeom>
          <a:noFill/>
        </p:spPr>
        <p:txBody>
          <a:bodyPr wrap="square" lIns="45720" rIns="45720">
            <a:spAutoFit/>
          </a:bodyPr>
          <a:lstStyle/>
          <a:p>
            <a:pPr>
              <a:spcAft>
                <a:spcPts val="300"/>
              </a:spcAft>
            </a:pPr>
            <a:r>
              <a:rPr sz="2000" b="1">
                <a:solidFill>
                  <a:srgbClr val="2E7D32"/>
                </a:solidFill>
              </a:rPr>
              <a:t>• </a:t>
            </a:r>
            <a:r>
              <a:rPr sz="2000" b="0">
                <a:solidFill>
                  <a:srgbClr val="1F2D3A"/>
                </a:solidFill>
              </a:rPr>
              <a:t>Belirleyici bir tie-breaker olmadan — eşit sıklıklar iki farklı, ikisi de optimal ağaç kurabilir</a:t>
            </a:r>
          </a:p>
          <a:p>
            <a:pPr>
              <a:spcAft>
                <a:spcPts val="300"/>
              </a:spcAft>
            </a:pPr>
            <a:r>
              <a:rPr sz="2000" b="1">
                <a:solidFill>
                  <a:srgbClr val="2E7D32"/>
                </a:solidFill>
              </a:rPr>
              <a:t>• </a:t>
            </a:r>
            <a:r>
              <a:rPr sz="2000" b="0">
                <a:solidFill>
                  <a:srgbClr val="1F2D3A"/>
                </a:solidFill>
              </a:rPr>
              <a:t>Kod tablosunun ASCII gibi sabit olduğunu sanmak — </a:t>
            </a:r>
            <a:r>
              <a:rPr sz="2000" b="1">
                <a:solidFill>
                  <a:srgbClr val="1F2D3A"/>
                </a:solidFill>
              </a:rPr>
              <a:t>mesaj başına</a:t>
            </a:r>
            <a:r>
              <a:rPr sz="2000" b="0">
                <a:solidFill>
                  <a:srgbClr val="1F2D3A"/>
                </a:solidFill>
              </a:rPr>
              <a:t> kurulur</a:t>
            </a:r>
          </a:p>
          <a:p>
            <a:pPr>
              <a:spcAft>
                <a:spcPts val="300"/>
              </a:spcAft>
            </a:pPr>
            <a:r>
              <a:rPr sz="2000" b="1">
                <a:solidFill>
                  <a:srgbClr val="2E7D32"/>
                </a:solidFill>
              </a:rPr>
              <a:t>• </a:t>
            </a:r>
            <a:r>
              <a:rPr sz="2000" b="0">
                <a:solidFill>
                  <a:srgbClr val="1F2D3A"/>
                </a:solidFill>
              </a:rPr>
              <a:t>Yalnızca </a:t>
            </a:r>
            <a:r>
              <a:rPr sz="2000" b="0">
                <a:solidFill>
                  <a:srgbClr val="A1123F"/>
                </a:solidFill>
                <a:latin typeface="Consolas"/>
              </a:rPr>
              <a:t>decode</a:t>
            </a:r>
            <a:r>
              <a:rPr sz="2000" b="0">
                <a:solidFill>
                  <a:srgbClr val="1F2D3A"/>
                </a:solidFill>
              </a:rPr>
              <a:t>i test etmek, tam </a:t>
            </a:r>
            <a:r>
              <a:rPr sz="2000" b="0">
                <a:solidFill>
                  <a:srgbClr val="A1123F"/>
                </a:solidFill>
                <a:latin typeface="Consolas"/>
              </a:rPr>
              <a:t>decode(encode(text)) == text</a:t>
            </a:r>
            <a:r>
              <a:rPr sz="2000" b="0">
                <a:solidFill>
                  <a:srgbClr val="1F2D3A"/>
                </a:solidFill>
              </a:rPr>
              <a:t> turunu değil</a:t>
            </a:r>
          </a:p>
        </p:txBody>
      </p:sp>
    </p:spTree>
  </p:cSld>
  <p:clrMapOvr>
    <a:masterClrMapping/>
  </p:clrMapOvr>
</p:sld>
</file>

<file path=ppt/slides/slide1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163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Mini soru</a:t>
            </a:r>
          </a:p>
        </p:txBody>
      </p:sp>
      <p:sp>
        <p:nvSpPr>
          <p:cNvPr id="7" name="TextBox 6"/>
          <p:cNvSpPr txBox="1"/>
          <p:nvPr/>
        </p:nvSpPr>
        <p:spPr>
          <a:xfrm>
            <a:off x="640080" y="1325880"/>
            <a:ext cx="10911535" cy="770128"/>
          </a:xfrm>
          <a:prstGeom prst="rect">
            <a:avLst/>
          </a:prstGeom>
          <a:noFill/>
        </p:spPr>
        <p:txBody>
          <a:bodyPr wrap="square" lIns="45720" rIns="45720">
            <a:spAutoFit/>
          </a:bodyPr>
          <a:lstStyle/>
          <a:p>
            <a:pPr algn="l"/>
            <a:r>
              <a:rPr sz="2000" b="0">
                <a:solidFill>
                  <a:srgbClr val="1F2D3A"/>
                </a:solidFill>
              </a:rPr>
              <a:t>Bir Huffman ağacında, bir sembolün kodu başka bir sembolün kodunun </a:t>
            </a:r>
            <a:r>
              <a:rPr sz="2000" b="1">
                <a:solidFill>
                  <a:srgbClr val="1F2D3A"/>
                </a:solidFill>
              </a:rPr>
              <a:t>öneki</a:t>
            </a:r>
            <a:r>
              <a:rPr sz="2000" b="0">
                <a:solidFill>
                  <a:srgbClr val="1F2D3A"/>
                </a:solidFill>
              </a:rPr>
              <a:t> olabilir mi?</a:t>
            </a:r>
          </a:p>
        </p:txBody>
      </p:sp>
    </p:spTree>
  </p:cSld>
  <p:clrMapOvr>
    <a:masterClrMapping/>
  </p:clrMapOvr>
</p:sld>
</file>

<file path=ppt/slides/slide1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164</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Cevap</a:t>
            </a:r>
          </a:p>
        </p:txBody>
      </p:sp>
      <p:sp>
        <p:nvSpPr>
          <p:cNvPr id="7" name="TextBox 6"/>
          <p:cNvSpPr txBox="1"/>
          <p:nvPr/>
        </p:nvSpPr>
        <p:spPr>
          <a:xfrm>
            <a:off x="640080" y="1325880"/>
            <a:ext cx="10911535" cy="770128"/>
          </a:xfrm>
          <a:prstGeom prst="rect">
            <a:avLst/>
          </a:prstGeom>
          <a:noFill/>
        </p:spPr>
        <p:txBody>
          <a:bodyPr wrap="square" lIns="45720" rIns="45720">
            <a:spAutoFit/>
          </a:bodyPr>
          <a:lstStyle/>
          <a:p>
            <a:pPr algn="l"/>
            <a:r>
              <a:rPr sz="2000" b="1">
                <a:solidFill>
                  <a:srgbClr val="1F2D3A"/>
                </a:solidFill>
              </a:rPr>
              <a:t>Hayır.</a:t>
            </a:r>
            <a:r>
              <a:rPr sz="2000" b="0">
                <a:solidFill>
                  <a:srgbClr val="1F2D3A"/>
                </a:solidFill>
              </a:rPr>
              <a:t> Her sembol tam olarak bir </a:t>
            </a:r>
            <a:r>
              <a:rPr sz="2000" b="1">
                <a:solidFill>
                  <a:srgbClr val="1F2D3A"/>
                </a:solidFill>
              </a:rPr>
              <a:t>yaprak</a:t>
            </a:r>
            <a:r>
              <a:rPr sz="2000" b="0">
                <a:solidFill>
                  <a:srgbClr val="1F2D3A"/>
                </a:solidFill>
              </a:rPr>
              <a:t>tır, ve bir yaprağın çocuğu yok — o yüzden hiçbir kod daha uzun, farklı bir koda uzatılamaz.</a:t>
            </a:r>
          </a:p>
        </p:txBody>
      </p:sp>
    </p:spTree>
  </p:cSld>
  <p:clrMapOvr>
    <a:masterClrMapping/>
  </p:clrMapOvr>
</p:sld>
</file>

<file path=ppt/slides/slide1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165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Özet — ağaçlar, biçimler, dolaşmalar, dizi</a:t>
            </a:r>
          </a:p>
        </p:txBody>
      </p:sp>
      <p:graphicFrame>
        <p:nvGraphicFramePr>
          <p:cNvPr id="7" name="Table 6"/>
          <p:cNvGraphicFramePr>
            <a:graphicFrameLocks noGrp="1"/>
          </p:cNvGraphicFramePr>
          <p:nvPr/>
        </p:nvGraphicFramePr>
        <p:xfrm>
          <a:off x="640080" y="1325880"/>
          <a:ext cx="10911534" cy="1874519"/>
        </p:xfrm>
        <a:graphic>
          <a:graphicData uri="http://schemas.openxmlformats.org/drawingml/2006/table">
            <a:tbl>
              <a:tblPr firstRow="1" bandRow="1">
                <a:tableStyleId>{5C22544A-7EE6-4342-B048-85BDC9FD1C3A}</a:tableStyleId>
              </a:tblPr>
              <a:tblGrid>
                <a:gridCol w="3273460"/>
                <a:gridCol w="7638074"/>
              </a:tblGrid>
              <a:tr h="374903">
                <a:tc>
                  <a:txBody>
                    <a:bodyPr wrap="square"/>
                    <a:lstStyle/>
                    <a:p>
                      <a:r>
                        <a:rPr sz="1439" b="1">
                          <a:solidFill>
                            <a:srgbClr val="FFFFFF"/>
                          </a:solidFill>
                        </a:rPr>
                        <a:t>Fikir</a:t>
                      </a:r>
                    </a:p>
                  </a:txBody>
                  <a:tcPr marL="54864" marR="54864" marT="27432" marB="27432" anchor="ctr">
                    <a:solidFill>
                      <a:srgbClr val="2E7D32"/>
                    </a:solidFill>
                  </a:tcPr>
                </a:tc>
                <a:tc>
                  <a:txBody>
                    <a:bodyPr wrap="square"/>
                    <a:lstStyle/>
                    <a:p>
                      <a:r>
                        <a:rPr sz="1439" b="1">
                          <a:solidFill>
                            <a:srgbClr val="FFFFFF"/>
                          </a:solidFill>
                        </a:rPr>
                        <a:t>Anahtar gerçek</a:t>
                      </a:r>
                    </a:p>
                  </a:txBody>
                  <a:tcPr marL="54864" marR="54864" marT="27432" marB="27432" anchor="ctr">
                    <a:solidFill>
                      <a:srgbClr val="2E7D32"/>
                    </a:solidFill>
                  </a:tcPr>
                </a:tc>
              </a:tr>
              <a:tr h="374903">
                <a:tc>
                  <a:txBody>
                    <a:bodyPr wrap="square"/>
                    <a:lstStyle/>
                    <a:p>
                      <a:r>
                        <a:rPr sz="1439" b="0">
                          <a:solidFill>
                            <a:srgbClr val="1F2D3A"/>
                          </a:solidFill>
                        </a:rPr>
                        <a:t>Ağaç</a:t>
                      </a:r>
                    </a:p>
                  </a:txBody>
                  <a:tcPr marL="54864" marR="54864" marT="27432" marB="27432" anchor="ctr">
                    <a:solidFill>
                      <a:srgbClr val="FFFFFF"/>
                    </a:solidFill>
                  </a:tcPr>
                </a:tc>
                <a:tc>
                  <a:txBody>
                    <a:bodyPr wrap="square"/>
                    <a:lstStyle/>
                    <a:p>
                      <a:r>
                        <a:rPr sz="1439" b="0">
                          <a:solidFill>
                            <a:srgbClr val="1F2D3A"/>
                          </a:solidFill>
                        </a:rPr>
                        <a:t>Bir kök, çevrim yok, n düğüme n−1 kenar</a:t>
                      </a:r>
                    </a:p>
                  </a:txBody>
                  <a:tcPr marL="54864" marR="54864" marT="27432" marB="27432" anchor="ctr">
                    <a:solidFill>
                      <a:srgbClr val="FFFFFF"/>
                    </a:solidFill>
                  </a:tcPr>
                </a:tc>
              </a:tr>
              <a:tr h="374903">
                <a:tc>
                  <a:txBody>
                    <a:bodyPr wrap="square"/>
                    <a:lstStyle/>
                    <a:p>
                      <a:r>
                        <a:rPr sz="1439" b="0">
                          <a:solidFill>
                            <a:srgbClr val="1F2D3A"/>
                          </a:solidFill>
                        </a:rPr>
                        <a:t>İkili ağaç biçimleri</a:t>
                      </a:r>
                    </a:p>
                  </a:txBody>
                  <a:tcPr marL="54864" marR="54864" marT="27432" marB="27432" anchor="ctr">
                    <a:solidFill>
                      <a:srgbClr val="EAF6EC"/>
                    </a:solidFill>
                  </a:tcPr>
                </a:tc>
                <a:tc>
                  <a:txBody>
                    <a:bodyPr wrap="square"/>
                    <a:lstStyle/>
                    <a:p>
                      <a:r>
                        <a:rPr sz="1439" b="0">
                          <a:solidFill>
                            <a:srgbClr val="1F2D3A"/>
                          </a:solidFill>
                        </a:rPr>
                        <a:t>Dolu, tam, mükemmel, dejenere, dengeli</a:t>
                      </a:r>
                    </a:p>
                  </a:txBody>
                  <a:tcPr marL="54864" marR="54864" marT="27432" marB="27432" anchor="ctr">
                    <a:solidFill>
                      <a:srgbClr val="EAF6EC"/>
                    </a:solidFill>
                  </a:tcPr>
                </a:tc>
              </a:tr>
              <a:tr h="374903">
                <a:tc>
                  <a:txBody>
                    <a:bodyPr wrap="square"/>
                    <a:lstStyle/>
                    <a:p>
                      <a:r>
                        <a:rPr sz="1439" b="0">
                          <a:solidFill>
                            <a:srgbClr val="1F2D3A"/>
                          </a:solidFill>
                        </a:rPr>
                        <a:t>Dolaşmalar</a:t>
                      </a:r>
                    </a:p>
                  </a:txBody>
                  <a:tcPr marL="54864" marR="54864" marT="27432" marB="27432" anchor="ctr">
                    <a:solidFill>
                      <a:srgbClr val="FFFFFF"/>
                    </a:solidFill>
                  </a:tcPr>
                </a:tc>
                <a:tc>
                  <a:txBody>
                    <a:bodyPr wrap="square"/>
                    <a:lstStyle/>
                    <a:p>
                      <a:r>
                        <a:rPr sz="1439" b="0">
                          <a:solidFill>
                            <a:srgbClr val="1F2D3A"/>
                          </a:solidFill>
                        </a:rPr>
                        <a:t>Pre/in/post (özyinelemeli), yinelemesiz, level order</a:t>
                      </a:r>
                    </a:p>
                  </a:txBody>
                  <a:tcPr marL="54864" marR="54864" marT="27432" marB="27432" anchor="ctr">
                    <a:solidFill>
                      <a:srgbClr val="FFFFFF"/>
                    </a:solidFill>
                  </a:tcPr>
                </a:tc>
              </a:tr>
              <a:tr h="374907">
                <a:tc>
                  <a:txBody>
                    <a:bodyPr wrap="square"/>
                    <a:lstStyle/>
                    <a:p>
                      <a:r>
                        <a:rPr sz="1439" b="0">
                          <a:solidFill>
                            <a:srgbClr val="1F2D3A"/>
                          </a:solidFill>
                        </a:rPr>
                        <a:t>Dizi gösterimi</a:t>
                      </a:r>
                    </a:p>
                  </a:txBody>
                  <a:tcPr marL="54864" marR="54864" marT="27432" marB="27432" anchor="ctr">
                    <a:solidFill>
                      <a:srgbClr val="EAF6EC"/>
                    </a:solidFill>
                  </a:tcPr>
                </a:tc>
                <a:tc>
                  <a:txBody>
                    <a:bodyPr wrap="square"/>
                    <a:lstStyle/>
                    <a:p>
                      <a:r>
                        <a:rPr sz="1439" b="0">
                          <a:solidFill>
                            <a:srgbClr val="A1123F"/>
                          </a:solidFill>
                          <a:latin typeface="Consolas"/>
                        </a:rPr>
                        <a:t>2i+1</a:t>
                      </a:r>
                      <a:r>
                        <a:rPr sz="1439" b="0">
                          <a:solidFill>
                            <a:srgbClr val="1F2D3A"/>
                          </a:solidFill>
                        </a:rPr>
                        <a:t>, </a:t>
                      </a:r>
                      <a:r>
                        <a:rPr sz="1439" b="0">
                          <a:solidFill>
                            <a:srgbClr val="A1123F"/>
                          </a:solidFill>
                          <a:latin typeface="Consolas"/>
                        </a:rPr>
                        <a:t>2i+2</a:t>
                      </a:r>
                      <a:r>
                        <a:rPr sz="1439" b="0">
                          <a:solidFill>
                            <a:srgbClr val="1F2D3A"/>
                          </a:solidFill>
                        </a:rPr>
                        <a:t>, </a:t>
                      </a:r>
                      <a:r>
                        <a:rPr sz="1439" b="0">
                          <a:solidFill>
                            <a:srgbClr val="A1123F"/>
                          </a:solidFill>
                          <a:latin typeface="Consolas"/>
                        </a:rPr>
                        <a:t>(i-1)/2</a:t>
                      </a:r>
                      <a:r>
                        <a:rPr sz="1439" b="0">
                          <a:solidFill>
                            <a:srgbClr val="1F2D3A"/>
                          </a:solidFill>
                        </a:rPr>
                        <a:t> — hepsi O(1)</a:t>
                      </a:r>
                    </a:p>
                  </a:txBody>
                  <a:tcPr marL="54864" marR="54864" marT="27432" marB="27432" anchor="ctr">
                    <a:solidFill>
                      <a:srgbClr val="EAF6EC"/>
                    </a:solidFill>
                  </a:tcPr>
                </a:tc>
              </a:tr>
            </a:tbl>
          </a:graphicData>
        </a:graphic>
      </p:graphicFrame>
    </p:spTree>
  </p:cSld>
  <p:clrMapOvr>
    <a:masterClrMapping/>
  </p:clrMapOvr>
</p:sld>
</file>

<file path=ppt/slides/slide1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166</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Özet — öbekler, öncelik kuyruğu, Huffman</a:t>
            </a:r>
          </a:p>
        </p:txBody>
      </p:sp>
      <p:graphicFrame>
        <p:nvGraphicFramePr>
          <p:cNvPr id="7" name="Table 6"/>
          <p:cNvGraphicFramePr>
            <a:graphicFrameLocks noGrp="1"/>
          </p:cNvGraphicFramePr>
          <p:nvPr/>
        </p:nvGraphicFramePr>
        <p:xfrm>
          <a:off x="640080" y="1325880"/>
          <a:ext cx="10911534" cy="2221991"/>
        </p:xfrm>
        <a:graphic>
          <a:graphicData uri="http://schemas.openxmlformats.org/drawingml/2006/table">
            <a:tbl>
              <a:tblPr firstRow="1" bandRow="1">
                <a:tableStyleId>{5C22544A-7EE6-4342-B048-85BDC9FD1C3A}</a:tableStyleId>
              </a:tblPr>
              <a:tblGrid>
                <a:gridCol w="3182531"/>
                <a:gridCol w="7729003"/>
              </a:tblGrid>
              <a:tr h="370331">
                <a:tc>
                  <a:txBody>
                    <a:bodyPr wrap="square"/>
                    <a:lstStyle/>
                    <a:p>
                      <a:r>
                        <a:rPr sz="1439" b="1">
                          <a:solidFill>
                            <a:srgbClr val="FFFFFF"/>
                          </a:solidFill>
                        </a:rPr>
                        <a:t>Fikir</a:t>
                      </a:r>
                    </a:p>
                  </a:txBody>
                  <a:tcPr marL="54864" marR="54864" marT="27432" marB="27432" anchor="ctr">
                    <a:solidFill>
                      <a:srgbClr val="2E7D32"/>
                    </a:solidFill>
                  </a:tcPr>
                </a:tc>
                <a:tc>
                  <a:txBody>
                    <a:bodyPr wrap="square"/>
                    <a:lstStyle/>
                    <a:p>
                      <a:r>
                        <a:rPr sz="1439" b="1">
                          <a:solidFill>
                            <a:srgbClr val="FFFFFF"/>
                          </a:solidFill>
                        </a:rPr>
                        <a:t>Anahtar gerçek</a:t>
                      </a:r>
                    </a:p>
                  </a:txBody>
                  <a:tcPr marL="54864" marR="54864" marT="27432" marB="27432" anchor="ctr">
                    <a:solidFill>
                      <a:srgbClr val="2E7D32"/>
                    </a:solidFill>
                  </a:tcPr>
                </a:tc>
              </a:tr>
              <a:tr h="370331">
                <a:tc>
                  <a:txBody>
                    <a:bodyPr wrap="square"/>
                    <a:lstStyle/>
                    <a:p>
                      <a:r>
                        <a:rPr sz="1439" b="0">
                          <a:solidFill>
                            <a:srgbClr val="1F2D3A"/>
                          </a:solidFill>
                        </a:rPr>
                        <a:t>İkili öbek</a:t>
                      </a:r>
                    </a:p>
                  </a:txBody>
                  <a:tcPr marL="54864" marR="54864" marT="27432" marB="27432" anchor="ctr">
                    <a:solidFill>
                      <a:srgbClr val="FFFFFF"/>
                    </a:solidFill>
                  </a:tcPr>
                </a:tc>
                <a:tc>
                  <a:txBody>
                    <a:bodyPr wrap="square"/>
                    <a:lstStyle/>
                    <a:p>
                      <a:r>
                        <a:rPr sz="1439" b="0">
                          <a:solidFill>
                            <a:srgbClr val="1F2D3A"/>
                          </a:solidFill>
                        </a:rPr>
                        <a:t>insert/extract O(log n); kurma O(n)</a:t>
                      </a:r>
                    </a:p>
                  </a:txBody>
                  <a:tcPr marL="54864" marR="54864" marT="27432" marB="27432" anchor="ctr">
                    <a:solidFill>
                      <a:srgbClr val="FFFFFF"/>
                    </a:solidFill>
                  </a:tcPr>
                </a:tc>
              </a:tr>
              <a:tr h="370331">
                <a:tc>
                  <a:txBody>
                    <a:bodyPr wrap="square"/>
                    <a:lstStyle/>
                    <a:p>
                      <a:r>
                        <a:rPr sz="1439" b="0">
                          <a:solidFill>
                            <a:srgbClr val="1F2D3A"/>
                          </a:solidFill>
                        </a:rPr>
                        <a:t>Öbek sıralaması</a:t>
                      </a:r>
                    </a:p>
                  </a:txBody>
                  <a:tcPr marL="54864" marR="54864" marT="27432" marB="27432" anchor="ctr">
                    <a:solidFill>
                      <a:srgbClr val="EAF6EC"/>
                    </a:solidFill>
                  </a:tcPr>
                </a:tc>
                <a:tc>
                  <a:txBody>
                    <a:bodyPr wrap="square"/>
                    <a:lstStyle/>
                    <a:p>
                      <a:r>
                        <a:rPr sz="1439" b="0">
                          <a:solidFill>
                            <a:srgbClr val="1F2D3A"/>
                          </a:solidFill>
                        </a:rPr>
                        <a:t>O(n log n), yerinde, </a:t>
                      </a:r>
                      <a:r>
                        <a:rPr sz="1439" b="1">
                          <a:solidFill>
                            <a:srgbClr val="1F2D3A"/>
                          </a:solidFill>
                        </a:rPr>
                        <a:t>kararlı değil</a:t>
                      </a:r>
                    </a:p>
                  </a:txBody>
                  <a:tcPr marL="54864" marR="54864" marT="27432" marB="27432" anchor="ctr">
                    <a:solidFill>
                      <a:srgbClr val="EAF6EC"/>
                    </a:solidFill>
                  </a:tcPr>
                </a:tc>
              </a:tr>
              <a:tr h="370331">
                <a:tc>
                  <a:txBody>
                    <a:bodyPr wrap="square"/>
                    <a:lstStyle/>
                    <a:p>
                      <a:r>
                        <a:rPr sz="1439" b="0">
                          <a:solidFill>
                            <a:srgbClr val="1F2D3A"/>
                          </a:solidFill>
                        </a:rPr>
                        <a:t>Öncelik kuyruğu</a:t>
                      </a:r>
                    </a:p>
                  </a:txBody>
                  <a:tcPr marL="54864" marR="54864" marT="27432" marB="27432" anchor="ctr">
                    <a:solidFill>
                      <a:srgbClr val="FFFFFF"/>
                    </a:solidFill>
                  </a:tcPr>
                </a:tc>
                <a:tc>
                  <a:txBody>
                    <a:bodyPr wrap="square"/>
                    <a:lstStyle/>
                    <a:p>
                      <a:r>
                        <a:rPr sz="1439" b="0">
                          <a:solidFill>
                            <a:srgbClr val="A1123F"/>
                          </a:solidFill>
                          <a:latin typeface="Consolas"/>
                        </a:rPr>
                        <a:t>update_key</a:t>
                      </a:r>
                      <a:r>
                        <a:rPr sz="1439" b="0">
                          <a:solidFill>
                            <a:srgbClr val="1F2D3A"/>
                          </a:solidFill>
                        </a:rPr>
                        <a:t> kalıcı bir id ister</a:t>
                      </a:r>
                    </a:p>
                  </a:txBody>
                  <a:tcPr marL="54864" marR="54864" marT="27432" marB="27432" anchor="ctr">
                    <a:solidFill>
                      <a:srgbClr val="FFFFFF"/>
                    </a:solidFill>
                  </a:tcPr>
                </a:tc>
              </a:tr>
              <a:tr h="370331">
                <a:tc>
                  <a:txBody>
                    <a:bodyPr wrap="square"/>
                    <a:lstStyle/>
                    <a:p>
                      <a:r>
                        <a:rPr sz="1439" b="0">
                          <a:solidFill>
                            <a:srgbClr val="1F2D3A"/>
                          </a:solidFill>
                        </a:rPr>
                        <a:t>Varyasyonlar</a:t>
                      </a:r>
                    </a:p>
                  </a:txBody>
                  <a:tcPr marL="54864" marR="54864" marT="27432" marB="27432" anchor="ctr">
                    <a:solidFill>
                      <a:srgbClr val="EAF6EC"/>
                    </a:solidFill>
                  </a:tcPr>
                </a:tc>
                <a:tc>
                  <a:txBody>
                    <a:bodyPr wrap="square"/>
                    <a:lstStyle/>
                    <a:p>
                      <a:r>
                        <a:rPr sz="1439" b="0">
                          <a:solidFill>
                            <a:srgbClr val="1F2D3A"/>
                          </a:solidFill>
                        </a:rPr>
                        <a:t>d-ary (hızlı insert), binom/solcu (hızlı merge)</a:t>
                      </a:r>
                    </a:p>
                  </a:txBody>
                  <a:tcPr marL="54864" marR="54864" marT="27432" marB="27432" anchor="ctr">
                    <a:solidFill>
                      <a:srgbClr val="EAF6EC"/>
                    </a:solidFill>
                  </a:tcPr>
                </a:tc>
              </a:tr>
              <a:tr h="370336">
                <a:tc>
                  <a:txBody>
                    <a:bodyPr wrap="square"/>
                    <a:lstStyle/>
                    <a:p>
                      <a:r>
                        <a:rPr sz="1439" b="0">
                          <a:solidFill>
                            <a:srgbClr val="1F2D3A"/>
                          </a:solidFill>
                        </a:rPr>
                        <a:t>Huffman kodlaması</a:t>
                      </a:r>
                    </a:p>
                  </a:txBody>
                  <a:tcPr marL="54864" marR="54864" marT="27432" marB="27432" anchor="ctr">
                    <a:solidFill>
                      <a:srgbClr val="FFFFFF"/>
                    </a:solidFill>
                  </a:tcPr>
                </a:tc>
                <a:tc>
                  <a:txBody>
                    <a:bodyPr wrap="square"/>
                    <a:lstStyle/>
                    <a:p>
                      <a:r>
                        <a:rPr sz="1439" b="0">
                          <a:solidFill>
                            <a:srgbClr val="1F2D3A"/>
                          </a:solidFill>
                        </a:rPr>
                        <a:t>Ağaçlardan bir min-öbek; önek-serbest kodlar</a:t>
                      </a:r>
                    </a:p>
                  </a:txBody>
                  <a:tcPr marL="54864" marR="54864" marT="27432" marB="27432" anchor="ctr">
                    <a:solidFill>
                      <a:srgbClr val="FFFFFF"/>
                    </a:solidFill>
                  </a:tcPr>
                </a:tc>
              </a:tr>
            </a:tbl>
          </a:graphicData>
        </a:graphic>
      </p:graphicFrame>
    </p:spTree>
  </p:cSld>
  <p:clrMapOvr>
    <a:masterClrMapping/>
  </p:clrMapOvr>
</p:sld>
</file>

<file path=ppt/slides/slide1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167</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Büyük resim</a:t>
            </a:r>
          </a:p>
        </p:txBody>
      </p:sp>
      <p:sp>
        <p:nvSpPr>
          <p:cNvPr id="7" name="TextBox 6"/>
          <p:cNvSpPr txBox="1"/>
          <p:nvPr/>
        </p:nvSpPr>
        <p:spPr>
          <a:xfrm>
            <a:off x="640080" y="1325880"/>
            <a:ext cx="10911535" cy="770128"/>
          </a:xfrm>
          <a:prstGeom prst="rect">
            <a:avLst/>
          </a:prstGeom>
          <a:noFill/>
        </p:spPr>
        <p:txBody>
          <a:bodyPr wrap="square" lIns="45720" rIns="45720">
            <a:spAutoFit/>
          </a:bodyPr>
          <a:lstStyle/>
          <a:p>
            <a:pPr algn="l"/>
            <a:r>
              <a:rPr sz="2000" b="0">
                <a:solidFill>
                  <a:srgbClr val="1F2D3A"/>
                </a:solidFill>
              </a:rPr>
              <a:t>Tek bir yapı, </a:t>
            </a:r>
            <a:r>
              <a:rPr sz="2000" b="1">
                <a:solidFill>
                  <a:srgbClr val="1F2D3A"/>
                </a:solidFill>
              </a:rPr>
              <a:t>öbek</a:t>
            </a:r>
            <a:r>
              <a:rPr sz="2000" b="0">
                <a:solidFill>
                  <a:srgbClr val="1F2D3A"/>
                </a:solidFill>
              </a:rPr>
              <a:t>, iki hareketten — sift-up, sift-down — kurulu, bir sıralama, bir öncelik kuyruğu, üç varyasyon, ve optimal bir sıkıştırma kodu üretiyor.</a:t>
            </a:r>
          </a:p>
        </p:txBody>
      </p:sp>
    </p:spTree>
  </p:cSld>
  <p:clrMapOvr>
    <a:masterClrMapping/>
  </p:clrMapOvr>
</p:sld>
</file>

<file path=ppt/slides/slide1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168</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Kendini sınama turu</a:t>
            </a:r>
          </a:p>
        </p:txBody>
      </p:sp>
      <p:sp>
        <p:nvSpPr>
          <p:cNvPr id="7" name="TextBox 6"/>
          <p:cNvSpPr txBox="1"/>
          <p:nvPr/>
        </p:nvSpPr>
        <p:spPr>
          <a:xfrm>
            <a:off x="640080" y="1325880"/>
            <a:ext cx="10911535" cy="770128"/>
          </a:xfrm>
          <a:prstGeom prst="rect">
            <a:avLst/>
          </a:prstGeom>
          <a:noFill/>
        </p:spPr>
        <p:txBody>
          <a:bodyPr wrap="square" lIns="45720" rIns="45720">
            <a:spAutoFit/>
          </a:bodyPr>
          <a:lstStyle/>
          <a:p>
            <a:pPr algn="l"/>
            <a:r>
              <a:rPr sz="2000" b="0">
                <a:solidFill>
                  <a:srgbClr val="1F2D3A"/>
                </a:solidFill>
              </a:rPr>
              <a:t>Dört kısa soru. Cevap bir sonraki slaytta gelmeden önce düşünün. Tam alıştırmalar ve on soruluk bir sınav hafta notlarında.</a:t>
            </a:r>
          </a:p>
        </p:txBody>
      </p:sp>
    </p:spTree>
  </p:cSld>
  <p:clrMapOvr>
    <a:masterClrMapping/>
  </p:clrMapOvr>
</p:sld>
</file>

<file path=ppt/slides/slide1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169</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1. İkili bir ağacın yüksekliği 4 ise en çok kaç düğümü olabilir?</a:t>
            </a:r>
          </a:p>
        </p:txBody>
      </p:sp>
    </p:spTree>
  </p:cSld>
  <p:clrMapOvr>
    <a:masterClrMapping/>
  </p:clrMapOvr>
</p:sld>
</file>

<file path=ppt/slides/slide1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170</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2&lt;sup&gt;5&lt;/sup&gt; − 1 = 31 düğüm — o yükseklikte mükemmel bir ağaç.</a:t>
            </a:r>
          </a:p>
        </p:txBody>
      </p:sp>
    </p:spTree>
  </p:cSld>
  <p:clrMapOvr>
    <a:masterClrMapping/>
  </p:clrMapOvr>
</p:sld>
</file>

<file path=ppt/slides/slide1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171</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2. Tam bir ağaç bir dizide saklıyken, 9. düğümün ebeveyn indisi nedir?</a:t>
            </a:r>
          </a:p>
        </p:txBody>
      </p:sp>
    </p:spTree>
  </p:cSld>
  <p:clrMapOvr>
    <a:masterClrMapping/>
  </p:clrMapOvr>
</p:sld>
</file>

<file path=ppt/slides/slide1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172</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latin typeface="Consolas"/>
              </a:rPr>
              <a:t>(9 - 1) / 2 = 4</a:t>
            </a:r>
            <a:r>
              <a:rPr sz="3000" b="1">
                <a:solidFill>
                  <a:srgbClr val="2E7D32"/>
                </a:solidFill>
              </a:rPr>
              <a:t>, tam sayı bölmesiyle.</a:t>
            </a:r>
          </a:p>
        </p:txBody>
      </p:sp>
    </p:spTree>
  </p:cSld>
  <p:clrMapOvr>
    <a:masterClrMapping/>
  </p:clrMapOvr>
</p:sld>
</file>

<file path=ppt/slides/slide1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173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3. n elemandan bir öbek kurmak neden "mantıklı görünen" O(n log n) değil, O(n)?</a:t>
            </a:r>
          </a:p>
        </p:txBody>
      </p:sp>
    </p:spTree>
  </p:cSld>
  <p:clrMapOvr>
    <a:masterClrMapping/>
  </p:clrMapOvr>
</p:sld>
</file>

<file path=ppt/slides/slide1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174</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Çoğu düğüm alttadır, sift-down'ın ucuz olduğu yerde; toplam O(n)'e yakınsar.</a:t>
            </a:r>
          </a:p>
        </p:txBody>
      </p:sp>
    </p:spTree>
  </p:cSld>
  <p:clrMapOvr>
    <a:masterClrMapping/>
  </p:clrMapOvr>
</p:sld>
</file>

<file path=ppt/slides/slide1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175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4. Bir öncelik kuyruğunda her öğe neden kalıcı, sabit bir id ister?</a:t>
            </a:r>
          </a:p>
        </p:txBody>
      </p:sp>
    </p:spTree>
  </p:cSld>
  <p:clrMapOvr>
    <a:masterClrMapping/>
  </p:clrMapOvr>
</p:sld>
</file>

<file path=ppt/slides/slide1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176</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Bir öğenin dizideki konumu neredeyse her işlemde değişir; yalnızca id sabit kalır.</a:t>
            </a:r>
          </a:p>
        </p:txBody>
      </p:sp>
    </p:spTree>
  </p:cSld>
  <p:clrMapOvr>
    <a:masterClrMapping/>
  </p:clrMapOvr>
</p:sld>
</file>

<file path=ppt/slides/slide1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177</a:t>
            </a:r>
          </a:p>
        </p:txBody>
      </p:sp>
      <p:sp>
        <p:nvSpPr>
          <p:cNvPr id="6" name="TextBox 5"/>
          <p:cNvSpPr txBox="1"/>
          <p:nvPr/>
        </p:nvSpPr>
        <p:spPr>
          <a:xfrm>
            <a:off x="640080" y="2194560"/>
            <a:ext cx="10911535" cy="1280160"/>
          </a:xfrm>
          <a:prstGeom prst="rect">
            <a:avLst/>
          </a:prstGeom>
          <a:noFill/>
        </p:spPr>
        <p:txBody>
          <a:bodyPr wrap="square" lIns="45720" rIns="45720">
            <a:spAutoFit/>
          </a:bodyPr>
          <a:lstStyle/>
          <a:p>
            <a:pPr algn="ctr"/>
            <a:r>
              <a:rPr sz="4000" b="1">
                <a:solidFill>
                  <a:srgbClr val="2E7D32"/>
                </a:solidFill>
              </a:rPr>
              <a:t>Gelecek hafta</a:t>
            </a:r>
          </a:p>
        </p:txBody>
      </p:sp>
      <p:sp>
        <p:nvSpPr>
          <p:cNvPr id="7" name="TextBox 6"/>
          <p:cNvSpPr txBox="1"/>
          <p:nvPr/>
        </p:nvSpPr>
        <p:spPr>
          <a:xfrm>
            <a:off x="640080" y="3566160"/>
            <a:ext cx="10911535" cy="439928"/>
          </a:xfrm>
          <a:prstGeom prst="rect">
            <a:avLst/>
          </a:prstGeom>
          <a:noFill/>
        </p:spPr>
        <p:txBody>
          <a:bodyPr wrap="square" lIns="45720" rIns="45720">
            <a:spAutoFit/>
          </a:bodyPr>
          <a:lstStyle/>
          <a:p>
            <a:pPr algn="ctr"/>
            <a:r>
              <a:rPr sz="2000" b="1">
                <a:solidFill>
                  <a:srgbClr val="1F2D3A"/>
                </a:solidFill>
              </a:rPr>
              <a:t>Hafta 5 — Çizgeler ve Dolaşmalar</a:t>
            </a:r>
          </a:p>
        </p:txBody>
      </p:sp>
      <p:sp>
        <p:nvSpPr>
          <p:cNvPr id="8" name="TextBox 7"/>
          <p:cNvSpPr txBox="1"/>
          <p:nvPr/>
        </p:nvSpPr>
        <p:spPr>
          <a:xfrm>
            <a:off x="640080" y="4051808"/>
            <a:ext cx="10911535" cy="1100327"/>
          </a:xfrm>
          <a:prstGeom prst="rect">
            <a:avLst/>
          </a:prstGeom>
          <a:noFill/>
        </p:spPr>
        <p:txBody>
          <a:bodyPr wrap="square" lIns="45720" rIns="45720">
            <a:spAutoFit/>
          </a:bodyPr>
          <a:lstStyle/>
          <a:p>
            <a:pPr algn="ctr"/>
            <a:r>
              <a:rPr sz="2000" b="0">
                <a:solidFill>
                  <a:srgbClr val="1F2D3A"/>
                </a:solidFill>
              </a:rPr>
              <a:t>"Çevrim yok, bir ebeveyn" kuralını bırakın, bir ağaç bir </a:t>
            </a:r>
            <a:r>
              <a:rPr sz="2000" b="1">
                <a:solidFill>
                  <a:srgbClr val="1F2D3A"/>
                </a:solidFill>
              </a:rPr>
              <a:t>çizge</a:t>
            </a:r>
            <a:r>
              <a:rPr sz="2000" b="0">
                <a:solidFill>
                  <a:srgbClr val="1F2D3A"/>
                </a:solidFill>
              </a:rPr>
              <a:t> olur. Level order, BFS'e genelleşir; bugün kurduğunuz öncelik kuyruğu, Dijkstra'nın algoritmasının motoru olur.</a:t>
            </a:r>
          </a:p>
        </p:txBody>
      </p:sp>
    </p:spTree>
  </p:cSld>
  <p:clrMapOvr>
    <a:masterClrMapping/>
  </p:clrMapOvr>
</p:sld>
</file>

<file path=ppt/slides/slide1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178</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Kaynaklar (1/2)</a:t>
            </a:r>
          </a:p>
        </p:txBody>
      </p:sp>
      <p:sp>
        <p:nvSpPr>
          <p:cNvPr id="7" name="TextBox 6"/>
          <p:cNvSpPr txBox="1"/>
          <p:nvPr/>
        </p:nvSpPr>
        <p:spPr>
          <a:xfrm>
            <a:off x="640080" y="1325880"/>
            <a:ext cx="10911535" cy="843280"/>
          </a:xfrm>
          <a:prstGeom prst="rect">
            <a:avLst/>
          </a:prstGeom>
          <a:noFill/>
        </p:spPr>
        <p:txBody>
          <a:bodyPr wrap="square" lIns="45720" rIns="45720">
            <a:spAutoFit/>
          </a:bodyPr>
          <a:lstStyle/>
          <a:p>
            <a:pPr>
              <a:spcAft>
                <a:spcPts val="300"/>
              </a:spcAft>
            </a:pPr>
            <a:r>
              <a:rPr sz="2000" b="1">
                <a:solidFill>
                  <a:srgbClr val="2E7D32"/>
                </a:solidFill>
              </a:rPr>
              <a:t>• </a:t>
            </a:r>
            <a:r>
              <a:rPr sz="2000" b="0">
                <a:solidFill>
                  <a:srgbClr val="1F2D3A"/>
                </a:solidFill>
              </a:rPr>
              <a:t>Ders izlencesi, Hafta 4: </a:t>
            </a:r>
            <a:r>
              <a:rPr sz="2000" b="0">
                <a:solidFill>
                  <a:srgbClr val="A1123F"/>
                </a:solidFill>
                <a:latin typeface="Consolas"/>
              </a:rPr>
              <a:t>docs/syllabus/syllabus.tr.md</a:t>
            </a:r>
          </a:p>
          <a:p>
            <a:pPr>
              <a:spcAft>
                <a:spcPts val="300"/>
              </a:spcAft>
            </a:pPr>
            <a:r>
              <a:rPr sz="2000" b="1">
                <a:solidFill>
                  <a:srgbClr val="2E7D32"/>
                </a:solidFill>
              </a:rPr>
              <a:t>• </a:t>
            </a:r>
            <a:r>
              <a:rPr sz="2000" b="0">
                <a:solidFill>
                  <a:srgbClr val="1F2D3A"/>
                </a:solidFill>
              </a:rPr>
              <a:t>Cormen, Leiserson, Rivest, Stein. *Introduction to</a:t>
            </a:r>
          </a:p>
        </p:txBody>
      </p:sp>
      <p:sp>
        <p:nvSpPr>
          <p:cNvPr id="8" name="TextBox 7"/>
          <p:cNvSpPr txBox="1"/>
          <p:nvPr/>
        </p:nvSpPr>
        <p:spPr>
          <a:xfrm>
            <a:off x="640080" y="2278888"/>
            <a:ext cx="10911535" cy="439928"/>
          </a:xfrm>
          <a:prstGeom prst="rect">
            <a:avLst/>
          </a:prstGeom>
          <a:noFill/>
        </p:spPr>
        <p:txBody>
          <a:bodyPr wrap="square" lIns="45720" rIns="45720">
            <a:spAutoFit/>
          </a:bodyPr>
          <a:lstStyle/>
          <a:p>
            <a:pPr algn="l"/>
            <a:r>
              <a:rPr sz="2000" b="0">
                <a:solidFill>
                  <a:srgbClr val="1F2D3A"/>
                </a:solidFill>
              </a:rPr>
              <a:t>Algorithms*, 4. baskı. MIT Press</a:t>
            </a:r>
          </a:p>
        </p:txBody>
      </p:sp>
      <p:sp>
        <p:nvSpPr>
          <p:cNvPr id="9" name="TextBox 8"/>
          <p:cNvSpPr txBox="1"/>
          <p:nvPr/>
        </p:nvSpPr>
        <p:spPr>
          <a:xfrm>
            <a:off x="640080" y="2828544"/>
            <a:ext cx="10911535" cy="843280"/>
          </a:xfrm>
          <a:prstGeom prst="rect">
            <a:avLst/>
          </a:prstGeom>
          <a:noFill/>
        </p:spPr>
        <p:txBody>
          <a:bodyPr wrap="square" lIns="45720" rIns="45720">
            <a:spAutoFit/>
          </a:bodyPr>
          <a:lstStyle/>
          <a:p>
            <a:pPr>
              <a:spcAft>
                <a:spcPts val="300"/>
              </a:spcAft>
            </a:pPr>
            <a:r>
              <a:rPr sz="2000" b="1">
                <a:solidFill>
                  <a:srgbClr val="2E7D32"/>
                </a:solidFill>
              </a:rPr>
              <a:t>• </a:t>
            </a:r>
            <a:r>
              <a:rPr sz="2000" b="0">
                <a:solidFill>
                  <a:srgbClr val="1F2D3A"/>
                </a:solidFill>
              </a:rPr>
              <a:t>Sedgewick, Wayne. </a:t>
            </a:r>
            <a:r>
              <a:rPr sz="2000" b="0" i="1">
                <a:solidFill>
                  <a:srgbClr val="1F2D3A"/>
                </a:solidFill>
              </a:rPr>
              <a:t>Algorithms</a:t>
            </a:r>
            <a:r>
              <a:rPr sz="2000" b="0">
                <a:solidFill>
                  <a:srgbClr val="1F2D3A"/>
                </a:solidFill>
              </a:rPr>
              <a:t>, 4. baskı. Addison-Wesley</a:t>
            </a:r>
          </a:p>
          <a:p>
            <a:pPr>
              <a:spcAft>
                <a:spcPts val="300"/>
              </a:spcAft>
            </a:pPr>
            <a:r>
              <a:rPr sz="2000" b="1">
                <a:solidFill>
                  <a:srgbClr val="2E7D32"/>
                </a:solidFill>
              </a:rPr>
              <a:t>• </a:t>
            </a:r>
            <a:r>
              <a:rPr sz="2000" b="0">
                <a:solidFill>
                  <a:srgbClr val="1F2D3A"/>
                </a:solidFill>
              </a:rPr>
              <a:t>Knuth. </a:t>
            </a:r>
            <a:r>
              <a:rPr sz="2000" b="0" i="1">
                <a:solidFill>
                  <a:srgbClr val="1F2D3A"/>
                </a:solidFill>
              </a:rPr>
              <a:t>The Art of Computer Programming, Cilt 1</a:t>
            </a:r>
            <a:r>
              <a:rPr sz="2000" b="0">
                <a:solidFill>
                  <a:srgbClr val="1F2D3A"/>
                </a:solidFill>
              </a:rPr>
              <a:t>, 3. baskı</a:t>
            </a:r>
          </a:p>
        </p:txBody>
      </p:sp>
    </p:spTree>
  </p:cSld>
  <p:clrMapOvr>
    <a:masterClrMapping/>
  </p:clrMapOvr>
</p:sld>
</file>

<file path=ppt/slides/slide1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logo-small.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CEN207 Veri Yapıları · Hafta 4</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RTEÜ Bilgisayar Mühendisliği · 2026-2027 Güz</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179</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2E7D32"/>
                </a:solidFill>
              </a:rPr>
              <a:t>Kaynaklar (2/2)</a:t>
            </a:r>
          </a:p>
        </p:txBody>
      </p:sp>
      <p:sp>
        <p:nvSpPr>
          <p:cNvPr id="7" name="TextBox 6"/>
          <p:cNvSpPr txBox="1"/>
          <p:nvPr/>
        </p:nvSpPr>
        <p:spPr>
          <a:xfrm>
            <a:off x="640080" y="1325880"/>
            <a:ext cx="10911535" cy="1595120"/>
          </a:xfrm>
          <a:prstGeom prst="rect">
            <a:avLst/>
          </a:prstGeom>
          <a:noFill/>
        </p:spPr>
        <p:txBody>
          <a:bodyPr wrap="square" lIns="45720" rIns="45720">
            <a:spAutoFit/>
          </a:bodyPr>
          <a:lstStyle/>
          <a:p>
            <a:pPr>
              <a:spcAft>
                <a:spcPts val="300"/>
              </a:spcAft>
            </a:pPr>
            <a:r>
              <a:rPr sz="2000" b="1">
                <a:solidFill>
                  <a:srgbClr val="2E7D32"/>
                </a:solidFill>
              </a:rPr>
              <a:t>• </a:t>
            </a:r>
            <a:r>
              <a:rPr sz="2000" b="0">
                <a:solidFill>
                  <a:srgbClr val="1F2D3A"/>
                </a:solidFill>
              </a:rPr>
              <a:t>Huffman (1952) · Williams (1964) · Floyd (1964)</a:t>
            </a:r>
          </a:p>
          <a:p>
            <a:pPr>
              <a:spcAft>
                <a:spcPts val="300"/>
              </a:spcAft>
            </a:pPr>
            <a:r>
              <a:rPr sz="2000" b="1">
                <a:solidFill>
                  <a:srgbClr val="2E7D32"/>
                </a:solidFill>
              </a:rPr>
              <a:t>• </a:t>
            </a:r>
            <a:r>
              <a:rPr sz="2000" b="0">
                <a:solidFill>
                  <a:srgbClr val="1F2D3A"/>
                </a:solidFill>
              </a:rPr>
              <a:t>Vuillemin (1978) — binom öbeği</a:t>
            </a:r>
          </a:p>
          <a:p>
            <a:pPr>
              <a:spcAft>
                <a:spcPts val="300"/>
              </a:spcAft>
            </a:pPr>
            <a:r>
              <a:rPr sz="2000" b="1">
                <a:solidFill>
                  <a:srgbClr val="2E7D32"/>
                </a:solidFill>
              </a:rPr>
              <a:t>• </a:t>
            </a:r>
            <a:r>
              <a:rPr sz="2000" b="0">
                <a:solidFill>
                  <a:srgbClr val="1F2D3A"/>
                </a:solidFill>
              </a:rPr>
              <a:t>Cayley (1857) — ilk ağaç sayma makalesi</a:t>
            </a:r>
          </a:p>
          <a:p>
            <a:pPr>
              <a:spcAft>
                <a:spcPts val="300"/>
              </a:spcAft>
            </a:pPr>
            <a:r>
              <a:rPr sz="2000" b="1">
                <a:solidFill>
                  <a:srgbClr val="2E7D32"/>
                </a:solidFill>
              </a:rPr>
              <a:t>• </a:t>
            </a:r>
            <a:r>
              <a:rPr sz="2000" b="0">
                <a:solidFill>
                  <a:srgbClr val="1F2D3A"/>
                </a:solidFill>
              </a:rPr>
              <a:t>williamfiset/Algorithms · Programiz DSA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CEN207 Hafta 4 — Ağaçlar, Öbekler ve Huffman Kodlaması</dc:title>
  <dc:subject/>
  <dc:creator>Dr. Öğr. Üyesi Uğur CORUH</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