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1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9.xml"/></Relationships>
</file>

<file path=ppt/notesSlides/_rels/notesSlide1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_rels/notesSlide1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_rels/notesSlide1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2.xml"/></Relationships>
</file>

<file path=ppt/notesSlides/_rels/notesSlide1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3.xml"/></Relationships>
</file>

<file path=ppt/notesSlides/_rels/notesSlide1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4.xml"/></Relationships>
</file>

<file path=ppt/notesSlides/_rels/notesSlide1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5.xml"/></Relationships>
</file>

<file path=ppt/notesSlides/_rels/notesSlide1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Geçen hafta bir kutu tek bir değeri tutuyordu; malloc onu yaratıyor, free onu geri veriyordu. Bu hafta o tek kutudan iki fikir çıkıyor: yan yana, aritmetikle erişilen çok sayıda kutu — dizi — ve bir sonrakini gösteren tek bir kutu — bağlı liste (linked list).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 yedi kısa animasyon dersin tamamını taşıyor; her biri, fikri tanıttığımız yerde bir kez görünüyor, ve her biri en can alıcı uç durumuna da bir kez daha bakıyor.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terim ilk geçtiği yerde tam olarak tanımlanır; bu tablo yalnızca onu nerede tekrar bulacağınızı söylüyor.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Canlı çalıştırmak isterseniz şimdi bir terminal açın; bugünün slaytlarındaki her parça, gösterildiği gibi derlenip çalışıyor.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Bugünün her şeyi tam olarak bu beş olguya dayanıyor — bellek hakkında yeni bir şey yok, yalnızca ondan kurulan yeni biçimler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haritadaki her kutunun aşağıda kendi slaytları var, çoğunda kısa bir animasyon ve eksiksiz bir C/Java programı.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1, bir dizinin içeriğini yalnızca okumanın değil değiştirmenin bedelini soruyor — ve boyutu yanlış tahmin edildiğinde ne yapılacağını.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tahmin etmesine izin verin, sonraki slayt yanıtlıyor: ekleme noktasından sonraki her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O(1) indis erişimi dizinin bütün çekiciliği — ve bedeli, bir şeyin hareket etmesi gerektiği an ortaya çıkıyor.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ilk sürümde CAP hiç değişmiyor; yalnızca size hareket ediyor, o da 0..CAP arasında.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Baştan bir ekleme ile sona bir ekleme arasında kaç hücrenin yandığına bakın — asıl ders o fark.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Dolu bir dizi, çökmek yerine eklemeyi doğrudan reddeder — bu kontrol, herhangi bir kaydırma başlamadan önce gelmeli.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Kaydırma döngüsü sondan k'ye doğru, geriye çalışır — ileri yönde çalışsaydı değerler kopyalanmadan üzerine yazılırdı.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döngü ileri yönde çalışır — insert'in geriye kaydırmasının ayna görüntüsü, ve tersine dönmesi de bir o kadar kolay.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Aynı fonksiyon, çağıranın seçtiği k indisine bağlı olarak O(1)'den O(n)'e kadar her şeye mal olabilir.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sonraki slayttan önce toplamasına izin verin.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Beş değeri yerleştirmek için on kaydırma — baştan eklemenin pahalı olmasının nedeni tam olarak bu: en kötü durumu her seferinde tekrarlaması.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tam olarak Java'nın ArrayList'inin ve C++'ın std::vector'ünün perde arkasında yaptığı şey — aynı numara, endüstriyel ölçekte.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büyümede dizinin altında beliren geçici satıra bakın — o satır kopyanın kendisi, eski bloğun yerini almak üzere yukarı kaymadan önce.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Küçülme isteğe bağlı ve büyümenin simetriği — kullanım dörtte bire düştüğünde kapasite yarıya iniyor, belleği geri vermek için.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Var olan her değer yeni bloğa tek tek kopyalanıyor — büyümenin O(n) bedeli tam olarak o tam kopyadan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Yeniden boyutlandırma yalnızca blok zaten doluyken çalışıyor — çoğu çağrı doğrudan sondaki tek satırlık yazmaya atlıyor.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Amortize etmek, uzun bir işlem dizisi üzerinden ortalama almak demektir — bir ekleme pahalı olabilir, ama ortalama hiçbir zaman pahalı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ikiye katlamaları saymasına izin verin: 1, 2, 4, 8... sonraki slayttan önce.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İkiye katlama, büyüme sayısının yalnızca son boyutun logaritması kadar artması demek — toplam kopyalamanın ucuz kalmasının nedeni tam olarak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2, hiçbir zaman tek boyutlu olmaktan başka bir şey olmamış bellekte "iki boyutlu" bir dizinin aslında neye benzediğini soruyor.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Gerçekten iki boyutlu bir bellek diye bir şey yok — her "2B" dizi aslında kılık değiştirmiş bir 1B dizidir.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Satır öncelikli ile sütun öncelikli tamamen bir kural meselesi — "satır" ya da "sütun"un belleğe daha doğal geleni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formül var, ve bu bölümün sorduğu her "2B dizi" sorusu doğru olanı seçip uygulamaya iniyor.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Izgaranın altındaki bellek satırına bakın — satır öncelikli bir gezinme, birbirini izleyen bellek hücrelerine, adım adım iner.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Buradaki gezinme sırası depolama sırasıyla çelişiyor — artık her adım bir sonraki hücreye değil, bellekte bir sıçramaya karşılık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Dıştaki i döngüsü ve içteki j döngüsü, satır öncelikli formülü birebir izliyor — sırayla, her adres için bir ziyaret.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Formülün bedeli hiç değişmiyor — değişen, art arda gelen ziyaretlerin gerçek bellekte ne kadar uzağa düştüğü, ve işlemcinizin önbelleğinin asıl hissettiği de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formülü kendisinin uygulamasına izin verin, sonraki slayttan önce.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bir adımlık bitişiklik tam olarak "satır öncelikli"nin kazandırdığı şey, ve sütun öncelikli bir gezinmenin harcayacağı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3, tek bir fikri paylaşan iki dizi numarasını kapsıyor — değerleri yalnızca O(1) ek alanla, hiçbir zaman ikinci bir dizi kullanmadan hareket ettirmek.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Bariz yaklaşım — yeni bir diziye kopyalamak — tam olarak bu bölümün dışladığı yaklaşım.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numara ilk seferde büyü gibi hissettiriyor; animasyonda bir ters çevirmeyi tek tek izlemek, işte o zaman oturuyor.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ters çevirme tek başına yanlış görünür; yalnızca üçüncüsü, dizinin tamamı üzerinde, her şeyi yeniden düzeltir.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ters çevirmenin sonucu altta yeni bir satır olarak tutuluyor, böylece üç aşama da bir arada, yan yana görünür kalıyor.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10 değer üzerinde d=23 yine de çalışır, çünkü tek bir ters çevirme bile başlamadan d % n onu 3'e indirger.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farklı aralıkla üç kez çağrılan bu tek yardımcı fonksiyon, döndürme algoritmasının tamamı.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çağrı, üç aralık — bu fonksiyonda başka hiçbir şey iş yapmıyor.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geçiş, üç kat yavaş olması gerekiyormuş gibi geliyor, ama üç kere O(n) yine sadece O(n)'dir.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tam olarak bir quicksort bölümleme adımıyla aynı iki-işaretçi biçimi — aynı fikir gelecek dönem yeniden karşımıza çıkacak.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left ve right'ın birbirine doğru yürüyüşünü izleyin, her biri zaten doğru tarafta olan değerleri atlayarak.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Hiç takas gerekmese bile işaretçiler burada dizinin tamamını yine de yürür — kontrolün kendisi yine de O(n) tutar.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iç while döngüsü, zaten doğru tarafta olan değerleri atlar; yalnızca ikisi de durunca gerçek bir takas olur.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iç döngü ayrıca left &lt; right'ı kontrol eder, yoksa iki işaretçi birbirini geçip birbirinin ötesini okuyabilir.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segregate'in aslında neyi karşılaştırdığını düşünmesine izin verin.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Ayırmak ve sıralamak farklı işler; bu algoritma yalnızca "negatif mi" diye sorar, hiçbir zaman "hangisi büyük" diye sormaz.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4, bir matrisin çoğunlukla sıfırlardan oluştuğu — gerçek bilimsel ve çizge hesaplamalarında çok yaygın olan — durumda ne yapılacağını soruyor.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milyon int, yalnızca bu tek matris için 4 MB — ve matris %99,98 boş; israf hiç de varsayımsal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Kimse her boş otopark yerini fotoğraflayıp boş olduğunu kanıtlamaz — yalnızca arabaların nerede olduğunu yazar.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sıfır olmayan hücre için üç sayı, çoğunlukla sıfırlardan oluşan koca bir satırın yerini alır — kazanç, matris ne kadar seyrekse o kadar büyür.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Kaç hücrenin sessizce atlandığına bakın — yalnızca bir avuç sıfır olmayan hücre bir triplet satırı üretir.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hücre taranır ve atlanır — triplet tablosu tamamen boş kalır, ve bu da kendi başına geçerli, doğru bir sonuçtur.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İç içe döngüler her hücreyi ne olursa olsun tarar, ama if kontrolü sayesinde yalnızca sıfır olmayan hücreler out[]'a yazılır.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Taramanın kendisi tüm matristen daha ucuz olamaz, ama sonuçtan sonra kurulan her şey küçük çıktıdan faydalanır.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gerçekten zekice bir numara — her kaydın nereye ait olduğunu önceden bilmek, hiç sıralamaya gerek kalmaması demek.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Önce count[]'un, sonra bu sayıları başlangıç ofsetlerine çeviren pos[]'un dolduğuna bakın — tek bir çıktı triplet'i yerleşmeden önce.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hücre sıfır olmasa bile hızlı devrik yine çalışır — yalnızca yerleştireceği triplet sayısı, matrisin hücre sayısı kadar olur.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pos[c], c'den önceki her sütunun toplamı — c sütununun triplet'lerinin çıktıda tam olarak başlaması gereken 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pos[c]++, hem c sütunu için bir sonraki boş hücreyi okur hem de oraya inecek bir sonraki triplet için o hücreyi ayırır.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Önek toplamı adımını atlayın, her triplet yine de bir yere yerleşir — sadece algoritmanın vaat ettiği sıralı düzende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iki girdi de zaten sıralı olduğu için, toplama hiçbir zaman arama yapmak zorunda kalmıyor — yalnızca iki mevcut konumu karşılaştırması gerekiyor.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 ve j işaretçilerinin bağımsız ilerlediğine bakın, her biri yalnızca kendi listesinde adım atarak — tam olarak iki sıralı diziyi birleştirmek gibi.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İptal olan bir hücre çıktıya hiç yazılmaz — sonuç seyrek kalır, yeni bir sıfır kayıt hiç kazanmaz.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Yalnızca üç durum: a daha erken, b daha erken, ya da ikisi de tam olarak aynı hücreye düşer ve değerleri toplanır.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yaklaşımın tamamı, iki listenin de zaten sıralı olmasına dayanıyor — sırasız triplet'ler verin, birleştirme sessizce yanlış yanıt verir.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hesabı yapmasına izin verin, sonraki slayttan önce.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Sıfır değerli bir triplet'i tutmak, tüm gösterimin dayandığı "yalnızca sıfır olmayan hücreler" sözünü sessizce bozardı.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5, haftanın ikinci büyük fikrini tanıtıyor — ekleme yapmanın hiçbir zaman başka bir şeyi kaydırmak zorunda olmadığı bir yapı.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Sınıfa bir an verin — yanıt, bugünün geri kalanının üzerine kurulduğu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McCarthy "veri yapıları" diye bir konu düşünmüyordu, sembolik akıl yürütme için bir dil kuruyordu — bu fikir sadece her yerde çıktı karşımıza.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dizi bir kerede tuttuğunuz bir harita; bir bağlı liste yalnızca tek seferde bir adım yürüyebildiğiniz bir 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 ve gelecek haftaki her bağlı liste programı, tam olarak bu beş satırlık struct üzerine kuruluyor.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head'i kaybedin, ondan sonraki her düğüm erişilemez hale gelir — head, tüm listenin asılı durduğu tek iplik.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kendine gönderme ilk seferde birçok öğrenciyi takıldırıyor — anahtar nokta, bir işaretçinin neyi gösterdiğine bakmaksızın hep aynı küçük, sabit boyutta olması.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NULL bir işaretçiyi dereferans etmek, bu dönemin her bağlı liste programındaki en yaygın çökme nedeni.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bunu "inception" slaytıyla bağlantılandırmasına izin verin, yanıttan önce.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işaretçi, neyi gösterdiğine bakmaksızın hep aynı küçük bayt sayısı — döngüsel bağımlılığı kıran şey tam olarak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6, sonraki her liste türünün — çift yönlü, dairesel, XOR, atlamalı — yeniden kullandığı ya da genişlettiği dört işlemi kuruyor.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tamamen listenin ayrı bir son (tail) işaretçisi tutup tutmadığına bağlı — bu sürüm tutmuyor.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"Sırayla" burada bir üslup tercihi değil — çalışan bir liste ile koparılmış bir liste arasındaki fark.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Özellikle insert_tail'i izleyin — son işaretçisi olmadığı için önce var olan her düğümü geçmesi gerekiyor.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gösterim gerçek listeye hiç dokunmaz — yalnızca insert_after'daki yazım sırasının neden gerçekten önemli olduğunu göstermek için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malloc, bir işaretçi yazımı, bir dönüş — insert_head listenin geri kalanına hiç bakmaz bile.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iki satırı takas edin, 1. adım onu okuduğunda prev-&gt;next zaten n'e eşit olur — yeni düğüm kendini gösterir hale gelir.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insert_after'ın kendisi O(1), ama prev'i baştan bulmak, yani arama yapmak, genellikle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Bypass oku tüm numaranın kendisi: artık kimse cur'u göstermiyor, o yüzden erişilemez hale geliyor, serbest bırakılmaya hazır.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prev ve cur'un birlikte hareket etmesini izleyin — prev her zaman cur'un bir adım gerisinde, cur bulunur bulunmaz yeniden bağlanmaya hazır.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kodda son düğümü silmek ayrı bir durum bile değil — aynı prev/cur taramasından doğal olarak çıkıyor.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Baş durumu burada ayrı ele alınıyor, çünkü değişmesi gereken yalnızca bir düğümün next alanı değil, head'in kendisi.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prev, cur ile aynı adımda güncellenmezse, bypass oku tamamen yanlış düğümden çıkmış olur.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bir listenin bir diziye göre feda ettiği en büyük şey — k konumuna doğrudan atlamanın hiçbir yolu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Karşılaştırma sayacının yükselmesine bakın — ziyaret edilen her düğüm, aranan değer olsun olmasın, bir karşılaştırmaya mal olur.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Boş bir liste, for döngüsünün koşulu olan cur != NULL'ın hemen başarısız olması demek — arama hiçbir şeyi karşılaştırmadan -1 döner.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fonksiyonun tamamı bir slayta sığıyor — bugünkü derste ondan hiçbir şey kesilmiyor.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O(n) sayısını aklınızda tutun — üç bölüm sonraki diziler-listeler tablosundaki en büyük argüman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işaretçinin bir seferde bir düğüm üzerinde uyum içinde dans etmesi, algoritmanın tamamı — ne özyineleme, ne ek bellek.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okun teker teker, hep aynı sırayla çevrilmesini izleyin: next'i kaydet, curr'un okunu çevir, ikisini de ilerlet.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küçük önemsiz olmayan durum bile aynı üç-işaretçi dansından geçiyor, yalnızca çok yerine tek bir tekrarla.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fonksiyonun tamamı da bir slayta sığıyor, ve onu en az bir kez satır satır, sesli okumaya değer.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işaretçinin ötesinde hiç ek bellek gerektirmeyen yerinde tersine çevirme, bu algoritmayı ezbere bilmeye değer kılan asıl neden.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yanıttan önce her adımda curr-&gt;next'in gerçekte neyi tuttuğunu izlemesine izin verin.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insert_after'ın adım sırasıyla tamamen aynı "önce kaydet, sonra üzerine yaz" dersi, yalnızca farklı bir işlemde yeniden karşımıza çıkıyor.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7, düğüm başına ikinci bir işaretçi ekliyor, karşılığında iki yönde de yürüyebilmek için.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 söylendiğinde neredeyse fazla bariz geliyor — ama her işlemin nasıl yazılması gerektiğini değiştiriyor.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Ama ek işaretçi bedavaya gelmiyor — her ekleme ve silmede doğru tutulması gereken bir alan daha.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Ekleme noktasını atlayan her işaretçinin artık geri yönde eşleşen bir işaretçisi var — ikisinin de düzeltilmesi gerekiyor.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düğümdeki iki oka bakın — satırın üstünde kavis çizen next, altında kavis çizen prev — birlikte güncelleniyor, hiçbir zaman yalnızca biri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Şu anki tail'den sonra eklemek, yeni düğümün yeni tail olması demek — sadece bir next işaretçisi değil, list-&gt;tail'in kendisi güncellenmeli.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Toplamda dört işaretçi yazımı: yeni düğümün kendi prev'i ve next'i, eski sonraki'nin prev'i (ya da list-&gt;tail), ve cur'un next'i.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cur-&gt;prev burada doğrudan okunuyor — tekil sürüm, tararken ayrı bir prev değişkenini elle takip etmek zorundaydı.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Arama bedeli ikinci bir işaretçiyle hiç iyileşmiyor — yalnızca yeniden bağlama adımı, ve geriye yürüyebilme değişiyor.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Yanıttan önce delete_value kod slaytına geri işaret edin.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Saklanan o prev alanı, çift yönlü listelerin var olmasının tüm nedeni — geri kalan her şey, her düğümde onun bulunmasından çıkıyor.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8, NULL'ı tamamen kaldırıyor — liste sona ermek yerine sarılıyor — ve bu biçimi çok eski bir bulmacayı çözmek için kullanıyor.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Bunu denememek için bariz bir neden yok — ve tam olarak Josephus probleminin ihtiyaç duyduğu şey olduğu ortaya çıkıyor.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Bunu unutmak klasik dairesel liste hatası: NULL'da durmak üzere yazılmış bir döngü hiçbir zaman durmaz.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Yalnızca tail'i tutup head'i tail-&gt;next'ten türetmek, bu programın bilinçli, küçük bir tasarım tercihi.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Satırın altında bir eğri olarak çizilen sarılma okuna bakın — son düğümü doğrudan ilk düğüme bağlıyor.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düğümlü dairesel bir liste kendini gösterir; o tek düğümü silmek, listeyi gerçekten boş bırakmalı, tail geri NULL'a dönmeli.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Boş liste durumu özel, çünkü korunacak henüz bir head-&gt;next ilişkisi yok — yeni düğümün kendine dönmesi gerekiyor.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 yalnız başına, bu haftaki materyalin diğer her hatasından daha fazla sonsuz döngüye neden oluyor.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Efsane tam olarak doğru olsun ya da olmasın, tarif ettiği eleme örüntüsü tam olarak bu algoritmanın simüle ettiği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eleme, tıpkı dairesel silme gibi, yalnızca tek bir bypass oku — tüm problem az önce gösterilen işleme indirgeniyor.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elemede çemberin tam olarak bir düğüm küçülmesine, sarılma okunun her seferinde yeniden çizilmesine bakın.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Çemberde yalnızca bir kişi varken, eleme döngüsünün remaining &gt; 1 koşulu hemen yanlış olur — kimse hiç elenmez.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İç for döngüsü tam olarak k-1 adım ileriyi sayar — dairesel silmeden aynı bypass oku, sonra üzerine geldiğini kaldırır.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Simülasyon, animasyonun adım adım gösterdiği şey; yineleme ise hiç çembere gerek kalmadan yalnızca son yanıta giden bir kısayol.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k=1'in gerçekte ne anlama geldiğini düşünmesine izin verin, yanıttan önce.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k=1 mümkün olan en basit durum, ve genel algoritmanın hâlâ sade sezginin beklediği gibi davrandığını gösteren iyi bir sağlama.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9, bilinmeye değer bir bellek tasarrufu numarası, ama sonundaki hatalar slaytı en çok önemli olan kısım.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İlk başta imkânsız geliyor — iki adresi tek bir alanın boşluğunda gerçekten saklayamazsınız — ama bir numara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değeri kendisiyle XOR'lamak her zaman sıfır verir — bu tek olgu, bu yapının tamamının arkasındaki numara.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Ekrandaki her düğümün hex adresine ve npx değerine bakın — gezinme, bir sonraki adresi her adımda gerçekten hesaplıyor.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Boş bir listedeki tek düğüm hem baş hem son birden — npx'i yalnızca tek gerçek komşusunun NULL ile XOR'u.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xor_node, bu programdaki her başka fonksiyonun çağırdığı tek yardımcı — numaranın gerçekte yaşadığı yer burası.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prev, tıpkı sıradan bir tekil gezinmenin başladığı gibi NULL'dan başlıyor — döngünün biçimi hakkında değişen başka bir şey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Zaman karmaşıklığı çift yönlü bir listeye göre aslında iyileşmiyor — buradaki tüm kazanç hız değil, bellek.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bölümdeki en önemli tek slayt burası — numara zekice, ama gerçekten üretime çıkarılacak bir şey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bunu bir çöp toplayıcının gerçekte ne yapması gerektiğiyle bağlantılandırmasına izin verin.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Demodaki Java simülasyonu, gerçek bellek adresleri yerine dizi indisleri kullanarak tam olarak bunun çevresinden dolanıyor.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10, bir bağlı listenin ikili aramanın O(log n)'ini hiç alıp alamayacağını soruyor, ve bir fazladan fikirle "evet" diyor.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Engel şu ki bir listenin hiç indisi yok, yani "ortaya sıçra" henüz anlamlı bir işlem bile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Pugh'un kendi savı tam olarak buydu: dengeli bir ağacın beklenen performansı, doğru yazması çok daha az kod 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Daha fazla hızlı şerit, daha fazla seviye, durak sayısını daha da küçültüyor — bu demo görünür kalması için yalnızca iki seviye kullanıyor.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arama en yüksek seviyede başlar ve aşağı doğru ilerler, bir kez indikten sonra asla yukarı çıkmaz.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Aramanın hızlı şeritte başlayıp, yalnızca fazla ileri gidince seviye 0'a indiğine, sonra bir son adım attığına bakın.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Hızlı şeritte neredeyse hiçbir şey yokken, aramanın büyük kısmı yine de seviye 0'da geçmek zorunda kalıyor.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Dıştaki for döngüsü seviyeleri en yüksekten aşağı sayar; içteki while döngüsü cur'u yalnızca sağa hareket ettiren tek 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 bir uygulama her anahtarın seviyesi için ekleme anında yazı tura atar — bu demo her çalıştırma tekrarlanabilir olsun diye seviyeleri önceden sabitliyor.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bunu yalnızca seviye 0'ın gerçekte ne olduğuyla bağlantılandırmasına izin verin.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Üzerinde durmaya değer: bir atlamalı listenin hızı hiçbir zaman garanti değil, yalnızca beklenen — en kötü durumu tam olarak düz bir liste.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11, bugünün her şeyini tek bir tabloda yan yana koyuyor, ödünleşimi açıkça göstermek için.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Yalnızca iki satır gerçekten farklı — indise erişim ve baştan ekleme — ve zıt yönlerde farklılar.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 evrensel olarak "daha iyi" bir yapı yok — doğru seçim, tamamen programın en çok hangi işlemi yaptığına bağlı.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Sınıfın bir yığının gerçekte tek bir işleme ihtiyaç duyduğunu düşünmesine izin verin.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Gelecek haftanın yığınları ve kuyrukları bu seçimi somutlaştıracak, ikisi üzerine de gerçek uygulamalarla.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Dört fikir, ve her biri gerçekte aynı soruyla ilgili: veri değiştiğinde ne hareket etmek zorunda, ve ne kadar.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beş liste türünün her biri, altında hâlâ yalnızca düğümler ve işaretçiler — hiçbiri yeni bir bellek türü gerektirmedi.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öğrenci bugünden yalnızca bir cümle hatırlayacaksa, hatırlamaya değer olan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 yazılı notun sonundaki kendi kendine kontrol sınavını, burada daha kısa bir set olarak yansıtıyor.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Sorun, bekleyin, sonra ilerleyin.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Günün ilk mini sorusundaki aynı en kötü durum, yalnızca daha büyük bir dizide.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1'deki amortize maliyet argümanını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Amortize etmek, birçok işlem üzerinden bir ortalama — hiçbir zaman tek bir işlem hakkında bir söz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6'daki sıra-takası uç durumunu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Böyle bir kendine döngü, prev'i o zamana kadar izleyen her şeyi sessizce koparır.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10'un son mini sorusunu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atlamalı listenin hızı her zaman seviye 0'ın üstünde gerçekten kaç hızlı seviye olduğuna bağlıdır.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Gelecek haftaki her yığın ve kuyruk, bugünün iki yapısından tam olarak birinin üzerine kuruluyor, işlemler yalnızca tek bir uca kısıtlanmış halde.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Bunlar, haftanın yazılı notunun sonunda listelenen aynı kaynaklar.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Tarihsel kaynaklar — Pugh, McCarthy, Josephus — bugünkü "kısa tarihçe" slaytlarının dayandığı kaynaklar.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gif"/><Relationship Id="rId4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gif"/><Relationship Id="rId4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gif"/><Relationship Id="rId4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gif"/><Relationship Id="rId4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gif"/><Relationship Id="rId4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9.gif"/><Relationship Id="rId4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0.gif"/><Relationship Id="rId4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1.gif"/><Relationship Id="rId4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2.gif"/><Relationship Id="rId4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3.gif"/><Relationship Id="rId4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4.gif"/><Relationship Id="rId4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5.gif"/><Relationship Id="rId4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4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5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6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8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9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0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1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2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3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4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5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Diziler, Matrisler ve Bağlı Listeler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765"/>
                <a:gridCol w="10171769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Diziler: ekleme/silme, dinamik büyüme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2B yerleşim, döndürme, yeniden düzenleme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3–5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Seyrek matrisler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6–8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listeler: düğüm/baş/NULL, tekil işlemler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9–12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Çift yönlü, dairesel, Josephus, XOR, atlamalı liste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13–17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diziler ve listeler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75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çıktıları:</a:t>
            </a:r>
            <a:r>
              <a:rPr sz="2000" b="0">
                <a:solidFill>
                  <a:srgbClr val="1F2D3A"/>
                </a:solidFill>
              </a:rPr>
              <a:t> ÖÇ.1 (temel veri yapılarını açıklama) · ÖÇ.2 (karmaşıklık analizi) · ÖÇ.7 (doğru yapıyı seçme)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kavramları — nerede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24636"/>
                <a:gridCol w="2386898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Diziler: kaydırma, dinamik büyüme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2B diziler, döndürme, yeniden düzenleme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2–3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Seyrek matrisler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Tekil/çift yönlü/dairesel listeler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5–8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XOR liste, atlamalı liste, diziler ve listeler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9–11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örnekleri nasıl çalışıyor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fikrin eksiksiz bir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programı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code/week-02/c/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code/week-02/java/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programın beklenen çıktısı hafta notunda var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Hatırlatma — Hafta 1: bellek ve işaretçiler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değişken, bellekte etiketli bir </a:t>
            </a:r>
            <a:r>
              <a:rPr sz="2000" b="1">
                <a:solidFill>
                  <a:srgbClr val="1F2D3A"/>
                </a:solidFill>
              </a:rPr>
              <a:t>kutu</a:t>
            </a:r>
            <a:r>
              <a:rPr sz="2000" b="0">
                <a:solidFill>
                  <a:srgbClr val="1F2D3A"/>
                </a:solidFill>
              </a:rPr>
              <a:t>dur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işaretçi (pointer) bir </a:t>
            </a:r>
            <a:r>
              <a:rPr sz="2000" b="1">
                <a:solidFill>
                  <a:srgbClr val="1F2D3A"/>
                </a:solidFill>
              </a:rPr>
              <a:t>adres saklar</a:t>
            </a:r>
            <a:r>
              <a:rPr sz="2000" b="0">
                <a:solidFill>
                  <a:srgbClr val="1F2D3A"/>
                </a:solidFill>
              </a:rPr>
              <a:t> — bir kutuyu gösterir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malloc(n)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bayt ayırır, bir adres döndürür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free(p)</a:t>
            </a:r>
            <a:r>
              <a:rPr sz="2000" b="0">
                <a:solidFill>
                  <a:srgbClr val="1F2D3A"/>
                </a:solidFill>
              </a:rPr>
              <a:t>: kutuyu geri verir; sonra </a:t>
            </a:r>
            <a:r>
              <a:rPr sz="2000" b="0">
                <a:solidFill>
                  <a:srgbClr val="A1123F"/>
                </a:solidFill>
                <a:latin typeface="Consolas"/>
              </a:rPr>
              <a:t>p = NULL</a:t>
            </a:r>
            <a:r>
              <a:rPr sz="2000" b="0">
                <a:solidFill>
                  <a:srgbClr val="1F2D3A"/>
                </a:solidFill>
              </a:rPr>
              <a:t> yapın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hiçbir şeyi</a:t>
            </a:r>
            <a:r>
              <a:rPr sz="2000" b="0">
                <a:solidFill>
                  <a:srgbClr val="1F2D3A"/>
                </a:solidFill>
              </a:rPr>
              <a:t> göstermeyen bir işaretçi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Haftanın haritası — genel bakış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8923"/>
                <a:gridCol w="4932611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Diziler ve matrisler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Bağlı listeler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Kaydırma, dinamik büyüme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Düğüm, baş, NULL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Satır öncelikli, döndürme, düzenleme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Tekil, çift yönlü, dairesel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Seyrek: triplet, devrik, toplama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Josephus, XOR, atlamalı liste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Bellekte Diziler: Ekleme, Silme, Büyüme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soru ile başlayalım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dizi, art arda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kutudur. Ortasına bir değer eklendiğinde, yeni değer yerine oturmadan önce ne hareket etmek zorunda?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numaralı dolaplardan oluşan bir sıra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kutu, başlangıçtan </a:t>
            </a:r>
            <a:r>
              <a:rPr sz="2000" b="1">
                <a:solidFill>
                  <a:srgbClr val="1F2D3A"/>
                </a:solidFill>
              </a:rPr>
              <a:t>indis × kutu boyutu</a:t>
            </a:r>
            <a:r>
              <a:rPr sz="2000" b="0">
                <a:solidFill>
                  <a:srgbClr val="1F2D3A"/>
                </a:solidFill>
              </a:rPr>
              <a:t> uzaklıkta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arr[k]</a:t>
            </a:r>
            <a:r>
              <a:rPr sz="2000" b="0">
                <a:solidFill>
                  <a:srgbClr val="1F2D3A"/>
                </a:solidFill>
              </a:rPr>
              <a:t> saf aritmetik — arama gerekmez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dolaplar kendi kendine kayıp ayrılmaz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Yer açmak, ondan sonraki her dolabı hareket ettirmek demek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size</a:t>
            </a:r>
            <a:r>
              <a:rPr sz="3000" b="1">
                <a:solidFill>
                  <a:srgbClr val="2E7D32"/>
                </a:solidFill>
              </a:rPr>
              <a:t> ve kapasite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Sabit bir dizi baştan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</a:t>
            </a:r>
            <a:r>
              <a:rPr sz="2000" b="0">
                <a:solidFill>
                  <a:srgbClr val="1F2D3A"/>
                </a:solidFill>
              </a:rPr>
              <a:t> kutu ayırır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size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gerçekte</a:t>
            </a:r>
            <a:r>
              <a:rPr sz="2000" b="0">
                <a:solidFill>
                  <a:srgbClr val="1F2D3A"/>
                </a:solidFill>
              </a:rPr>
              <a:t> kaç kutunun kullanıldığını takip eder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insert_at(k, v)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indisinde yer aç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delete_at(k)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indisindeki boşluğu kapat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Dizide ekleme ve silme, adım adım</a:t>
            </a:r>
          </a:p>
        </p:txBody>
      </p:sp>
      <p:pic>
        <p:nvPicPr>
          <p:cNvPr id="7" name="Picture 6" descr="array-insert-delet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618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taşma: dizi dolu</a:t>
            </a:r>
          </a:p>
        </p:txBody>
      </p:sp>
      <p:pic>
        <p:nvPicPr>
          <p:cNvPr id="7" name="Picture 6" descr="array-insert-delete--overflow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1662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insert_at()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insert_at(int k, 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(size == CAP)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false;          /* full: overflow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size; i &gt; k; i--)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arr[i] = arr[i - 1];   /* shift right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arr[k] = 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size++;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delete_at()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delete_at(int k)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(size ==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false;          /* empty: underflow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k; i &lt; size - 1;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arr[i] = arr[i + 1];   /* shift left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size--;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k = 0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elemanı kaydırır —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k = size</a:t>
            </a:r>
            <a:r>
              <a:rPr sz="2000" b="0">
                <a:solidFill>
                  <a:srgbClr val="1F2D3A"/>
                </a:solidFill>
              </a:rPr>
              <a:t> (sona ekleme): hiç kaydırma yok —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önce taşma/alttan taşma kontrolünü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yanlış yönde kaydırıp veriyi ezmek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5 değeri hep 0. indise eklediniz. Toplam kaç eleman-kaydırması oldu?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0+1+2+3+4 = 10 kaydırma.</a:t>
            </a:r>
            <a:r>
              <a:rPr sz="2000" b="0">
                <a:solidFill>
                  <a:srgbClr val="1F2D3A"/>
                </a:solidFill>
              </a:rPr>
              <a:t> Her baştan ekleme, o an var olan her elemanı kaydırır — klasik O(n) en kötü durum, beş kez tekrarlanmış.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Peki ya boyut önceden bilinmiyorsa?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Sabit bir dizinin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</a:t>
            </a:r>
            <a:r>
              <a:rPr sz="2000" b="0">
                <a:solidFill>
                  <a:srgbClr val="1F2D3A"/>
                </a:solidFill>
              </a:rPr>
              <a:t>'i katı bir tavandır. Bir </a:t>
            </a:r>
            <a:r>
              <a:rPr sz="2000" b="1">
                <a:solidFill>
                  <a:srgbClr val="1F2D3A"/>
                </a:solidFill>
              </a:rPr>
              <a:t>dinamik dizi</a:t>
            </a:r>
            <a:r>
              <a:rPr sz="2000" b="0">
                <a:solidFill>
                  <a:srgbClr val="1F2D3A"/>
                </a:solidFill>
              </a:rPr>
              <a:t>, eklemeyi reddetmek yerine kendi kapasitesini talep üzerine büyütür.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Dinamik dizi büyümesi, adım adım</a:t>
            </a:r>
          </a:p>
        </p:txBody>
      </p:sp>
      <p:pic>
        <p:nvPicPr>
          <p:cNvPr id="7" name="Picture 6" descr="dynamic-array-growt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0663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geri küçülme</a:t>
            </a:r>
          </a:p>
        </p:txBody>
      </p:sp>
      <p:pic>
        <p:nvPicPr>
          <p:cNvPr id="7" name="Picture 6" descr="dynamic-array-growth--shrink-quart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0663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da_resize()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da_resize(DynArray *a, int new_cap)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*fresh = malloc(new_cap * sizeof(int));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a-&gt;size;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fresh[i] = a-&gt;data[i];   /* copy every value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free(a-&gt;data);               /* old block freed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a-&gt;data = fresh;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a-&gt;cap = new_cap;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da_append()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da_append(DynArray *a, 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(a-&gt;size == a-&gt;cap)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new_cap = a-&gt;cap * 2;   /* growth factor 2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da_resize(a, new_cap);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a-&gt;data[a-&gt;size++] = 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Büyüyen bir ekleme </a:t>
            </a:r>
            <a:r>
              <a:rPr sz="2000" b="0">
                <a:solidFill>
                  <a:srgbClr val="A1123F"/>
                </a:solidFill>
                <a:latin typeface="Consolas"/>
              </a:rPr>
              <a:t>size</a:t>
            </a:r>
            <a:r>
              <a:rPr sz="2000" b="0">
                <a:solidFill>
                  <a:srgbClr val="1F2D3A"/>
                </a:solidFill>
              </a:rPr>
              <a:t> elemanı kopyalar: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Çoğu ekleme yalnızca bir hücre yazar: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eklemede toplam kopya sayısı </a:t>
            </a:r>
            <a:r>
              <a:rPr sz="2000" b="1">
                <a:solidFill>
                  <a:srgbClr val="1F2D3A"/>
                </a:solidFill>
              </a:rPr>
              <a:t>2n'nin altında</a:t>
            </a:r>
            <a:r>
              <a:rPr sz="2000" b="0">
                <a:solidFill>
                  <a:srgbClr val="1F2D3A"/>
                </a:solidFill>
              </a:rPr>
              <a:t> kalır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Yani ekleme başına </a:t>
            </a:r>
            <a:r>
              <a:rPr sz="2000" b="1">
                <a:solidFill>
                  <a:srgbClr val="1F2D3A"/>
                </a:solidFill>
              </a:rPr>
              <a:t>amortize edilmiş</a:t>
            </a:r>
            <a:r>
              <a:rPr sz="2000" b="0">
                <a:solidFill>
                  <a:srgbClr val="1F2D3A"/>
                </a:solidFill>
              </a:rPr>
              <a:t> maliyet O(1)'dir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her tek eklemeyi O(n) sanmak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cap = 1</a:t>
            </a:r>
            <a:r>
              <a:rPr sz="2000" b="0">
                <a:solidFill>
                  <a:srgbClr val="1F2D3A"/>
                </a:solidFill>
              </a:rPr>
              <a:t>'den başlayıp ikiye katlayarak, 100 değer teker teker eklenirken dizi kaç kez büyür?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7 kez</a:t>
            </a:r>
            <a:r>
              <a:rPr sz="2000" b="0">
                <a:solidFill>
                  <a:srgbClr val="1F2D3A"/>
                </a:solidFill>
              </a:rPr>
              <a:t> (1→2→4→8→16→32→64→128). </a:t>
            </a:r>
            <a:r>
              <a:rPr sz="2000" b="0">
                <a:solidFill>
                  <a:srgbClr val="A1123F"/>
                </a:solidFill>
                <a:latin typeface="Consolas"/>
              </a:rPr>
              <a:t>log2(100) ≈ 6.6</a:t>
            </a:r>
            <a:r>
              <a:rPr sz="2000" b="0">
                <a:solidFill>
                  <a:srgbClr val="1F2D3A"/>
                </a:solidFill>
              </a:rPr>
              <a:t>, yukarı yuvarlanmış — büyüme son boyuta göre </a:t>
            </a:r>
            <a:r>
              <a:rPr sz="2000" b="1">
                <a:solidFill>
                  <a:srgbClr val="1F2D3A"/>
                </a:solidFill>
              </a:rPr>
              <a:t>logaritmiktir</a:t>
            </a:r>
            <a:r>
              <a:rPr sz="2000" b="0">
                <a:solidFill>
                  <a:srgbClr val="1F2D3A"/>
                </a:solidFill>
              </a:rPr>
              <a:t>, doğrusal değil.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İki Boyutlu Diziler: Satır Öncelikli mi, Sütun Öncelikli mi?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soru ile başlayalım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Bellek, baytlardan oluşan tek uzun bir sıra. Bir matris iki boyutlu görünür — satır ve sütun.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mat[i][j]</a:t>
            </a:r>
            <a:r>
              <a:rPr sz="2000" b="0">
                <a:solidFill>
                  <a:srgbClr val="1F2D3A"/>
                </a:solidFill>
              </a:rPr>
              <a:t> nasıl tek bir adrese döner?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kitaplık, bir raf sırayla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Matrisin satırlarını uç uca dizildiğini hayal edin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0. satırın hücreleri, sonra 1. satırınki, böyle devam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yerleşime </a:t>
            </a:r>
            <a:r>
              <a:rPr sz="2000" b="1">
                <a:solidFill>
                  <a:srgbClr val="1F2D3A"/>
                </a:solidFill>
              </a:rPr>
              <a:t>satır öncelikli (row-major)</a:t>
            </a:r>
            <a:r>
              <a:rPr sz="2000" b="0">
                <a:solidFill>
                  <a:srgbClr val="1F2D3A"/>
                </a:solidFill>
              </a:rPr>
              <a:t> denir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Bazı diller (Fortran, MATLAB) önce </a:t>
            </a:r>
            <a:r>
              <a:rPr sz="2000" b="1">
                <a:solidFill>
                  <a:srgbClr val="1F2D3A"/>
                </a:solidFill>
              </a:rPr>
              <a:t>sütunları</a:t>
            </a:r>
            <a:r>
              <a:rPr sz="2000" b="0">
                <a:solidFill>
                  <a:srgbClr val="1F2D3A"/>
                </a:solidFill>
              </a:rPr>
              <a:t> dizer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Adres formülleri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Satır öncelikli: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addr(i,j) = i * COLS + j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Sütun öncelikli: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addr(i,j) = j * ROWS + 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 ve Java: satır öncelikli; Fortran, MATLAB: sütun öncelikli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Formül aritmetik — hiç arama yok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Bellekte matris, adım adım</a:t>
            </a:r>
          </a:p>
        </p:txBody>
      </p:sp>
      <p:pic>
        <p:nvPicPr>
          <p:cNvPr id="7" name="Picture 6" descr="matrix-row-majo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416" y="1325880"/>
            <a:ext cx="769686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sütun öncelikli depolama, satır satır gezinme</a:t>
            </a:r>
          </a:p>
        </p:txBody>
      </p:sp>
      <p:pic>
        <p:nvPicPr>
          <p:cNvPr id="7" name="Picture 6" descr="matrix-row-major--col-major-row-walk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130" y="1325880"/>
            <a:ext cx="89634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addr()</a:t>
            </a:r>
            <a:r>
              <a:rPr sz="3000" b="1">
                <a:solidFill>
                  <a:srgbClr val="2E7D32"/>
                </a:solidFill>
              </a:rPr>
              <a:t> ve satır öncelikli bir gezinme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mat[ROWS][COLS];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address of mat[i][j], in ints from the start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addr(int i, int j)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i * COLS + j;   /* row-major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traverse_row_major(int mat[ROWS][COLS])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ROWS;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j = 0; j &lt; COLS; j++)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visit(mat[i][j]);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Adres hesabı: saf aritmetik —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Satır öncelikli gezinme, satır öncelikli depolama: her adım </a:t>
            </a:r>
            <a:r>
              <a:rPr sz="2000" b="1">
                <a:solidFill>
                  <a:srgbClr val="1F2D3A"/>
                </a:solidFill>
              </a:rPr>
              <a:t>Δ=1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Gezinmeyle uyuşmayan yerleşim: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adımda bir sıçrama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her dilin satır öncelikli olduğunu varsaymak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Satır öncelikli bir matrisin 5 sütunu var.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mat[3][2]</a:t>
            </a:r>
            <a:r>
              <a:rPr sz="2000" b="0">
                <a:solidFill>
                  <a:srgbClr val="1F2D3A"/>
                </a:solidFill>
              </a:rPr>
              <a:t> adres 17'de.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mat[3][3]</a:t>
            </a:r>
            <a:r>
              <a:rPr sz="2000" b="0">
                <a:solidFill>
                  <a:srgbClr val="1F2D3A"/>
                </a:solidFill>
              </a:rPr>
              <a:t>'ün adresi ne?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18.</a:t>
            </a:r>
            <a:r>
              <a:rPr sz="2000" b="0">
                <a:solidFill>
                  <a:srgbClr val="1F2D3A"/>
                </a:solidFill>
              </a:rPr>
              <a:t> Bir sütun sağa gitmek, satır öncelikli düzende tam olarak </a:t>
            </a:r>
            <a:r>
              <a:rPr sz="2000" b="0">
                <a:solidFill>
                  <a:srgbClr val="A1123F"/>
                </a:solidFill>
                <a:latin typeface="Consolas"/>
              </a:rPr>
              <a:t>1</a:t>
            </a:r>
            <a:r>
              <a:rPr sz="2000" b="0">
                <a:solidFill>
                  <a:srgbClr val="1F2D3A"/>
                </a:solidFill>
              </a:rPr>
              <a:t> ekler — bir sonraki hücre her zaman bir sonraki adrestir.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Döndürme ve Yeniden Düzenleme: İki İşaretçi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soru ile başlayalım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12 değerlik bir diziyi, ikinci bir dizi kullanmadan 4 sola döndürün. Yalnızca O(1) ek alan varken nereden başlarsınız?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üç kez ters çevirme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ilk parçayı ters çevirin, sonra kalanını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 dizinin </a:t>
            </a:r>
            <a:r>
              <a:rPr sz="2000" b="1">
                <a:solidFill>
                  <a:srgbClr val="1F2D3A"/>
                </a:solidFill>
              </a:rPr>
              <a:t>tamamını</a:t>
            </a:r>
            <a:r>
              <a:rPr sz="2000" b="0">
                <a:solidFill>
                  <a:srgbClr val="1F2D3A"/>
                </a:solidFill>
              </a:rPr>
              <a:t> bir kez daha ters çevirin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Üç ters çevirme her değeri tam yerine oturtur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İkinci dizi yok, tek tek kaydırma yok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rotate_left</a:t>
            </a:r>
            <a:r>
              <a:rPr sz="3000" b="1">
                <a:solidFill>
                  <a:srgbClr val="2E7D32"/>
                </a:solidFill>
              </a:rPr>
              <a:t>: üç ters çevirme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 = d % n</a:t>
            </a:r>
            <a:r>
              <a:rPr sz="2000" b="0">
                <a:solidFill>
                  <a:srgbClr val="1F2D3A"/>
                </a:solidFill>
              </a:rPr>
              <a:t> — gerçek döndürme miktarı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arr[0..d-1]</a:t>
            </a:r>
            <a:r>
              <a:rPr sz="2000" b="0">
                <a:solidFill>
                  <a:srgbClr val="1F2D3A"/>
                </a:solidFill>
              </a:rPr>
              <a:t>'i ters çevir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arr[d..n-1]</a:t>
            </a:r>
            <a:r>
              <a:rPr sz="2000" b="0">
                <a:solidFill>
                  <a:srgbClr val="1F2D3A"/>
                </a:solidFill>
              </a:rPr>
              <a:t>'i ters çevir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arr[0..n-1]</a:t>
            </a:r>
            <a:r>
              <a:rPr sz="2000" b="0">
                <a:solidFill>
                  <a:srgbClr val="1F2D3A"/>
                </a:solidFill>
              </a:rPr>
              <a:t>'i ters çevir — bitti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Dizi döndürme, adım adım</a:t>
            </a:r>
          </a:p>
        </p:txBody>
      </p:sp>
      <p:pic>
        <p:nvPicPr>
          <p:cNvPr id="7" name="Picture 6" descr="array-rota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387" y="1325880"/>
            <a:ext cx="913692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n'den büyük d</a:t>
            </a:r>
          </a:p>
        </p:txBody>
      </p:sp>
      <p:pic>
        <p:nvPicPr>
          <p:cNvPr id="7" name="Picture 6" descr="array-rotation--d-greater-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18" y="1325880"/>
            <a:ext cx="818625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reverse()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reverse(int arr[], int lo, int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(lo &lt;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tmp = arr[lo];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arr[lo] = arr[hi];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arr[hi] = tmp;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lo++;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hi--;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rotate_left()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rotate_left(int arr[], int n, int 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0) return;        /* empty: nothing to do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 = d %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reverse(arr, 0, d - 1);    /* first 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reverse(arr, d, n - 1);    /* the rest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reverse(arr, 0, n - 1);    /* whole array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 üzerinde üç geçiş, her biri O(n) — yine de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ek alan: hiçbir yerde ikinci bir dizi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önce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d = d % n</a:t>
            </a:r>
            <a:r>
              <a:rPr sz="2000" b="0">
                <a:solidFill>
                  <a:srgbClr val="1F2D3A"/>
                </a:solidFill>
              </a:rPr>
              <a:t>'i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</a:t>
            </a:r>
            <a:r>
              <a:rPr sz="2000" b="0">
                <a:solidFill>
                  <a:srgbClr val="A1123F"/>
                </a:solidFill>
                <a:latin typeface="Consolas"/>
              </a:rPr>
              <a:t>reverse</a:t>
            </a:r>
            <a:r>
              <a:rPr sz="2000" b="0">
                <a:solidFill>
                  <a:srgbClr val="1F2D3A"/>
                </a:solidFill>
              </a:rPr>
              <a:t> içinde birer-fazla sınır hatası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Yeniden düzenleme: iki işaretçi birbirine yaklaşır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Amaç: negatifler solda, negatif olmayanlar sağda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left</a:t>
            </a:r>
            <a:r>
              <a:rPr sz="2000" b="0">
                <a:solidFill>
                  <a:srgbClr val="1F2D3A"/>
                </a:solidFill>
              </a:rPr>
              <a:t>, zaten negatif olan değerleri atlar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right</a:t>
            </a:r>
            <a:r>
              <a:rPr sz="2000" b="0">
                <a:solidFill>
                  <a:srgbClr val="1F2D3A"/>
                </a:solidFill>
              </a:rPr>
              <a:t>, zaten negatif olmayan değerleri atlar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 de durunca, takas edip içe doğru ilerleyin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Diziyi yeniden düzenleme, adım adım</a:t>
            </a:r>
          </a:p>
        </p:txBody>
      </p:sp>
      <p:pic>
        <p:nvPicPr>
          <p:cNvPr id="7" name="Picture 6" descr="array-rearrang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090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zaten ayrılmış</a:t>
            </a:r>
          </a:p>
        </p:txBody>
      </p:sp>
      <p:pic>
        <p:nvPicPr>
          <p:cNvPr id="7" name="Picture 6" descr="array-rearrange--already-segrega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28585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segregate()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segregate(int arr[],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left = 0, right = n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(left &lt; right)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(left&lt;right &amp;&amp; arr[left]&lt;0) left++;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(left&lt;right &amp;&amp; arr[right]&gt;=0) right--;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(left &lt; right)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tmp = arr[left];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arr[left] = arr[right];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arr[right] = tmp;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left++; right--;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işaretçi de yalnızca </a:t>
            </a:r>
            <a:r>
              <a:rPr sz="2000" b="1">
                <a:solidFill>
                  <a:srgbClr val="1F2D3A"/>
                </a:solidFill>
              </a:rPr>
              <a:t>içe doğru</a:t>
            </a:r>
            <a:r>
              <a:rPr sz="2000" b="0">
                <a:solidFill>
                  <a:srgbClr val="1F2D3A"/>
                </a:solidFill>
              </a:rPr>
              <a:t> ilerler — toplam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geçiş, O(1) ek alan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</a:t>
            </a:r>
            <a:r>
              <a:rPr sz="2000" b="0">
                <a:solidFill>
                  <a:srgbClr val="A1123F"/>
                </a:solidFill>
                <a:latin typeface="Consolas"/>
              </a:rPr>
              <a:t>0</a:t>
            </a:r>
            <a:r>
              <a:rPr sz="2000" b="0">
                <a:solidFill>
                  <a:srgbClr val="1F2D3A"/>
                </a:solidFill>
              </a:rPr>
              <a:t>'ı negatif saymak — </a:t>
            </a:r>
            <a:r>
              <a:rPr sz="2000" b="1">
                <a:solidFill>
                  <a:srgbClr val="1F2D3A"/>
                </a:solidFill>
              </a:rPr>
              <a:t>değildir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iç döngülerde </a:t>
            </a:r>
            <a:r>
              <a:rPr sz="2000" b="0">
                <a:solidFill>
                  <a:srgbClr val="A1123F"/>
                </a:solidFill>
                <a:latin typeface="Consolas"/>
              </a:rPr>
              <a:t>left &lt; right</a:t>
            </a:r>
            <a:r>
              <a:rPr sz="2000" b="0">
                <a:solidFill>
                  <a:srgbClr val="1F2D3A"/>
                </a:solidFill>
              </a:rPr>
              <a:t> korumasını unutmak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segregate</a:t>
            </a:r>
            <a:r>
              <a:rPr sz="2000" b="0">
                <a:solidFill>
                  <a:srgbClr val="1F2D3A"/>
                </a:solidFill>
              </a:rPr>
              <a:t>'ten sonra dizi her yarı içinde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 mı, yoksa yalnızca ikiye mi ayrılmış?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Yalnızca ayrılmış.</a:t>
            </a:r>
            <a:r>
              <a:rPr sz="2000" b="0">
                <a:solidFill>
                  <a:srgbClr val="1F2D3A"/>
                </a:solidFill>
              </a:rPr>
              <a:t> Negatifler negatif olmayanların soluna geçer, ama hiçbir yarı sıralı değildir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segregate</a:t>
            </a:r>
            <a:r>
              <a:rPr sz="2000" b="0">
                <a:solidFill>
                  <a:srgbClr val="1F2D3A"/>
                </a:solidFill>
              </a:rPr>
              <a:t> sıralamak için değerleri hiç karşılaştırmaz.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Seyrek Matrisler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soru ile başlayalım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1000×1000'lik bir matrisin bir milyon hücresi var. Yalnızca 200'ü sıfır değil. Diğer 999.800 sıfırı neden saklayasınız ki?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büyük ölçüde boş bir otopark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Çoğu yer, gün boyu, her gün boş durur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Yalnızca </a:t>
            </a:r>
            <a:r>
              <a:rPr sz="2000" b="1">
                <a:solidFill>
                  <a:srgbClr val="1F2D3A"/>
                </a:solidFill>
              </a:rPr>
              <a:t>dolu</a:t>
            </a:r>
            <a:r>
              <a:rPr sz="2000" b="0">
                <a:solidFill>
                  <a:srgbClr val="1F2D3A"/>
                </a:solidFill>
              </a:rPr>
              <a:t> yerleri listeleyen bir pano yeterlidir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Konum + değer, hatırlanması gereken her şey budur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pano, </a:t>
            </a:r>
            <a:r>
              <a:rPr sz="2000" b="1">
                <a:solidFill>
                  <a:srgbClr val="1F2D3A"/>
                </a:solidFill>
              </a:rPr>
              <a:t>triplet</a:t>
            </a:r>
            <a:r>
              <a:rPr sz="2000" b="0">
                <a:solidFill>
                  <a:srgbClr val="1F2D3A"/>
                </a:solidFill>
              </a:rPr>
              <a:t> gösterimidir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Triplet: </a:t>
            </a:r>
            <a:r>
              <a:rPr sz="3000" b="1">
                <a:solidFill>
                  <a:srgbClr val="2E7D32"/>
                </a:solidFill>
                <a:latin typeface="Consolas"/>
              </a:rPr>
              <a:t>(row, col, value)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</a:t>
            </a:r>
            <a:r>
              <a:rPr sz="2000" b="1">
                <a:solidFill>
                  <a:srgbClr val="1F2D3A"/>
                </a:solidFill>
              </a:rPr>
              <a:t>sıfır olmayan</a:t>
            </a:r>
            <a:r>
              <a:rPr sz="2000" b="0">
                <a:solidFill>
                  <a:srgbClr val="1F2D3A"/>
                </a:solidFill>
              </a:rPr>
              <a:t> hücre için bir kayıt, başka hiçbir şey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Satır öncelikli tara, her sıfırı atla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seyrek matrisin triplet tablosu çok küçük olabilir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Yoğun matrisi geri kurmak yalnızca triplet'leri gerektirir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Seyrek matris triplet olarak, adım adım</a:t>
            </a:r>
          </a:p>
        </p:txBody>
      </p:sp>
      <p:pic>
        <p:nvPicPr>
          <p:cNvPr id="7" name="Picture 6" descr="sparse-matrix-triple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238" y="1325880"/>
            <a:ext cx="33012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tamamen sıfır bir matris</a:t>
            </a:r>
          </a:p>
        </p:txBody>
      </p:sp>
      <p:pic>
        <p:nvPicPr>
          <p:cNvPr id="7" name="Picture 6" descr="sparse-matrix-triplet--all-zero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409" y="1325880"/>
            <a:ext cx="511887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to_triplets()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to_triplets(int mat[ROWS][COLS], Triplet out[])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k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ROWS;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j = 0; j &lt; COLS; j++)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(mat[i][j] !=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out[k].row =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out[k].col = j;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out[k].value = mat[i][j];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k++;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Yoğun matrisi tarama: </a:t>
            </a:r>
            <a:r>
              <a:rPr sz="2000" b="1">
                <a:solidFill>
                  <a:srgbClr val="1F2D3A"/>
                </a:solidFill>
              </a:rPr>
              <a:t>O(satır × sütun)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Çıktı boyutu, </a:t>
            </a:r>
            <a:r>
              <a:rPr sz="2000" b="1">
                <a:solidFill>
                  <a:srgbClr val="1F2D3A"/>
                </a:solidFill>
              </a:rPr>
              <a:t>sıfır olmayan sayısına</a:t>
            </a:r>
            <a:r>
              <a:rPr sz="2000" b="0">
                <a:solidFill>
                  <a:srgbClr val="1F2D3A"/>
                </a:solidFill>
              </a:rPr>
              <a:t> eşit, asla fazla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Çok seyrek bir matriste: triplet'ler çok daha küçük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Hızlı devrik: yeniden sıralama gerekmez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Basit devrik: </a:t>
            </a:r>
            <a:r>
              <a:rPr sz="2000" b="0">
                <a:solidFill>
                  <a:srgbClr val="A1123F"/>
                </a:solidFill>
                <a:latin typeface="Consolas"/>
              </a:rPr>
              <a:t>(row,col)</a:t>
            </a:r>
            <a:r>
              <a:rPr sz="2000" b="0">
                <a:solidFill>
                  <a:srgbClr val="1F2D3A"/>
                </a:solidFill>
              </a:rPr>
              <a:t>'u takas et, sonra </a:t>
            </a:r>
            <a:r>
              <a:rPr sz="2000" b="1">
                <a:solidFill>
                  <a:srgbClr val="1F2D3A"/>
                </a:solidFill>
              </a:rPr>
              <a:t>sırala</a:t>
            </a:r>
            <a:r>
              <a:rPr sz="2000" b="0">
                <a:solidFill>
                  <a:srgbClr val="1F2D3A"/>
                </a:solidFill>
              </a:rPr>
              <a:t> — O(nnz log nnz)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Daha iyisi: önce sütun başına sıfır olmayanları </a:t>
            </a:r>
            <a:r>
              <a:rPr sz="2000" b="1">
                <a:solidFill>
                  <a:srgbClr val="1F2D3A"/>
                </a:solidFill>
              </a:rPr>
              <a:t>say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Sayıları başlangıç </a:t>
            </a:r>
            <a:r>
              <a:rPr sz="2000" b="1">
                <a:solidFill>
                  <a:srgbClr val="1F2D3A"/>
                </a:solidFill>
              </a:rPr>
              <a:t>konumlarına</a:t>
            </a:r>
            <a:r>
              <a:rPr sz="2000" b="0">
                <a:solidFill>
                  <a:srgbClr val="1F2D3A"/>
                </a:solidFill>
              </a:rPr>
              <a:t> çevir (önek toplamı)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geçiş daha, her triplet'i zaten sıralı yerleştirir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Hızlı devrik, adım adım</a:t>
            </a:r>
          </a:p>
        </p:txBody>
      </p:sp>
      <p:pic>
        <p:nvPicPr>
          <p:cNvPr id="7" name="Picture 6" descr="sparse-matrix-transpos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188" y="1325880"/>
            <a:ext cx="378331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tamamen dolu bir matris</a:t>
            </a:r>
          </a:p>
        </p:txBody>
      </p:sp>
      <p:pic>
        <p:nvPicPr>
          <p:cNvPr id="7" name="Picture 6" descr="sparse-matrix-transpose--fully-dens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791" y="1325880"/>
            <a:ext cx="254411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sayma ve önek toplamları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count[COLS] = {0};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pos[COLS];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nnz;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count[a[i].col]++;        /* per column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pos[0]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c = 1; c &lt; COLS; c++)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pos[c] = pos[c - 1] + count[c - 1];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her triplet'i yerleştirme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nnz;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c = a[i].col;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p = pos[c]++;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b[p].row = a[i].col;    /* row/col swap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b[p].col = a[i].row;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b[p].value = a[i].value;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geçiş,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O(nnz + COLS)</a:t>
            </a:r>
            <a:r>
              <a:rPr sz="2000" b="0">
                <a:solidFill>
                  <a:srgbClr val="1F2D3A"/>
                </a:solidFill>
              </a:rPr>
              <a:t> — hiç sıralama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Genel bir sıralamanın O(nnz log nnz)'sinden çok daha hızlı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önek toplamını atlamak — çıktı sırasız kalır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</a:t>
            </a:r>
            <a:r>
              <a:rPr sz="2000" b="0">
                <a:solidFill>
                  <a:srgbClr val="A1123F"/>
                </a:solidFill>
                <a:latin typeface="Consolas"/>
              </a:rPr>
              <a:t>row</a:t>
            </a:r>
            <a:r>
              <a:rPr sz="2000" b="0">
                <a:solidFill>
                  <a:srgbClr val="1F2D3A"/>
                </a:solidFill>
              </a:rPr>
              <a:t> ile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col</a:t>
            </a:r>
            <a:r>
              <a:rPr sz="2000" b="0">
                <a:solidFill>
                  <a:srgbClr val="1F2D3A"/>
                </a:solidFill>
              </a:rPr>
              <a:t>'u takas etmeyi unutmak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seyrek matrisi toplama: bir birleştirme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triplet listesi de zaten satır öncelikli </a:t>
            </a:r>
            <a:r>
              <a:rPr sz="2000" b="1">
                <a:solidFill>
                  <a:srgbClr val="1F2D3A"/>
                </a:solidFill>
              </a:rPr>
              <a:t>sıralı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İkisini birlikte, merge sort'un birleştirme adımı gibi yürü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Erken gelen </a:t>
            </a:r>
            <a:r>
              <a:rPr sz="2000" b="0">
                <a:solidFill>
                  <a:srgbClr val="A1123F"/>
                </a:solidFill>
                <a:latin typeface="Consolas"/>
              </a:rPr>
              <a:t>(row,col)</a:t>
            </a:r>
            <a:r>
              <a:rPr sz="2000" b="0">
                <a:solidFill>
                  <a:srgbClr val="1F2D3A"/>
                </a:solidFill>
              </a:rPr>
              <a:t> kazanır ve doğrudan kopyalanır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İkisinde de aynı </a:t>
            </a:r>
            <a:r>
              <a:rPr sz="2000" b="0">
                <a:solidFill>
                  <a:srgbClr val="A1123F"/>
                </a:solidFill>
                <a:latin typeface="Consolas"/>
              </a:rPr>
              <a:t>(row,col)</a:t>
            </a:r>
            <a:r>
              <a:rPr sz="2000" b="0">
                <a:solidFill>
                  <a:srgbClr val="1F2D3A"/>
                </a:solidFill>
              </a:rPr>
              <a:t>: değerleri </a:t>
            </a:r>
            <a:r>
              <a:rPr sz="2000" b="1">
                <a:solidFill>
                  <a:srgbClr val="1F2D3A"/>
                </a:solidFill>
              </a:rPr>
              <a:t>topla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Seyrek matris toplama, adım adım</a:t>
            </a:r>
          </a:p>
        </p:txBody>
      </p:sp>
      <p:pic>
        <p:nvPicPr>
          <p:cNvPr id="7" name="Picture 6" descr="sparse-matrix-addi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867" y="1325880"/>
            <a:ext cx="423596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birbirini götüren değerler</a:t>
            </a:r>
          </a:p>
        </p:txBody>
      </p:sp>
      <p:pic>
        <p:nvPicPr>
          <p:cNvPr id="7" name="Picture 6" descr="sparse-matrix-addition--cance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935" y="1325880"/>
            <a:ext cx="564982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birleştirme döngüsü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&lt; na &amp;&amp; j &lt; nb)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(/* … a[i]'s (row,col) comes first … */)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out[k++] = a[i++];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if (/* … b[j]'s comes first … */)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out[k++] = b[j++];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sum = a[i].value + b[j].value;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(sum != 0) /* … out[k++] = sum entry … */;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i++; j++;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birleştirme geçişi: </a:t>
            </a:r>
            <a:r>
              <a:rPr sz="2000" b="1">
                <a:solidFill>
                  <a:srgbClr val="1F2D3A"/>
                </a:solidFill>
              </a:rPr>
              <a:t>O(na + nb)</a:t>
            </a:r>
            <a:r>
              <a:rPr sz="2000" b="0">
                <a:solidFill>
                  <a:srgbClr val="1F2D3A"/>
                </a:solidFill>
              </a:rPr>
              <a:t>, yeniden sıralama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İkisinde de</a:t>
            </a:r>
            <a:r>
              <a:rPr sz="2000" b="0">
                <a:solidFill>
                  <a:srgbClr val="1F2D3A"/>
                </a:solidFill>
              </a:rPr>
              <a:t> olmayan bir hücreye hiç dokunmaz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toplam 0 olduğunda hücreyi düşürmeyi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sırasız triplet listelerinin yine de birleşeceğini varsaymak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(1,2) hücresi A matrisinde 6, B matrisinde −6. Toplamın triplet listesinde ne kalır?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Hiçbir şey.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6 + (-6) = 0</a:t>
            </a:r>
            <a:r>
              <a:rPr sz="2000" b="0">
                <a:solidFill>
                  <a:srgbClr val="1F2D3A"/>
                </a:solidFill>
              </a:rPr>
              <a:t>, ve toplamı sıfır olan bir hücre tamamen düşürülür — triplet listesi yalnızca sıfır olmayan değerleri tutar.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Bağlı Listeler: Düğüm, Baş, NULL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soru ile başlayalım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diziye her ekleme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elemana kadarını kaydırabilir. Ekleme yapmanın var olan değerleri </a:t>
            </a:r>
            <a:r>
              <a:rPr sz="2000" b="1">
                <a:solidFill>
                  <a:srgbClr val="1F2D3A"/>
                </a:solidFill>
              </a:rPr>
              <a:t>hiçbir zaman</a:t>
            </a:r>
            <a:r>
              <a:rPr sz="2000" b="0">
                <a:solidFill>
                  <a:srgbClr val="1F2D3A"/>
                </a:solidFill>
              </a:rPr>
              <a:t> hareket ettirmediği bir yapı var mı?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1956</a:t>
            </a:r>
            <a:r>
              <a:rPr sz="2000" b="0">
                <a:solidFill>
                  <a:srgbClr val="1F2D3A"/>
                </a:solidFill>
              </a:rPr>
              <a:t> — John McCarthy, Lisp'in </a:t>
            </a:r>
            <a:r>
              <a:rPr sz="2000" b="1">
                <a:solidFill>
                  <a:srgbClr val="1F2D3A"/>
                </a:solidFill>
              </a:rPr>
              <a:t>cons hücresi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cons hücresi: bir değer, artı bir sonrakine işaretçi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Altı on yıl sonra hâlâ her dilde bu fikir kullanılıyor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C'nin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 { data; next; }</a:t>
            </a:r>
            <a:r>
              <a:rPr sz="2000" b="0">
                <a:solidFill>
                  <a:srgbClr val="1F2D3A"/>
                </a:solidFill>
              </a:rPr>
              <a:t>'i aynı fikir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define avı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ipucu bir sonraki ipucunun </a:t>
            </a:r>
            <a:r>
              <a:rPr sz="2000" b="1">
                <a:solidFill>
                  <a:srgbClr val="1F2D3A"/>
                </a:solidFill>
              </a:rPr>
              <a:t>nerede</a:t>
            </a:r>
            <a:r>
              <a:rPr sz="2000" b="0">
                <a:solidFill>
                  <a:srgbClr val="1F2D3A"/>
                </a:solidFill>
              </a:rPr>
              <a:t> olduğunu söyler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Haritanın tamamını asla bir kerede görmezsiniz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işaretçiyi izle, var, oku, bir sonrakini izle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Son</a:t>
            </a:r>
            <a:r>
              <a:rPr sz="2000" b="0">
                <a:solidFill>
                  <a:srgbClr val="1F2D3A"/>
                </a:solidFill>
              </a:rPr>
              <a:t> ipucu "burada bir şey yok" der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Tüm fikir, tek bir struct'ta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Node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data;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struct Node *next;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Node;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değer, bir işaretçi — bağlı liste bu kadar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Kaydırma yok: yeni bir düğüm yalnızca bir işaretçi alır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head</a:t>
            </a:r>
            <a:r>
              <a:rPr sz="3000" b="1">
                <a:solidFill>
                  <a:srgbClr val="2E7D32"/>
                </a:solidFill>
              </a:rPr>
              <a:t> ve </a:t>
            </a:r>
            <a:r>
              <a:rPr sz="3000" b="1">
                <a:solidFill>
                  <a:srgbClr val="2E7D32"/>
                </a:solidFill>
                <a:latin typeface="Consolas"/>
              </a:rPr>
              <a:t>NULL</a:t>
            </a:r>
            <a:r>
              <a:rPr sz="3000" b="1">
                <a:solidFill>
                  <a:srgbClr val="2E7D32"/>
                </a:solidFill>
              </a:rPr>
              <a:t> sonlandırıcısı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head</a:t>
            </a:r>
            <a:r>
              <a:rPr sz="2000" b="0">
                <a:solidFill>
                  <a:srgbClr val="1F2D3A"/>
                </a:solidFill>
              </a:rPr>
              <a:t>, listeye giren </a:t>
            </a:r>
            <a:r>
              <a:rPr sz="2000" b="1">
                <a:solidFill>
                  <a:srgbClr val="1F2D3A"/>
                </a:solidFill>
              </a:rPr>
              <a:t>tek</a:t>
            </a:r>
            <a:r>
              <a:rPr sz="2000" b="0">
                <a:solidFill>
                  <a:srgbClr val="1F2D3A"/>
                </a:solidFill>
              </a:rPr>
              <a:t> sabit referanstır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başka düğüme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i izleyerek ulaşılır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 düğümün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i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dır — "başka düğüm yok"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Boş bir liste yalnızca </a:t>
            </a:r>
            <a:r>
              <a:rPr sz="2000" b="0">
                <a:solidFill>
                  <a:srgbClr val="A1123F"/>
                </a:solidFill>
                <a:latin typeface="Consolas"/>
              </a:rPr>
              <a:t>head == NULL</a:t>
            </a:r>
            <a:r>
              <a:rPr sz="2000" b="0">
                <a:solidFill>
                  <a:srgbClr val="1F2D3A"/>
                </a:solidFill>
              </a:rPr>
              <a:t>dır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"İnception": kendini içeren bir struct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</a:t>
            </a:r>
            <a:r>
              <a:rPr sz="2000" b="0">
                <a:solidFill>
                  <a:srgbClr val="1F2D3A"/>
                </a:solidFill>
              </a:rPr>
              <a:t>'un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 *</a:t>
            </a:r>
            <a:r>
              <a:rPr sz="2000" b="0">
                <a:solidFill>
                  <a:srgbClr val="1F2D3A"/>
                </a:solidFill>
              </a:rPr>
              <a:t> türünde bir alanı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sonsuz özyineleme </a:t>
            </a:r>
            <a:r>
              <a:rPr sz="2000" b="1">
                <a:solidFill>
                  <a:srgbClr val="1F2D3A"/>
                </a:solidFill>
              </a:rPr>
              <a:t>değil</a:t>
            </a:r>
            <a:r>
              <a:rPr sz="2000" b="0">
                <a:solidFill>
                  <a:srgbClr val="1F2D3A"/>
                </a:solidFill>
              </a:rPr>
              <a:t> — bir işaretçi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işaretçinin boyutu sabit,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</a:t>
            </a:r>
            <a:r>
              <a:rPr sz="2000" b="0">
                <a:solidFill>
                  <a:srgbClr val="1F2D3A"/>
                </a:solidFill>
              </a:rPr>
              <a:t> tamamlanmadan bile bilinir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 *next;</a:t>
            </a:r>
            <a:r>
              <a:rPr sz="2000" b="0">
                <a:solidFill>
                  <a:srgbClr val="1F2D3A"/>
                </a:solidFill>
              </a:rPr>
              <a:t> derlenir, ama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 next;</a:t>
            </a:r>
            <a:r>
              <a:rPr sz="2000" b="0">
                <a:solidFill>
                  <a:srgbClr val="1F2D3A"/>
                </a:solidFill>
              </a:rPr>
              <a:t> derlenemez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-&gt;next</a:t>
            </a:r>
            <a:r>
              <a:rPr sz="2000" b="0">
                <a:solidFill>
                  <a:srgbClr val="1F2D3A"/>
                </a:solidFill>
              </a:rPr>
              <a:t>'ten önce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kontrolünü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düğümü</a:t>
            </a:r>
            <a:r>
              <a:rPr sz="2000" b="0">
                <a:solidFill>
                  <a:srgbClr val="1F2D3A"/>
                </a:solidFill>
              </a:rPr>
              <a:t> (struct) ona giden bir </a:t>
            </a:r>
            <a:r>
              <a:rPr sz="2000" b="1">
                <a:solidFill>
                  <a:srgbClr val="1F2D3A"/>
                </a:solidFill>
              </a:rPr>
              <a:t>işaretçiyle</a:t>
            </a:r>
            <a:r>
              <a:rPr sz="2000" b="0">
                <a:solidFill>
                  <a:srgbClr val="1F2D3A"/>
                </a:solidFill>
              </a:rPr>
              <a:t> karıştırmak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işaretçi gerekirken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 next;</a:t>
            </a:r>
            <a:r>
              <a:rPr sz="2000" b="0">
                <a:solidFill>
                  <a:srgbClr val="1F2D3A"/>
                </a:solidFill>
              </a:rPr>
              <a:t> yazmak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neden düz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</a:t>
            </a:r>
            <a:r>
              <a:rPr sz="2000" b="0">
                <a:solidFill>
                  <a:srgbClr val="1F2D3A"/>
                </a:solidFill>
              </a:rPr>
              <a:t> değil, mutlaka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 Node *</a:t>
            </a:r>
            <a:r>
              <a:rPr sz="2000" b="0">
                <a:solidFill>
                  <a:srgbClr val="1F2D3A"/>
                </a:solidFill>
              </a:rPr>
              <a:t> olarak tanımlanmalı?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Düz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</a:t>
            </a:r>
            <a:r>
              <a:rPr sz="2000" b="0">
                <a:solidFill>
                  <a:srgbClr val="1F2D3A"/>
                </a:solidFill>
              </a:rPr>
              <a:t> alanı,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</a:t>
            </a:r>
            <a:r>
              <a:rPr sz="2000" b="0">
                <a:solidFill>
                  <a:srgbClr val="1F2D3A"/>
                </a:solidFill>
              </a:rPr>
              <a:t>'un </a:t>
            </a:r>
            <a:r>
              <a:rPr sz="2000" b="1">
                <a:solidFill>
                  <a:srgbClr val="1F2D3A"/>
                </a:solidFill>
              </a:rPr>
              <a:t>boyutunun</a:t>
            </a:r>
            <a:r>
              <a:rPr sz="2000" b="0">
                <a:solidFill>
                  <a:srgbClr val="1F2D3A"/>
                </a:solidFill>
              </a:rPr>
              <a:t> önceden bilinmesini gerektirirdi — ama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</a:t>
            </a:r>
            <a:r>
              <a:rPr sz="2000" b="0">
                <a:solidFill>
                  <a:srgbClr val="1F2D3A"/>
                </a:solidFill>
              </a:rPr>
              <a:t> henüz tanımlanmayı bitirmedi. Bir işaretçinin boyutu buna hiç bağlı değildir.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Tekil Bağlı Listeler: Ekleme, Silme, Arama, Tersine Çevirme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soru ile başlayalım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Üç ekleme konumu — baş, son ve "belirli bir düğümden sonra" — çok farklı bedellere mal oluyor. Hangisi ucuz, hangisi değil?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Eklemenin üç yolu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insert_head</a:t>
            </a:r>
            <a:r>
              <a:rPr sz="2000" b="0">
                <a:solidFill>
                  <a:srgbClr val="1F2D3A"/>
                </a:solidFill>
              </a:rPr>
              <a:t>: yeni düğüm eski başı gösterir —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insert_tail</a:t>
            </a:r>
            <a:r>
              <a:rPr sz="2000" b="0">
                <a:solidFill>
                  <a:srgbClr val="1F2D3A"/>
                </a:solidFill>
              </a:rPr>
              <a:t>: burada son işaretçisi yok — sona kadar yürü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insert_after(prev, v)</a:t>
            </a:r>
            <a:r>
              <a:rPr sz="2000" b="0">
                <a:solidFill>
                  <a:srgbClr val="1F2D3A"/>
                </a:solidFill>
              </a:rPr>
              <a:t>: iki işaretçi yazımı, </a:t>
            </a:r>
            <a:r>
              <a:rPr sz="2000" b="1">
                <a:solidFill>
                  <a:srgbClr val="1F2D3A"/>
                </a:solidFill>
              </a:rPr>
              <a:t>sırayla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sırayı ters çevirmek listeyi </a:t>
            </a:r>
            <a:r>
              <a:rPr sz="2000" b="1">
                <a:solidFill>
                  <a:srgbClr val="1F2D3A"/>
                </a:solidFill>
              </a:rPr>
              <a:t>koparır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Tekil listede ekleme, adım adım</a:t>
            </a:r>
          </a:p>
        </p:txBody>
      </p:sp>
      <p:pic>
        <p:nvPicPr>
          <p:cNvPr id="7" name="Picture 6" descr="singly-inse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53018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iki adım, ters sırayla</a:t>
            </a:r>
          </a:p>
        </p:txBody>
      </p:sp>
      <p:pic>
        <p:nvPicPr>
          <p:cNvPr id="7" name="Picture 6" descr="singly-insert--order-swap-mistak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351" y="1325880"/>
            <a:ext cx="905899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insert_head()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*insert_head(Node *head, int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n-&gt;data = 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head;    /* points at the old head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n;           /* new node is head now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insert_after()</a:t>
            </a:r>
            <a:r>
              <a:rPr sz="3000" b="1">
                <a:solidFill>
                  <a:srgbClr val="2E7D32"/>
                </a:solidFill>
              </a:rPr>
              <a:t>: sıra önemli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insert_after(Node *prev, int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n-&gt;data = 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prev-&gt;next;   /* STEP 1: new first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prev-&gt;next = n;         /* STEP 2: then link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insert_head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— hiç yürüme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insert_tail</a:t>
            </a:r>
            <a:r>
              <a:rPr sz="2000" b="0">
                <a:solidFill>
                  <a:srgbClr val="1F2D3A"/>
                </a:solidFill>
              </a:rPr>
              <a:t> (son işaretçisi yok): sona kadar yürür —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insert_after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 zaten bulunmuşsa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1. ve 2. ADIM'ı takas etmek — listeyi koparır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Değere göre silme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Özel durum: değer </a:t>
            </a:r>
            <a:r>
              <a:rPr sz="2000" b="1">
                <a:solidFill>
                  <a:srgbClr val="1F2D3A"/>
                </a:solidFill>
              </a:rPr>
              <a:t>baş</a:t>
            </a:r>
            <a:r>
              <a:rPr sz="2000" b="0">
                <a:solidFill>
                  <a:srgbClr val="1F2D3A"/>
                </a:solidFill>
              </a:rPr>
              <a:t>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Aksi halde: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cur</a:t>
            </a:r>
            <a:r>
              <a:rPr sz="2000" b="0">
                <a:solidFill>
                  <a:srgbClr val="1F2D3A"/>
                </a:solidFill>
              </a:rPr>
              <a:t> birlikte yürüyerek arar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Bulunduğunda: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prev-&gt;next = cur-&gt;next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bypass oku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free(cur)</a:t>
            </a:r>
            <a:r>
              <a:rPr sz="2000" b="0">
                <a:solidFill>
                  <a:srgbClr val="1F2D3A"/>
                </a:solidFill>
              </a:rPr>
              <a:t> — düğüm gitti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Tekil listede silme, adım adım</a:t>
            </a:r>
          </a:p>
        </p:txBody>
      </p:sp>
      <p:pic>
        <p:nvPicPr>
          <p:cNvPr id="7" name="Picture 6" descr="singly-delet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01812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son düğümü, sonra olmayan bir değeri silmek</a:t>
            </a:r>
          </a:p>
        </p:txBody>
      </p:sp>
      <p:pic>
        <p:nvPicPr>
          <p:cNvPr id="7" name="Picture 6" descr="singly-delete--tail-and-miss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01812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delete_value()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*delete_value(Node *head, int value,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bool *removed)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*removed =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(head == NULL) return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(head-&gt;data == value) {   /* delete head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*tmp = head;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head = head-&gt;next;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free(tmp);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*removed =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head;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… prev/cur scan, bypass, free(cur) …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Başı silmek: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, arama gerekmez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Başka herhangi bir yeri silmek: bulmak için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başın </a:t>
            </a:r>
            <a:r>
              <a:rPr sz="2000" b="1">
                <a:solidFill>
                  <a:srgbClr val="1F2D3A"/>
                </a:solidFill>
              </a:rPr>
              <a:t>özel</a:t>
            </a:r>
            <a:r>
              <a:rPr sz="2000" b="0">
                <a:solidFill>
                  <a:srgbClr val="1F2D3A"/>
                </a:solidFill>
              </a:rPr>
              <a:t> bir durum olduğunu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'i kaydetmeden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</a:t>
            </a:r>
            <a:r>
              <a:rPr sz="2000" b="0">
                <a:solidFill>
                  <a:srgbClr val="1F2D3A"/>
                </a:solidFill>
              </a:rPr>
              <a:t>'u ilerletmek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Doğrusal arama: kısayol yok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İndis aritmetiği yok — bir listede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arr[k]</a:t>
            </a:r>
            <a:r>
              <a:rPr sz="2000" b="0">
                <a:solidFill>
                  <a:srgbClr val="1F2D3A"/>
                </a:solidFill>
              </a:rPr>
              <a:t> yoktur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head</a:t>
            </a:r>
            <a:r>
              <a:rPr sz="2000" b="0">
                <a:solidFill>
                  <a:srgbClr val="1F2D3A"/>
                </a:solidFill>
              </a:rPr>
              <a:t>'den başlayıp bir seferde bir düğümü karşılaştır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Bulundu: </a:t>
            </a:r>
            <a:r>
              <a:rPr sz="2000" b="1">
                <a:solidFill>
                  <a:srgbClr val="1F2D3A"/>
                </a:solidFill>
              </a:rPr>
              <a:t>konumunu</a:t>
            </a:r>
            <a:r>
              <a:rPr sz="2000" b="0">
                <a:solidFill>
                  <a:srgbClr val="1F2D3A"/>
                </a:solidFill>
              </a:rPr>
              <a:t> döndür; bitti: </a:t>
            </a:r>
            <a:r>
              <a:rPr sz="2000" b="0">
                <a:solidFill>
                  <a:srgbClr val="A1123F"/>
                </a:solidFill>
                <a:latin typeface="Consolas"/>
              </a:rPr>
              <a:t>-1</a:t>
            </a:r>
            <a:r>
              <a:rPr sz="2000" b="0">
                <a:solidFill>
                  <a:srgbClr val="1F2D3A"/>
                </a:solidFill>
              </a:rPr>
              <a:t> döndür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Tekil listede arama, adım adım</a:t>
            </a:r>
          </a:p>
        </p:txBody>
      </p:sp>
      <p:pic>
        <p:nvPicPr>
          <p:cNvPr id="7" name="Picture 6" descr="singly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29024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boş bir listede arama</a:t>
            </a:r>
          </a:p>
        </p:txBody>
      </p:sp>
      <p:pic>
        <p:nvPicPr>
          <p:cNvPr id="7" name="Picture 6" descr="singly-search--empty-lis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50606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search()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search(Node *head, int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index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(Node *cur = head; cur !=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cur = cur-&gt;next)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(cur-&gt;data == value)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index;      /* found here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index++;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-1;                 /* not found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arama: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— atlanacak bir indis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Karşılaştırma: dizide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arr[k]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fark, üç bölüm sonraki karşılaştırmayı yönlendirir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Yerinde tersine çevirme: üç işaretçi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 arkada,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curr</a:t>
            </a:r>
            <a:r>
              <a:rPr sz="2000" b="0">
                <a:solidFill>
                  <a:srgbClr val="1F2D3A"/>
                </a:solidFill>
              </a:rPr>
              <a:t> önde,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ileriye bakar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curr-&gt;next</a:t>
            </a:r>
            <a:r>
              <a:rPr sz="2000" b="0">
                <a:solidFill>
                  <a:srgbClr val="1F2D3A"/>
                </a:solidFill>
              </a:rPr>
              <a:t>'in üzerine yazmadan </a:t>
            </a:r>
            <a:r>
              <a:rPr sz="2000" b="1">
                <a:solidFill>
                  <a:srgbClr val="1F2D3A"/>
                </a:solidFill>
              </a:rPr>
              <a:t>önce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'i kaydet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curr-&gt;next</a:t>
            </a:r>
            <a:r>
              <a:rPr sz="2000" b="0">
                <a:solidFill>
                  <a:srgbClr val="1F2D3A"/>
                </a:solidFill>
              </a:rPr>
              <a:t>'i çevirip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'i gösterecek şekilde yap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 her iki işaretçi de bir düğüm ileri gider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Tekil listede tersine çevirme, adım adım</a:t>
            </a:r>
          </a:p>
        </p:txBody>
      </p:sp>
      <p:pic>
        <p:nvPicPr>
          <p:cNvPr id="7" name="Picture 6" descr="singly-revers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75873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yalnızca iki düğüm</a:t>
            </a:r>
          </a:p>
        </p:txBody>
      </p:sp>
      <p:pic>
        <p:nvPicPr>
          <p:cNvPr id="7" name="Picture 6" descr="singly-reverse--two-node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473" y="1325880"/>
            <a:ext cx="744074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reverse()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*reverse(Node *head)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*prev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*curr = head;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(curr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*next = curr-&gt;next;  /* save rest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curr-&gt;next = prev;         /* flip arrow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prev = curr;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curr = 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prev;                   /* new head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geçiş, düğüm başına bir çevirme —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zaman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düğüm ayrılmıyor —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alan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Karşılaştırma: bir diziyi tersine çevirmek de ekstra işaretçi gerektirmez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curr-&gt;next</a:t>
            </a:r>
            <a:r>
              <a:rPr sz="2000" b="0">
                <a:solidFill>
                  <a:srgbClr val="1F2D3A"/>
                </a:solidFill>
              </a:rPr>
              <a:t>'i geçici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değişkenine kaydetmeden </a:t>
            </a:r>
            <a:r>
              <a:rPr sz="2000" b="1">
                <a:solidFill>
                  <a:srgbClr val="1F2D3A"/>
                </a:solidFill>
              </a:rPr>
              <a:t>önce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'i göstermek üzere çevirirseniz ne bozulur?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Listenin geri kalanı kaybolur.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curr-&gt;next</a:t>
            </a:r>
            <a:r>
              <a:rPr sz="2000" b="0">
                <a:solidFill>
                  <a:srgbClr val="1F2D3A"/>
                </a:solidFill>
              </a:rPr>
              <a:t> geriye işaret ettiği an, ondan sonra gelen düğümlere ulaşmanın hiçbir yolu kalmaz.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Çift Yönlü Bağlı Listeler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soru ile başlayalım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Tekil bir liste yalnızca </a:t>
            </a:r>
            <a:r>
              <a:rPr sz="2000" b="1">
                <a:solidFill>
                  <a:srgbClr val="1F2D3A"/>
                </a:solidFill>
              </a:rPr>
              <a:t>ileri</a:t>
            </a:r>
            <a:r>
              <a:rPr sz="2000" b="0">
                <a:solidFill>
                  <a:srgbClr val="1F2D3A"/>
                </a:solidFill>
              </a:rPr>
              <a:t> yürüyebilir. Geriye de yürüyebilmek için ne değişmeli?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çift yönlü bir cadde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Tekil liste: tek yönlü bir cadde, yalnızca ileri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Çift yönlü liste: çift yönlü bir cadde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düğüm </a:t>
            </a:r>
            <a:r>
              <a:rPr sz="2000" b="1">
                <a:solidFill>
                  <a:srgbClr val="1F2D3A"/>
                </a:solidFill>
              </a:rPr>
              <a:t>iki</a:t>
            </a:r>
            <a:r>
              <a:rPr sz="2000" b="0">
                <a:solidFill>
                  <a:srgbClr val="1F2D3A"/>
                </a:solidFill>
              </a:rPr>
              <a:t> tabela taşır: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Geri dönmek hiçbir ek bedele mal olmaz — yalnızca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'i izleyin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insert_after</a:t>
            </a:r>
            <a:r>
              <a:rPr sz="3000" b="1">
                <a:solidFill>
                  <a:srgbClr val="2E7D32"/>
                </a:solidFill>
              </a:rPr>
              <a:t>: ikisi değil, dört işaretçi düzeltilir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Tekil listenin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insert_after</a:t>
            </a:r>
            <a:r>
              <a:rPr sz="2000" b="0">
                <a:solidFill>
                  <a:srgbClr val="1F2D3A"/>
                </a:solidFill>
              </a:rPr>
              <a:t>'ı: 2 işaretçiyi düzeltir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Çift yönlü liste: </a:t>
            </a:r>
            <a:r>
              <a:rPr sz="2000" b="1">
                <a:solidFill>
                  <a:srgbClr val="1F2D3A"/>
                </a:solidFill>
              </a:rPr>
              <a:t>yeni</a:t>
            </a:r>
            <a:r>
              <a:rPr sz="2000" b="0">
                <a:solidFill>
                  <a:srgbClr val="1F2D3A"/>
                </a:solidFill>
              </a:rPr>
              <a:t> düğümün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'ini de düzeltir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 </a:t>
            </a:r>
            <a:r>
              <a:rPr sz="2000" b="1">
                <a:solidFill>
                  <a:srgbClr val="1F2D3A"/>
                </a:solidFill>
              </a:rPr>
              <a:t>eski sonraki</a:t>
            </a:r>
            <a:r>
              <a:rPr sz="2000" b="0">
                <a:solidFill>
                  <a:srgbClr val="1F2D3A"/>
                </a:solidFill>
              </a:rPr>
              <a:t>nin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'ini, varsa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tail</a:t>
            </a:r>
            <a:r>
              <a:rPr sz="2000" b="0">
                <a:solidFill>
                  <a:srgbClr val="1F2D3A"/>
                </a:solidFill>
              </a:rPr>
              <a:t> idiyse </a:t>
            </a:r>
            <a:r>
              <a:rPr sz="2000" b="0">
                <a:solidFill>
                  <a:srgbClr val="A1123F"/>
                </a:solidFill>
                <a:latin typeface="Consolas"/>
              </a:rPr>
              <a:t>list-&gt;tail</a:t>
            </a:r>
            <a:r>
              <a:rPr sz="2000" b="0">
                <a:solidFill>
                  <a:srgbClr val="1F2D3A"/>
                </a:solidFill>
              </a:rPr>
              <a:t>'i de güncelleyin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Çift yönlü listede ekleme, adım adım</a:t>
            </a:r>
          </a:p>
        </p:txBody>
      </p:sp>
      <p:pic>
        <p:nvPicPr>
          <p:cNvPr id="7" name="Picture 6" descr="doubly-linked-lis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191" y="1325880"/>
            <a:ext cx="911731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tail'in gösterdiği düğümden hemen sonra ekleme</a:t>
            </a:r>
          </a:p>
        </p:txBody>
      </p:sp>
      <p:pic>
        <p:nvPicPr>
          <p:cNvPr id="7" name="Picture 6" descr="doubly-linked-list--insert-after-tai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191" y="1325880"/>
            <a:ext cx="911731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insert_after()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insert_after(List *list, int target, 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(Node *cur = list-&gt;head; cur; cur = cur-&gt;next)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(cur-&gt;data == target)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n-&gt;data = v; n-&gt;prev = cur; n-&gt;next = cur-&gt;next;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(cur-&gt;next) cur-&gt;next-&gt;prev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else list-&gt;tail = n;   /* cur was the tail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cur-&gt;next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delete_value()</a:t>
            </a:r>
            <a:r>
              <a:rPr sz="3000" b="1">
                <a:solidFill>
                  <a:srgbClr val="2E7D32"/>
                </a:solidFill>
              </a:rPr>
              <a:t>: </a:t>
            </a:r>
            <a:r>
              <a:rPr sz="3000" b="1">
                <a:solidFill>
                  <a:srgbClr val="2E7D32"/>
                </a:solidFill>
                <a:latin typeface="Consolas"/>
              </a:rPr>
              <a:t>prev</a:t>
            </a:r>
            <a:r>
              <a:rPr sz="3000" b="1">
                <a:solidFill>
                  <a:srgbClr val="2E7D32"/>
                </a:solidFill>
              </a:rPr>
              <a:t> için tarama yok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delete_value(List *list, int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(Node *cur = list-&gt;head; cur; cur = cur-&gt;next)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(cur-&gt;data ==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(cur-&gt;prev) cur-&gt;prev-&gt;next = cur-&gt;next;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else list-&gt;head = cur-&gt;next;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(cur-&gt;next) cur-&gt;next-&gt;prev = cur-&gt;prev;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else list-&gt;tail = cur-&gt;prev;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free(cur);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Hedefi bulmak: tekildekiyle aynı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Bulunduktan sonra yeniden bağlamak: her iki yönde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tail değiştikten sonra </a:t>
            </a:r>
            <a:r>
              <a:rPr sz="2000" b="0">
                <a:solidFill>
                  <a:srgbClr val="A1123F"/>
                </a:solidFill>
                <a:latin typeface="Consolas"/>
              </a:rPr>
              <a:t>tail</a:t>
            </a:r>
            <a:r>
              <a:rPr sz="2000" b="0">
                <a:solidFill>
                  <a:srgbClr val="1F2D3A"/>
                </a:solidFill>
              </a:rPr>
              <a:t>'i güncellemeyi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yeni düğümün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 bağını atlamak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Çift yönlü bir listenin </a:t>
            </a:r>
            <a:r>
              <a:rPr sz="2000" b="0">
                <a:solidFill>
                  <a:srgbClr val="A1123F"/>
                </a:solidFill>
                <a:latin typeface="Consolas"/>
              </a:rPr>
              <a:t>delete_value</a:t>
            </a:r>
            <a:r>
              <a:rPr sz="2000" b="0">
                <a:solidFill>
                  <a:srgbClr val="1F2D3A"/>
                </a:solidFill>
              </a:rPr>
              <a:t>'u, tekil sürümün aksine, neden ayrı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-izleme değişkenine hiç ihtiyaç duymaz?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 düğüm zaten kendi `prev`'ini saklar.</a:t>
            </a:r>
            <a:r>
              <a:rPr sz="2000" b="0">
                <a:solidFill>
                  <a:srgbClr val="1F2D3A"/>
                </a:solidFill>
              </a:rPr>
              <a:t> Tekil sürüm tararken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'i elle takip etmek zorundaydı; çift yönlü sürüm yalnızca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cur-&gt;prev</a:t>
            </a:r>
            <a:r>
              <a:rPr sz="2000" b="0">
                <a:solidFill>
                  <a:srgbClr val="1F2D3A"/>
                </a:solidFill>
              </a:rPr>
              <a:t>'i doğrudan okur.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Dairesel Listeler ve Josephus Problemi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soru ile başlayalım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 </a:t>
            </a:r>
            <a:r>
              <a:rPr sz="2000" b="1">
                <a:solidFill>
                  <a:srgbClr val="1F2D3A"/>
                </a:solidFill>
              </a:rPr>
              <a:t>son</a:t>
            </a:r>
            <a:r>
              <a:rPr sz="2000" b="0">
                <a:solidFill>
                  <a:srgbClr val="1F2D3A"/>
                </a:solidFill>
              </a:rPr>
              <a:t> düğümün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i,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yerine ilk düğümü gösterseydi?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çemberde oturan insanlar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Aslında ne "ilk" koltuk ne de "son" koltuk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Yeterince yürürseniz başladığınız yere geri dönersiniz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Dairesel bir listenin yürüyüşü durduracak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'ı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Başka bir şey — bir sayaç, bir koşul — durdurmalı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 işaretçi, ayrı bir </a:t>
            </a:r>
            <a:r>
              <a:rPr sz="3000" b="1">
                <a:solidFill>
                  <a:srgbClr val="2E7D32"/>
                </a:solidFill>
                <a:latin typeface="Consolas"/>
              </a:rPr>
              <a:t>head</a:t>
            </a:r>
            <a:r>
              <a:rPr sz="3000" b="1">
                <a:solidFill>
                  <a:srgbClr val="2E7D32"/>
                </a:solidFill>
              </a:rPr>
              <a:t> yok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tail</a:t>
            </a:r>
            <a:r>
              <a:rPr sz="2000" b="0">
                <a:solidFill>
                  <a:srgbClr val="1F2D3A"/>
                </a:solidFill>
              </a:rPr>
              <a:t>, en son eklenen düğümü gösterir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tail-&gt;next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baştır</a:t>
            </a:r>
            <a:r>
              <a:rPr sz="2000" b="0">
                <a:solidFill>
                  <a:srgbClr val="1F2D3A"/>
                </a:solidFill>
              </a:rPr>
              <a:t> — ekstra bir alan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düğüm </a:t>
            </a:r>
            <a:r>
              <a:rPr sz="2000" b="1">
                <a:solidFill>
                  <a:srgbClr val="1F2D3A"/>
                </a:solidFill>
              </a:rPr>
              <a:t>kendini</a:t>
            </a:r>
            <a:r>
              <a:rPr sz="2000" b="0">
                <a:solidFill>
                  <a:srgbClr val="1F2D3A"/>
                </a:solidFill>
              </a:rPr>
              <a:t> gösterir — küçük bir döngü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Silmek ileri bir tarama ister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 yok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Dairesel liste işlemleri, adım adım</a:t>
            </a:r>
          </a:p>
        </p:txBody>
      </p:sp>
      <p:pic>
        <p:nvPicPr>
          <p:cNvPr id="7" name="Picture 6" descr="circular-linked-lis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757039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son düğüm silinir</a:t>
            </a:r>
          </a:p>
        </p:txBody>
      </p:sp>
      <p:pic>
        <p:nvPicPr>
          <p:cNvPr id="7" name="Picture 6" descr="circular-linked-list--one-node-to-empt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707" y="1325880"/>
            <a:ext cx="636028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insert_tail()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*insert_tail(Node *tail, int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n-&gt;data = 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(tail ==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n-&gt;next = n;       /* points at itself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tail-&gt;next;  /* new node -&gt; old head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tail-&gt;next = n;        /* old tail -&gt; new node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Sona ekleme: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, öncekiyle aynı numara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Değere göre silme: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tarama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 bağı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bir gezinmeyi durdurmak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 == NULL</a:t>
            </a:r>
            <a:r>
              <a:rPr sz="2000" b="0">
                <a:solidFill>
                  <a:srgbClr val="1F2D3A"/>
                </a:solidFill>
              </a:rPr>
              <a:t> kontrolü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Dairesel bir liste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değil, bir </a:t>
            </a:r>
            <a:r>
              <a:rPr sz="2000" b="1">
                <a:solidFill>
                  <a:srgbClr val="1F2D3A"/>
                </a:solidFill>
              </a:rPr>
              <a:t>adım sayacı</a:t>
            </a:r>
            <a:r>
              <a:rPr sz="2000" b="0">
                <a:solidFill>
                  <a:srgbClr val="1F2D3A"/>
                </a:solidFill>
              </a:rPr>
              <a:t> ister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M.S. 67 civarı</a:t>
            </a:r>
            <a:r>
              <a:rPr sz="2000" b="0">
                <a:solidFill>
                  <a:srgbClr val="1F2D3A"/>
                </a:solidFill>
              </a:rPr>
              <a:t> — Flavius Josephus, Yodfat kuşatması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Efsane: 41 asker, her 3. asker elenir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Josephus'un kendini hayatta kalan yere yerleştirdiği söylenir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dairesel liste bugün tüm bulmacayı çözüyor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Her </a:t>
            </a:r>
            <a:r>
              <a:rPr sz="3000" b="1" i="1">
                <a:solidFill>
                  <a:srgbClr val="2E7D32"/>
                </a:solidFill>
              </a:rPr>
              <a:t>k</a:t>
            </a:r>
            <a:r>
              <a:rPr sz="3000" b="1">
                <a:solidFill>
                  <a:srgbClr val="2E7D32"/>
                </a:solidFill>
              </a:rPr>
              <a:t>. kişi elenir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Çember içinde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kişi, 1..n numaralı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 hayatta kalandan </a:t>
            </a:r>
            <a:r>
              <a:rPr sz="2000" b="0">
                <a:solidFill>
                  <a:srgbClr val="A1123F"/>
                </a:solidFill>
                <a:latin typeface="Consolas"/>
              </a:rPr>
              <a:t>k-1</a:t>
            </a:r>
            <a:r>
              <a:rPr sz="2000" b="0">
                <a:solidFill>
                  <a:srgbClr val="1F2D3A"/>
                </a:solidFill>
              </a:rPr>
              <a:t> adım ileri say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Üzerine geldiğiniz kişiyi eleyin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Yalnızca </a:t>
            </a:r>
            <a:r>
              <a:rPr sz="2000" b="1">
                <a:solidFill>
                  <a:srgbClr val="1F2D3A"/>
                </a:solidFill>
              </a:rPr>
              <a:t>bir</a:t>
            </a:r>
            <a:r>
              <a:rPr sz="2000" b="0">
                <a:solidFill>
                  <a:srgbClr val="1F2D3A"/>
                </a:solidFill>
              </a:rPr>
              <a:t> kişi kalana kadar tekrarlayın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Josephus problemi, adım adım</a:t>
            </a:r>
          </a:p>
        </p:txBody>
      </p:sp>
      <p:pic>
        <p:nvPicPr>
          <p:cNvPr id="7" name="Picture 6" descr="josephu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01476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tek kişilik bir çember</a:t>
            </a:r>
          </a:p>
        </p:txBody>
      </p:sp>
      <p:pic>
        <p:nvPicPr>
          <p:cNvPr id="7" name="Picture 6" descr="josephus--n-equals-1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82643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josephus()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josephus(int n, int k)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head;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remaining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(remaining &gt; 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s = 1; s &lt; k; s++) {  /* k-1 steps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prev = cur;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cur = cur-&gt;next;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prev-&gt;next = cur-&gt;next;   /* remove cur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 = prev-&gt;next;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remaining--;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cur-&gt;id;                /* the survivor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Doğrudan simüle etmek: en kötü durumda </a:t>
            </a:r>
            <a:r>
              <a:rPr sz="2000" b="1">
                <a:solidFill>
                  <a:srgbClr val="1F2D3A"/>
                </a:solidFill>
              </a:rPr>
              <a:t>O(n · 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Kapalı biçimli bir yineleme, hayatta kalanı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'de verir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J(1)=0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J(n) = (J(n-1) + k) mod n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k = 1</a:t>
            </a:r>
            <a:r>
              <a:rPr sz="2000" b="0">
                <a:solidFill>
                  <a:srgbClr val="1F2D3A"/>
                </a:solidFill>
              </a:rPr>
              <a:t> iken her sayım yalnızca "bir sonraki kişi". 10 kişilik bir çemberde kim hayatta kalır?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10. kişi — sıradaki son kişi.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k=1</a:t>
            </a:r>
            <a:r>
              <a:rPr sz="2000" b="0">
                <a:solidFill>
                  <a:srgbClr val="1F2D3A"/>
                </a:solidFill>
              </a:rPr>
              <a:t> ile hiç atlama yok: eleme yalnızca düz sırayla ilerler, 1'den 9'a kadar.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XOR Bağlı Listeler: Bir Merak Konusu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soru ile başlayalım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Çift yönlü bir liste düğüm başına iki işaretçi alanı harcar. </a:t>
            </a:r>
            <a:r>
              <a:rPr sz="2000" b="1">
                <a:solidFill>
                  <a:srgbClr val="1F2D3A"/>
                </a:solidFill>
              </a:rPr>
              <a:t>Tek</a:t>
            </a:r>
            <a:r>
              <a:rPr sz="2000" b="0">
                <a:solidFill>
                  <a:srgbClr val="1F2D3A"/>
                </a:solidFill>
              </a:rPr>
              <a:t> bir alan bir şekilde iki komşuyu birden tutabilir mi?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npx = prev XOR next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Tek</a:t>
            </a:r>
            <a:r>
              <a:rPr sz="2000" b="0">
                <a:solidFill>
                  <a:srgbClr val="1F2D3A"/>
                </a:solidFill>
              </a:rPr>
              <a:t> alan sakla: </a:t>
            </a:r>
            <a:r>
              <a:rPr sz="2000" b="0">
                <a:solidFill>
                  <a:srgbClr val="A1123F"/>
                </a:solidFill>
                <a:latin typeface="Consolas"/>
              </a:rPr>
              <a:t>prev</a:t>
            </a:r>
            <a:r>
              <a:rPr sz="2000" b="0">
                <a:solidFill>
                  <a:srgbClr val="1F2D3A"/>
                </a:solidFill>
              </a:rPr>
              <a:t>'in adresi XOR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'in adresi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Bilinen bir komşu </a:t>
            </a:r>
            <a:r>
              <a:rPr sz="2000" b="0">
                <a:solidFill>
                  <a:srgbClr val="A1123F"/>
                </a:solidFill>
                <a:latin typeface="Consolas"/>
              </a:rPr>
              <a:t>known</a:t>
            </a:r>
            <a:r>
              <a:rPr sz="2000" b="0">
                <a:solidFill>
                  <a:srgbClr val="1F2D3A"/>
                </a:solidFill>
              </a:rPr>
              <a:t>'dan gelindiğinde diğerini kur: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other = npx XOR known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XOR, geldiğiniz komşuyu sessizce "iptal" eder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XOR listede gezinme, adım adım</a:t>
            </a:r>
          </a:p>
        </p:txBody>
      </p:sp>
      <p:pic>
        <p:nvPicPr>
          <p:cNvPr id="7" name="Picture 6" descr="xor-linked-lis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75068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boş bir listenin sonuna ekleme</a:t>
            </a:r>
          </a:p>
        </p:txBody>
      </p:sp>
      <p:pic>
        <p:nvPicPr>
          <p:cNvPr id="7" name="Picture 6" descr="xor-linked-list--tail-into-empt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912" y="1325880"/>
            <a:ext cx="886987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struct ve XOR numarası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Node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data;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uintptr_t npx;   /* XOR of prev and next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Node;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Node *xor_node(uintptr_t npx, Node *known)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(Node *)(npx ^ (uintptr_t)known);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traverse_forward()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traverse_forward(Node *head)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*prev = NULL, *cur = head;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printf(" %d", cur-&gt;data);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*next = xor_node(cur-&gt;npx, prev);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prev = cur; cur = 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Başa veya sona ekleme: öncekiyle aynı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gezinme adımı: bir fazladan </a:t>
            </a:r>
            <a:r>
              <a:rPr sz="2000" b="1">
                <a:solidFill>
                  <a:srgbClr val="1F2D3A"/>
                </a:solidFill>
              </a:rPr>
              <a:t>XOR</a:t>
            </a:r>
            <a:r>
              <a:rPr sz="2000" b="0">
                <a:solidFill>
                  <a:srgbClr val="1F2D3A"/>
                </a:solidFill>
              </a:rPr>
              <a:t> — yine de O(1) her biri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Tasarruf edilen bellek: düğüm başına bir işaretçi alanı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Bunun neden bir merak konusu olduğu, alışkanlık değil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C, işaretçi↔tamsayı gidiş-dönüşlerini bu şekilde </a:t>
            </a:r>
            <a:r>
              <a:rPr sz="2000" b="1">
                <a:solidFill>
                  <a:srgbClr val="1F2D3A"/>
                </a:solidFill>
              </a:rPr>
              <a:t>garanti etmez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uintptr_t</a:t>
            </a:r>
            <a:r>
              <a:rPr sz="2000" b="0">
                <a:solidFill>
                  <a:srgbClr val="1F2D3A"/>
                </a:solidFill>
              </a:rPr>
              <a:t>'i işaretçiye geri çevirmek </a:t>
            </a:r>
            <a:r>
              <a:rPr sz="2000" b="1">
                <a:solidFill>
                  <a:srgbClr val="1F2D3A"/>
                </a:solidFill>
              </a:rPr>
              <a:t>derleyiciye bağlıdır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Çöp toplayıcılı bir dil (Java) bunu hiç yapamaz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kod: bunun yerine düz bir çift yönlü liste kullanın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çöp toplayıcı, C'nin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'unun yaptığı gibi bir XOR bağlı listeyi neden hiç destekleyemez?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Bir GC, izlemek ve gerekirse taşımak için her canlı işaretçiyi bulmalıdır.</a:t>
            </a:r>
            <a:r>
              <a:rPr sz="2000" b="0">
                <a:solidFill>
                  <a:srgbClr val="1F2D3A"/>
                </a:solidFill>
              </a:rPr>
              <a:t> XOR'lanmış bir tamsayının içine gizlenmiş bir adres, o taramaya görünmezdir — GC onu bir işaretçi olarak göremez.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Atlamalı Listeler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soru ile başlayalım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Sıralı bir dizi ikili arama alır, O(log n). Sıralı bir bağlı liste ortaya sıçrayamaz. Yine de O(log n) arama mümkün mü?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1990</a:t>
            </a:r>
            <a:r>
              <a:rPr sz="2000" b="0">
                <a:solidFill>
                  <a:srgbClr val="1F2D3A"/>
                </a:solidFill>
              </a:rPr>
              <a:t> — William Pugh, Maryland Üniversitesi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Dengeli arama ağaçlarına rastgele bir alternatif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anahtar rastgele bir "yazı-tura" yüksekliği 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 uygulamak, dengeli bir ağaçtan çok daha kolay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ara yol ve bir hızlı şerit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Seviye 0: tam sıralı liste — her anahtar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Seviye 1: bir </a:t>
            </a:r>
            <a:r>
              <a:rPr sz="2000" b="1">
                <a:solidFill>
                  <a:srgbClr val="1F2D3A"/>
                </a:solidFill>
              </a:rPr>
              <a:t>hızlı şerit</a:t>
            </a:r>
            <a:r>
              <a:rPr sz="2000" b="0">
                <a:solidFill>
                  <a:srgbClr val="1F2D3A"/>
                </a:solidFill>
              </a:rPr>
              <a:t> — yalnızca bazı anahtarlar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Hızlı şeritte başlayın; fazla ileri gidince </a:t>
            </a:r>
            <a:r>
              <a:rPr sz="2000" b="1">
                <a:solidFill>
                  <a:srgbClr val="1F2D3A"/>
                </a:solidFill>
              </a:rPr>
              <a:t>aşağı inin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anahtarı teker teker kontrol etmekten daha az durak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Arama: sağa git, ya da aşağı 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Şu anki seviyede,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cur-&gt;forward[i]-&gt;value &lt; hedef</a:t>
            </a:r>
            <a:r>
              <a:rPr sz="2000" b="0">
                <a:solidFill>
                  <a:srgbClr val="1F2D3A"/>
                </a:solidFill>
              </a:rPr>
              <a:t>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Evet: bu seviyede kalarak sağa adım at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Hayır: bir seviye </a:t>
            </a:r>
            <a:r>
              <a:rPr sz="2000" b="1">
                <a:solidFill>
                  <a:srgbClr val="1F2D3A"/>
                </a:solidFill>
              </a:rPr>
              <a:t>aşağı in</a:t>
            </a:r>
            <a:r>
              <a:rPr sz="2000" b="0">
                <a:solidFill>
                  <a:srgbClr val="1F2D3A"/>
                </a:solidFill>
              </a:rPr>
              <a:t> ve yeniden dene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Seviye 0'a ulaşıp bir kez daha adım atmak: yanıt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Atlamalı liste araması, adım adım</a:t>
            </a:r>
          </a:p>
        </p:txBody>
      </p:sp>
      <p:pic>
        <p:nvPicPr>
          <p:cNvPr id="7" name="Picture 6" descr="skip-lis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75405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hızlı şeritte yalnızca bir düğüm</a:t>
            </a:r>
          </a:p>
        </p:txBody>
      </p:sp>
      <p:pic>
        <p:nvPicPr>
          <p:cNvPr id="7" name="Picture 6" descr="skip-list--one-express-nod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719841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</a:t>
            </a:r>
            <a:r>
              <a:rPr sz="3000" b="1">
                <a:solidFill>
                  <a:srgbClr val="2E7D32"/>
                </a:solidFill>
                <a:latin typeface="Consolas"/>
              </a:rPr>
              <a:t>sl_search()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sl_search(SkipList *sl, int value, int *cmp)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sl-&gt;header;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MAX_LEVEL-1; i &gt;= 0; i--)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(cur-&gt;forward[i] &amp;&amp;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cur-&gt;forward[i]-&gt;value &lt;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cur = cur-&gt;forward[i];   /* go right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(*cmp)++;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… else: drop down one level …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 = cur-&gt;forward[0];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cur &amp;&amp; cur-&gt;value == 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 ve 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Yeterli hızlı seviye: </a:t>
            </a:r>
            <a:r>
              <a:rPr sz="2000" b="1">
                <a:solidFill>
                  <a:srgbClr val="1F2D3A"/>
                </a:solidFill>
              </a:rPr>
              <a:t>O(log n)</a:t>
            </a:r>
            <a:r>
              <a:rPr sz="2000" b="0">
                <a:solidFill>
                  <a:srgbClr val="1F2D3A"/>
                </a:solidFill>
              </a:rPr>
              <a:t> beklenen arama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anahtar yalnızca seviye 0'da: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'ye düşer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Hata: bir seviye aşağı inmek yerine durmak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demonun seviyeleri sabit, gerçekten canlı atılmış değil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atlamalı listedeki her anahtar yalnızca seviye 1'i alsaydı (hiç hızlı şerit olmasaydı), arama Big-O olarak ne tutar?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O(n).</a:t>
            </a:r>
            <a:r>
              <a:rPr sz="2000" b="0">
                <a:solidFill>
                  <a:srgbClr val="1F2D3A"/>
                </a:solidFill>
              </a:rPr>
              <a:t> Hiç hızlı şerit yokken, seviye 0 kalan tek seviyedir — arama düz bir bağlı listeyle aynı doğrusal taramaya düşer.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Diziler ve Bağlı Listeler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Diziler ve bağlı listeler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365509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755"/>
                <a:gridCol w="1454871"/>
                <a:gridCol w="2727883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İşlem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Dizi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Bağlı liste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İndise erişim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Baştan ekleme/silme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Değere göre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Hangisini ne zaman seçmeli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Sürekli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arr[k]</a:t>
            </a:r>
            <a:r>
              <a:rPr sz="2000" b="0">
                <a:solidFill>
                  <a:srgbClr val="1F2D3A"/>
                </a:solidFill>
              </a:rPr>
              <a:t> mi gerekiyor? Diziler açık ara kazanır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 baştan ekleme, bilinmeyen son boyut? Listeler kazanır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Önbellek dostu, bitişik taramalar? Diziler kazanır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Eklerken var olan veriyi hiç kaydırmamak? Listeler kazanır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Yalnızca bir uçtan büyüyüp küçülen bir yığın (stack) kuruyorsunuz. Dizi mi, liste mi?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İkisi de iyi çalışır</a:t>
            </a:r>
            <a:r>
              <a:rPr sz="2000" b="0">
                <a:solidFill>
                  <a:srgbClr val="1F2D3A"/>
                </a:solidFill>
              </a:rPr>
              <a:t> — ikisi de bir uçta O(1) verir: bir dinamik dizinin </a:t>
            </a:r>
            <a:r>
              <a:rPr sz="2000" b="0">
                <a:solidFill>
                  <a:srgbClr val="A1123F"/>
                </a:solidFill>
                <a:latin typeface="Consolas"/>
              </a:rPr>
              <a:t>append</a:t>
            </a:r>
            <a:r>
              <a:rPr sz="2000" b="0">
                <a:solidFill>
                  <a:srgbClr val="1F2D3A"/>
                </a:solidFill>
              </a:rPr>
              <a:t>'i, ya da bir listenin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insert_head</a:t>
            </a:r>
            <a:r>
              <a:rPr sz="2000" b="0">
                <a:solidFill>
                  <a:srgbClr val="1F2D3A"/>
                </a:solidFill>
              </a:rPr>
              <a:t>'i. Asıl belirleyici, ayrıca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arr[k]</a:t>
            </a:r>
            <a:r>
              <a:rPr sz="2000" b="0">
                <a:solidFill>
                  <a:srgbClr val="1F2D3A"/>
                </a:solidFill>
              </a:rPr>
              <a:t>'ye ihtiyaç duyup duymadığınız.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diziler ve matrisler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3140"/>
                <a:gridCol w="6608394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Fikir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Anahtar olgu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Dizide ekleme/silme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Kaydırma; en kötü O(n), sonda 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Dinamik dizi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İkiye katlama; O(1)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amortize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ekleme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Satır öncelikli yerleşim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i*COLS+j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; gezinmeyi yerleşime eşle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Seyrek matris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Triplet'ler; hızlı devrik O(nnz+COLS)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bağlı listeler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8727"/>
                <a:gridCol w="712280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Fikir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Anahtar olgu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Tekil liste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insert_head O(1); insert_after: sıra önemli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Çift yönlü / dairesel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İki bağ;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tail-&gt;next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baştır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Josephus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Dairesel liste, eleme başına bir bypass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XOR / atlamalı liste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Tek-alan numarası; rastgele O(log 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Büyük resim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Diziler, esnek eklemeyi O(1) indisleme karşılığında feda eder; bağlı listeler, indislemeyi zaten bulunduğunuz her yerde O(1) ekleme karşılığında feda eder. Bu haftaki her yapı, aynı ödünleşimin bir tarafını seçiyor.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Kendi kendine kontrol turu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Dört kısa soru. Yanıt bir sonraki slaytta görünmeden önce düşünün. Tam alıştırmalar hafta notunda.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20 elemanlı bir dizide 0. indise eklemek: kaç eleman hareket eder?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Tam 20'si — dizinin tamamı bir hücre sağa kayar.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Büyümesi O(n)'e mal oluyorsa, bir dinamik dizinin eklemesi neden hâlâ O(1) deniyor?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O(n) büyüme nadirdir, ve bedeli </a:t>
            </a:r>
            <a:r>
              <a:rPr sz="3000" b="1">
                <a:solidFill>
                  <a:srgbClr val="2E7D32"/>
                </a:solidFill>
              </a:rPr>
              <a:t>amortize olur</a:t>
            </a:r>
            <a:r>
              <a:rPr sz="3000" b="1">
                <a:solidFill>
                  <a:srgbClr val="2E7D32"/>
                </a:solidFill>
              </a:rPr>
              <a:t>: n ekleme üzerinden ortalandığında toplam 2n'nin altında kalır.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</a:t>
            </a:r>
            <a:r>
              <a:rPr sz="3000" b="1">
                <a:solidFill>
                  <a:srgbClr val="2E7D32"/>
                </a:solidFill>
                <a:latin typeface="Consolas"/>
              </a:rPr>
              <a:t>insert_after</a:t>
            </a:r>
            <a:r>
              <a:rPr sz="3000" b="1">
                <a:solidFill>
                  <a:srgbClr val="2E7D32"/>
                </a:solidFill>
              </a:rPr>
              <a:t>'da </a:t>
            </a:r>
            <a:r>
              <a:rPr sz="3000" b="1">
                <a:solidFill>
                  <a:srgbClr val="2E7D32"/>
                </a:solidFill>
                <a:latin typeface="Consolas"/>
              </a:rPr>
              <a:t>n-&gt;next = prev-&gt;next</a:t>
            </a:r>
            <a:r>
              <a:rPr sz="3000" b="1">
                <a:solidFill>
                  <a:srgbClr val="2E7D32"/>
                </a:solidFill>
              </a:rPr>
              <a:t>, neden </a:t>
            </a:r>
            <a:r>
              <a:rPr sz="3000" b="1">
                <a:solidFill>
                  <a:srgbClr val="2E7D32"/>
                </a:solidFill>
                <a:latin typeface="Consolas"/>
              </a:rPr>
              <a:t>prev-&gt;next = n</a:t>
            </a:r>
            <a:r>
              <a:rPr sz="3000" b="1">
                <a:solidFill>
                  <a:srgbClr val="2E7D32"/>
                </a:solidFill>
              </a:rPr>
              <a:t>'den önce olmalı?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Ters çevrilirse, 1. adım onu okuduğunda </a:t>
            </a:r>
            <a:r>
              <a:rPr sz="3000" b="1">
                <a:solidFill>
                  <a:srgbClr val="2E7D32"/>
                </a:solidFill>
                <a:latin typeface="Consolas"/>
              </a:rPr>
              <a:t>prev-&gt;next</a:t>
            </a:r>
            <a:r>
              <a:rPr sz="3000" b="1">
                <a:solidFill>
                  <a:srgbClr val="2E7D32"/>
                </a:solidFill>
              </a:rPr>
              <a:t> zaten </a:t>
            </a:r>
            <a:r>
              <a:rPr sz="3000" b="1">
                <a:solidFill>
                  <a:srgbClr val="2E7D32"/>
                </a:solidFill>
                <a:latin typeface="Consolas"/>
              </a:rPr>
              <a:t>n</a:t>
            </a:r>
            <a:r>
              <a:rPr sz="3000" b="1">
                <a:solidFill>
                  <a:srgbClr val="2E7D32"/>
                </a:solidFill>
              </a:rPr>
              <a:t>'e eşittir — yeni düğüm kendini gösterir hale gelir.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Bir atlamalı listenin arama maliyeti, hızlı şerit olmadığında neden O(n)'e düşer?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Üst seviye yokken, seviye 0 kalan tek seviyedir — arama düz bir bağlı listeyle aynı, bir seferde bir anahtarlık yürüyüşe dönüşür.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Gelecek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Hafta 3 — Yığınlar ve Kuyruklar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LIFO ve FIFO, bu haftanın dizi ve bağlı liste araçları üzerine doğrudan kurulacak — aynı düğümler, aynı kaydıran dizi, artık tek bir giriş/çıkış noktasına disiplinlenmiş.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izlencesi, Hafta 2: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docs/syllabus/syllabus.tr.md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Algorithms*, 4. baskı. MIT Press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4. baskı. Addison-Wesley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</a:t>
            </a:r>
            <a:r>
              <a:rPr sz="2000" b="0" i="1">
                <a:solidFill>
                  <a:srgbClr val="1F2D3A"/>
                </a:solidFill>
              </a:rPr>
              <a:t>The Art of Computer Programming, Cilt 1</a:t>
            </a:r>
            <a:r>
              <a:rPr sz="2000" b="0">
                <a:solidFill>
                  <a:srgbClr val="1F2D3A"/>
                </a:solidFill>
              </a:rPr>
              <a:t>, 3. baskı.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Pugh (1990) — atlamalı listeler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McCarthy (1956) — Lisp cons hücreleri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Flavius Josephus, </a:t>
            </a:r>
            <a:r>
              <a:rPr sz="2000" b="0" i="1">
                <a:solidFill>
                  <a:srgbClr val="1F2D3A"/>
                </a:solidFill>
              </a:rPr>
              <a:t>The Jewish War</a:t>
            </a:r>
            <a:r>
              <a:rPr sz="2000" b="0">
                <a:solidFill>
                  <a:srgbClr val="1F2D3A"/>
                </a:solidFill>
              </a:rPr>
              <a:t> — eleme problemi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williamfiset/Algorithms · Programiz DSA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Hafta 2 — Diziler, Matrisler ve Bağlı Listeler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