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Şimdiye kadarki her yapı RAM'de yaşadı. Bu hafta diske geçiyoruz; önemli olan birim artık bir karşılaştırma değil, bir blok okuma.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Dokuz kısa animasyon tüm dersi taşır; her fikir, tanıtıldığı yerde bir normal ve bir uç/zor çalıştırma 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geçtiği yerde tam olarak tanımlanır; bu tablo yalnız onu tekrar nerede bulacağınızı söyler.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Canlı çalıştırmak isterseniz şimdi bir terminal açın; her program kendi geçici klasörünü işletim sisteminin temp dizininde oluşturur, asla depo içinde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 tekrar tekrar aynı temaya dönüyor — verinin yerleşimi izin verdiğinde bir aramayı bir hesaplamayla değiştirmek.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6'nın hash tablosunu anladıysanız, bölüm 8-10 aynı tablo, yalnız RAM'den bir adım uzakta.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Neyi saydığınızdaki bu tek kayma, tüm haftanın düzenleyici fikridir — her şey buradan gelir.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Buradaki her kutu aşağıda kendi bölümünü alır, her biri bir animasyon, gerçek bir program ve karmaşıklık/hata tartışmasıyla.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1'in kendi animasyonu yok — bu haftanın geri kalanının yeniden kullandığı çizim kuralını ve maliyet modelini kurar.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Cevap bir donanım ve dosya sistemi gerçeğidir, hiçbir programın vazgeçebileceği bir tasarım seçimi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haftaki her teknik, gerçekte blok okuma ve yazma sayısını en aza indirme stratejisidir.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 her tek animasyon tam olarak bu düzeni kullanır — birini okuyabilirseniz, dokuzunu da okuyabilirsiniz.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sistemler çoğu zaman ikisini birden kullanır — toplu işler için sıralı bir dosya, etkileşimli aramalar için hash'lenmiş bir dosya.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gerçekte neyin zaman aldığını düşünün — karşılaştırmalar mı, disk erişimleri mi?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buradan sonraki her bölümün neden karşılaştırma değil blok okuma saydığının tam nedenidir.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2, bir kaydın birkaç alanını baytlara paketlemek — ve okurken tekrar açmakla ilgili.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Aşağıdaki üç cevap, boşa giden yer ile ayrıştırma maliyetini birbirine karşı takas eder ve hiçbiri bedava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Sabit uzunluk boşa giden ya da kayıp baytlarla öder; sınırlandırılmış bir taramayla öder; uzunluk önekli sert bir boyut sınırıyla öder.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haftanın geri kalanını kateden "ara yerine hesapla" temasının tohumudur.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üçünden hiçbiri genel olarak "doğru olan" değildir — doğru seçim tamamen kayıtların sabit, hesaplanabilir bir boyuta ihtiyacı olup olmadığına bağlıdır.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11 kayıt, `NAME_FIXED=8` — hangi adların doldurulduğunu, hangilerinin sessizce kırpıldığını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sabit yerleşimde her tek kayıt veri kaybediyor — bu teknik için en kötü durum, bilerek maksimuma çıkarılmış.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Boş bir ad sabit yerleşimde tamamen doldurulur, sınırlandırılmış yerleşimde sıfır bayt tutar — aynı uç durumu ele almanın iki çok farklı yolu.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Kırpma, program bunu bildirmeye karar vermedikçe sessizdir — yukarıdaki kod özellikle bu nedenle bir kayıt kırpıldığında uyarı basar.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Hiç sınırlayıcı karaktere gerek yok, adın içinde yasaklanması gereken hiçbir karakter yok — takas 255 baytlık bir uzunluk sınırı.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bu dönem ilginç takasın hiç büyük-O'da olmadığı ender durumlardan biri.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addaki virgül gibi bir sınırlayıcı, gerçek bir ad yasal olarak virgül içerdiği anda bozulur — uzunluk önekleme bu hata sınıfını tamamen aşar.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Okuyucunun alanın içeriğini okumaya başlamadan ÖNCE hangi bilgiye sahip olduğunu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Uzunluk önekli düzenin bir baytlık ek yükü, bir taramanın önceden asla sahip olamayacağı bir kesinlik satın 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3, bölüm 1'in açık bıraktığı bir soruyu yanıtlar — kaç kayıt gerçekten bir disk erişimini paylaşır?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Cevap bloklama çarpanıdır — ve israfı ortadan kaldırmaz, yalnız nerede olduğunu değiştirir.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Bloklamanın tüm kazancı bu — bf kayıt, bf ayrı erişim yerine tek bir disk erişimi fiyatına.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Kısmi bir son blok diskte yine de tam bir blok kaplar — block_flush yine de yazar, israf dahil.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Kamyon benzetmesi iki tür israfı da somutlaştırır: sefer başına kullanılmayan kargo alanı, ve çok az kargo için yapılan bir sefer.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RAM tamponunun bf'e dolmasını, tek bir blok yazma olarak flush edilmesini, sonra bir sonraki blok için boş başlamasını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bf 0 hesaplanır — gerçek bir sistem bunu bir tasarım hatası olarak algılayıp reddetmeli, sessizce yanlış davranmamalı.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son blok israfı yok — ama iç parçalanma yine de her tam blokta olur, çünkü iki israf türü birbirinden bağımsız.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block_flush yalnız ana döngüden sonra bir kez çağrılır — son blok israfını ödeyen odur.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 ve 5'in O(numBlocks) ve O(log numBlocks)'u, bf büyüdükçe doğrudan küçülür, çünkü numBlocks = n / bf.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iki israf türünün farklı nedenleri ve farklı çözümleri vardır — birbirine karıştırmak yanlış optimizasyona götürür.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bf = floor(100/24) = 4; israf edilen baytlar bf*recSize'dan sonra kalandır.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4 bayt bir blok için önemsiz görünür — animasyondaki "hard" senaryosu bunun birçok blokta nasıl biriktiğini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4, Hafta 1'in doğrusal aramasının, kayıtların bf'er bf'er geldiği gerçeğine uyarlanmış hali.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Yararlanılacak bir sıra düzeni olmadan, bu bölümün verdiği cevap: hayır — her blok kontrol edilmeli.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Zaten diskten okunmuş bir bloktaki birkaç fazladan kaydı karşılaştırmak, onları yükleyen disk erişiminin yanında neredeyse bedavadır.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Hafta 1'in doğrusal aramasının disk boyutlu birimlerle yeniden anlatılmış hali — zaman alan içindeki kağıt değil, kutunun kendisi.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bf=4 — gerçek maliyet olarak karşılaştırma sayacını değil, blok okuma sayacını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Yok olan bir hedef, en son kaydı bulmakla tam olarak aynı maliyeti taşır — her iki durumda da her blok okunur.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blok okuma, bir karşılaştırma — bu tekniğin varyansının ulaşabileceği en iyi durum.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block_reads blok başına bir kez artar; comparisons kayıt başına bir kez — yalnız ilki bu haftanın gerçek maliyetidir.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3'ten daha büyük bir bloklama çarpanı, numBlocks küçüldüğü için sıralı aramayı doğrudan hızlandırır.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5'in sıralı dosyasının aksine, sırasız bir sıralı dosya bulunamama durumu için hiçbir kısayol sunmaz.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Algoritmanın son bloğu okumadan önce neye karar verebileceğini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bölüm 5'in birazdan, dosya sıralı olduğu anda karşılaştıracağı cevapla aynı biçimdedir.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5, bölüm 4'ün hiç kullanmadığı gerçeği sorar — dosya sıralı tutulabilseydi ne olurdu?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Cevap evet, bir farkla — her karşılaştırmada bir eleman değil, koca bir blok elenir.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İkili arama bir bloğa daraldığında, içinde kısa bir doğrusal tarama (bölüm 4'ün fikri, ama bf ile sınırlı) onu bulur ya da bir boşluğu doğrular.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kendi animasyon çalıştırmasını hak eden uç durum — ikili arama HANGİ bloğu daraltır, anahtarın var olup olmadığını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Etiket tam olarak bir bloğun ilk/son anahtarıdır — ona bakmak bir göz atma kadar sürer, yanlış taraftaki her şeyi eler.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her karşılaştırmanın bir kerede koca bir bloğun tümünü nasıl elediğini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Hedef aynı bloktaki iki gerçek anahtarın arasına düşer — içindeki kısa tarama doğru şekilde "bulunamadı" bildirir.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Blok 0'ın ilk anahtarıyla yapılan ilk karşılaştırma bile tüm dosyayı eler — başka okumaya gerek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yineleme tam olarak bir blok okur, tıpkı dizi ikili aramasının tam olarak bir elemanı incelemesi gibi.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1'in dizide ikili aramaya karşı doğrusal aramasıyla tam olarak aynı hızlanma biçimi, bir kademe yukarıda.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algoritma bloğun tüm aralığıyla karşılaştırmalı, çünkü her adımda bir kayıt değil, birkaç kayıtlık koca bir blok içeri/dışarı bırakılıyor.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numBlocks = n / bf olduğunu hatırlayın — bunun temelden farklı bir algoritma mı, yoksa aynı algoritma bir kademe yukarıda mı olduğunu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Dosyada ikili arama, blok yönelimli G/Ç'nin zorunlu kıldığı gruplama nedeniyle, bf kayıtlık gruplar üzerinde yapılan ikili aramadır.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6, bu konunun adını aldığı klasik algoritma — koca bir dosyayı kayıt kayıt dokunmadan güncellemek.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alternatif, modern veritabanlarından on yıllar önce, erken toplu işleme sistemlerinden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kalıp, dosya işlemenin en eski fikirlerinden biridir — öğrencilerin ilk aklına gelen veritabanlarından çok daha eskidir.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Hafta 10'un birleştirme sıralamasının birleştirme adımının, iki diziye değil iki dosyaya uygulanmış hali.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Hangi işaretçi "geride" ise o ilerler — bu, iki sıralı diziyi birleştirmekle tam olarak aynı karşılaştırma mantığıdır.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Reddedilen bir işlem, kimsenin silinmesini istemediği veriyi asla silmemelidir — bu, bu algoritmadaki en önemli kural.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iki-okuyucu resmi tam olarak Hafta 10'un birleştirme adımıdır, ve algoritmanın neden asla geri dönmediğini görselleştirmenin en temiz yolu.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10 ana kayıt, ekle/değiştir/sil karışımı 6 işlem — her iki işaretçinin birlikte nasıl ilerlediğini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bir çalıştırmada iki hata türü: var olan bir anahtara ekleme ve yok olan bir anahtarı değiştirme/silme.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"kalan işlemler" döngüsü — bazı kalan eklemeler başarılı olur, bazı kalan değiştirme/silmeler reddedilir.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Hafta 10'un birleştirme-sıralaması karşılaştırma yapısı — yeni olan tek kısım eşit-anahtar dalı.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Ana birleştirme bittikten sonra kalan döngüleri unutmak, bu algoritmadaki en yaygın hatadır.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karmaşıklık farkı, toplu sistemlerin her işlem için ayrı ayrı aramak yerine neden sıralı dosyaları birleştirdiğinin tam nedenidir.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Herhangi bir yerdeki tek bir sırasız kayıt sessizce yanlış bir birleştirme üretir — bir çökme değil, bir hata mesajı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Birleştirme bittiğinde yeni ana dosyanın gerçekte ne içerdiğini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 bölüm 10'un mezar taşlarıyla karşılaştırın — onlar tam olarak yoklamalı bir dosya baştan yeniden yazılamadığı için açık bir işarete ihtiyaç duyar.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7, Hafta 1'in dizi indeksleme fikrinin diske taşınmış hali — hiç arama yok, yalnız aritmetik.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Cevap hayır — ve bu, tüm haftanın en hızlı tekniği, açık ara farkla.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dosya yüz kayıt tutsun ya da yüz milyon, tam olarak aynı tek blok okuma maliyetini taşır.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konumu aramak yerine hesaplamak, doğrulamayı atlamak anlamına gelmez — tam tersi.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Numaralı bir park yeri, hesaplanmış bir adresin en temiz resmi — bilinen bir numara için hiç kimse bir otoparkı kat kat aramaz.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bf=5, 13 kayıt — her isteğin, geçerli ya da geçersiz, tam olarak bir blok okuma maliyeti taşıdığını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Negatif bir rrn burada temiz biçimde reddedilir — kontrolsüz olsaydı negatif bir blok ve bozuk bir fseek hesaplardı.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geçerli rrn, çoğunlukla boş olan bir bloğa doğru şekilde düşer; bir sonraki rrn yine de aralık dışı olarak reddedilmeli.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Depolanmış veriyle hiç karşılaştırma yok, hiç döngü yok — bu, tüm haftanın gerçekten en basit algoritması.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bu hafta diğer her tekniğin hesaplanmış ya da hash'lenmiş bir konumla yaklaşmaya çalıştığı kuramsal tavan.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Sınırların dışına taşan bir fseek'e hesaplanan doğrulanmamış bir rrn, tam olarak temiz başarısızlık yerine dosyayı bozan bir hata türü.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tekniğin bir cevaba ulaşmak için kaç bloğu ziyaret etmesi ya da hesaplaması gerektiğini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numBlocks = n / bf, her iki arama tekniğinin karmaşıklığında açıkça görünür — doğrudan erişimde asla.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8, Hafta 6'nın hash tablosunu diske taşır; "bir hücre" artık "bir blok" olur, bir kayıt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— ve kilit değişim, buradaki bir hash "hücresinin" tek bir hücre değil, zaten bf anahtar tutabilen bir blok olması.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Hafta 6'nın ayrık zincirlemesi, "bağlı liste düğümlerinin" artık tek tek kayıt değil, koca disk bloğu olması dışında.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Zaten bf mektup tutabilen bir posta kutusu, Hafta 6'nın RAM tablosundan temel farktır; orada her "posta kutusu" tam bir mektup tutardı.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taşma bloğu sonunda ayrılmadan önce bir kovada kaç anahtarın biriktiğini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bir kovayla, ilk bf'ten sonraki her anahtar çakışır — uzun bir taşma zinciri, bilerek maksimuma çıkarılmış en kötü durum.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 birden büyükken bile her anahtar çakışıyorsa, bu kötü seçilmiş bir m'yi kötü bir hash sonucundan ayırır.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Yeni bir taşma bloğu zincirdeki SON bloğa eklenmelidir, hiçbir zaman doğrudan ana kovaya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Hafta 6'nın zincirleme bozulması, artık RAM karşılaştırmaları yerine gerçek disk erişimlerinde ödenir.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Buradaki bir çakışma "bf'inci anahtar, zaten dolu bir blok için yarışıyor" demektir — aynı m ve anahtar sayısı için önemli ölçüde daha nadir bir olay.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Çakışan bir anahtarın aynı tablo yapısında mı kaldığını, yoksa ayrı bir şey mi büyüttüğünü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9'un ilerleyici taşması diğer aile — tam olarak aynı tablonun içinde farklı bir hücreyi talep ediyor, Hafta 6'nın açık adreslemesi gibi.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9, Hafta 6'nın açık adreslemesi diske taşınmış hali — ayrı bir yapı yok, yalnız yoklamaya devam 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6'nın açık adresleme fikri, her anahtarı orijinal tablonun içinde tutarak RAM'de tam olarak bu israfı önledi.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Yoklanan her hücre, boş olsun olmasın, bir gerçek disk erişimine mal olur — bu tekniğin maliyeti tam olarak bu yüzden yoklamalarla ölçülür.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8'in posta tepsilerinin aksine, burada hiç ayrı bir yapı yok — her anahtar gerçekten tek tabloda yaşar.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Ana hücre sona yakınken yoklama dizisinin son hücreden 0'a nasıl sarmalandığını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Yoklama sayıları ekleme sırasıyla kilitlenmiş biçimde 1, 2, 3, ... artar — birincil kümelenmenin ders kitabı imzası.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 ekleme m hücrenin hepsini dener ve hiçbirini boş bulamaz — sonsuz döngü değil, temiz bir "dosya dolu" raporu.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`tries &lt; m` koruması olmadan, eşleşen anahtarı olmayan tamamen dolu bir tablo, i = (i + 1) % m'nin sonsuza dek döngüye girmesine neden olurdu.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Hafta 6'nın açık adresleme bozulması, artık RAM karşılaştırmaları yerine gerçek disk erişimlerinde ödenir.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İyi tasarlanmış bir dosya organizasyonu programı, dolu bir dosyayı zarifçe algılamalı ve bildirmeli — yukarıdaki örnek program tam olarak bunu yapar.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6'daki terimi hatırlayın — ardışık dolu hücrelerden oluşan bir serinin neden büyümeye devam ettiğini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Yoklama dizisi var olan bir seriye ulaşan her yeni anahtar, onu bir hücre daha uzatmak zorundadır, bu da bir sonraki çakışmayı daha olası yapar.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10, bir yoklama zincirinin ORTASINDAKİ bir anahtar silindiğinde bölüm 9'un yoklamasına ne olduğunu sorar.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EMPTY tam olarak bir aramanın "bu anahtar hiç eklenmedi, vazgeç" demek için kullandığı sinyaldir.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Arama ve ekleme burada temelden farklı sorular sorar — tam olarak bu yüzden bir mezar taşını farklı ele alırlar.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Tabela, tek bir resimde mezar taşıdır — geçmekte olan bir aramanın davranışını değiştirir, geçmekte olan bir eklemenin yapabileceğini değiştirmeden.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silmenin bir hücreyi TOMB'a çevirmesini, sonra sonraki bir find()'ın onu doğru şekilde atlayıp zincirdeki daha ileri bir anahtara ulaşmasını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Hiç gerçek-boş hücre kalmıyor — yalnız bölüm 9'un tries &lt; m sınırı find()'ın sonsuza dek yoklamasını durduruyor.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Yeniden eklenen anahtar, kendi mezar taşını yeniden kullanarak kendi ana hücresine geri döner — doğru ve tatmin edici bir gidiş-dönüş.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TOMB ne "bulundu" ne de "durmak güvenli" demektir — herhangi başka dolu-ama-farklı bir hücre gibi atlanmalıdır.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mezar taşını yeniden kullanmak, başka hiçbir anahtarın yoklama zincirini bozmadan silinen yeri geri kazanır.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arama zaten dolu hücrelerden geçmek zorundaydı — mezar taşları yalnız "dolu ama geçilebilir" sayılanı genişletir.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Son durum, bölüm 9'daki tries &lt; m sınırının neden savunmacı bir incelik değil, yük taşıyan bir gereklilik olduğunu tam olarak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Hücrenin, gerçek bir anahtar yeniden tuttuktan sonra bir aramaya nasıl göründüğünü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Başka herhangi bir anahtarın bakış açısından, dolu bir hücre dolu bir hücredir — orijinal anahtarını mı, sonradan geri kazanılmış bir mezar taşına eklenen bir anahtarı mı tutuyor olursa olsun.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Şimdi tek tek algoritmalardan geri çekilip beş organizasyonu yan yana karşılaştırıyoruz, ve her birini ne zaman seçeceğimizi.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satırın paylaştığı tek sütun sayılan birim — bölüm 1'den, karşılaştırma değil, blok okuma ve yazma.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Zaten her kaydı ziyaret edecekseniz, hiçbir teknik her bloğu bir kez okumaktan iyi değildir — sıralamak orada hiçbir şey kazandırmaz.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6'daki gibi, en büyük karar şu: bu dosya anahtara göre verimli arama mı gerektiriyor, yoksa her zaman bütün mü işlenecek?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hafta boyunca tek bir soru her bölümü yönlendirdi: her teknik kaç blok okuma ve yazma gerektiriyor?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1, 6 ve 10'un her fikri burada mantığında değişmeden yeniden görünür, artık RAM işlemleri yerine blok okumalarda ödenir.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1'i hatırlayın — bir disk erişimi, içeriği üzerindeki herhangi bir bellek içi işlemden kat kat pahalıdır.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tüm haftanın düzenleyici fikri, bir kez daha bir gözden geçirme sorusu olarak ifade edildi.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5'i hatırlayın — her adımda bir kayıt değil, koca bir BLOK içeri/dışarı bırakılıyor.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dizide ikili arama (Hafta 1) ile dosyada ikili arama (bölüm 5) arasındaki fark.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6'yı hatırlayın — ilgisiz, reddedilen bir işlem asla geçerli veriyi yan etki olarak silmemelidir.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bu haftanın kendi referans programları inşa edilirken bulunan ve düzeltilen gerçek bir hataydı — varsayımsal değil, gerçek.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10'u hatırlayın — ekleme ve arama temelden farklı sorular soruyor.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açık adresleme + silmenin, herhangi bir dilde, en yaygın yanlış uygulanan tek ayrıntısı.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7'yi hatırlayın — aritmetik, kaç kayıt var olursa olsun aynı bir bölme ve bir mod.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Bunu bu haftanın her arama tekniğiyle karşılaştırın; maliyetleri doğrudan numBlocks = n / bf cinsinden ifade edilir.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6'yı hatırlayın — bir çakışmanın kenarda bir yapı büyütüp büyütmediğini, yoksa aynı tablo içinde bir hücre mi talep ettiğini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9'un ilerleyici taşması diğer Hafta 6 ailesi — aynı tablonun içinde farklı bir hücreyi talep ediyor.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14, bölüm 8-10'un açık bıraktığı soruyu tam olarak yanıtlıyor: hash'lenmiş bir dosya m'sini aştığında ne olur?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haftanın yazılı notlarının sonunda listelenen aynı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Knuth'un doğrusal yoklama analizi, bu haftanın "ilerleyici taşma" terminolojisinin tarihsel kökü.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Relationship Id="rId4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Dosya Organizasyonu I: Sıralı ve Doğrudan Dosyalar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338"/>
                <a:gridCol w="10213196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Bloklar, kayıt/alanlar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bloklama çarpanı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sıralı arama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dosyada ikili arama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4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sıralı güncelleme/birleştirme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Göreli erişim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kovalara hash'leme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7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ilerleyici taşma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mezar taşları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LO.1 (temel veri yapılarını açıklama) · LO.2 (karmaşıklık analizi) · LO.6 (C ve Java'da doğru uygulama) · LO.7 (doğru yapıyı seçme)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kavramları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7600"/>
                <a:gridCol w="2213934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Kayıt/alanlar, bloklama çarpanı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2–3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arama, sıralı dosyada ikili arama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4–5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güncelleme (ana + işlem birleştirme)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Göreli (doğrudan) erişim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Kovalara hash'leme, ilerleyici taşma, mezar taşları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8–10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fikrin eksiksiz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gerçek dosya G/Ç yapar: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fopen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fseek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fread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fwrite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RandomAccessFile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 kendi </a:t>
            </a:r>
            <a:r>
              <a:rPr sz="2000" b="1">
                <a:solidFill>
                  <a:srgbClr val="1F2D3A"/>
                </a:solidFill>
              </a:rPr>
              <a:t>geçici lab klasörünü</a:t>
            </a:r>
            <a:r>
              <a:rPr sz="2000" b="0">
                <a:solidFill>
                  <a:srgbClr val="1F2D3A"/>
                </a:solidFill>
              </a:rPr>
              <a:t> oluşturur, sonra siler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code/week-13/c/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code/week-13/java/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programın beklenen çıktısı hafta notlarında var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Hatırlatma — hesaplanan adresler (Hafta 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arr[i]</a:t>
            </a:r>
            <a:r>
              <a:rPr sz="2000" b="0">
                <a:solidFill>
                  <a:srgbClr val="1F2D3A"/>
                </a:solidFill>
              </a:rPr>
              <a:t> = </a:t>
            </a:r>
            <a:r>
              <a:rPr sz="2000" b="0">
                <a:solidFill>
                  <a:srgbClr val="A1123F"/>
                </a:solidFill>
                <a:latin typeface="Consolas"/>
              </a:rPr>
              <a:t>base_address + i * element_size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indeksine ulaşmak için </a:t>
            </a:r>
            <a:r>
              <a:rPr sz="2000" b="1">
                <a:solidFill>
                  <a:srgbClr val="1F2D3A"/>
                </a:solidFill>
              </a:rPr>
              <a:t>arama</a:t>
            </a:r>
            <a:r>
              <a:rPr sz="2000" b="0">
                <a:solidFill>
                  <a:srgbClr val="1F2D3A"/>
                </a:solidFill>
              </a:rPr>
              <a:t> gerekmez — yalnız aritmetik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7'nin göreli dosyası tam olarak bu fikrin diske taşınmış hali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rrn / bf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offset = rrn % bf</a:t>
            </a:r>
            <a:r>
              <a:rPr sz="2000" b="0">
                <a:solidFill>
                  <a:srgbClr val="1F2D3A"/>
                </a:solidFill>
              </a:rPr>
              <a:t> — aynı hesaplanan-adres fikri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Hatırlatma — hash'leme ve çakışmalar (Hafta 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 = key mod m</a:t>
            </a:r>
            <a:r>
              <a:rPr sz="2000" b="0">
                <a:solidFill>
                  <a:srgbClr val="1F2D3A"/>
                </a:solidFill>
              </a:rPr>
              <a:t>, RAM'de bir hücre seçer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Çakışmalar </a:t>
            </a:r>
            <a:r>
              <a:rPr sz="2000" b="1">
                <a:solidFill>
                  <a:srgbClr val="1F2D3A"/>
                </a:solidFill>
              </a:rPr>
              <a:t>zincirleme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1">
                <a:solidFill>
                  <a:srgbClr val="1F2D3A"/>
                </a:solidFill>
              </a:rPr>
              <a:t>açık adresleme</a:t>
            </a:r>
            <a:r>
              <a:rPr sz="2000" b="0">
                <a:solidFill>
                  <a:srgbClr val="1F2D3A"/>
                </a:solidFill>
              </a:rPr>
              <a:t> ile çözülür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8–10, her iki fikri de mantığında değişmeden yeniden kullanır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fark: her "hücre" artık bir disk konumu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Gerçekten yeni olan tek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1–12: maliyet = </a:t>
            </a:r>
            <a:r>
              <a:rPr sz="2000" b="1">
                <a:solidFill>
                  <a:srgbClr val="1F2D3A"/>
                </a:solidFill>
              </a:rPr>
              <a:t>karşılaştırmalar</a:t>
            </a:r>
            <a:r>
              <a:rPr sz="2000" b="0">
                <a:solidFill>
                  <a:srgbClr val="1F2D3A"/>
                </a:solidFill>
              </a:rPr>
              <a:t>, takaslar, işaretçi atlamaları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hafta: maliyet = </a:t>
            </a:r>
            <a:r>
              <a:rPr sz="2000" b="1">
                <a:solidFill>
                  <a:srgbClr val="1F2D3A"/>
                </a:solidFill>
              </a:rPr>
              <a:t>blok okuma ve yazmalar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blok okuma, herhangi bir RAM işleminden kat kat pahalıdır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Zaten RAM'deki fazladan kayıtları karşılaştırmak neredeyse bedavadır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Haftanın haritası — genel bakış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1008"/>
                <a:gridCol w="641052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Aile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Bölümler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Temeller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Kayıt/alanlar (2), bloklama çarpanı (3)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—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sırayla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işle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Arama (4), sıralı arama (5), güncelleme (6)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Doğrudan — konumu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hesapla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Göreli (7), hash'leme (8–10)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Dosyalar Neden Farklıdır: Blok Yönelimli G/Ç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dosya genellikle RAM'e hiç sığmaz. Bir program 20 baytlık bir kayıt istiyorsa, disk neden yalnız 20 baytı vermez?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bir blok, G/Ç'nin en küçük birimidir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Diskler sabit boyutlu </a:t>
            </a:r>
            <a:r>
              <a:rPr sz="2000" b="1">
                <a:solidFill>
                  <a:srgbClr val="1F2D3A"/>
                </a:solidFill>
              </a:rPr>
              <a:t>bloklara</a:t>
            </a:r>
            <a:r>
              <a:rPr sz="2000" b="0">
                <a:solidFill>
                  <a:srgbClr val="1F2D3A"/>
                </a:solidFill>
              </a:rPr>
              <a:t> organize edilir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okuma/yazma </a:t>
            </a:r>
            <a:r>
              <a:rPr sz="2000" b="1">
                <a:solidFill>
                  <a:srgbClr val="1F2D3A"/>
                </a:solidFill>
              </a:rPr>
              <a:t>tam bir blok</a:t>
            </a:r>
            <a:r>
              <a:rPr sz="2000" b="0">
                <a:solidFill>
                  <a:srgbClr val="1F2D3A"/>
                </a:solidFill>
              </a:rPr>
              <a:t> aktarır, asla daha azını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20 baytlık bir istek bile çevresindeki tüm bloğu yükler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 organizasyonunun bir konu olarak var olma nedeni tam olarak bu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çizim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disk</a:t>
            </a:r>
            <a:r>
              <a:rPr sz="2000" b="0">
                <a:solidFill>
                  <a:srgbClr val="1F2D3A"/>
                </a:solidFill>
              </a:rPr>
              <a:t> satırı: adlı, numaralı bloklar, içerikleri içlerinde çizili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RAM tamponu</a:t>
            </a:r>
            <a:r>
              <a:rPr sz="2000" b="0">
                <a:solidFill>
                  <a:srgbClr val="1F2D3A"/>
                </a:solidFill>
              </a:rPr>
              <a:t> satırı: şu an yüklü tek blok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Sağda sayılan </a:t>
            </a:r>
            <a:r>
              <a:rPr sz="2000" b="1">
                <a:solidFill>
                  <a:srgbClr val="1F2D3A"/>
                </a:solidFill>
              </a:rPr>
              <a:t>blok okumaları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blok yazmaları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sayı, bu haftanın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O(...)</a:t>
            </a:r>
            <a:r>
              <a:rPr sz="2000" b="0">
                <a:solidFill>
                  <a:srgbClr val="1F2D3A"/>
                </a:solidFill>
              </a:rPr>
              <a:t>'sudur — anahtarlara değil, ona bakın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aile, bir hafta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5431"/>
                <a:gridCol w="6956103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Aile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Bir kaydı bulma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Sıralı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(bölüm 4–6)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Blokları sırayla oku, ya da ortadaki bloğa atla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Doğrudan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(bölüm 7–10)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 hesaplama, sonra bir blok okuma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6151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Sıralı,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kaydı zaten işleyecekseniz kazanır; doğrudan, milyonlarca kayıt arasından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bir kayıt için kazanır.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Sıralı bir arama 100 blok okuyor, blok başına 1 anahtar karşılaştırıyor. İkinci bir dosya 100 blok okuyor, blok başına 1000 anahtar karşılaştırıyor. Hangisi daha hızlı?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Hiçbiri — neredeyse aynı maliyet.</a:t>
            </a:r>
            <a:r>
              <a:rPr sz="2000" b="0">
                <a:solidFill>
                  <a:srgbClr val="1F2D3A"/>
                </a:solidFill>
              </a:rPr>
              <a:t> Disk erişimi baskındır; zaten yüklü bir bloktaki fazladan anahtarları karşılaştırmak neredeyse bedavadır.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Kayıt ve Alanlar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ad alanı "Al" ya da "Christopherson" tutabilir. Her kayıt, gerçek uzunluğundan bağımsız olarak aynı sayıda bayt mı ayırmalı?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Aynı alan için üç yerleşim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6843"/>
                <a:gridCol w="4676372"/>
                <a:gridCol w="4008318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Yerleşim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Nasıl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Maliyet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Sabit uzunluk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NAME_FIXED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'e doldur ya da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kırp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Boşa giden yer ya da kayıp veri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Sınırlandırılmış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Değeri yaz, sonra bir sınırlayıcı bayt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Sınırlayıcıyı bulmak için tarama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Uzunluk önekli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Uzunluk baytı yaz, sonra o kadar bayt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okuma, en çok 255 uzunluk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Sabit uzunluk neden en çok önemlidir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kayıt </a:t>
            </a:r>
            <a:r>
              <a:rPr sz="2000" b="1">
                <a:solidFill>
                  <a:srgbClr val="1F2D3A"/>
                </a:solidFill>
              </a:rPr>
              <a:t>tam olarak aynı boyutta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konumdan adres hesaplamayı mümkün kılan tam olarak bu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3 (bloklama) ve bölüm 7 (doğrudan erişim) ikisi de bunu ister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Sınırlandırılmış/uzunluk önekli kayıtlar bu şekilde bulunamaz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bir formdaki "ad" kutusu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kağıt formun ad kutusu sayfada </a:t>
            </a:r>
            <a:r>
              <a:rPr sz="2000" b="1">
                <a:solidFill>
                  <a:srgbClr val="1F2D3A"/>
                </a:solidFill>
              </a:rPr>
              <a:t>sabit</a:t>
            </a:r>
            <a:r>
              <a:rPr sz="2000" b="0">
                <a:solidFill>
                  <a:srgbClr val="1F2D3A"/>
                </a:solidFill>
              </a:rPr>
              <a:t> boyutta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e-tablo hücresi ne yazarsanız yazın </a:t>
            </a:r>
            <a:r>
              <a:rPr sz="2000" b="1">
                <a:solidFill>
                  <a:srgbClr val="1F2D3A"/>
                </a:solidFill>
              </a:rPr>
              <a:t>büyür</a:t>
            </a:r>
            <a:r>
              <a:rPr sz="2000" b="0">
                <a:solidFill>
                  <a:srgbClr val="1F2D3A"/>
                </a:solidFill>
              </a:rPr>
              <a:t> — sınırlandırılmış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kargo etiketi önce bir uzunluk basar, sonra o kadar karakter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Üçü de gerçek sistemlerde var, tam olarak bu takaslar için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Kayıt ve alanlar, adım adım</a:t>
            </a:r>
          </a:p>
        </p:txBody>
      </p:sp>
      <p:pic>
        <p:nvPicPr>
          <p:cNvPr id="7" name="Picture 6" descr="records-and-field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069" y="1325880"/>
            <a:ext cx="978955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8 karakterden uzun her ad</a:t>
            </a:r>
          </a:p>
        </p:txBody>
      </p:sp>
      <p:pic>
        <p:nvPicPr>
          <p:cNvPr id="7" name="Picture 6" descr="records-and-fields--edge-all-trunca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671" y="1325880"/>
            <a:ext cx="972235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boş bir ad ve çok uzun bir ad</a:t>
            </a:r>
          </a:p>
        </p:txBody>
      </p:sp>
      <p:pic>
        <p:nvPicPr>
          <p:cNvPr id="7" name="Picture 6" descr="records-and-fields--edge-empty-and-lo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069" y="1325880"/>
            <a:ext cx="978955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sabit uzunluk: doldur ya da kırp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#define NAME_FIXED 8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 = (int) strlen(name);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(n &gt;= NAME_FIXED)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too long: truncate, data is LOST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memcpy(r.name, name, NAME_FIXED);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memcpy(r.name, name,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pad with filler bytes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memset(r.name + n, '_', NAME_FIXED -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uzunluk önekli: geri okuması O(1)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unsigned char len =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(unsigned char) strlen(name);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fwrite(&amp;len, 1, 1, fp);   /* 1-byte prefix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fwrite(name, 1, len, fp);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reading back: read len, then read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exactly len more bytes — no scanning */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alanı yazmak/okumak: her üç yerleşimde de </a:t>
            </a:r>
            <a:r>
              <a:rPr sz="2000" b="1">
                <a:solidFill>
                  <a:srgbClr val="1F2D3A"/>
                </a:solidFill>
              </a:rPr>
              <a:t>O(alan uzunluğu)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 </a:t>
            </a:r>
            <a:r>
              <a:rPr sz="2000" b="1">
                <a:solidFill>
                  <a:srgbClr val="1F2D3A"/>
                </a:solidFill>
              </a:rPr>
              <a:t>asimptotik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Boşa giden yer (sabit) ile ayrıştırma maliyeti (sınırlandırılmış) ile hiçbiri (uzunluk önekli, 255 sınırıyla) arasında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Yaygın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ya da kırpılmış sabit bir alanın </a:t>
            </a:r>
            <a:r>
              <a:rPr sz="2000" b="1">
                <a:solidFill>
                  <a:srgbClr val="1F2D3A"/>
                </a:solidFill>
              </a:rPr>
              <a:t>`'0'` için yer olmadığını</a:t>
            </a:r>
            <a:r>
              <a:rPr sz="2000" b="0">
                <a:solidFill>
                  <a:srgbClr val="1F2D3A"/>
                </a:solidFill>
              </a:rPr>
              <a:t>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Verinin içinde yasal olarak görünebilecek bir sınırlayıcı seçmek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 kaybını bildirmek yerine </a:t>
            </a:r>
            <a:r>
              <a:rPr sz="2000" b="1">
                <a:solidFill>
                  <a:srgbClr val="1F2D3A"/>
                </a:solidFill>
              </a:rPr>
              <a:t>sessizce</a:t>
            </a:r>
            <a:r>
              <a:rPr sz="2000" b="0">
                <a:solidFill>
                  <a:srgbClr val="1F2D3A"/>
                </a:solidFill>
              </a:rPr>
              <a:t> kırpmak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Uzunluk önekli bir alanın okuma maliyeti neden O(1) artı kendi uzunluğu iken, sınırlandırılmış bir alanınki tam bir tarama?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Uzunluk önekli okuyucuya boyut önceden söylenir</a:t>
            </a:r>
            <a:r>
              <a:rPr sz="2000" b="0">
                <a:solidFill>
                  <a:srgbClr val="1F2D3A"/>
                </a:solidFill>
              </a:rPr>
              <a:t> (bir bayt, sonra o kadar bayt). Sınırlandırılmış bir okuyucu, sonu bulmak için bayt bayt sınırlayıcıyla karşılaştırmalıdır.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Bloklama Çarpanı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blok 100 bayt; bir kayıt 20 bayt. Disk her okumada 80 bayt mı israf ediyor, yoksa birkaç kayıt bir bloğu paylaşabilir mi?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bloğa </a:t>
            </a:r>
            <a:r>
              <a:rPr sz="3000" b="1">
                <a:solidFill>
                  <a:srgbClr val="2E7D32"/>
                </a:solidFill>
                <a:latin typeface="Consolas"/>
              </a:rPr>
              <a:t>bf</a:t>
            </a:r>
            <a:r>
              <a:rPr sz="3000" b="1">
                <a:solidFill>
                  <a:srgbClr val="2E7D32"/>
                </a:solidFill>
              </a:rPr>
              <a:t> kayıt sığdırmak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bf = floor(blockSize / recSize)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Kayıtlar küçük bir </a:t>
            </a:r>
            <a:r>
              <a:rPr sz="2000" b="1">
                <a:solidFill>
                  <a:srgbClr val="1F2D3A"/>
                </a:solidFill>
              </a:rPr>
              <a:t>RAM tamponunu</a:t>
            </a:r>
            <a:r>
              <a:rPr sz="2000" b="0">
                <a:solidFill>
                  <a:srgbClr val="1F2D3A"/>
                </a:solidFill>
              </a:rPr>
              <a:t> birer birer doldurur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Tampon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kayda ulaştığı an: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fwrite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Disk erişimi </a:t>
            </a:r>
            <a:r>
              <a:rPr sz="2000" b="1">
                <a:solidFill>
                  <a:srgbClr val="1F2D3A"/>
                </a:solidFill>
              </a:rPr>
              <a:t>kayıt başına değil, blok başına</a:t>
            </a:r>
            <a:r>
              <a:rPr sz="2000" b="0">
                <a:solidFill>
                  <a:srgbClr val="1F2D3A"/>
                </a:solidFill>
              </a:rPr>
              <a:t> olur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 tür israf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417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469"/>
                <a:gridCol w="2727883"/>
                <a:gridCol w="5930182"/>
              </a:tblGrid>
              <a:tr h="47243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Tür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Neden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7243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İç parçalanma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tam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blok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bf * recSize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blockSize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'a nadiren tam eşit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244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Son blok israfı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Yalnız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son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blok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Kayıt sayısı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bf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'in tam katı değil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bisikletli kurye değil, nakliye kamyonu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Bisikletli kurye seferde </a:t>
            </a:r>
            <a:r>
              <a:rPr sz="2000" b="1">
                <a:solidFill>
                  <a:srgbClr val="1F2D3A"/>
                </a:solidFill>
              </a:rPr>
              <a:t>bir</a:t>
            </a:r>
            <a:r>
              <a:rPr sz="2000" b="0">
                <a:solidFill>
                  <a:srgbClr val="1F2D3A"/>
                </a:solidFill>
              </a:rPr>
              <a:t> paket taşır: yavaş, tek tek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Nakliye kamyonu seferde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kutu taşır: aynı kutu, az sefer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Yarı boş çıkan bir kamyon yine de tam sefer yakıtı yakar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"yarı boş sefer" tam olarak bu bölümün son blok israfı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Bloklama çarpanı, adım adım</a:t>
            </a:r>
          </a:p>
        </p:txBody>
      </p:sp>
      <p:pic>
        <p:nvPicPr>
          <p:cNvPr id="7" name="Picture 6" descr="blocking-facto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4108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bloktan büyük kayıt</a:t>
            </a:r>
          </a:p>
        </p:txBody>
      </p:sp>
      <p:pic>
        <p:nvPicPr>
          <p:cNvPr id="7" name="Picture 6" descr="blocking-factor--edge-too-bi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55429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12 anahtar bf=3'e tam bölünür</a:t>
            </a:r>
          </a:p>
        </p:txBody>
      </p:sp>
      <p:pic>
        <p:nvPicPr>
          <p:cNvPr id="7" name="Picture 6" descr="blocking-factor--edge-exac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5348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kapasite, doldurma ve flush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#define BLOCK_SIZE 100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block_capacity(int rec_size)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BLOCK_SIZE / rec_size;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block_put: append a key; flush when full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block_flush: write a PARTIAL last block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  anyway — a whole block, however few keys */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Bloklamanın kendisi hiçbir algoritmanın </a:t>
            </a:r>
            <a:r>
              <a:rPr sz="2000" b="1">
                <a:solidFill>
                  <a:srgbClr val="1F2D3A"/>
                </a:solidFill>
              </a:rPr>
              <a:t>asimptotik</a:t>
            </a:r>
            <a:r>
              <a:rPr sz="2000" b="0">
                <a:solidFill>
                  <a:srgbClr val="1F2D3A"/>
                </a:solidFill>
              </a:rPr>
              <a:t> maliyetini değiştirmez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Sabiti</a:t>
            </a:r>
            <a:r>
              <a:rPr sz="2000" b="0">
                <a:solidFill>
                  <a:srgbClr val="1F2D3A"/>
                </a:solidFill>
              </a:rPr>
              <a:t> değiştirir: kayıt sayısı değil, blok okuma/yazma sayısı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büyük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→ daha az, daha büyük disk erişimi → pratikte daha hızlı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blok RAM'de rahatça tamponlanamayacak kadar büyüyene kadar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Yaygın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 bloğun</a:t>
            </a:r>
            <a:r>
              <a:rPr sz="2000" b="0">
                <a:solidFill>
                  <a:srgbClr val="1F2D3A"/>
                </a:solidFill>
              </a:rPr>
              <a:t> yine de tam bir blok yazma maliyeti taşıdığını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blockSize</a:t>
            </a:r>
            <a:r>
              <a:rPr sz="2000" b="0">
                <a:solidFill>
                  <a:srgbClr val="1F2D3A"/>
                </a:solidFill>
              </a:rPr>
              <a:t>'ı bir kayıttan küçük seçmek (</a:t>
            </a:r>
            <a:r>
              <a:rPr sz="2000" b="0">
                <a:solidFill>
                  <a:srgbClr val="A1123F"/>
                </a:solidFill>
                <a:latin typeface="Consolas"/>
              </a:rPr>
              <a:t>bf = 0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 parçalanmayı son blok israfıyla karıştırmak — ikisi bağımsızdır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recSize = 24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blockSize = 100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nedir, ve </a:t>
            </a:r>
            <a:r>
              <a:rPr sz="2000" b="1">
                <a:solidFill>
                  <a:srgbClr val="1F2D3A"/>
                </a:solidFill>
              </a:rPr>
              <a:t>tam bir blok</a:t>
            </a:r>
            <a:r>
              <a:rPr sz="2000" b="0">
                <a:solidFill>
                  <a:srgbClr val="1F2D3A"/>
                </a:solidFill>
              </a:rPr>
              <a:t> kaç bayt iç parçalanma israf eder?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`bf = 4`.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4 * 24 = 96</a:t>
            </a:r>
            <a:r>
              <a:rPr sz="2000" b="0">
                <a:solidFill>
                  <a:srgbClr val="1F2D3A"/>
                </a:solidFill>
              </a:rPr>
              <a:t> bayt kullanıldı, tam blok başına </a:t>
            </a:r>
            <a:r>
              <a:rPr sz="2000" b="1">
                <a:solidFill>
                  <a:srgbClr val="1F2D3A"/>
                </a:solidFill>
              </a:rPr>
              <a:t>4 bayt</a:t>
            </a:r>
            <a:r>
              <a:rPr sz="2000" b="0">
                <a:solidFill>
                  <a:srgbClr val="1F2D3A"/>
                </a:solidFill>
              </a:rPr>
              <a:t> israf — burada küçük görünür, ama koca bir dosyadaki her blokla çarpılır.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Bir Dosyada Sıralı Arama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dosyanın kayıtları sıralı değil. Bir anahtarı bulmak için, anahtar çıkana ya da dosya bitene kadar her bloğu okumaktan başka bir seçenek var mı?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blokları sırayla oku, içeride karşılaştır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Blok 0'ı RAM tamponuna oku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İçindeki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kaydı hedefle karşılaştır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Bulunamadıysa: blok 1'i oku — ve böyle devam 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Önemli olan maliyet: </a:t>
            </a:r>
            <a:r>
              <a:rPr sz="2000" b="1">
                <a:solidFill>
                  <a:srgbClr val="1F2D3A"/>
                </a:solidFill>
              </a:rPr>
              <a:t>blok okumaları</a:t>
            </a:r>
            <a:r>
              <a:rPr sz="2000" b="0">
                <a:solidFill>
                  <a:srgbClr val="1F2D3A"/>
                </a:solidFill>
              </a:rPr>
              <a:t>, karşılaştırmalar değil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sırasız bir kutu rafını okumak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Sırasız</a:t>
            </a:r>
            <a:r>
              <a:rPr sz="2000" b="0">
                <a:solidFill>
                  <a:srgbClr val="1F2D3A"/>
                </a:solidFill>
              </a:rPr>
              <a:t> bir kutu rafında bir dosya arıyorsunuz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Bulana kadar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kutuyu tek tek açmalısınız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 da tüm kutuları açıp hiçbir şey bulamazsınız — yine hepsini açtınız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Buradaki bir "kutu" bir blok; onu açmak bir disk okuması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Sıralı arama, adım adım</a:t>
            </a:r>
          </a:p>
        </p:txBody>
      </p:sp>
      <p:pic>
        <p:nvPicPr>
          <p:cNvPr id="7" name="Picture 6" descr="sequential-search-fil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2821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hedef yok, dosyanın tamamı taranır</a:t>
            </a:r>
          </a:p>
        </p:txBody>
      </p:sp>
      <p:pic>
        <p:nvPicPr>
          <p:cNvPr id="7" name="Picture 6" descr="sequential-search-file--edge-not-fou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73796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hedef ilk kayıt (en iyi durum)</a:t>
            </a:r>
          </a:p>
        </p:txBody>
      </p:sp>
      <p:pic>
        <p:nvPicPr>
          <p:cNvPr id="7" name="Picture 6" descr="sequential-search-file--edge-firs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9859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bir bloğu tara, sonra bir sonrakini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b = 0; b &lt; nblocks; b++)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load_block(f, b, buf, &amp;cnt);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(*block_reads)++;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cnt;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(*comparisons)++;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(buf[i] == target)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b * bf +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-1;   /* exhausted every block */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durum: </a:t>
            </a:r>
            <a:r>
              <a:rPr sz="2000" b="1">
                <a:solidFill>
                  <a:srgbClr val="1F2D3A"/>
                </a:solidFill>
              </a:rPr>
              <a:t>`ceil(n / bf)`</a:t>
            </a:r>
            <a:r>
              <a:rPr sz="2000" b="0">
                <a:solidFill>
                  <a:srgbClr val="1F2D3A"/>
                </a:solidFill>
              </a:rPr>
              <a:t> blok okuma — her blok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Ortalama durum: bunun yaklaşık </a:t>
            </a:r>
            <a:r>
              <a:rPr sz="2000" b="1">
                <a:solidFill>
                  <a:srgbClr val="1F2D3A"/>
                </a:solidFill>
              </a:rPr>
              <a:t>yarısı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Hafta 1'in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doğrusal aramasının tam dosya analoğu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Sayılan birim </a:t>
            </a:r>
            <a:r>
              <a:rPr sz="2000" b="1">
                <a:solidFill>
                  <a:srgbClr val="1F2D3A"/>
                </a:solidFill>
              </a:rPr>
              <a:t>bloklar</a:t>
            </a:r>
            <a:r>
              <a:rPr sz="2000" b="0">
                <a:solidFill>
                  <a:srgbClr val="1F2D3A"/>
                </a:solidFill>
              </a:rPr>
              <a:t>, kayıtlar değil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/ bf)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Yaygın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maliyet olarak blok okuma yerine </a:t>
            </a:r>
            <a:r>
              <a:rPr sz="2000" b="1">
                <a:solidFill>
                  <a:srgbClr val="1F2D3A"/>
                </a:solidFill>
              </a:rPr>
              <a:t>karşılaştırma</a:t>
            </a:r>
            <a:r>
              <a:rPr sz="2000" b="0">
                <a:solidFill>
                  <a:srgbClr val="1F2D3A"/>
                </a:solidFill>
              </a:rPr>
              <a:t> saymak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Kalan her bloğu</a:t>
            </a:r>
            <a:r>
              <a:rPr sz="2000" b="0">
                <a:solidFill>
                  <a:srgbClr val="1F2D3A"/>
                </a:solidFill>
              </a:rPr>
              <a:t> okumadan bir anahtarın yok olduğunu varsaymak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Yinelenen bir anahtarın </a:t>
            </a:r>
            <a:r>
              <a:rPr sz="2000" b="1">
                <a:solidFill>
                  <a:srgbClr val="1F2D3A"/>
                </a:solidFill>
              </a:rPr>
              <a:t>ilk</a:t>
            </a:r>
            <a:r>
              <a:rPr sz="2000" b="0">
                <a:solidFill>
                  <a:srgbClr val="1F2D3A"/>
                </a:solidFill>
              </a:rPr>
              <a:t> eşleşmesi yerine sonuncusunu döndürmek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Sıralı aramanın en kötü durumu, hedef yok olsun ya da tam olarak son kayıt olsun, neden tam olarak aynıdır?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İkisi de her bloğun okunmasını gerektirir.</a:t>
            </a:r>
            <a:r>
              <a:rPr sz="2000" b="0">
                <a:solidFill>
                  <a:srgbClr val="1F2D3A"/>
                </a:solidFill>
              </a:rPr>
              <a:t> Son kayıt için eşleşme son bloğa kadar bulunmaz; yok olan bir anahtar için hiçbir blok erken elenmez — hepsi kontrol edilmeli.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Sıralı Bir Dosyada İkili Arama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4'ün dosyası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tutulursa, Hafta 1'in ikili aramasının sıralı bir diziyi araması gibi ama blok blok aranabilir mi?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BLOKLAR üzerinde ikili arama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Blok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'nin kayıtları sıralı, örtüşmeyen bir </a:t>
            </a:r>
            <a:r>
              <a:rPr sz="2000" b="1">
                <a:solidFill>
                  <a:srgbClr val="1F2D3A"/>
                </a:solidFill>
              </a:rPr>
              <a:t>aralık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Hedefi bir bloğun </a:t>
            </a:r>
            <a:r>
              <a:rPr sz="2000" b="1">
                <a:solidFill>
                  <a:srgbClr val="1F2D3A"/>
                </a:solidFill>
              </a:rPr>
              <a:t>ilk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son</a:t>
            </a:r>
            <a:r>
              <a:rPr sz="2000" b="0">
                <a:solidFill>
                  <a:srgbClr val="1F2D3A"/>
                </a:solidFill>
              </a:rPr>
              <a:t> anahtarıyla karşılaştır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Küçükse: blok aralığının sağ yarısını 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Büyükse: sol yarısını at — yoksa hedef bu bloğun </a:t>
            </a:r>
            <a:r>
              <a:rPr sz="2000" b="1">
                <a:solidFill>
                  <a:srgbClr val="1F2D3A"/>
                </a:solidFill>
              </a:rPr>
              <a:t>içinde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"Boşluk" ne demek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"Aralıkta" olmak "var" olmak </a:t>
            </a:r>
            <a:r>
              <a:rPr sz="2000" b="1">
                <a:solidFill>
                  <a:srgbClr val="1F2D3A"/>
                </a:solidFill>
              </a:rPr>
              <a:t>anlamına gelmez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bloğun ilk ve son anahtarı arasındaki bir hedef yine de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 olabilir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bir bloğun içindeki kısa tarama bunu doğrular ya da yalanlar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bölüm 4'te asla olmaz — sırasız bir dosyanın aralığı yok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etiketli bir sıralı kutu rafı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Şimdi rafın kutuları içeriklerinin aralığıyla </a:t>
            </a:r>
            <a:r>
              <a:rPr sz="2000" b="1">
                <a:solidFill>
                  <a:srgbClr val="1F2D3A"/>
                </a:solidFill>
              </a:rPr>
              <a:t>etiketli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kutunun etiketine bakın: dosyanız ondan önce, içinde, ya da sonra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İçeremeyeceği her kutuyu doğrudan atlayın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etiket aralığı eşleşen </a:t>
            </a:r>
            <a:r>
              <a:rPr sz="2000" b="1">
                <a:solidFill>
                  <a:srgbClr val="1F2D3A"/>
                </a:solidFill>
              </a:rPr>
              <a:t>tek</a:t>
            </a:r>
            <a:r>
              <a:rPr sz="2000" b="0">
                <a:solidFill>
                  <a:srgbClr val="1F2D3A"/>
                </a:solidFill>
              </a:rPr>
              <a:t> kutuyu açın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Sıralı dosyada ikili arama, adım adım</a:t>
            </a:r>
          </a:p>
        </p:txBody>
      </p:sp>
      <p:pic>
        <p:nvPicPr>
          <p:cNvPr id="7" name="Picture 6" descr="binary-search-sorted-fil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82339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bir bloğun aralığında bir boşluk</a:t>
            </a:r>
          </a:p>
        </p:txBody>
      </p:sp>
      <p:pic>
        <p:nvPicPr>
          <p:cNvPr id="7" name="Picture 6" descr="binary-search-sorted-file--edge-gap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7379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hedef dosyanın en küçük anahtarının altında</a:t>
            </a:r>
          </a:p>
        </p:txBody>
      </p:sp>
      <p:pic>
        <p:nvPicPr>
          <p:cNvPr id="7" name="Picture 6" descr="binary-search-sorted-file--edge-outrang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8023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bir bloğa daral, sonra tara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(lo &lt;=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mid = (lo + hi)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block_reads++;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(target &lt; first_key(mid)) hi = mid-1;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if (target &gt; last_key(mid)) lo = mid+1;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target's range: short scan inside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scan_block(mid, target);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`O(log2 numBlocks)`</a:t>
            </a:r>
            <a:r>
              <a:rPr sz="2000" b="0">
                <a:solidFill>
                  <a:srgbClr val="1F2D3A"/>
                </a:solidFill>
              </a:rPr>
              <a:t> blok okuma, artı en çok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kayıtlık bir tarama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4'ün </a:t>
            </a:r>
            <a:r>
              <a:rPr sz="2000" b="1">
                <a:solidFill>
                  <a:srgbClr val="1F2D3A"/>
                </a:solidFill>
              </a:rPr>
              <a:t>`O(numBlocks)`</a:t>
            </a:r>
            <a:r>
              <a:rPr sz="2000" b="0">
                <a:solidFill>
                  <a:srgbClr val="1F2D3A"/>
                </a:solidFill>
              </a:rPr>
              <a:t>'una karşılaştırın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24 anahtar, 6 blok: burada en çok </a:t>
            </a:r>
            <a:r>
              <a:rPr sz="2000" b="1">
                <a:solidFill>
                  <a:srgbClr val="1F2D3A"/>
                </a:solidFill>
              </a:rPr>
              <a:t>3</a:t>
            </a:r>
            <a:r>
              <a:rPr sz="2000" b="0">
                <a:solidFill>
                  <a:srgbClr val="1F2D3A"/>
                </a:solidFill>
              </a:rPr>
              <a:t> okuma, orada en çok </a:t>
            </a:r>
            <a:r>
              <a:rPr sz="2000" b="1">
                <a:solidFill>
                  <a:srgbClr val="1F2D3A"/>
                </a:solidFill>
              </a:rPr>
              <a:t>6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 büyüdükçe fark çarpıcı biçimde açılır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Yaygın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"Aralıkta" olmanın "var" olmak anlamına gelmediğini unutmak (boşluk durumu)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Bloğun </a:t>
            </a:r>
            <a:r>
              <a:rPr sz="2000" b="1">
                <a:solidFill>
                  <a:srgbClr val="1F2D3A"/>
                </a:solidFill>
              </a:rPr>
              <a:t>orta</a:t>
            </a:r>
            <a:r>
              <a:rPr sz="2000" b="0">
                <a:solidFill>
                  <a:srgbClr val="1F2D3A"/>
                </a:solidFill>
              </a:rPr>
              <a:t> anahtarıyla karşılaştırmak (ilk/son yerine)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Bunu </a:t>
            </a:r>
            <a:r>
              <a:rPr sz="2000" b="1">
                <a:solidFill>
                  <a:srgbClr val="1F2D3A"/>
                </a:solidFill>
              </a:rPr>
              <a:t>sırasız</a:t>
            </a:r>
            <a:r>
              <a:rPr sz="2000" b="0">
                <a:solidFill>
                  <a:srgbClr val="1F2D3A"/>
                </a:solidFill>
              </a:rPr>
              <a:t> bir dosyaya uygulamak — sessizce yanlış, yalnız yavaş değil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Dizide ikili arama (Hafta 1)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O(log n)</a:t>
            </a:r>
            <a:r>
              <a:rPr sz="2000" b="0">
                <a:solidFill>
                  <a:srgbClr val="1F2D3A"/>
                </a:solidFill>
              </a:rPr>
              <a:t> karşılaştırma ister. Dosyada ikili arama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O(log numBlocks)</a:t>
            </a:r>
            <a:r>
              <a:rPr sz="2000" b="0">
                <a:solidFill>
                  <a:srgbClr val="1F2D3A"/>
                </a:solidFill>
              </a:rPr>
              <a:t> okuma ister. Biri diğerinden iyi mi?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Hiçbiri — aynı fikir, farklı birim.</a:t>
            </a:r>
            <a:r>
              <a:rPr sz="2000" b="0">
                <a:solidFill>
                  <a:srgbClr val="1F2D3A"/>
                </a:solidFill>
              </a:rPr>
              <a:t> Dizi araması </a:t>
            </a:r>
            <a:r>
              <a:rPr sz="2000" b="0" i="1">
                <a:solidFill>
                  <a:srgbClr val="1F2D3A"/>
                </a:solidFill>
              </a:rPr>
              <a:t>elemanları</a:t>
            </a:r>
            <a:r>
              <a:rPr sz="2000" b="0">
                <a:solidFill>
                  <a:srgbClr val="1F2D3A"/>
                </a:solidFill>
              </a:rPr>
              <a:t> yarıya böler; dosya araması </a:t>
            </a:r>
            <a:r>
              <a:rPr sz="2000" b="0" i="1">
                <a:solidFill>
                  <a:srgbClr val="1F2D3A"/>
                </a:solidFill>
              </a:rPr>
              <a:t>blokları</a:t>
            </a:r>
            <a:r>
              <a:rPr sz="2000" b="0">
                <a:solidFill>
                  <a:srgbClr val="1F2D3A"/>
                </a:solidFill>
              </a:rPr>
              <a:t> yarıya böler,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numBlocks</a:t>
            </a:r>
            <a:r>
              <a:rPr sz="2000" b="0">
                <a:solidFill>
                  <a:srgbClr val="1F2D3A"/>
                </a:solidFill>
              </a:rPr>
              <a:t> zaten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kat küçüktür.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Sıralı Güncelleme: Ana ve İşlem Dosyasını Birleştirme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bankanın hesap dosyası her gün değişir. Her değişiklik için </a:t>
            </a:r>
            <a:r>
              <a:rPr sz="2000" b="1">
                <a:solidFill>
                  <a:srgbClr val="1F2D3A"/>
                </a:solidFill>
              </a:rPr>
              <a:t>tüm</a:t>
            </a:r>
            <a:r>
              <a:rPr sz="2000" b="0">
                <a:solidFill>
                  <a:srgbClr val="1F2D3A"/>
                </a:solidFill>
              </a:rPr>
              <a:t> dosyayı yeniden yazmak milyonlarca kayıtta saçma. Alternatif nedir?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bir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Sıralı ana + işlem dosyası</a:t>
            </a:r>
            <a:r>
              <a:rPr sz="2000" b="0">
                <a:solidFill>
                  <a:srgbClr val="1F2D3A"/>
                </a:solidFill>
              </a:rPr>
              <a:t> birleştirmesi, rastgele erişimli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disklerden bile eski, klasik bir toplu işleme kalıbı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Tharp'ın </a:t>
            </a:r>
            <a:r>
              <a:rPr sz="2000" b="0" i="1">
                <a:solidFill>
                  <a:srgbClr val="1F2D3A"/>
                </a:solidFill>
              </a:rPr>
              <a:t>File Organization and Processing</a:t>
            </a:r>
            <a:r>
              <a:rPr sz="2000" b="0">
                <a:solidFill>
                  <a:srgbClr val="1F2D3A"/>
                </a:solidFill>
              </a:rPr>
              <a:t>'i bunu sıralı dosya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güncellemenin kanonik algoritması olarak ele alır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936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hâlâ koca, periyodik toplu işler için kullanılır (fatura kesme)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iki SIRALI dosyayı tek geçişte birleştir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İşlem dosyası</a:t>
            </a:r>
            <a:r>
              <a:rPr sz="2000" b="0">
                <a:solidFill>
                  <a:srgbClr val="1F2D3A"/>
                </a:solidFill>
              </a:rPr>
              <a:t>: sıralı, aynı anahtar, her biri bir </a:t>
            </a:r>
            <a:r>
              <a:rPr sz="2000" b="1">
                <a:solidFill>
                  <a:srgbClr val="1F2D3A"/>
                </a:solidFill>
              </a:rPr>
              <a:t>op</a:t>
            </a:r>
            <a:r>
              <a:rPr sz="2000" b="0">
                <a:solidFill>
                  <a:srgbClr val="1F2D3A"/>
                </a:solidFill>
              </a:rPr>
              <a:t>'la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'A'</a:t>
            </a:r>
            <a:r>
              <a:rPr sz="2000" b="0">
                <a:solidFill>
                  <a:srgbClr val="1F2D3A"/>
                </a:solidFill>
              </a:rPr>
              <a:t> ekle, </a:t>
            </a:r>
            <a:r>
              <a:rPr sz="2000" b="0">
                <a:solidFill>
                  <a:srgbClr val="A1123F"/>
                </a:solidFill>
                <a:latin typeface="Consolas"/>
              </a:rPr>
              <a:t>'C'</a:t>
            </a:r>
            <a:r>
              <a:rPr sz="2000" b="0">
                <a:solidFill>
                  <a:srgbClr val="1F2D3A"/>
                </a:solidFill>
              </a:rPr>
              <a:t> değiştir, </a:t>
            </a:r>
            <a:r>
              <a:rPr sz="2000" b="0">
                <a:solidFill>
                  <a:srgbClr val="A1123F"/>
                </a:solidFill>
                <a:latin typeface="Consolas"/>
              </a:rPr>
              <a:t>'D'</a:t>
            </a:r>
            <a:r>
              <a:rPr sz="2000" b="0">
                <a:solidFill>
                  <a:srgbClr val="1F2D3A"/>
                </a:solidFill>
              </a:rPr>
              <a:t> sil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"okuma başı", dosya başına bir — tam olarak Hafta 10'un birleştirme adımı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adımda </a:t>
            </a:r>
            <a:r>
              <a:rPr sz="2000" b="0">
                <a:solidFill>
                  <a:srgbClr val="A1123F"/>
                </a:solidFill>
                <a:latin typeface="Consolas"/>
              </a:rPr>
              <a:t>master.key</a:t>
            </a:r>
            <a:r>
              <a:rPr sz="2000" b="0">
                <a:solidFill>
                  <a:srgbClr val="1F2D3A"/>
                </a:solidFill>
              </a:rPr>
              <a:t>'i </a:t>
            </a:r>
            <a:r>
              <a:rPr sz="2000" b="0">
                <a:solidFill>
                  <a:srgbClr val="A1123F"/>
                </a:solidFill>
                <a:latin typeface="Consolas"/>
              </a:rPr>
              <a:t>txn.key</a:t>
            </a:r>
            <a:r>
              <a:rPr sz="2000" b="0">
                <a:solidFill>
                  <a:srgbClr val="1F2D3A"/>
                </a:solidFill>
              </a:rPr>
              <a:t>'le karşılaştır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Üç durum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338"/>
                <a:gridCol w="3637178"/>
                <a:gridCol w="3888018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Karşılaştırma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Eylem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master.key &lt; txn.key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 kayıt için işlem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Değişmeden kopyala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master.key &gt; txn.key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 henüz anada değil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'A'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: ekle; yoksa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master.key == txn.key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İşlem burada uygulanır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Sonraki slayta bakın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Eşit-anahtar durumu, ayrıntılı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 olan bir anahtara </a:t>
            </a:r>
            <a:r>
              <a:rPr sz="2000" b="0">
                <a:solidFill>
                  <a:srgbClr val="A1123F"/>
                </a:solidFill>
                <a:latin typeface="Consolas"/>
              </a:rPr>
              <a:t>'A'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1">
                <a:solidFill>
                  <a:srgbClr val="1F2D3A"/>
                </a:solidFill>
              </a:rPr>
              <a:t>yinelenen-ekleme hatası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Orijinal kayıt yine de </a:t>
            </a:r>
            <a:r>
              <a:rPr sz="2000" b="1">
                <a:solidFill>
                  <a:srgbClr val="1F2D3A"/>
                </a:solidFill>
              </a:rPr>
              <a:t>değişmeden kopyalanır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'C'</a:t>
            </a:r>
            <a:r>
              <a:rPr sz="2000" b="0">
                <a:solidFill>
                  <a:srgbClr val="1F2D3A"/>
                </a:solidFill>
              </a:rPr>
              <a:t>: değer değiştirilir, güncellenmiş kayıt yazılır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'D'</a:t>
            </a:r>
            <a:r>
              <a:rPr sz="2000" b="0">
                <a:solidFill>
                  <a:srgbClr val="1F2D3A"/>
                </a:solidFill>
              </a:rPr>
              <a:t>: kayıt basitçe </a:t>
            </a:r>
            <a:r>
              <a:rPr sz="2000" b="1">
                <a:solidFill>
                  <a:srgbClr val="1F2D3A"/>
                </a:solidFill>
              </a:rPr>
              <a:t>yazılmaz</a:t>
            </a:r>
            <a:r>
              <a:rPr sz="2000" b="0">
                <a:solidFill>
                  <a:srgbClr val="1F2D3A"/>
                </a:solidFill>
              </a:rPr>
              <a:t> — silme budur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iki sıralı listeyi okuyan iki kişi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 ana listeyi sırayla, yüksek sesle okur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İkinci kişi işlem listesini sırayla, yüksek sesle okur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adımda şu anki sözcüklerini yüksek sesle karşılaştırırlar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Alfabetik olarak "geride" olan bir sonraki sözcüğünü okur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Sıralı güncelleme, adım adım</a:t>
            </a:r>
          </a:p>
        </p:txBody>
      </p:sp>
      <p:pic>
        <p:nvPicPr>
          <p:cNvPr id="7" name="Picture 6" descr="sequential-update-master-transac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88608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yinelenen ekleme + yok olan anahtar</a:t>
            </a:r>
          </a:p>
        </p:txBody>
      </p:sp>
      <p:pic>
        <p:nvPicPr>
          <p:cNvPr id="7" name="Picture 6" descr="sequential-update-master-transaction--edge-duplica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3901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ana dosya biter, kalan işlemler</a:t>
            </a:r>
          </a:p>
        </p:txBody>
      </p:sp>
      <p:pic>
        <p:nvPicPr>
          <p:cNvPr id="7" name="Picture 6" descr="sequential-update-master-transaction--edge-trail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3901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birleştirme döngüsünün ana karşılaştırması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nm &amp;&amp; j &lt; nt)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(master[i].key &lt; txn[j].key)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write(master[i]); i++;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(master[i].key &gt; txn[j].key)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(txn[j].op == 'A') write(new);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errors++;      /* C/D: missing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 /* equal key: next slide */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eşit-anahtar dalı, ve kalanlar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(txn[j].op == 'A')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write(master[i]);   /* KEEP it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errors++;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(txn[j].op == 'C') write(new);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deleted++;         /* 'D': skip write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i++;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+ two leftover loops when one file ends */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`O(nm + nt)`</a:t>
            </a:r>
            <a:r>
              <a:rPr sz="2000" b="0">
                <a:solidFill>
                  <a:srgbClr val="1F2D3A"/>
                </a:solidFill>
              </a:rPr>
              <a:t> — tek geçiş, her kayıt tam olarak bir kez okunur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İşlem başına anayı bir kez aramaya karşılaştırın: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O(nt * nm)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4 ya da 5'in araması, </a:t>
            </a:r>
            <a:r>
              <a:rPr sz="2000" b="0">
                <a:solidFill>
                  <a:srgbClr val="A1123F"/>
                </a:solidFill>
                <a:latin typeface="Consolas"/>
              </a:rPr>
              <a:t>nt</a:t>
            </a:r>
            <a:r>
              <a:rPr sz="2000" b="0">
                <a:solidFill>
                  <a:srgbClr val="1F2D3A"/>
                </a:solidFill>
              </a:rPr>
              <a:t> kez uygulansa, tam bunu maliyet ederdi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Birleştirme, herhangi gerçek ölçekte çarpıcı biçimde daha ucuzdur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Yaygın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Yinelenen-ekleme hatasında ana kaydı </a:t>
            </a:r>
            <a:r>
              <a:rPr sz="2000" b="1">
                <a:solidFill>
                  <a:srgbClr val="1F2D3A"/>
                </a:solidFill>
              </a:rPr>
              <a:t>sessizce düşürmek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 birleştirme bittikten sonra </a:t>
            </a:r>
            <a:r>
              <a:rPr sz="2000" b="1">
                <a:solidFill>
                  <a:srgbClr val="1F2D3A"/>
                </a:solidFill>
              </a:rPr>
              <a:t>iki kalan döngüyü</a:t>
            </a:r>
            <a:r>
              <a:rPr sz="2000" b="0">
                <a:solidFill>
                  <a:srgbClr val="1F2D3A"/>
                </a:solidFill>
              </a:rPr>
              <a:t>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iki dosyanın da sıralı olduğunu, kontrol etmeden ya da garanti etmeden varsaymak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algoritmada bir silme neden özel bir "silindi" kaydı yazarak değil, kaydı </a:t>
            </a:r>
            <a:r>
              <a:rPr sz="2000" b="1">
                <a:solidFill>
                  <a:srgbClr val="1F2D3A"/>
                </a:solidFill>
              </a:rPr>
              <a:t>yazmayarak</a:t>
            </a:r>
            <a:r>
              <a:rPr sz="2000" b="0">
                <a:solidFill>
                  <a:srgbClr val="1F2D3A"/>
                </a:solidFill>
              </a:rPr>
              <a:t> yapılır?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Yeni dosya baştan, kayıt kayıt inşa edilir.</a:t>
            </a:r>
            <a:r>
              <a:rPr sz="2000" b="0">
                <a:solidFill>
                  <a:srgbClr val="1F2D3A"/>
                </a:solidFill>
              </a:rPr>
              <a:t> Silinmiş bir kayıt onda hiç bulunmamalı — yazmayı atlamak silmenin </a:t>
            </a:r>
            <a:r>
              <a:rPr sz="2000" b="0" i="1">
                <a:solidFill>
                  <a:srgbClr val="1F2D3A"/>
                </a:solidFill>
              </a:rPr>
              <a:t>kendisidir</a:t>
            </a:r>
            <a:r>
              <a:rPr sz="2000" b="0">
                <a:solidFill>
                  <a:srgbClr val="1F2D3A"/>
                </a:solidFill>
              </a:rPr>
              <a:t>, ek bir muhasebeye gerek yoktur.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Göreli (Doğrudan) Dosya Erişimi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program zaten "7 numaralı kaydı" istediğini biliyor. Bölüm 4 ve 5 ikisi de </a:t>
            </a:r>
            <a:r>
              <a:rPr sz="2000" b="0" i="1">
                <a:solidFill>
                  <a:srgbClr val="1F2D3A"/>
                </a:solidFill>
              </a:rPr>
              <a:t>arar</a:t>
            </a:r>
            <a:r>
              <a:rPr sz="2000" b="0">
                <a:solidFill>
                  <a:srgbClr val="1F2D3A"/>
                </a:solidFill>
              </a:rPr>
              <a:t>. 7 numaralı kaydı bulmak arama gerektirir mi?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hesapla, arama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kayıt bir </a:t>
            </a:r>
            <a:r>
              <a:rPr sz="2000" b="1">
                <a:solidFill>
                  <a:srgbClr val="1F2D3A"/>
                </a:solidFill>
              </a:rPr>
              <a:t>göreli kayıt numarası (RRN)</a:t>
            </a:r>
            <a:r>
              <a:rPr sz="2000" b="0">
                <a:solidFill>
                  <a:srgbClr val="1F2D3A"/>
                </a:solidFill>
              </a:rPr>
              <a:t> alır: </a:t>
            </a:r>
            <a:r>
              <a:rPr sz="2000" b="0">
                <a:solidFill>
                  <a:srgbClr val="A1123F"/>
                </a:solidFill>
                <a:latin typeface="Consolas"/>
              </a:rPr>
              <a:t>0, 1, 2, ...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rrn / bf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offset = rrn % bf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bölme, bir mod — </a:t>
            </a:r>
            <a:r>
              <a:rPr sz="2000" b="1">
                <a:solidFill>
                  <a:srgbClr val="1F2D3A"/>
                </a:solidFill>
              </a:rPr>
              <a:t>hiç karşılaştırma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fseek</a:t>
            </a:r>
            <a:r>
              <a:rPr sz="2000" b="0">
                <a:solidFill>
                  <a:srgbClr val="1F2D3A"/>
                </a:solidFill>
              </a:rPr>
              <a:t>, bir blok okuma — gerçek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Hâlâ doğrulanması gereken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Negatif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</a:t>
            </a:r>
            <a:r>
              <a:rPr sz="2000" b="0">
                <a:solidFill>
                  <a:srgbClr val="1F2D3A"/>
                </a:solidFill>
              </a:rPr>
              <a:t>, ya da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 &gt;= total</a:t>
            </a:r>
            <a:r>
              <a:rPr sz="2000" b="0">
                <a:solidFill>
                  <a:srgbClr val="1F2D3A"/>
                </a:solidFill>
              </a:rPr>
              <a:t>: herhangi bir okumadan </a:t>
            </a:r>
            <a:r>
              <a:rPr sz="2000" b="1">
                <a:solidFill>
                  <a:srgbClr val="1F2D3A"/>
                </a:solidFill>
              </a:rPr>
              <a:t>önce</a:t>
            </a:r>
            <a:r>
              <a:rPr sz="2000" b="0">
                <a:solidFill>
                  <a:srgbClr val="1F2D3A"/>
                </a:solidFill>
              </a:rPr>
              <a:t> reddet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Geçerli görünen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</a:t>
            </a:r>
            <a:r>
              <a:rPr sz="2000" b="0">
                <a:solidFill>
                  <a:srgbClr val="1F2D3A"/>
                </a:solidFill>
              </a:rPr>
              <a:t> yine de </a:t>
            </a:r>
            <a:r>
              <a:rPr sz="2000" b="1">
                <a:solidFill>
                  <a:srgbClr val="1F2D3A"/>
                </a:solidFill>
              </a:rPr>
              <a:t>kısmi son bloğa</a:t>
            </a:r>
            <a:r>
              <a:rPr sz="2000" b="0">
                <a:solidFill>
                  <a:srgbClr val="1F2D3A"/>
                </a:solidFill>
              </a:rPr>
              <a:t> düşebilir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blok sınırlarına değil, </a:t>
            </a:r>
            <a:r>
              <a:rPr sz="2000" b="1">
                <a:solidFill>
                  <a:srgbClr val="1F2D3A"/>
                </a:solidFill>
              </a:rPr>
              <a:t>toplam kayıt sayısına</a:t>
            </a:r>
            <a:r>
              <a:rPr sz="2000" b="0">
                <a:solidFill>
                  <a:srgbClr val="1F2D3A"/>
                </a:solidFill>
              </a:rPr>
              <a:t> karşı kontrol gerekir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numaralı bir otopark katı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park yerinin zeminde boyalı bir </a:t>
            </a:r>
            <a:r>
              <a:rPr sz="2000" b="1">
                <a:solidFill>
                  <a:srgbClr val="1F2D3A"/>
                </a:solidFill>
              </a:rPr>
              <a:t>numarası</a:t>
            </a:r>
            <a:r>
              <a:rPr sz="2000" b="0">
                <a:solidFill>
                  <a:srgbClr val="1F2D3A"/>
                </a:solidFill>
              </a:rPr>
              <a:t>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"37 numaralı yer" arama gerektirmez — doğrudan 37/bf katına git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otopark görevlisi 37 numaralı yeri her katı gezerek aramaz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olarak bölüm 7'nin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rrn / bf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offset = rrn % bf</a:t>
            </a:r>
            <a:r>
              <a:rPr sz="2000" b="0">
                <a:solidFill>
                  <a:srgbClr val="1F2D3A"/>
                </a:solidFill>
              </a:rPr>
              <a:t>'i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Göreli dosya erişimi, adım adım</a:t>
            </a:r>
          </a:p>
        </p:txBody>
      </p:sp>
      <p:pic>
        <p:nvPicPr>
          <p:cNvPr id="7" name="Picture 6" descr="relative-file-direct-acces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29828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negatif ve aralık dışı istekler</a:t>
            </a:r>
          </a:p>
        </p:txBody>
      </p:sp>
      <p:pic>
        <p:nvPicPr>
          <p:cNvPr id="7" name="Picture 6" descr="relative-file-direct-access--edge-invali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02616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kısmi son bloktaki tek kayıt</a:t>
            </a:r>
          </a:p>
        </p:txBody>
      </p:sp>
      <p:pic>
        <p:nvPicPr>
          <p:cNvPr id="7" name="Picture 6" descr="relative-file-direct-access--edge-last-partia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66222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tüm algoritma, iki satırda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direct_read(FILE *f, int bf,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int total, int rrn)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(rrn &lt; 0 || rrn &gt;= total)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-1;             /* reject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block = rrn / bf;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offset = rrn % bf;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one fseek, one fread, done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— her geçerli istek için tam olarak bir blok okuma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4 ve 5'in maliyetleri dosya büyüdükçe </a:t>
            </a:r>
            <a:r>
              <a:rPr sz="2000" b="1">
                <a:solidFill>
                  <a:srgbClr val="1F2D3A"/>
                </a:solidFill>
              </a:rPr>
              <a:t>büyümeye devam 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Doğrudan erişim hiç büyümez, asla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haftanın geri kalan tekniklerinin yaklaşmaya çalıştığı tavan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Yaygın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 &gt;= total</a:t>
            </a:r>
            <a:r>
              <a:rPr sz="2000" b="0">
                <a:solidFill>
                  <a:srgbClr val="1F2D3A"/>
                </a:solidFill>
              </a:rPr>
              <a:t>'ı kontrol edip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 &lt; 0</a:t>
            </a:r>
            <a:r>
              <a:rPr sz="2000" b="0">
                <a:solidFill>
                  <a:srgbClr val="1F2D3A"/>
                </a:solidFill>
              </a:rPr>
              <a:t>'ı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Kısmi son bloğu</a:t>
            </a:r>
            <a:r>
              <a:rPr sz="2000" b="0">
                <a:solidFill>
                  <a:srgbClr val="1F2D3A"/>
                </a:solidFill>
              </a:rPr>
              <a:t> hesaba katmamak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"Doğrudan"ın "doğrulama gerekmez" anlamına geldiğini varsaymak — yine gerekir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Göreli erişimin O(1) maliyeti neden hiç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'e bağlı değilken, bölüm 4 ve 5'in arama maliyetlerinin ikisi de bağlıdır?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Doğrudan erişim, `bf`'ten bağımsız olarak her zaman tam bir seek ve bir okuma yapar</a:t>
            </a:r>
            <a:r>
              <a:rPr sz="2000" b="0">
                <a:solidFill>
                  <a:srgbClr val="1F2D3A"/>
                </a:solidFill>
              </a:rPr>
              <a:t> — yalnız </a:t>
            </a:r>
            <a:r>
              <a:rPr sz="2000" b="0" i="1">
                <a:solidFill>
                  <a:srgbClr val="1F2D3A"/>
                </a:solidFill>
              </a:rPr>
              <a:t>hangi</a:t>
            </a:r>
            <a:r>
              <a:rPr sz="2000" b="0">
                <a:solidFill>
                  <a:srgbClr val="1F2D3A"/>
                </a:solidFill>
              </a:rPr>
              <a:t> blok değişir. Arama ise cevabı bulana kadar blokları tek tek ziyaret etmelidir.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Kovalara Hash'leme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Gerçek anahtarlar nadiren uygun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0, 1, 2, ...</a:t>
            </a:r>
            <a:r>
              <a:rPr sz="2000" b="0">
                <a:solidFill>
                  <a:srgbClr val="1F2D3A"/>
                </a:solidFill>
              </a:rPr>
              <a:t>. Hafta 6 bunu RAM'de bir hash fonksiyonuyla çözdü. Aynı fikir bir dosya için çalışır mı?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bir KOVAYA hash'le, taşmada zincirle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 = key mod m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kovadan</a:t>
            </a:r>
            <a:r>
              <a:rPr sz="2000" b="0">
                <a:solidFill>
                  <a:srgbClr val="1F2D3A"/>
                </a:solidFill>
              </a:rPr>
              <a:t> birini seçer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kova bir </a:t>
            </a:r>
            <a:r>
              <a:rPr sz="2000" b="1">
                <a:solidFill>
                  <a:srgbClr val="1F2D3A"/>
                </a:solidFill>
              </a:rPr>
              <a:t>blok</a:t>
            </a:r>
            <a:r>
              <a:rPr sz="2000" b="0">
                <a:solidFill>
                  <a:srgbClr val="1F2D3A"/>
                </a:solidFill>
              </a:rPr>
              <a:t>tur,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'e kadar anahtar tutar — bir hücre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kovayı paylaşan iki anahtar sorun değil, </a:t>
            </a:r>
            <a:r>
              <a:rPr sz="2000" b="1">
                <a:solidFill>
                  <a:srgbClr val="1F2D3A"/>
                </a:solidFill>
              </a:rPr>
              <a:t>kova dolana kadar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zaman: bir </a:t>
            </a:r>
            <a:r>
              <a:rPr sz="2000" b="1">
                <a:solidFill>
                  <a:srgbClr val="1F2D3A"/>
                </a:solidFill>
              </a:rPr>
              <a:t>taşma bloğu</a:t>
            </a:r>
            <a:r>
              <a:rPr sz="2000" b="0">
                <a:solidFill>
                  <a:srgbClr val="1F2D3A"/>
                </a:solidFill>
              </a:rPr>
              <a:t> ayrılır, dolu kovaya zincirlenir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birkaç mektup tutan posta kutuları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posta kutusu (kova) zaten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'e kadar mektup (anahtar)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kutuya iki mektup: sorun değil, kutu dolana kadar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Dolu bir posta kutusuna </a:t>
            </a:r>
            <a:r>
              <a:rPr sz="2000" b="1">
                <a:solidFill>
                  <a:srgbClr val="1F2D3A"/>
                </a:solidFill>
              </a:rPr>
              <a:t>ekstra bir tepsi</a:t>
            </a:r>
            <a:r>
              <a:rPr sz="2000" b="0">
                <a:solidFill>
                  <a:srgbClr val="1F2D3A"/>
                </a:solidFill>
              </a:rPr>
              <a:t> takılır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ekstra tepsi tam olarak zincirlenen bir taşma bloğu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Kovalara hash'leme, adım adım</a:t>
            </a:r>
          </a:p>
        </p:txBody>
      </p:sp>
      <p:pic>
        <p:nvPicPr>
          <p:cNvPr id="7" name="Picture 6" descr="hashing-to-bucket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870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m=1, her şey zincirlenir</a:t>
            </a:r>
          </a:p>
        </p:txBody>
      </p:sp>
      <p:pic>
        <p:nvPicPr>
          <p:cNvPr id="7" name="Picture 6" descr="hashing-to-buckets--edge-one-bucke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8700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10 anahtarın tümü aynı kovaya</a:t>
            </a:r>
          </a:p>
        </p:txBody>
      </p:sp>
      <p:pic>
        <p:nvPicPr>
          <p:cNvPr id="7" name="Picture 6" descr="hashing-to-buckets--edge-all-sam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62201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hash'le, taşmada zincirle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 = key % m, cur = 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(bucket[cur].count == bf)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(bucket[cur].next &lt;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bucket[cur].next = new_block();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 = bucket[cur].next;    /* follow chain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bucket[cur].keys[bucket[cur].count++] = key;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Ortalama durum: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blok erişimi, Hafta 6'nın zincirlemesiyle aynı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Artı, izlenmesi gereken her taşma bloğu için bir erişim daha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Yük faktörü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n / (m * bf)</a:t>
            </a:r>
            <a:r>
              <a:rPr sz="2000" b="0">
                <a:solidFill>
                  <a:srgbClr val="1F2D3A"/>
                </a:solidFill>
              </a:rPr>
              <a:t>) makul olduğu sürece küçük kalır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 ("m=1" yukarıda):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/ bf)</a:t>
            </a:r>
            <a:r>
              <a:rPr sz="2000" b="0">
                <a:solidFill>
                  <a:srgbClr val="1F2D3A"/>
                </a:solidFill>
              </a:rPr>
              <a:t>'ye doğru bozulur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Yaygın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taşma bloğunu </a:t>
            </a:r>
            <a:r>
              <a:rPr sz="2000" b="1">
                <a:solidFill>
                  <a:srgbClr val="1F2D3A"/>
                </a:solidFill>
              </a:rPr>
              <a:t>yanlış</a:t>
            </a:r>
            <a:r>
              <a:rPr sz="2000" b="0">
                <a:solidFill>
                  <a:srgbClr val="1F2D3A"/>
                </a:solidFill>
              </a:rPr>
              <a:t> bloğa zincirlemek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Beklenen anahtar sayısı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'i çok küçük seçmek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kovanın kapasitesinin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olduğunu, 1 olmadığını unutmak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Taşma bloklarını burada zincirlemek, Hafta 6'nın ayrık zincirlemesine mi, yoksa açık adreslemesine mi daha yakın? Neden?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Ayrık zincirleme.</a:t>
            </a:r>
            <a:r>
              <a:rPr sz="2000" b="0">
                <a:solidFill>
                  <a:srgbClr val="1F2D3A"/>
                </a:solidFill>
              </a:rPr>
              <a:t> Dolu bir kova, kenarda </a:t>
            </a:r>
            <a:r>
              <a:rPr sz="2000" b="1">
                <a:solidFill>
                  <a:srgbClr val="1F2D3A"/>
                </a:solidFill>
              </a:rPr>
              <a:t>ek bloklardan</a:t>
            </a:r>
            <a:r>
              <a:rPr sz="2000" b="0">
                <a:solidFill>
                  <a:srgbClr val="1F2D3A"/>
                </a:solidFill>
              </a:rPr>
              <a:t> bir zincir büyütür — başka hiçbir kovaya dokunmadan, tam olarak Hafta 6'nın hücre başına bağlı listesi gibi.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İlerleyici Taşma: Diskte Doğrusal Yoklama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8'in taşma blokları, her taşan kova için tam bir ekstra bloğa mal olur. Yoklama bu israfı tamamen önleyebilir mi?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bir sonraki hücreyi yokla, sarmalayarak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 hücre: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 = key mod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Farklı bir anahtarla dolu mu? </a:t>
            </a:r>
            <a:r>
              <a:rPr sz="2000" b="1">
                <a:solidFill>
                  <a:srgbClr val="1F2D3A"/>
                </a:solidFill>
              </a:rPr>
              <a:t>Sonraki</a:t>
            </a:r>
            <a:r>
              <a:rPr sz="2000" b="0">
                <a:solidFill>
                  <a:srgbClr val="1F2D3A"/>
                </a:solidFill>
              </a:rPr>
              <a:t> hücreyi dene, </a:t>
            </a:r>
            <a:r>
              <a:rPr sz="2000" b="0">
                <a:solidFill>
                  <a:srgbClr val="A1123F"/>
                </a:solidFill>
                <a:latin typeface="Consolas"/>
              </a:rPr>
              <a:t>(h+1) mod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m</a:t>
            </a:r>
            <a:r>
              <a:rPr sz="2000" b="0">
                <a:solidFill>
                  <a:srgbClr val="1F2D3A"/>
                </a:solidFill>
              </a:rPr>
              <a:t>, diziyi son hücreden 0'a </a:t>
            </a:r>
            <a:r>
              <a:rPr sz="2000" b="1">
                <a:solidFill>
                  <a:srgbClr val="1F2D3A"/>
                </a:solidFill>
              </a:rPr>
              <a:t>sarmalar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Dur: boş hücre (ekle), yinelenen, ya da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hücrenin tümü denendi (dolu)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en yakın boş yere park etmek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Size ayrılan yer dolu mu? Bir sonraki yeri alın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da dolu mu? Bir sonraki — sonda yer 0'a sarmalayarak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 ayrı bir taşma alanı yok — herkes aynı alana park 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 olarak Hafta 6'nın açık adreslemesi, diskte bir kademe aşağıda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İlerleyici taşma, adım adım</a:t>
            </a:r>
          </a:p>
        </p:txBody>
      </p:sp>
      <p:pic>
        <p:nvPicPr>
          <p:cNvPr id="7" name="Picture 6" descr="collision-progressive-overflow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74264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her anahtar bir hücreyi paylaşıyor</a:t>
            </a:r>
          </a:p>
        </p:txBody>
      </p:sp>
      <p:pic>
        <p:nvPicPr>
          <p:cNvPr id="7" name="Picture 6" descr="collision-progressive-overflow--edge-same-hom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43836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tablo tamamen dolu</a:t>
            </a:r>
          </a:p>
        </p:txBody>
      </p:sp>
      <p:pic>
        <p:nvPicPr>
          <p:cNvPr id="7" name="Picture 6" descr="collision-progressive-overflow--edge-ful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43836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yer, yinelenen ya da dolu bulana kadar yokla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 = key % m, i = h, tries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(tries &lt;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EMPTY)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table[i] = key;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key) return -2; /* dup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 = (i + 1) % m; tries++;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-1;   /* file genuinely full */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Düşük</a:t>
            </a:r>
            <a:r>
              <a:rPr sz="2000" b="0">
                <a:solidFill>
                  <a:srgbClr val="1F2D3A"/>
                </a:solidFill>
              </a:rPr>
              <a:t> yük faktöründe </a:t>
            </a:r>
            <a:r>
              <a:rPr sz="2000" b="0">
                <a:solidFill>
                  <a:srgbClr val="A1123F"/>
                </a:solidFill>
                <a:latin typeface="Consolas"/>
              </a:rPr>
              <a:t>n / m</a:t>
            </a:r>
            <a:r>
              <a:rPr sz="2000" b="0">
                <a:solidFill>
                  <a:srgbClr val="1F2D3A"/>
                </a:solidFill>
              </a:rPr>
              <a:t>, O(1)'e yakın yoklama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Yük faktörü yükseldikçe keskin biçimde bozulur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"Hard" senaryo (%91 dolu): bir ekleme için 5 yoklamaya kadar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Nerdeyse tam dolu en kötü durum: </a:t>
            </a:r>
            <a:r>
              <a:rPr sz="2000" b="1">
                <a:solidFill>
                  <a:srgbClr val="1F2D3A"/>
                </a:solidFill>
              </a:rPr>
              <a:t>O(m)</a:t>
            </a:r>
            <a:r>
              <a:rPr sz="2000" b="0">
                <a:solidFill>
                  <a:srgbClr val="1F2D3A"/>
                </a:solidFill>
              </a:rPr>
              <a:t> yoklama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Yaygın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Yoklama döngüsünü sınırlamamak (</a:t>
            </a:r>
            <a:r>
              <a:rPr sz="2000" b="0">
                <a:solidFill>
                  <a:srgbClr val="A1123F"/>
                </a:solidFill>
                <a:latin typeface="Consolas"/>
              </a:rPr>
              <a:t>tries &lt; m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"Dosya dolu"yu çökme yerine normal bir sonuç olarak ele almamak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 % m</a:t>
            </a:r>
            <a:r>
              <a:rPr sz="2000" b="0">
                <a:solidFill>
                  <a:srgbClr val="1F2D3A"/>
                </a:solidFill>
              </a:rPr>
              <a:t> için negatif anahtar korumasını unutmak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"Birincil kümelenme" nedir, ve "aynı ana hücreyi paylaşan her anahtar" uç durumu bunu neden en uç haliyle gösterir?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Daha fazla çakışma çeken büyüyen dolu bir seri.</a:t>
            </a:r>
            <a:r>
              <a:rPr sz="2000" b="0">
                <a:solidFill>
                  <a:srgbClr val="1F2D3A"/>
                </a:solidFill>
              </a:rPr>
              <a:t> Burada 10 anahtarın tümü aynı ana hücreyi paylaşıyor, yoklama sayıları kilitlenmiş biçimde </a:t>
            </a:r>
            <a:r>
              <a:rPr sz="2000" b="0">
                <a:solidFill>
                  <a:srgbClr val="A1123F"/>
                </a:solidFill>
                <a:latin typeface="Consolas"/>
              </a:rPr>
              <a:t>1, 2, 3, ...</a:t>
            </a:r>
            <a:r>
              <a:rPr sz="2000" b="0">
                <a:solidFill>
                  <a:srgbClr val="1F2D3A"/>
                </a:solidFill>
              </a:rPr>
              <a:t> artıyor.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Mezar Taşlarıyla Silme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Silinen bir hücre basitçe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  <a:r>
              <a:rPr sz="2000" b="0">
                <a:solidFill>
                  <a:srgbClr val="1F2D3A"/>
                </a:solidFill>
              </a:rPr>
              <a:t>'ye temizlenirse, o hücreden geçmek zorunda kalmış farklı bir anahtarın sonraki aramasına ne olur?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Fikir: bir mezar taşı "aramaya devam et" demektir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Mezar taşı</a:t>
            </a:r>
            <a:r>
              <a:rPr sz="2000" b="0">
                <a:solidFill>
                  <a:srgbClr val="1F2D3A"/>
                </a:solidFill>
              </a:rPr>
              <a:t>: hem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  <a:r>
              <a:rPr sz="2000" b="0">
                <a:solidFill>
                  <a:srgbClr val="1F2D3A"/>
                </a:solidFill>
              </a:rPr>
              <a:t>'den hem gerçek bir anahtardan farklı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arama bir mezar taşını, herhangi bir dolu hücre gibi </a:t>
            </a:r>
            <a:r>
              <a:rPr sz="2000" b="1">
                <a:solidFill>
                  <a:srgbClr val="1F2D3A"/>
                </a:solidFill>
              </a:rPr>
              <a:t>atlar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gerçek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  <a:r>
              <a:rPr sz="2000" b="0">
                <a:solidFill>
                  <a:srgbClr val="1F2D3A"/>
                </a:solidFill>
              </a:rPr>
              <a:t> hücre bir aramayı </a:t>
            </a:r>
            <a:r>
              <a:rPr sz="2000" b="1">
                <a:solidFill>
                  <a:srgbClr val="1F2D3A"/>
                </a:solidFill>
              </a:rPr>
              <a:t>bitirebilir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ekleme</a:t>
            </a:r>
            <a:r>
              <a:rPr sz="2000" b="0">
                <a:solidFill>
                  <a:srgbClr val="1F2D3A"/>
                </a:solidFill>
              </a:rPr>
              <a:t> ise bir mezar taşını yeniden kullanmakta özgürdür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"gitti, ama burada durma" tabelası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park yerinin sahibi ayrıldı: geçici bir </a:t>
            </a:r>
            <a:r>
              <a:rPr sz="2000" b="1">
                <a:solidFill>
                  <a:srgbClr val="1F2D3A"/>
                </a:solidFill>
              </a:rPr>
              <a:t>tabela</a:t>
            </a:r>
            <a:r>
              <a:rPr sz="2000" b="0">
                <a:solidFill>
                  <a:srgbClr val="1F2D3A"/>
                </a:solidFill>
              </a:rPr>
              <a:t> dikin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Tabela "boş" (dolaşmaya devam et) ya da "dolu" (girme) demez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Birinin bir zamanlar burada park ettiğini, arabanızın daha ilerde olabileceğini söyler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bir araba yine de buraya park edebilir — o zaman tabela iner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Mezar taşlarıyla silme, adım adım</a:t>
            </a:r>
          </a:p>
        </p:txBody>
      </p:sp>
      <p:pic>
        <p:nvPicPr>
          <p:cNvPr id="7" name="Picture 6" descr="deletion-with-tombston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10658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tamamen mezar taşlanmış bir tablo</a:t>
            </a:r>
          </a:p>
        </p:txBody>
      </p:sp>
      <p:pic>
        <p:nvPicPr>
          <p:cNvPr id="7" name="Picture 6" descr="deletion-with-tombstones--edge-all-tombston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83447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bir anahtarı sil, sonra aynı anahtarı yeniden ekle</a:t>
            </a:r>
          </a:p>
        </p:txBody>
      </p:sp>
      <p:pic>
        <p:nvPicPr>
          <p:cNvPr id="7" name="Picture 6" descr="deletion-with-tombstones--edge-reinsert-sam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83447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find mezar taşlarını atlamalı, durmamalı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key % m, tries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(tries &lt;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EMPTY) return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key)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TOMB: fall through, keep probing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 = (i + 1) % m; tries++;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-1;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ekleme bir mezar taşını yeniden kullanabilir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key % m, tries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(tries &lt;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EMPTY ||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table[i] == TOMB)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table[i] = key; return i; /* reused!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key) return -2;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 = (i + 1) % m; tries++;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ts_find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ts_delete</a:t>
            </a:r>
            <a:r>
              <a:rPr sz="2000" b="0">
                <a:solidFill>
                  <a:srgbClr val="1F2D3A"/>
                </a:solidFill>
              </a:rPr>
              <a:t>: bölüm 9'un düz yoklamasıyla aynı </a:t>
            </a:r>
            <a:r>
              <a:rPr sz="2000" b="1">
                <a:solidFill>
                  <a:srgbClr val="1F2D3A"/>
                </a:solidFill>
              </a:rPr>
              <a:t>O(yoklama zinciri uzunluğu)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Mezar taşları hiçbir yeni asimptotik maliyet eklemez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ts_insert</a:t>
            </a:r>
            <a:r>
              <a:rPr sz="2000" b="0">
                <a:solidFill>
                  <a:srgbClr val="1F2D3A"/>
                </a:solidFill>
              </a:rPr>
              <a:t>: pratikte genelde </a:t>
            </a:r>
            <a:r>
              <a:rPr sz="2000" b="1">
                <a:solidFill>
                  <a:srgbClr val="1F2D3A"/>
                </a:solidFill>
              </a:rPr>
              <a:t>daha az</a:t>
            </a:r>
            <a:r>
              <a:rPr sz="2000" b="0">
                <a:solidFill>
                  <a:srgbClr val="1F2D3A"/>
                </a:solidFill>
              </a:rPr>
              <a:t> — erken bir mezar taşını yeniden kullanabilir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bir aramanın hangi hücrelerden geçmeye razı olduğu değişir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Yaygın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Silerken hücreyi basitçe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  <a:r>
              <a:rPr sz="2000" b="0">
                <a:solidFill>
                  <a:srgbClr val="1F2D3A"/>
                </a:solidFill>
              </a:rPr>
              <a:t>'ye temizlemek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ts_find</a:t>
            </a:r>
            <a:r>
              <a:rPr sz="2000" b="0">
                <a:solidFill>
                  <a:srgbClr val="1F2D3A"/>
                </a:solidFill>
              </a:rPr>
              <a:t>'ın bir mezar taşında durmasını ya da onu eşleşme saymasını sağlamak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Tamamen mezar taşlanmış bir tablonun güvenilecek </a:t>
            </a:r>
            <a:r>
              <a:rPr sz="2000" b="1">
                <a:solidFill>
                  <a:srgbClr val="1F2D3A"/>
                </a:solidFill>
              </a:rPr>
              <a:t>hiç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  <a:r>
              <a:rPr sz="2000" b="0">
                <a:solidFill>
                  <a:srgbClr val="1F2D3A"/>
                </a:solidFill>
              </a:rPr>
              <a:t>'si olmadığını unutmak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ts_insert</a:t>
            </a:r>
            <a:r>
              <a:rPr sz="2000" b="0">
                <a:solidFill>
                  <a:srgbClr val="1F2D3A"/>
                </a:solidFill>
              </a:rPr>
              <a:t> bir mezar taşını yeni bir anahtar için yeniden kullandıktan sonra, o hücreden geçen ilgisiz bir anahtarın araması neden hâlâ doğru çalışır?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Yeniden kullanıldıktan sonra hücre yine gerçek bir anahtar tutar</a:t>
            </a:r>
            <a:r>
              <a:rPr sz="2000" b="0">
                <a:solidFill>
                  <a:srgbClr val="1F2D3A"/>
                </a:solidFill>
              </a:rPr>
              <a:t> — başka herhangi bir dolu hücreden ayırt edilemez. Diğer anahtarların aramaları hiç değişmemiş gibi davranır.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11–12. Karşılaştırma ve Seçim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Karşılaştırma tablosu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112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1948488"/>
                <a:gridCol w="3020157"/>
                <a:gridCol w="3215005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Organizasyon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Bulma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Ekleme / Silme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iyi olduğu yer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(sırasız)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O(numBlocks)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/ O(numBlocks)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Zaten her kaydı işlemek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(sıralı)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numBlocks)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O(numBlocks) ikisi de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Toplu güncellemeler (bölüm 6)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Göreli (doğrudan)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/ O(1), boşluk bırakır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RRN doğal olarak biliniyor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Hash'leme (kova/yoklama)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ort.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ort.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Keyfi anahtar, hızlı arama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Teknik seçimi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/>
                <a:gridCol w="545576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iyi seçim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Zaten her kaydı işleyeceksiniz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Sıralı, herhangi bir sırada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Periyodik toplu değişiklikler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(sıralı) + işlem dosyası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Ara sıra arama, nadiren değişir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(sıralı), ikili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Kayıtlar 0, 1, 2, ... numaralı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Göreli (doğrudan) dosya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Teknik seçimi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5441"/>
                <a:gridCol w="5036093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iyi seçim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Keyfi anahtar, sadelik öncelikli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Hash'leme, kova zincirleme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Keyfi anahtar, kompaktlık, nadir silme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Hash'leme, ilerleyici taşma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Keyfi anahtar, sık silme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İlerleyici taşma + mezar taşları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Kapanış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Kayıt/alanlar</a:t>
            </a:r>
            <a:r>
              <a:rPr sz="2000" b="0">
                <a:solidFill>
                  <a:srgbClr val="1F2D3A"/>
                </a:solidFill>
              </a:rPr>
              <a:t>: sabit, sınırlandırılmış, ya da uzunluk önekli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Bloklama çarpanı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kayıt bir disk erişimini paylaşır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: her bloğu sırayla oku, ya da sıralıysa blok düzeyinde ikili ara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Sıralı güncelleme</a:t>
            </a:r>
            <a:r>
              <a:rPr sz="2000" b="0">
                <a:solidFill>
                  <a:srgbClr val="1F2D3A"/>
                </a:solidFill>
              </a:rPr>
              <a:t>: ana + işlemleri tek geçişte birleştir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Göreli erişim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rrn/bf</a:t>
            </a:r>
            <a:r>
              <a:rPr sz="2000" b="0">
                <a:solidFill>
                  <a:srgbClr val="1F2D3A"/>
                </a:solidFill>
              </a:rPr>
              <a:t> — gerçek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Hash'leme</a:t>
            </a:r>
            <a:r>
              <a:rPr sz="2000" b="0">
                <a:solidFill>
                  <a:srgbClr val="1F2D3A"/>
                </a:solidFill>
              </a:rPr>
              <a:t>: taşma bloklarını zincirle, ya da mezar taşlarıyla yokla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Bu hafta neden karşılaştırma değil blok okuma sayıyor?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disk erişimi herhangi bir RAM işleminden çok daha pahalıdır, ve her zaman TAM bir blok aktarır — bu yüzden karşılaştırma değil blok sayısı gerçek hızı öngörür.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Sıralı bir dosyada ikili arama neden orta anahtar yerine bir bloğun ilk/son anahtarıyla karşılaştırmalı?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Her karşılaştırmada koca bir BLOK kayıt içeri/dışarı bırakılıyor, ve yalnız ilk/son anahtar o bloğun aralığını tanımlar.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Yinelenen-ekleme hatası neden yine de orijinal ana kaydı ileri kopyalamalı?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Ana kayıt hiçbir yanlış yapmadı — yalnız işlem reddedilir; onu ileri kopyalamamak sessizce geçerli veriyi kaybederdi.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Bir ekleme neden bir mezar taşını güvenle yeniden kullanabilirken, bir arama onda durmamalıdır?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Arama diğer HER anahtarın bulunabilme yeteneğini korumalıdır; eklemenin yeniden kullanımı buna müdahale etmez, çünkü hücre sonra yeni, gerçek bir anahtar tutar.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 Göreli bir dosyanın O(1) maliyeti neden dosyanın toplam boyutuna hiç bağlı değil?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rrn ve bf'ten hesaplanan tek bir fseek, sonra bir blok okuma — bu hesaplama, dosyanın BAŞKA kaç kayıt tuttuğuna hiç bağlı değildir.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6. Taşma bloklarını zincirlemek (bölüm 8) neden ayrık zincirlemeye açık adreslemeden daha yakın?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Dolu bir kova kenarda EK bloklardan bir zincir büyütür, başka hiçbir kovaya dokunmadan — tam olarak Hafta 6'nın ayrık zincirlemesi, bir kademe aşağıda.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Gelecek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Hafta 14 — Dosya Organizasyonu II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İndekslenmiş sıralı dosyalar · B-ağaçları · genişleyebilir hash'leme · dış sıralama — bu haftanın blok-okuma maliyet modelini daha büyük araçlara genişletiyor.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izlencesi, Hafta 13: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A. L. Tharp. </a:t>
            </a:r>
            <a:r>
              <a:rPr sz="2000" b="0" i="1">
                <a:solidFill>
                  <a:srgbClr val="1F2D3A"/>
                </a:solidFill>
              </a:rPr>
              <a:t>File Organization and Processing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John Wiley &amp; Sons, 1988 — birincil ders kitabı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 Algorithms*. MIT Press — hash tablosu bölümü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*The Art of Computer Programming, Vol. 3: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Sorting and Searching*, 2. baskı — dosya işleme, hash'leme ve doğrusal yoklamanın tarihsel analizi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13 — Dosya Organizasyonu I: Sıralı ve Doğrudan Dosyalar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