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gif" ContentType="image/gif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ppt/notesSlides/notesSlide107.xml" ContentType="application/vnd.openxmlformats-officedocument.presentationml.notesSlide+xml"/>
  <Override PartName="/ppt/notesSlides/notesSlide108.xml" ContentType="application/vnd.openxmlformats-officedocument.presentationml.notesSlide+xml"/>
  <Override PartName="/ppt/notesSlides/notesSlide10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10.xml" ContentType="application/vnd.openxmlformats-officedocument.presentationml.notesSlide+xml"/>
  <Override PartName="/ppt/notesSlides/notesSlide111.xml" ContentType="application/vnd.openxmlformats-officedocument.presentationml.notesSlide+xml"/>
  <Override PartName="/ppt/notesSlides/notesSlide112.xml" ContentType="application/vnd.openxmlformats-officedocument.presentationml.notesSlide+xml"/>
  <Override PartName="/ppt/notesSlides/notesSlide113.xml" ContentType="application/vnd.openxmlformats-officedocument.presentationml.notesSlide+xml"/>
  <Override PartName="/ppt/notesSlides/notesSlide114.xml" ContentType="application/vnd.openxmlformats-officedocument.presentationml.notesSlide+xml"/>
  <Override PartName="/ppt/notesSlides/notesSlide115.xml" ContentType="application/vnd.openxmlformats-officedocument.presentationml.notesSlide+xml"/>
  <Override PartName="/ppt/notesSlides/notesSlide116.xml" ContentType="application/vnd.openxmlformats-officedocument.presentationml.notesSlide+xml"/>
  <Override PartName="/ppt/notesSlides/notesSlide117.xml" ContentType="application/vnd.openxmlformats-officedocument.presentationml.notesSlide+xml"/>
  <Override PartName="/ppt/notesSlides/notesSlide118.xml" ContentType="application/vnd.openxmlformats-officedocument.presentationml.notesSlide+xml"/>
  <Override PartName="/ppt/notesSlides/notesSlide11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20.xml" ContentType="application/vnd.openxmlformats-officedocument.presentationml.notesSlide+xml"/>
  <Override PartName="/ppt/notesSlides/notesSlide121.xml" ContentType="application/vnd.openxmlformats-officedocument.presentationml.notesSlide+xml"/>
  <Override PartName="/ppt/notesSlides/notesSlide122.xml" ContentType="application/vnd.openxmlformats-officedocument.presentationml.notesSlide+xml"/>
  <Override PartName="/ppt/notesSlides/notesSlide123.xml" ContentType="application/vnd.openxmlformats-officedocument.presentationml.notesSlide+xml"/>
  <Override PartName="/ppt/notesSlides/notesSlide124.xml" ContentType="application/vnd.openxmlformats-officedocument.presentationml.notesSlide+xml"/>
  <Override PartName="/ppt/notesSlides/notesSlide125.xml" ContentType="application/vnd.openxmlformats-officedocument.presentationml.notesSlide+xml"/>
  <Override PartName="/ppt/notesSlides/notesSlide126.xml" ContentType="application/vnd.openxmlformats-officedocument.presentationml.notesSlide+xml"/>
  <Override PartName="/ppt/notesSlides/notesSlide127.xml" ContentType="application/vnd.openxmlformats-officedocument.presentationml.notesSlide+xml"/>
  <Override PartName="/ppt/notesSlides/notesSlide128.xml" ContentType="application/vnd.openxmlformats-officedocument.presentationml.notesSlide+xml"/>
  <Override PartName="/ppt/notesSlides/notesSlide129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30.xml" ContentType="application/vnd.openxmlformats-officedocument.presentationml.notesSlide+xml"/>
  <Override PartName="/ppt/notesSlides/notesSlide131.xml" ContentType="application/vnd.openxmlformats-officedocument.presentationml.notesSlide+xml"/>
  <Override PartName="/ppt/notesSlides/notesSlide132.xml" ContentType="application/vnd.openxmlformats-officedocument.presentationml.notesSlide+xml"/>
  <Override PartName="/ppt/notesSlides/notesSlide133.xml" ContentType="application/vnd.openxmlformats-officedocument.presentationml.notesSlide+xml"/>
  <Override PartName="/ppt/notesSlides/notesSlide134.xml" ContentType="application/vnd.openxmlformats-officedocument.presentationml.notesSlide+xml"/>
  <Override PartName="/ppt/notesSlides/notesSlide135.xml" ContentType="application/vnd.openxmlformats-officedocument.presentationml.notesSlide+xml"/>
  <Override PartName="/ppt/notesSlides/notesSlide136.xml" ContentType="application/vnd.openxmlformats-officedocument.presentationml.notesSlide+xml"/>
  <Override PartName="/ppt/notesSlides/notesSlide137.xml" ContentType="application/vnd.openxmlformats-officedocument.presentationml.notesSlide+xml"/>
  <Override PartName="/ppt/notesSlides/notesSlide138.xml" ContentType="application/vnd.openxmlformats-officedocument.presentationml.notesSlide+xml"/>
  <Override PartName="/ppt/notesSlides/notesSlide139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40.xml" ContentType="application/vnd.openxmlformats-officedocument.presentationml.notesSlide+xml"/>
  <Override PartName="/ppt/notesSlides/notesSlide141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  <p:sldId id="293" r:id="rId45"/>
    <p:sldId id="294" r:id="rId46"/>
    <p:sldId id="295" r:id="rId47"/>
    <p:sldId id="296" r:id="rId48"/>
    <p:sldId id="297" r:id="rId49"/>
    <p:sldId id="298" r:id="rId50"/>
    <p:sldId id="299" r:id="rId51"/>
    <p:sldId id="300" r:id="rId52"/>
    <p:sldId id="301" r:id="rId53"/>
    <p:sldId id="302" r:id="rId54"/>
    <p:sldId id="303" r:id="rId55"/>
    <p:sldId id="304" r:id="rId56"/>
    <p:sldId id="305" r:id="rId57"/>
    <p:sldId id="306" r:id="rId58"/>
    <p:sldId id="307" r:id="rId59"/>
    <p:sldId id="308" r:id="rId60"/>
    <p:sldId id="309" r:id="rId61"/>
    <p:sldId id="310" r:id="rId62"/>
    <p:sldId id="311" r:id="rId63"/>
    <p:sldId id="312" r:id="rId64"/>
    <p:sldId id="313" r:id="rId65"/>
    <p:sldId id="314" r:id="rId66"/>
    <p:sldId id="315" r:id="rId67"/>
    <p:sldId id="316" r:id="rId68"/>
    <p:sldId id="317" r:id="rId69"/>
    <p:sldId id="318" r:id="rId70"/>
    <p:sldId id="319" r:id="rId71"/>
    <p:sldId id="320" r:id="rId72"/>
    <p:sldId id="321" r:id="rId73"/>
    <p:sldId id="322" r:id="rId74"/>
    <p:sldId id="323" r:id="rId75"/>
    <p:sldId id="324" r:id="rId76"/>
    <p:sldId id="325" r:id="rId77"/>
    <p:sldId id="326" r:id="rId78"/>
    <p:sldId id="327" r:id="rId79"/>
    <p:sldId id="328" r:id="rId80"/>
    <p:sldId id="329" r:id="rId81"/>
    <p:sldId id="330" r:id="rId82"/>
    <p:sldId id="331" r:id="rId83"/>
    <p:sldId id="332" r:id="rId84"/>
    <p:sldId id="333" r:id="rId85"/>
    <p:sldId id="334" r:id="rId86"/>
    <p:sldId id="335" r:id="rId87"/>
    <p:sldId id="336" r:id="rId88"/>
    <p:sldId id="337" r:id="rId89"/>
    <p:sldId id="338" r:id="rId90"/>
    <p:sldId id="339" r:id="rId91"/>
    <p:sldId id="340" r:id="rId92"/>
    <p:sldId id="341" r:id="rId93"/>
    <p:sldId id="342" r:id="rId94"/>
    <p:sldId id="343" r:id="rId95"/>
    <p:sldId id="344" r:id="rId96"/>
    <p:sldId id="345" r:id="rId97"/>
    <p:sldId id="346" r:id="rId98"/>
    <p:sldId id="347" r:id="rId99"/>
    <p:sldId id="348" r:id="rId100"/>
    <p:sldId id="349" r:id="rId101"/>
    <p:sldId id="350" r:id="rId102"/>
    <p:sldId id="351" r:id="rId103"/>
    <p:sldId id="352" r:id="rId104"/>
    <p:sldId id="353" r:id="rId105"/>
    <p:sldId id="354" r:id="rId106"/>
    <p:sldId id="355" r:id="rId107"/>
    <p:sldId id="356" r:id="rId108"/>
    <p:sldId id="357" r:id="rId109"/>
    <p:sldId id="358" r:id="rId110"/>
    <p:sldId id="359" r:id="rId111"/>
    <p:sldId id="360" r:id="rId112"/>
    <p:sldId id="361" r:id="rId113"/>
    <p:sldId id="362" r:id="rId114"/>
    <p:sldId id="363" r:id="rId115"/>
    <p:sldId id="364" r:id="rId116"/>
    <p:sldId id="365" r:id="rId117"/>
    <p:sldId id="366" r:id="rId118"/>
    <p:sldId id="367" r:id="rId119"/>
    <p:sldId id="368" r:id="rId120"/>
    <p:sldId id="369" r:id="rId121"/>
    <p:sldId id="370" r:id="rId122"/>
    <p:sldId id="371" r:id="rId123"/>
    <p:sldId id="372" r:id="rId124"/>
    <p:sldId id="373" r:id="rId125"/>
    <p:sldId id="374" r:id="rId126"/>
    <p:sldId id="375" r:id="rId127"/>
    <p:sldId id="376" r:id="rId128"/>
    <p:sldId id="377" r:id="rId129"/>
    <p:sldId id="378" r:id="rId130"/>
    <p:sldId id="379" r:id="rId131"/>
    <p:sldId id="380" r:id="rId132"/>
    <p:sldId id="381" r:id="rId133"/>
    <p:sldId id="382" r:id="rId134"/>
    <p:sldId id="383" r:id="rId135"/>
    <p:sldId id="384" r:id="rId136"/>
    <p:sldId id="385" r:id="rId137"/>
    <p:sldId id="386" r:id="rId138"/>
    <p:sldId id="387" r:id="rId139"/>
    <p:sldId id="388" r:id="rId140"/>
    <p:sldId id="389" r:id="rId141"/>
    <p:sldId id="390" r:id="rId142"/>
    <p:sldId id="391" r:id="rId143"/>
    <p:sldId id="392" r:id="rId144"/>
    <p:sldId id="393" r:id="rId145"/>
    <p:sldId id="394" r:id="rId146"/>
    <p:sldId id="395" r:id="rId147"/>
    <p:sldId id="396" r:id="rId14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slide" Target="slides/slide32.xml"/><Relationship Id="rId40" Type="http://schemas.openxmlformats.org/officeDocument/2006/relationships/slide" Target="slides/slide33.xml"/><Relationship Id="rId41" Type="http://schemas.openxmlformats.org/officeDocument/2006/relationships/slide" Target="slides/slide34.xml"/><Relationship Id="rId42" Type="http://schemas.openxmlformats.org/officeDocument/2006/relationships/slide" Target="slides/slide35.xml"/><Relationship Id="rId43" Type="http://schemas.openxmlformats.org/officeDocument/2006/relationships/slide" Target="slides/slide36.xml"/><Relationship Id="rId44" Type="http://schemas.openxmlformats.org/officeDocument/2006/relationships/slide" Target="slides/slide37.xml"/><Relationship Id="rId45" Type="http://schemas.openxmlformats.org/officeDocument/2006/relationships/slide" Target="slides/slide38.xml"/><Relationship Id="rId46" Type="http://schemas.openxmlformats.org/officeDocument/2006/relationships/slide" Target="slides/slide39.xml"/><Relationship Id="rId47" Type="http://schemas.openxmlformats.org/officeDocument/2006/relationships/slide" Target="slides/slide40.xml"/><Relationship Id="rId48" Type="http://schemas.openxmlformats.org/officeDocument/2006/relationships/slide" Target="slides/slide41.xml"/><Relationship Id="rId49" Type="http://schemas.openxmlformats.org/officeDocument/2006/relationships/slide" Target="slides/slide42.xml"/><Relationship Id="rId50" Type="http://schemas.openxmlformats.org/officeDocument/2006/relationships/slide" Target="slides/slide43.xml"/><Relationship Id="rId51" Type="http://schemas.openxmlformats.org/officeDocument/2006/relationships/slide" Target="slides/slide44.xml"/><Relationship Id="rId52" Type="http://schemas.openxmlformats.org/officeDocument/2006/relationships/slide" Target="slides/slide45.xml"/><Relationship Id="rId53" Type="http://schemas.openxmlformats.org/officeDocument/2006/relationships/slide" Target="slides/slide46.xml"/><Relationship Id="rId54" Type="http://schemas.openxmlformats.org/officeDocument/2006/relationships/slide" Target="slides/slide47.xml"/><Relationship Id="rId55" Type="http://schemas.openxmlformats.org/officeDocument/2006/relationships/slide" Target="slides/slide48.xml"/><Relationship Id="rId56" Type="http://schemas.openxmlformats.org/officeDocument/2006/relationships/slide" Target="slides/slide49.xml"/><Relationship Id="rId57" Type="http://schemas.openxmlformats.org/officeDocument/2006/relationships/slide" Target="slides/slide50.xml"/><Relationship Id="rId58" Type="http://schemas.openxmlformats.org/officeDocument/2006/relationships/slide" Target="slides/slide51.xml"/><Relationship Id="rId59" Type="http://schemas.openxmlformats.org/officeDocument/2006/relationships/slide" Target="slides/slide52.xml"/><Relationship Id="rId60" Type="http://schemas.openxmlformats.org/officeDocument/2006/relationships/slide" Target="slides/slide53.xml"/><Relationship Id="rId61" Type="http://schemas.openxmlformats.org/officeDocument/2006/relationships/slide" Target="slides/slide54.xml"/><Relationship Id="rId62" Type="http://schemas.openxmlformats.org/officeDocument/2006/relationships/slide" Target="slides/slide55.xml"/><Relationship Id="rId63" Type="http://schemas.openxmlformats.org/officeDocument/2006/relationships/slide" Target="slides/slide56.xml"/><Relationship Id="rId64" Type="http://schemas.openxmlformats.org/officeDocument/2006/relationships/slide" Target="slides/slide57.xml"/><Relationship Id="rId65" Type="http://schemas.openxmlformats.org/officeDocument/2006/relationships/slide" Target="slides/slide58.xml"/><Relationship Id="rId66" Type="http://schemas.openxmlformats.org/officeDocument/2006/relationships/slide" Target="slides/slide59.xml"/><Relationship Id="rId67" Type="http://schemas.openxmlformats.org/officeDocument/2006/relationships/slide" Target="slides/slide60.xml"/><Relationship Id="rId68" Type="http://schemas.openxmlformats.org/officeDocument/2006/relationships/slide" Target="slides/slide61.xml"/><Relationship Id="rId69" Type="http://schemas.openxmlformats.org/officeDocument/2006/relationships/slide" Target="slides/slide62.xml"/><Relationship Id="rId70" Type="http://schemas.openxmlformats.org/officeDocument/2006/relationships/slide" Target="slides/slide63.xml"/><Relationship Id="rId71" Type="http://schemas.openxmlformats.org/officeDocument/2006/relationships/slide" Target="slides/slide64.xml"/><Relationship Id="rId72" Type="http://schemas.openxmlformats.org/officeDocument/2006/relationships/slide" Target="slides/slide65.xml"/><Relationship Id="rId73" Type="http://schemas.openxmlformats.org/officeDocument/2006/relationships/slide" Target="slides/slide66.xml"/><Relationship Id="rId74" Type="http://schemas.openxmlformats.org/officeDocument/2006/relationships/slide" Target="slides/slide67.xml"/><Relationship Id="rId75" Type="http://schemas.openxmlformats.org/officeDocument/2006/relationships/slide" Target="slides/slide68.xml"/><Relationship Id="rId76" Type="http://schemas.openxmlformats.org/officeDocument/2006/relationships/slide" Target="slides/slide69.xml"/><Relationship Id="rId77" Type="http://schemas.openxmlformats.org/officeDocument/2006/relationships/slide" Target="slides/slide70.xml"/><Relationship Id="rId78" Type="http://schemas.openxmlformats.org/officeDocument/2006/relationships/slide" Target="slides/slide71.xml"/><Relationship Id="rId79" Type="http://schemas.openxmlformats.org/officeDocument/2006/relationships/slide" Target="slides/slide72.xml"/><Relationship Id="rId80" Type="http://schemas.openxmlformats.org/officeDocument/2006/relationships/slide" Target="slides/slide73.xml"/><Relationship Id="rId81" Type="http://schemas.openxmlformats.org/officeDocument/2006/relationships/slide" Target="slides/slide74.xml"/><Relationship Id="rId82" Type="http://schemas.openxmlformats.org/officeDocument/2006/relationships/slide" Target="slides/slide75.xml"/><Relationship Id="rId83" Type="http://schemas.openxmlformats.org/officeDocument/2006/relationships/slide" Target="slides/slide76.xml"/><Relationship Id="rId84" Type="http://schemas.openxmlformats.org/officeDocument/2006/relationships/slide" Target="slides/slide77.xml"/><Relationship Id="rId85" Type="http://schemas.openxmlformats.org/officeDocument/2006/relationships/slide" Target="slides/slide78.xml"/><Relationship Id="rId86" Type="http://schemas.openxmlformats.org/officeDocument/2006/relationships/slide" Target="slides/slide79.xml"/><Relationship Id="rId87" Type="http://schemas.openxmlformats.org/officeDocument/2006/relationships/slide" Target="slides/slide80.xml"/><Relationship Id="rId88" Type="http://schemas.openxmlformats.org/officeDocument/2006/relationships/slide" Target="slides/slide81.xml"/><Relationship Id="rId89" Type="http://schemas.openxmlformats.org/officeDocument/2006/relationships/slide" Target="slides/slide82.xml"/><Relationship Id="rId90" Type="http://schemas.openxmlformats.org/officeDocument/2006/relationships/slide" Target="slides/slide83.xml"/><Relationship Id="rId91" Type="http://schemas.openxmlformats.org/officeDocument/2006/relationships/slide" Target="slides/slide84.xml"/><Relationship Id="rId92" Type="http://schemas.openxmlformats.org/officeDocument/2006/relationships/slide" Target="slides/slide85.xml"/><Relationship Id="rId93" Type="http://schemas.openxmlformats.org/officeDocument/2006/relationships/slide" Target="slides/slide86.xml"/><Relationship Id="rId94" Type="http://schemas.openxmlformats.org/officeDocument/2006/relationships/slide" Target="slides/slide87.xml"/><Relationship Id="rId95" Type="http://schemas.openxmlformats.org/officeDocument/2006/relationships/slide" Target="slides/slide88.xml"/><Relationship Id="rId96" Type="http://schemas.openxmlformats.org/officeDocument/2006/relationships/slide" Target="slides/slide89.xml"/><Relationship Id="rId97" Type="http://schemas.openxmlformats.org/officeDocument/2006/relationships/slide" Target="slides/slide90.xml"/><Relationship Id="rId98" Type="http://schemas.openxmlformats.org/officeDocument/2006/relationships/slide" Target="slides/slide91.xml"/><Relationship Id="rId99" Type="http://schemas.openxmlformats.org/officeDocument/2006/relationships/slide" Target="slides/slide92.xml"/><Relationship Id="rId100" Type="http://schemas.openxmlformats.org/officeDocument/2006/relationships/slide" Target="slides/slide93.xml"/><Relationship Id="rId101" Type="http://schemas.openxmlformats.org/officeDocument/2006/relationships/slide" Target="slides/slide94.xml"/><Relationship Id="rId102" Type="http://schemas.openxmlformats.org/officeDocument/2006/relationships/slide" Target="slides/slide95.xml"/><Relationship Id="rId103" Type="http://schemas.openxmlformats.org/officeDocument/2006/relationships/slide" Target="slides/slide96.xml"/><Relationship Id="rId104" Type="http://schemas.openxmlformats.org/officeDocument/2006/relationships/slide" Target="slides/slide97.xml"/><Relationship Id="rId105" Type="http://schemas.openxmlformats.org/officeDocument/2006/relationships/slide" Target="slides/slide98.xml"/><Relationship Id="rId106" Type="http://schemas.openxmlformats.org/officeDocument/2006/relationships/slide" Target="slides/slide99.xml"/><Relationship Id="rId107" Type="http://schemas.openxmlformats.org/officeDocument/2006/relationships/slide" Target="slides/slide100.xml"/><Relationship Id="rId108" Type="http://schemas.openxmlformats.org/officeDocument/2006/relationships/slide" Target="slides/slide101.xml"/><Relationship Id="rId109" Type="http://schemas.openxmlformats.org/officeDocument/2006/relationships/slide" Target="slides/slide102.xml"/><Relationship Id="rId110" Type="http://schemas.openxmlformats.org/officeDocument/2006/relationships/slide" Target="slides/slide103.xml"/><Relationship Id="rId111" Type="http://schemas.openxmlformats.org/officeDocument/2006/relationships/slide" Target="slides/slide104.xml"/><Relationship Id="rId112" Type="http://schemas.openxmlformats.org/officeDocument/2006/relationships/slide" Target="slides/slide105.xml"/><Relationship Id="rId113" Type="http://schemas.openxmlformats.org/officeDocument/2006/relationships/slide" Target="slides/slide106.xml"/><Relationship Id="rId114" Type="http://schemas.openxmlformats.org/officeDocument/2006/relationships/slide" Target="slides/slide107.xml"/><Relationship Id="rId115" Type="http://schemas.openxmlformats.org/officeDocument/2006/relationships/slide" Target="slides/slide108.xml"/><Relationship Id="rId116" Type="http://schemas.openxmlformats.org/officeDocument/2006/relationships/slide" Target="slides/slide109.xml"/><Relationship Id="rId117" Type="http://schemas.openxmlformats.org/officeDocument/2006/relationships/slide" Target="slides/slide110.xml"/><Relationship Id="rId118" Type="http://schemas.openxmlformats.org/officeDocument/2006/relationships/slide" Target="slides/slide111.xml"/><Relationship Id="rId119" Type="http://schemas.openxmlformats.org/officeDocument/2006/relationships/slide" Target="slides/slide112.xml"/><Relationship Id="rId120" Type="http://schemas.openxmlformats.org/officeDocument/2006/relationships/slide" Target="slides/slide113.xml"/><Relationship Id="rId121" Type="http://schemas.openxmlformats.org/officeDocument/2006/relationships/slide" Target="slides/slide114.xml"/><Relationship Id="rId122" Type="http://schemas.openxmlformats.org/officeDocument/2006/relationships/slide" Target="slides/slide115.xml"/><Relationship Id="rId123" Type="http://schemas.openxmlformats.org/officeDocument/2006/relationships/slide" Target="slides/slide116.xml"/><Relationship Id="rId124" Type="http://schemas.openxmlformats.org/officeDocument/2006/relationships/slide" Target="slides/slide117.xml"/><Relationship Id="rId125" Type="http://schemas.openxmlformats.org/officeDocument/2006/relationships/slide" Target="slides/slide118.xml"/><Relationship Id="rId126" Type="http://schemas.openxmlformats.org/officeDocument/2006/relationships/slide" Target="slides/slide119.xml"/><Relationship Id="rId127" Type="http://schemas.openxmlformats.org/officeDocument/2006/relationships/slide" Target="slides/slide120.xml"/><Relationship Id="rId128" Type="http://schemas.openxmlformats.org/officeDocument/2006/relationships/slide" Target="slides/slide121.xml"/><Relationship Id="rId129" Type="http://schemas.openxmlformats.org/officeDocument/2006/relationships/slide" Target="slides/slide122.xml"/><Relationship Id="rId130" Type="http://schemas.openxmlformats.org/officeDocument/2006/relationships/slide" Target="slides/slide123.xml"/><Relationship Id="rId131" Type="http://schemas.openxmlformats.org/officeDocument/2006/relationships/slide" Target="slides/slide124.xml"/><Relationship Id="rId132" Type="http://schemas.openxmlformats.org/officeDocument/2006/relationships/slide" Target="slides/slide125.xml"/><Relationship Id="rId133" Type="http://schemas.openxmlformats.org/officeDocument/2006/relationships/slide" Target="slides/slide126.xml"/><Relationship Id="rId134" Type="http://schemas.openxmlformats.org/officeDocument/2006/relationships/slide" Target="slides/slide127.xml"/><Relationship Id="rId135" Type="http://schemas.openxmlformats.org/officeDocument/2006/relationships/slide" Target="slides/slide128.xml"/><Relationship Id="rId136" Type="http://schemas.openxmlformats.org/officeDocument/2006/relationships/slide" Target="slides/slide129.xml"/><Relationship Id="rId137" Type="http://schemas.openxmlformats.org/officeDocument/2006/relationships/slide" Target="slides/slide130.xml"/><Relationship Id="rId138" Type="http://schemas.openxmlformats.org/officeDocument/2006/relationships/slide" Target="slides/slide131.xml"/><Relationship Id="rId139" Type="http://schemas.openxmlformats.org/officeDocument/2006/relationships/slide" Target="slides/slide132.xml"/><Relationship Id="rId140" Type="http://schemas.openxmlformats.org/officeDocument/2006/relationships/slide" Target="slides/slide133.xml"/><Relationship Id="rId141" Type="http://schemas.openxmlformats.org/officeDocument/2006/relationships/slide" Target="slides/slide134.xml"/><Relationship Id="rId142" Type="http://schemas.openxmlformats.org/officeDocument/2006/relationships/slide" Target="slides/slide135.xml"/><Relationship Id="rId143" Type="http://schemas.openxmlformats.org/officeDocument/2006/relationships/slide" Target="slides/slide136.xml"/><Relationship Id="rId144" Type="http://schemas.openxmlformats.org/officeDocument/2006/relationships/slide" Target="slides/slide137.xml"/><Relationship Id="rId145" Type="http://schemas.openxmlformats.org/officeDocument/2006/relationships/slide" Target="slides/slide138.xml"/><Relationship Id="rId146" Type="http://schemas.openxmlformats.org/officeDocument/2006/relationships/slide" Target="slides/slide139.xml"/><Relationship Id="rId147" Type="http://schemas.openxmlformats.org/officeDocument/2006/relationships/slide" Target="slides/slide140.xml"/><Relationship Id="rId148" Type="http://schemas.openxmlformats.org/officeDocument/2006/relationships/slide" Target="slides/slide14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3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3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3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3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3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3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3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3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3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3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4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_rels/notesSlide4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1.xml"/></Relationships>
</file>

<file path=ppt/notesSlides/_rels/notesSlide4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2.xml"/></Relationships>
</file>

<file path=ppt/notesSlides/_rels/notesSlide4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3.xml"/></Relationships>
</file>

<file path=ppt/notesSlides/_rels/notesSlide4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4.xml"/></Relationships>
</file>

<file path=ppt/notesSlides/_rels/notesSlide4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5.xml"/></Relationships>
</file>

<file path=ppt/notesSlides/_rels/notesSlide4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6.xml"/></Relationships>
</file>

<file path=ppt/notesSlides/_rels/notesSlide4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7.xml"/></Relationships>
</file>

<file path=ppt/notesSlides/_rels/notesSlide4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8.xml"/></Relationships>
</file>

<file path=ppt/notesSlides/_rels/notesSlide4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9.xml"/></Relationships>
</file>

<file path=ppt/notesSlides/_rels/notesSlide5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0.xml"/></Relationships>
</file>

<file path=ppt/notesSlides/_rels/notesSlide5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1.xml"/></Relationships>
</file>

<file path=ppt/notesSlides/_rels/notesSlide5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2.xml"/></Relationships>
</file>

<file path=ppt/notesSlides/_rels/notesSlide5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3.xml"/></Relationships>
</file>

<file path=ppt/notesSlides/_rels/notesSlide5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4.xml"/></Relationships>
</file>

<file path=ppt/notesSlides/_rels/notesSlide5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5.xml"/></Relationships>
</file>

<file path=ppt/notesSlides/_rels/notesSlide5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6.xml"/></Relationships>
</file>

<file path=ppt/notesSlides/_rels/notesSlide5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7.xml"/></Relationships>
</file>

<file path=ppt/notesSlides/_rels/notesSlide5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8.xml"/></Relationships>
</file>

<file path=ppt/notesSlides/_rels/notesSlide5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9.xml"/></Relationships>
</file>

<file path=ppt/notesSlides/_rels/notesSlide6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0.xml"/></Relationships>
</file>

<file path=ppt/notesSlides/_rels/notesSlide6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1.xml"/></Relationships>
</file>

<file path=ppt/notesSlides/_rels/notesSlide6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2.xml"/></Relationships>
</file>

<file path=ppt/notesSlides/_rels/notesSlide6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3.xml"/></Relationships>
</file>

<file path=ppt/notesSlides/_rels/notesSlide6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4.xml"/></Relationships>
</file>

<file path=ppt/notesSlides/_rels/notesSlide6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5.xml"/></Relationships>
</file>

<file path=ppt/notesSlides/_rels/notesSlide6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6.xml"/></Relationships>
</file>

<file path=ppt/notesSlides/_rels/notesSlide6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7.xml"/></Relationships>
</file>

<file path=ppt/notesSlides/_rels/notesSlide6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8.xml"/></Relationships>
</file>

<file path=ppt/notesSlides/_rels/notesSlide6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9.xml"/></Relationships>
</file>

<file path=ppt/notesSlides/_rels/notesSlide7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0.xml"/></Relationships>
</file>

<file path=ppt/notesSlides/_rels/notesSlide7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1.xml"/></Relationships>
</file>

<file path=ppt/notesSlides/_rels/notesSlide7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2.xml"/></Relationships>
</file>

<file path=ppt/notesSlides/_rels/notesSlide7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3.xml"/></Relationships>
</file>

<file path=ppt/notesSlides/_rels/notesSlide7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4.xml"/></Relationships>
</file>

<file path=ppt/notesSlides/_rels/notesSlide7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5.xml"/></Relationships>
</file>

<file path=ppt/notesSlides/_rels/notesSlide7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6.xml"/></Relationships>
</file>

<file path=ppt/notesSlides/_rels/notesSlide7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7.xml"/></Relationships>
</file>

<file path=ppt/notesSlides/_rels/notesSlide7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8.xml"/></Relationships>
</file>

<file path=ppt/notesSlides/_rels/notesSlide7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9.xml"/></Relationships>
</file>

<file path=ppt/notesSlides/_rels/notesSlide8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0.xml"/></Relationships>
</file>

<file path=ppt/notesSlides/_rels/notesSlide8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1.xml"/></Relationships>
</file>

<file path=ppt/notesSlides/_rels/notesSlide8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2.xml"/></Relationships>
</file>

<file path=ppt/notesSlides/_rels/notesSlide8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3.xml"/></Relationships>
</file>

<file path=ppt/notesSlides/_rels/notesSlide8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4.xml"/></Relationships>
</file>

<file path=ppt/notesSlides/_rels/notesSlide8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5.xml"/></Relationships>
</file>

<file path=ppt/notesSlides/_rels/notesSlide8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6.xml"/></Relationships>
</file>

<file path=ppt/notesSlides/_rels/notesSlide8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7.xml"/></Relationships>
</file>

<file path=ppt/notesSlides/_rels/notesSlide8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8.xml"/></Relationships>
</file>

<file path=ppt/notesSlides/_rels/notesSlide8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9.xml"/></Relationships>
</file>

<file path=ppt/notesSlides/_rels/notesSlide9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0.xml"/></Relationships>
</file>

<file path=ppt/notesSlides/_rels/notesSlide9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1.xml"/></Relationships>
</file>

<file path=ppt/notesSlides/_rels/notesSlide9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2.xml"/></Relationships>
</file>

<file path=ppt/notesSlides/_rels/notesSlide9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3.xml"/></Relationships>
</file>

<file path=ppt/notesSlides/_rels/notesSlide9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4.xml"/></Relationships>
</file>

<file path=ppt/notesSlides/_rels/notesSlide9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5.xml"/></Relationships>
</file>

<file path=ppt/notesSlides/_rels/notesSlide9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6.xml"/></Relationships>
</file>

<file path=ppt/notesSlides/_rels/notesSlide9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7.xml"/></Relationships>
</file>

<file path=ppt/notesSlides/_rels/notesSlide9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8.xml"/></Relationships>
</file>

<file path=ppt/notesSlides/_rels/notesSlide9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9.xml"/></Relationships>
</file>

<file path=ppt/notesSlides/_rels/notesSlide10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0.xml"/></Relationships>
</file>

<file path=ppt/notesSlides/_rels/notesSlide10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1.xml"/></Relationships>
</file>

<file path=ppt/notesSlides/_rels/notesSlide10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2.xml"/></Relationships>
</file>

<file path=ppt/notesSlides/_rels/notesSlide10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3.xml"/></Relationships>
</file>

<file path=ppt/notesSlides/_rels/notesSlide10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4.xml"/></Relationships>
</file>

<file path=ppt/notesSlides/_rels/notesSlide10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5.xml"/></Relationships>
</file>

<file path=ppt/notesSlides/_rels/notesSlide10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6.xml"/></Relationships>
</file>

<file path=ppt/notesSlides/_rels/notesSlide10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7.xml"/></Relationships>
</file>

<file path=ppt/notesSlides/_rels/notesSlide10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8.xml"/></Relationships>
</file>

<file path=ppt/notesSlides/_rels/notesSlide10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9.xml"/></Relationships>
</file>

<file path=ppt/notesSlides/_rels/notesSlide1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0.xml"/></Relationships>
</file>

<file path=ppt/notesSlides/_rels/notesSlide1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1.xml"/></Relationships>
</file>

<file path=ppt/notesSlides/_rels/notesSlide1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2.xml"/></Relationships>
</file>

<file path=ppt/notesSlides/_rels/notesSlide1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3.xml"/></Relationships>
</file>

<file path=ppt/notesSlides/_rels/notesSlide1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4.xml"/></Relationships>
</file>

<file path=ppt/notesSlides/_rels/notesSlide1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5.xml"/></Relationships>
</file>

<file path=ppt/notesSlides/_rels/notesSlide1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6.xml"/></Relationships>
</file>

<file path=ppt/notesSlides/_rels/notesSlide1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7.xml"/></Relationships>
</file>

<file path=ppt/notesSlides/_rels/notesSlide1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8.xml"/></Relationships>
</file>

<file path=ppt/notesSlides/_rels/notesSlide1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9.xml"/></Relationships>
</file>

<file path=ppt/notesSlides/_rels/notesSlide1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0.xml"/></Relationships>
</file>

<file path=ppt/notesSlides/_rels/notesSlide1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1.xml"/></Relationships>
</file>

<file path=ppt/notesSlides/_rels/notesSlide1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2.xml"/></Relationships>
</file>

<file path=ppt/notesSlides/_rels/notesSlide1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3.xml"/></Relationships>
</file>

<file path=ppt/notesSlides/_rels/notesSlide1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4.xml"/></Relationships>
</file>

<file path=ppt/notesSlides/_rels/notesSlide12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5.xml"/></Relationships>
</file>

<file path=ppt/notesSlides/_rels/notesSlide12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6.xml"/></Relationships>
</file>

<file path=ppt/notesSlides/_rels/notesSlide12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7.xml"/></Relationships>
</file>

<file path=ppt/notesSlides/_rels/notesSlide12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8.xml"/></Relationships>
</file>

<file path=ppt/notesSlides/_rels/notesSlide12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9.xml"/></Relationships>
</file>

<file path=ppt/notesSlides/_rels/notesSlide13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0.xml"/></Relationships>
</file>

<file path=ppt/notesSlides/_rels/notesSlide13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1.xml"/></Relationships>
</file>

<file path=ppt/notesSlides/_rels/notesSlide13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2.xml"/></Relationships>
</file>

<file path=ppt/notesSlides/_rels/notesSlide13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3.xml"/></Relationships>
</file>

<file path=ppt/notesSlides/_rels/notesSlide13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4.xml"/></Relationships>
</file>

<file path=ppt/notesSlides/_rels/notesSlide13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5.xml"/></Relationships>
</file>

<file path=ppt/notesSlides/_rels/notesSlide13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6.xml"/></Relationships>
</file>

<file path=ppt/notesSlides/_rels/notesSlide13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7.xml"/></Relationships>
</file>

<file path=ppt/notesSlides/_rels/notesSlide13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8.xml"/></Relationships>
</file>

<file path=ppt/notesSlides/_rels/notesSlide13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9.xml"/></Relationships>
</file>

<file path=ppt/notesSlides/_rels/notesSlide14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0.xml"/></Relationships>
</file>

<file path=ppt/notesSlides/_rels/notesSlide14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Bugün ağaçlara ilk kez bir SIRALAMA kuralı ekliyoruz, sonra haftanın geri kalanını o sıralı ağacın gizli bir bağlı listeye dönüşmesini önlemeye ayırıyoruz.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On iki kısa animasyon bütün dersi taşır; her biri, fikri tanıtıldığı anda görünür.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Her terim ilk geçtiğinde tam tanımını alır; bu tablo yalnızca onu tekrar nerede bulacağınızı söyler.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Canlı çalıştırmak isterseniz şimdi bir terminal açın; bugünkü her kod parçası gösterildiği gibi derlenir ve çalışır.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"Ağaç nedir" hakkında yeni bir şeye gerek yok bugün — yalnızca içindeki anahtarların nasıl dizildiğine dair yeni bir kural.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Bugünkü her karmaşıklık iddiası "O(yükseklik)"tir — yani bugün gerçekten o tek sayıyı kontrol etmekle ilgili.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Sınıfa sorun: yalnızca "sol küçük, sağ büyük" ile başka hiçbir şey olmadan ne ters gidebilir? Yanıt bölüm 1.4'te geliyor.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Aşağıdaki her kutunun kendi slaytları var, çoğunda kısa bir animasyon ve tam bir C/Java programı.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Bugünkü her "Beklenen çıktı" bloğu bir INORDER listesi yazdırır — her adımda sıralı kaldığını izleyin.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Bu dört terim bugün neredeyse her bölümde tekrar eder; biri kaybolursa buraya işaret edin.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Bölüm 1, BST'yi sıfırdan kurar: ekleme, arama, silme, sonra her şeyin ters gittiği durum.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Duraklamanın etkisini bırakın. Yanıt, ikili arama ağacı, tek bir sıralama kuralıdır.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Ekleme ve arama "kolay" yarısıdır; silme, doğru yapmak için ayrı bir makale gerektiren yarısıdır.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Telefon rehberi benzetmesi yalnızca kitap sıralıysa işe yarar — BST'nin kuralı bu "sıralı" özelliği her yerde, her zaman korur.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h, ağacın ŞU ANKİ yüksekliğidir — bölüm 1.4 tamamen h küçük olmadığında ne olacağıyla ilgilidir.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Tam olarak bir arama gibi, tek fark yürüyüşün bir düğüm YARATARAK bitmesi.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Normal örnek: karışık sırada 10 anahtar. Yeni yaprağın tam olarak karşılaştırmaların götürdüğü yere bağlandığını izleyin.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Aşağı yürüyüş aramayla birebir aynı; yalnızca NULL'da ne olduğu farklı.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Tek bir karşılaştırma sol mu sağ mı olduğuna karar verir; "bağlama" adımının tamamı bu.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Inorder listesi her tek adımda hep sıralıdır — sıralama kuralının görünür hali budur.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"Seviye başına bir karşılaştırma", karmaşıklık argümanının tamamıdır — hiçbir yerde gizli döngü yok.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Bu hata sessizdir — program çalışır, yalnızca ağacı hiç gerçekten büyütmez.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Yanıt bir sonraki slaytta — önce izleyiciye 20 saniye verin.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Bu tek gözlem, "denge neden önemli" hikayesinin tohumudur.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Yanıt "en fazla h+1"dir — ama h GERÇEKTE nedir? Sabır — bölüm 1.4.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"Yalnızca sol alt ağaçta olabilir" bir garanti, bir tahmin değil — BST kuralının size verdiği budur.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Prob sayacını izleyin — aşağı her adım tam olarak bir karşılaştırma tutar, asla daha fazla değil.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insert'in yürüyüşüyle aynı biçim, sondaki "düğüm yarat" adımı eksik.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"Bulunamadı" da gerçek sayıda prob tutar — bedava değildir, yalnızca bir eşleşme yerine bir NULL'da durur.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Bölüm 1.4 kaçınılmaz kılana kadar "her şey h'ye bağlı" demeye devam edeceğiz.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"Başarısız" olan bir arama işini doğru yapıyordur — anahtar gerçekten orada değildi.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Yanıt bir sonraki slaytta.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Bu, ekleme mini-yanıtındaki AYNI zincir — aynı neden, aynı sonuç.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Sadece kaldıramazsınız — sırayı korurken bir şeyin yerini alması gerekir.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Ardıl = sağ alt ağaçtaki en küçük anahtar — sağ çocuktan mümkün olduğunca sola yürüyün.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Normal örnek, dört silmesi boyunca kasıtlı olarak üç duruma da değiniyor — her birini izleyin.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Bulunamadı gerçek bir no-op'tur — ağaç tamamen değişmeden döner.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Bu bloktan sonra cur ARDILI gösterir — ki artık en fazla bir çocuğu vardır, durum 1 ya da 2'ye indirger.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Inorder listesi her tek silmeden sonra sıralı kalır — korunan değişmez budur.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Art arda iki O(h) yürüyüş yine O(h)'dir, O(h kare) değil — hiç çakışmazlar.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AddressSanitizer (--sanitize geçişimiz) tam olarak bu sızıntıyı yakalar — bu hafta bunu kurarken benzer hatalar bulup düzelttik.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Yanıt bir sonraki slaytta.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Bu, iki-çocuk durumunun neden hep daha basit iki duruma güvenle indirgendiğidir.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Bu soruyu bilerek erteliyorduk — artık yüzleşme zamanı.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"İkili arama ağacı" tek başına yükseklik hakkında hiçbir şey vaat etmez — yalnızca DEĞER sıralaması, biçim değil.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Normal: 10 artan anahtar, yükseklik 9. 10 düğüm için ideal yükseklik 3 ile karşılaştırın.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AYNI 10 anahtar, farklı sıra: yükseklik 3, 9 değil. Aynı anahtar kümesi, çarpıcı derecede farklı biçim — sıra her şeydir.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9'a karşı 3 — neredeyse üç katı yükseklik, aynı 10 anahtar, yalnızca geliş sırası farklı.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"BST" tek başına en fazla O(n) ve en iyi ihtimalle O(log n) garanti eder — arası hiçbir şey vaat edilmez.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Bu slayt bütün dersin menteşesidir — buradan sonraki her şey tam olarak bu boşluk yüzünden var.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Yanıt bir sonraki slaytta.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Sırada: girdinin önceden sıralı olduğunu bilmeye hiç gerek duymayan dört farklı strateji.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Yayımlanan ilk kendini dengeleyen BST — katı bir kural, her yerde, her zaman uygulanır.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Gerçek programlar zaman içinde ekler ve siler — her zaman önceden sıralayamayız ya da karıştıramayız.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bf = height(sol) - height(sağ). Her yerde, her zaman {-1, 0, +1} içinde tutulur.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LR ve RL "çift döndürme"dir — art arda uygulanan iki tekli döndürme.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Seçicide LL, RR, LR, RL'de ilerleyin — her biri ayrı bir preset, aynı şekilde kurulur.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Karşıt durum: denge çarpanını hiç ihlal etmeyen bir ekleme. Her ekleme döndürmez.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Yanıt bir sonraki slaytta.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Bu kanıtlanmıştır, yalnızca gözlemlenmemiştir — AVL eklemenin neden ufak bir sabitle O(log n) kaldığının nedeni budur.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Bölüm 1'den zaten bildiğiniz aynı eklemeye eklenen iki ekstra satır.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Her düğümde bf'yi izleyin — hiç {-1, 0, +1}'in dışına çıkmaz, ekleme ortasında bile düzeltme hemen olur.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Karar, az önce eklenen anahtara değil, ÇOCUĞUN denge çarpanına bakar — bu biçim silme için de çalışır.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Düz bir BST'yi bozan aynı en-kötü-durum girdisi — AVL onu terlemeden ele alır.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Bu, bölüm 1.4'ün eksik olduğu garantidir — ortalama değil, en kötü durum.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Tam olarak bu hata ailesi, AVL silmeyi eklemeden doğru yazmayı daha zor kılan şeydir.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Eklemenin aksine, silmenin düzeltmesi işlem-öncesi yüksekliği HER ZAMAN geri kurmaz — bu yüzden kontrol yukarı devam etmelidir.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Zor senaryo en az bir silmenin katlanacağı şekilde kurulmuştur — birden fazla döndürmenin ateşlendiğini izleyin.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Ağaç, dizinin ortasında bile, boşalmaya doğru küçülürken bile AVL değişmezinden asla çıkmaz.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"Daha fazla döndürme" daha kötü bir karmaşıklık sınıfı demek değildir — hâlâ logaritmik, yalnızca ekleme kadar sıkı bir sabit değil.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Tam olarak bu "boşalana kadar sil" uç durumunu birim testi olarak kurduk — kendi ağaçlarınız için de yapmaya değer.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Yanıt bir sonraki slaytta.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Tavşan problemiyle aynı yineleme — yalnız nüfus artışı yerine ağaç biçimlerine uygulanmış.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Daha gevşek, renk tabanlı bir denge — pratikte daha az döndürme, standart kütüphanenin genelde seçtiği.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Buradaki "daha gevşek", bir düzeltme gerekmeden önce daha fazla dengesizliğe tolerans göstermek demektir.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2-3 ağacıyla (bölüm 5) aynı dönem — Bayer'in çalışması ikisini de bağlar.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Yeni bir anahtar KIRMIZI eklenir — bu yalnız kural 3'ü bozabilir, kural 4'ü asla.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"Amca" = ebeveynin kardeşi — çok yaygın bir karışıklık noktası, bunu yüksek sesle söyleyin.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Normal örnek, 10 eklemesi boyunca üç durumun da ateşleneceği şekilde kurulmuştur — renkleri ve durum adlarını izleyin.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Durum 1 hiç döndürmez — saf yeniden renklendirme, sonra ihlal iki seviye yukarıda yeniden ortaya çıkabilir.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3B = 3 anahtarı, Siyah. 69R = 69 anahtarı, Kırmızı. bh = kökün siyah-yüksekliği.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Bu yüzden C++ std::map, Java TreeMap, ve Linux zamanlayıcısının hepsi AVL değil kırmızı-siyah kullanır.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Son yeniden renklendirmeyi atlamak ince bir hatadır — yalnızca belirli ekleme dizilerinde ortaya çıkar.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Yanıt bir sonraki slaytta.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Eklemenin her zaman kırmızı başlamasının nedeni budur — bir kuralı bozmak için "daha güvenli" renktir.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Hiç katı denge yok — ağaç, onu gerçekte nasıl kullandığınıza uyum sağlar.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Ya ağaç her yerde sabit bir kuralı zorlamak yerine KULLANIM ÖRÜNTÜLERİNE uyum sağlasaydı?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Bu, bugünkü diğer her ağaçtan gerçekten farklı bir felsefe — zorlama, uyum sağla.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zig-zig, büyükanne/baba-ebeveyni ebeveyn-düğümden ÖNCE döndürür — o sıra amortize garantiyi veren şeydir.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Normal örnek zig, zig-zig VE zig-zag'ın hepsinin olacağı şekilde kürate edilmiştir — her başlıkta durum adını izleyin.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rotate_up(n), n'i KENDİ ebeveyni üzerinden döndürür — durum kaç kez, ve hangi sırayla olacağına karar verir.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Anahtar ne kadar derinden başlarsa başlasın, bir erişim onu en tepeye koyar.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"Amortize" = uzun bir dizi üzerinde ortalanmış, tek başına hiçbir işlem için garanti edilmemiş.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"Saf splay" hâlâ doğru bir BST üretir — yalnızca arkasında performans kanıtı yoktur.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Yanıt bir sonraki slaytta.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Bir splay ağacının "katı dengesi yok" demesinin tam anlamı budur.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Asla anlık olarak bile eğri değil — çünkü yapraklarda değil, kökte, yukarı doğru büyür.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Döndürmelerden tamamen farklı bir felsefe — onar değil, önle.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Kırmızı-siyahın atası makalesiyle aynı Bayer — aynı dönemden iki ilişkili fikir.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Katlanma köke ulaşıp orada bölünürse, yükseklik bir artar — HER YERDE aynı anda.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Seviye-sıralı listenin köşeli parantez gruplarını izleyin — her yaprak-seviye grubu aynı satırda kalır.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Bu fonksiyonun hiçbir yerinde döndürme yok — yalnız bölme ve taşıma.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Bir düğüm 3 anahtar tutacağı ANDA hemen bölünür — yazdırılmış 3-anahtarlı bir düğümü gerçekte hiç görmezsiniz.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"Sıfır döndürme", AVL, kırmızı-siyah, ve splay'den en büyük yapısal fark.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Bu haftanın programını kurarken tam olarak bu dizi-boyutlandırma hatasını bulduk — gerçek bir bellek-bozulması çökmesi.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Yanıt bir sonraki slaytta.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Yükseklik büyümesinin neden her zaman küresel olduğu, hiç yerel olmadığı tam olarak budur — başka olacak yer yok.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Gerçekten farklı bir soru: "x burada mı" değil, bütün bir ARALIK hakkında.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Bu çok yaygın gerçek bir sorudur: bir pencere üzerindeki toplamlar, bir tarih aralığı, bir fiyat aralığı.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"Kısmi kesişme" toplamda yalnız O(log n) düğümde olur — karmaşıklık argümanının tamamı bu.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Hangi düğümlerin yeşile döndüğünü (tamamen içeride, doğrudan kullanılır) hangilerinin budandığını (soluk, kesişme yok) izleyin.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Üç durum, üç satır mantık — dışarı, tamamen içeri, kısmi.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Tek noktalı bir sorgu yalnızca uzunluğu bir olan bir aralıktır — aynı fonksiyon özel bir durum olmadan ele alır.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"Seviye başına en fazla iki" — [l, r]'nin her sınırında bir tane — üzerinde tekrar durmaya değer temel gerçek.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Bunun üzerinde durmaya değer — bugünkü diğer her şeyden gerçekten farklı bir tür ağaç.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4n boyutlandırması, n'in zorunlu olarak bir ikinin kuvveti olmamasından gelir — ağaç mükemmel "tam" değildir.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Yanıt bir sonraki slaytta.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Bu, karmaşıklık slaytındaki AYNI "seviye başına en fazla iki" gerçeği — şimdi bir kendini sınama olarak.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Aynı aralık-toplamı fikri, hiç açık ağaç olmadan — tek bir dizi, tek bir bitsel hile.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"Fenwick ağacı" ve "ikili indeksli ağaç (BIT)" aynı yapının iki yaygın adı.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Bugünkü diğer her yapıdan çok daha yeni — gerçekten modern, asgari-yük bir fikir.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"i &amp; -i", ikiler tümleyeni negasyonuna dayanır — aynı hile C'de ve Java'da birebir aynı çalışır.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Vurgulanan hücrenin altındaki braceyi izleyin — o hücrenin tam olarak hangi aralıktan sorumlu olduğunu gösterir.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n=16'da update(1) 5 hücreye dokunur; query(16) yalnız 1 hücreye — tam tersi uçlar.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Her iki işlem için toplam dört satır — yapının tamamı bu.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İki güncelleme, bir sorgu — koşan toplam her iki deltayı da doğru yansıtır, her biri O(log n).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Daha az kod, daha az bellek, aynı asimptotik garanti — çekiciliği tamamen pratik, kuramsal değil.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Aralık min/maks, toplamın olduğu gibi TERSİNİR değildir — bu onu yapısal olarak dışlar, yalnızca gelenek gereği değil.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Yanıt bir sonraki slaytta.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Sorgu için "1-bit başına bir adım", tahtaya yazılmaya değer temiz, akılda kalıcı bir kural.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Yedi yapı, her birinin en iyi çözdüğü bir soru — hepsini yan yana koyalım.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"En sıkı" ile "daha gevşek", SABİT çarpanla ilgilidir, büyük-O sınıfıyla değil — ikisi de logaritmiktir.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2-3, segment, ve Fenwick ağaçları dengeli-BST ailesinden gerçekten farklı problemleri çözer.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"En dengeli" önemli olan tek eksen değildir — iş yükü doğru yapıya karar verir.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Yanıt bir sonraki slaytta.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Bugünkü her yapı, bazı belirli bir iş yükü için DOĞRU yanıttır — hiçbiri evrensel olarak en iyi değildir.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Yapı başına bir cümle — yalnız bu slaydı hatırlarsanız, bütün haftaya sahipsiniz.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On alıştırmanın hepsi bu haftanın gerçek programları üzerine doğrudan kuruludur — gerçek kod açıkken izleyin.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Notlara bakmadan önce hafızadan yanıtlamayı deneyin — bir kendini sınamanın bütün amacı bu.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Bugün tanıştığınız 2-3 ağacı, Hafta 14'ün B-ağacının tam olarak m=3 özel durumudur.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Söz hakkı verin — ve ne gelirse gelsin en iyi yanıtlayan animasyon presetine geri işaret edin.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gif"/><Relationship Id="rId4" Type="http://schemas.openxmlformats.org/officeDocument/2006/relationships/notesSlide" Target="../notesSlides/notesSlide1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8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9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0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1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2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4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6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3.gif"/><Relationship Id="rId4" Type="http://schemas.openxmlformats.org/officeDocument/2006/relationships/notesSlide" Target="../notesSlides/notesSlide2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8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9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0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1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2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3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4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5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4.gif"/><Relationship Id="rId4" Type="http://schemas.openxmlformats.org/officeDocument/2006/relationships/notesSlide" Target="../notesSlides/notesSlide36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7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8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9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0.xml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1.xml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2.xml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3.xml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4.xml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5.xml"/></Relationships>
</file>

<file path=ppt/slides/_rels/slide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5.gif"/><Relationship Id="rId4" Type="http://schemas.openxmlformats.org/officeDocument/2006/relationships/notesSlide" Target="../notesSlides/notesSlide46.xml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6.gif"/><Relationship Id="rId4" Type="http://schemas.openxmlformats.org/officeDocument/2006/relationships/notesSlide" Target="../notesSlides/notesSlide47.xml"/></Relationships>
</file>

<file path=ppt/slides/_rels/slide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8.xml"/></Relationships>
</file>

<file path=ppt/slides/_rels/slide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9.xml"/></Relationships>
</file>

<file path=ppt/slides/_rels/slide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0.xml"/></Relationships>
</file>

<file path=ppt/slides/_rels/slide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1.xml"/></Relationships>
</file>

<file path=ppt/slides/_rels/slide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2.xml"/></Relationships>
</file>

<file path=ppt/slides/_rels/slide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3.xml"/></Relationships>
</file>

<file path=ppt/slides/_rels/slide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4.xml"/></Relationships>
</file>

<file path=ppt/slides/_rels/slide5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5.xml"/></Relationships>
</file>

<file path=ppt/slides/_rels/slide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6.xml"/></Relationships>
</file>

<file path=ppt/slides/_rels/slide5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7.gif"/><Relationship Id="rId4" Type="http://schemas.openxmlformats.org/officeDocument/2006/relationships/notesSlide" Target="../notesSlides/notesSlide57.xml"/></Relationships>
</file>

<file path=ppt/slides/_rels/slide5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8.gif"/><Relationship Id="rId4" Type="http://schemas.openxmlformats.org/officeDocument/2006/relationships/notesSlide" Target="../notesSlides/notesSlide58.xml"/></Relationships>
</file>

<file path=ppt/slides/_rels/slide5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9.xml"/></Relationships>
</file>

<file path=ppt/slides/_rels/slide6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0.xml"/></Relationships>
</file>

<file path=ppt/slides/_rels/slide6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1.xml"/></Relationships>
</file>

<file path=ppt/slides/_rels/slide6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9.gif"/><Relationship Id="rId4" Type="http://schemas.openxmlformats.org/officeDocument/2006/relationships/notesSlide" Target="../notesSlides/notesSlide62.xml"/></Relationships>
</file>

<file path=ppt/slides/_rels/slide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3.xml"/></Relationships>
</file>

<file path=ppt/slides/_rels/slide6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4.xml"/></Relationships>
</file>

<file path=ppt/slides/_rels/slide6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5.xml"/></Relationships>
</file>

<file path=ppt/slides/_rels/slide6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6.xml"/></Relationships>
</file>

<file path=ppt/slides/_rels/slide6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7.xml"/></Relationships>
</file>

<file path=ppt/slides/_rels/slide6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0.gif"/><Relationship Id="rId4" Type="http://schemas.openxmlformats.org/officeDocument/2006/relationships/notesSlide" Target="../notesSlides/notesSlide68.xml"/></Relationships>
</file>

<file path=ppt/slides/_rels/slide6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9.xml"/></Relationships>
</file>

<file path=ppt/slides/_rels/slide7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0.xml"/></Relationships>
</file>

<file path=ppt/slides/_rels/slide7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1.xml"/></Relationships>
</file>

<file path=ppt/slides/_rels/slide7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2.xml"/></Relationships>
</file>

<file path=ppt/slides/_rels/slide7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3.xml"/></Relationships>
</file>

<file path=ppt/slides/_rels/slide7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4.xml"/></Relationships>
</file>

<file path=ppt/slides/_rels/slide7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5.xml"/></Relationships>
</file>

<file path=ppt/slides/_rels/slide7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6.xml"/></Relationships>
</file>

<file path=ppt/slides/_rels/slide7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7.xml"/></Relationships>
</file>

<file path=ppt/slides/_rels/slide7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8.xml"/></Relationships>
</file>

<file path=ppt/slides/_rels/slide7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1.gif"/><Relationship Id="rId4" Type="http://schemas.openxmlformats.org/officeDocument/2006/relationships/notesSlide" Target="../notesSlides/notesSlide79.xml"/></Relationships>
</file>

<file path=ppt/slides/_rels/slide8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0.xml"/></Relationships>
</file>

<file path=ppt/slides/_rels/slide8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1.xml"/></Relationships>
</file>

<file path=ppt/slides/_rels/slide8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2.xml"/></Relationships>
</file>

<file path=ppt/slides/_rels/slide8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3.xml"/></Relationships>
</file>

<file path=ppt/slides/_rels/slide8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4.xml"/></Relationships>
</file>

<file path=ppt/slides/_rels/slide8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5.xml"/></Relationships>
</file>

<file path=ppt/slides/_rels/slide8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6.xml"/></Relationships>
</file>

<file path=ppt/slides/_rels/slide8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7.xml"/></Relationships>
</file>

<file path=ppt/slides/_rels/slide8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8.xml"/></Relationships>
</file>

<file path=ppt/slides/_rels/slide8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9.xml"/></Relationships>
</file>

<file path=ppt/slides/_rels/slide9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2.gif"/><Relationship Id="rId4" Type="http://schemas.openxmlformats.org/officeDocument/2006/relationships/notesSlide" Target="../notesSlides/notesSlide90.xml"/></Relationships>
</file>

<file path=ppt/slides/_rels/slide9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1.xml"/></Relationships>
</file>

<file path=ppt/slides/_rels/slide9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2.xml"/></Relationships>
</file>

<file path=ppt/slides/_rels/slide9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3.xml"/></Relationships>
</file>

<file path=ppt/slides/_rels/slide9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4.xml"/></Relationships>
</file>

<file path=ppt/slides/_rels/slide9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5.xml"/></Relationships>
</file>

<file path=ppt/slides/_rels/slide9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6.xml"/></Relationships>
</file>

<file path=ppt/slides/_rels/slide9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7.xml"/></Relationships>
</file>

<file path=ppt/slides/_rels/slide9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8.xml"/></Relationships>
</file>

<file path=ppt/slides/_rels/slide9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9.xml"/></Relationships>
</file>

<file path=ppt/slides/_rels/slide10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0.xml"/></Relationships>
</file>

<file path=ppt/slides/_rels/slide10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3.gif"/><Relationship Id="rId4" Type="http://schemas.openxmlformats.org/officeDocument/2006/relationships/notesSlide" Target="../notesSlides/notesSlide101.xml"/></Relationships>
</file>

<file path=ppt/slides/_rels/slide10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2.xml"/></Relationships>
</file>

<file path=ppt/slides/_rels/slide10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3.xml"/></Relationships>
</file>

<file path=ppt/slides/_rels/slide10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4.xml"/></Relationships>
</file>

<file path=ppt/slides/_rels/slide10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5.xml"/></Relationships>
</file>

<file path=ppt/slides/_rels/slide10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6.xml"/></Relationships>
</file>

<file path=ppt/slides/_rels/slide10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7.xml"/></Relationships>
</file>

<file path=ppt/slides/_rels/slide10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8.xml"/></Relationships>
</file>

<file path=ppt/slides/_rels/slide10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9.xml"/></Relationships>
</file>

<file path=ppt/slides/_rels/slide1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0.xml"/></Relationships>
</file>

<file path=ppt/slides/_rels/slide1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4.gif"/><Relationship Id="rId4" Type="http://schemas.openxmlformats.org/officeDocument/2006/relationships/notesSlide" Target="../notesSlides/notesSlide111.xml"/></Relationships>
</file>

<file path=ppt/slides/_rels/slide1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2.xml"/></Relationships>
</file>

<file path=ppt/slides/_rels/slide1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3.xml"/></Relationships>
</file>

<file path=ppt/slides/_rels/slide1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4.xml"/></Relationships>
</file>

<file path=ppt/slides/_rels/slide1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5.xml"/></Relationships>
</file>

<file path=ppt/slides/_rels/slide1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6.xml"/></Relationships>
</file>

<file path=ppt/slides/_rels/slide1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7.xml"/></Relationships>
</file>

<file path=ppt/slides/_rels/slide1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8.xml"/></Relationships>
</file>

<file path=ppt/slides/_rels/slide1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9.xml"/></Relationships>
</file>

<file path=ppt/slides/_rels/slide1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0.xml"/></Relationships>
</file>

<file path=ppt/slides/_rels/slide1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1.xml"/></Relationships>
</file>

<file path=ppt/slides/_rels/slide1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2.xml"/></Relationships>
</file>

<file path=ppt/slides/_rels/slide1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5.gif"/><Relationship Id="rId4" Type="http://schemas.openxmlformats.org/officeDocument/2006/relationships/notesSlide" Target="../notesSlides/notesSlide123.xml"/></Relationships>
</file>

<file path=ppt/slides/_rels/slide1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6.gif"/><Relationship Id="rId4" Type="http://schemas.openxmlformats.org/officeDocument/2006/relationships/notesSlide" Target="../notesSlides/notesSlide124.xml"/></Relationships>
</file>

<file path=ppt/slides/_rels/slide1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5.xml"/></Relationships>
</file>

<file path=ppt/slides/_rels/slide1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6.xml"/></Relationships>
</file>

<file path=ppt/slides/_rels/slide1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7.xml"/></Relationships>
</file>

<file path=ppt/slides/_rels/slide1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8.xml"/></Relationships>
</file>

<file path=ppt/slides/_rels/slide1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9.xml"/></Relationships>
</file>

<file path=ppt/slides/_rels/slide1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0.xml"/></Relationships>
</file>

<file path=ppt/slides/_rels/slide1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1.xml"/></Relationships>
</file>

<file path=ppt/slides/_rels/slide1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2.xml"/></Relationships>
</file>

<file path=ppt/slides/_rels/slide1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3.xml"/></Relationships>
</file>

<file path=ppt/slides/_rels/slide1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4.xml"/></Relationships>
</file>

<file path=ppt/slides/_rels/slide1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5.xml"/></Relationships>
</file>

<file path=ppt/slides/_rels/slide1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6.xml"/></Relationships>
</file>

<file path=ppt/slides/_rels/slide1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7.xml"/></Relationships>
</file>

<file path=ppt/slides/_rels/slide1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8.xml"/></Relationships>
</file>

<file path=ppt/slides/_rels/slide1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9.xml"/></Relationships>
</file>

<file path=ppt/slides/_rels/slide1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0.xml"/></Relationships>
</file>

<file path=ppt/slides/_rels/slide1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19456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4000" b="1">
                <a:solidFill>
                  <a:srgbClr val="2E7D32"/>
                </a:solidFill>
              </a:rPr>
              <a:t>İleri Ağaçlar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356616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000" b="1">
                <a:solidFill>
                  <a:srgbClr val="1F2D3A"/>
                </a:solidFill>
              </a:rPr>
              <a:t>CEN207 Veri Yapıları — Hafta 11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405180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000" b="0">
                <a:solidFill>
                  <a:srgbClr val="1F2D3A"/>
                </a:solidFill>
              </a:rPr>
              <a:t>Dr. Öğr. Üyesi Uğur CORUH · 2026-2027 Güz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Bugünün planı (3 saat)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15270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2958"/>
                <a:gridCol w="9568576"/>
              </a:tblGrid>
              <a:tr h="381762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Saat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Konu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1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BST: ekleme, arama, silme, denge neden önemli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2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AVL (4 döndürme), kırmızı-siyah, splay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3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2-3 ağacı, segment ağacı, Fenwick ağacı, teknik seçme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40080" y="2962656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Öğrenme çıktıları:</a:t>
            </a:r>
            <a:r>
              <a:rPr sz="2000" b="0">
                <a:solidFill>
                  <a:srgbClr val="1F2D3A"/>
                </a:solidFill>
              </a:rPr>
              <a:t> ÖÇ.1 (temel veri yapılarını açıklama) · ÖÇ.2 (karmaşıklığı analiz etme) · ÖÇ.7 (doğru yapıyı seçme)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Bu haftanın konuları — nerede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002239" cy="18745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638074"/>
                <a:gridCol w="2364165"/>
              </a:tblGrid>
              <a:tr h="374903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Konu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Nerede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</a:tr>
              <a:tr h="374903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BST ekleme/arama/silme, dejenere durum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Bölüm 1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74903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AVL, kırmızı-siyah, splay, 2-3 ağacı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Bölüm 2–5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  <a:tr h="374903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Segment ağacı, Fenwick ağacı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Bölüm 6–7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74907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Teknik seçme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Bölüm 8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Kod örnekleri nasıl çalışır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971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Her fikrin tam bir </a:t>
            </a:r>
            <a:r>
              <a:rPr sz="2000" b="1">
                <a:solidFill>
                  <a:srgbClr val="1F2D3A"/>
                </a:solidFill>
              </a:rPr>
              <a:t>C</a:t>
            </a:r>
            <a:r>
              <a:rPr sz="2000" b="0">
                <a:solidFill>
                  <a:srgbClr val="1F2D3A"/>
                </a:solidFill>
              </a:rPr>
              <a:t> ve </a:t>
            </a:r>
            <a:r>
              <a:rPr sz="2000" b="1">
                <a:solidFill>
                  <a:srgbClr val="1F2D3A"/>
                </a:solidFill>
              </a:rPr>
              <a:t>Java</a:t>
            </a:r>
            <a:r>
              <a:rPr sz="2000" b="0">
                <a:solidFill>
                  <a:srgbClr val="1F2D3A"/>
                </a:solidFill>
              </a:rPr>
              <a:t> programı var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C: </a:t>
            </a:r>
            <a:r>
              <a:rPr sz="2000" b="0">
                <a:solidFill>
                  <a:srgbClr val="A1123F"/>
                </a:solidFill>
                <a:latin typeface="Consolas"/>
              </a:rPr>
              <a:t>gcc -std=c11 -Wall -Wextra -o /tmp/x file.c &amp;&amp; /tmp/x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Java: </a:t>
            </a:r>
            <a:r>
              <a:rPr sz="2000" b="0">
                <a:solidFill>
                  <a:srgbClr val="A1123F"/>
                </a:solidFill>
                <a:latin typeface="Consolas"/>
              </a:rPr>
              <a:t>javac -d /tmp/j File.java &amp;&amp; java -cp /tmp/j File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Kaynaklar: </a:t>
            </a:r>
            <a:r>
              <a:rPr sz="2000" b="0">
                <a:solidFill>
                  <a:srgbClr val="A1123F"/>
                </a:solidFill>
                <a:latin typeface="Consolas"/>
              </a:rPr>
              <a:t>code/week-11/c/</a:t>
            </a:r>
            <a:r>
              <a:rPr sz="2000" b="0">
                <a:solidFill>
                  <a:srgbClr val="1F2D3A"/>
                </a:solidFill>
              </a:rPr>
              <a:t> ve </a:t>
            </a:r>
            <a:r>
              <a:rPr sz="2000" b="0">
                <a:solidFill>
                  <a:srgbClr val="A1123F"/>
                </a:solidFill>
                <a:latin typeface="Consolas"/>
              </a:rPr>
              <a:t>code/week-11/java/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Her programın beklenen çıktısı hafta notlarında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Hafta 4'ten köprü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925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Hafta 4 size </a:t>
            </a:r>
            <a:r>
              <a:rPr sz="2000" b="1">
                <a:solidFill>
                  <a:srgbClr val="1F2D3A"/>
                </a:solidFill>
              </a:rPr>
              <a:t>ağaç kelime dağarcığını</a:t>
            </a:r>
            <a:r>
              <a:rPr sz="2000" b="0">
                <a:solidFill>
                  <a:srgbClr val="1F2D3A"/>
                </a:solidFill>
              </a:rPr>
              <a:t> verdi: kök, yaprak, derinlik, yükseklik, alt ağaç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Hafta 4 size </a:t>
            </a:r>
            <a:r>
              <a:rPr sz="2000" b="1">
                <a:solidFill>
                  <a:srgbClr val="1F2D3A"/>
                </a:solidFill>
              </a:rPr>
              <a:t>dolaşmaları</a:t>
            </a:r>
            <a:r>
              <a:rPr sz="2000" b="0">
                <a:solidFill>
                  <a:srgbClr val="1F2D3A"/>
                </a:solidFill>
              </a:rPr>
              <a:t> verdi: inorder, preorder, postorder, level-order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Hafta 4'ün öbeği sol-sağ hiç </a:t>
            </a:r>
            <a:r>
              <a:rPr sz="2000" b="1">
                <a:solidFill>
                  <a:srgbClr val="1F2D3A"/>
                </a:solidFill>
              </a:rPr>
              <a:t>sıralı</a:t>
            </a:r>
            <a:r>
              <a:rPr sz="2000" b="0">
                <a:solidFill>
                  <a:srgbClr val="1F2D3A"/>
                </a:solidFill>
              </a:rPr>
              <a:t> değildi, yalnızca ebeveyn-çocuk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Bugün ilk kez bir sıralama kuralı ekliyoruz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Tekrar — Hafta 4: yükseklik ve derinlik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Bir düğümün </a:t>
            </a:r>
            <a:r>
              <a:rPr sz="2000" b="1">
                <a:solidFill>
                  <a:srgbClr val="1F2D3A"/>
                </a:solidFill>
              </a:rPr>
              <a:t>derinliği</a:t>
            </a:r>
            <a:r>
              <a:rPr sz="2000" b="0">
                <a:solidFill>
                  <a:srgbClr val="1F2D3A"/>
                </a:solidFill>
              </a:rPr>
              <a:t> = kökten ona kaç kenar (kök = 0)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Bir ağacın </a:t>
            </a:r>
            <a:r>
              <a:rPr sz="2000" b="1">
                <a:solidFill>
                  <a:srgbClr val="1F2D3A"/>
                </a:solidFill>
              </a:rPr>
              <a:t>yüksekliği</a:t>
            </a:r>
            <a:r>
              <a:rPr sz="2000" b="0">
                <a:solidFill>
                  <a:srgbClr val="1F2D3A"/>
                </a:solidFill>
              </a:rPr>
              <a:t> = herhangi bir düğümün en büyük derinliği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Boş ağaç: gelenek gereği yükseklik -1; tek düğüm: yükseklik 0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Bugün: yükseklik, her maliyeti belirleyen tek sayı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Haftanın haritası — tek kural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Bir </a:t>
            </a:r>
            <a:r>
              <a:rPr sz="2000" b="1">
                <a:solidFill>
                  <a:srgbClr val="1F2D3A"/>
                </a:solidFill>
              </a:rPr>
              <a:t>ikili arama ağacı</a:t>
            </a:r>
            <a:r>
              <a:rPr sz="2000" b="0">
                <a:solidFill>
                  <a:srgbClr val="1F2D3A"/>
                </a:solidFill>
              </a:rPr>
              <a:t>: sol alt ağaç küçük, sağ alt ağaç büyük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Bu kural tek başına hızlı arama verir — AĞAÇ SIĞ KALIRSA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Dört farklı strateji onu sığ tutar: AVL, kırmızı-siyah, splay, 2-3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İki ağaç daha, tek-anahtar yerine </a:t>
            </a:r>
            <a:r>
              <a:rPr sz="2000" b="1">
                <a:solidFill>
                  <a:srgbClr val="1F2D3A"/>
                </a:solidFill>
              </a:rPr>
              <a:t>aralık</a:t>
            </a:r>
            <a:r>
              <a:rPr sz="2000" b="0">
                <a:solidFill>
                  <a:srgbClr val="1F2D3A"/>
                </a:solidFill>
              </a:rPr>
              <a:t> sorularını yanıtlar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Haftanın haritası — genel bakış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5" cy="18745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79775"/>
                <a:gridCol w="5631760"/>
              </a:tblGrid>
              <a:tr h="374903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Dengeli BST'ler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Aralık sorgusu ağaçları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</a:tr>
              <a:tr h="374903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AVL — katı denge çarpanı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Segment ağacı — bir kur, O(log n)'de sorgula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74903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Kırmızı-siyah — daha gevşek, renk tabanlı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Fenwick ağacı — tek dizi, </a:t>
                      </a:r>
                      <a:r>
                        <a:rPr sz="1439" b="0">
                          <a:solidFill>
                            <a:srgbClr val="A1123F"/>
                          </a:solidFill>
                          <a:latin typeface="Consolas"/>
                        </a:rPr>
                        <a:t>i &amp; -i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  <a:tr h="374903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Splay — denge yok, kullanıma uyum sağlar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—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74907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2-3 ağacı — yalnız kökte büyür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—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Tekrar — Hafta 4: dolaşmalar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Inorder</a:t>
            </a:r>
            <a:r>
              <a:rPr sz="2000" b="0">
                <a:solidFill>
                  <a:srgbClr val="1F2D3A"/>
                </a:solidFill>
              </a:rPr>
              <a:t>: sol, ziyaret, sağ — bir BST'de sıralı düzen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Preorder</a:t>
            </a:r>
            <a:r>
              <a:rPr sz="2000" b="0">
                <a:solidFill>
                  <a:srgbClr val="1F2D3A"/>
                </a:solidFill>
              </a:rPr>
              <a:t>: ziyaret, sol, sağ — bir ağacın biçimini kopyalar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Postorder</a:t>
            </a:r>
            <a:r>
              <a:rPr sz="2000" b="0">
                <a:solidFill>
                  <a:srgbClr val="1F2D3A"/>
                </a:solidFill>
              </a:rPr>
              <a:t>: sol, sağ, ziyaret — bir ağacı silmek için güvenli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Level-order</a:t>
            </a:r>
            <a:r>
              <a:rPr sz="2000" b="0">
                <a:solidFill>
                  <a:srgbClr val="1F2D3A"/>
                </a:solidFill>
              </a:rPr>
              <a:t>: açık bir kuyruk, genişlik öncelikli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Kelime dağarcığı kontrolü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18745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16573"/>
                <a:gridCol w="6494961"/>
              </a:tblGrid>
              <a:tr h="374903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Terim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Anlamı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</a:tr>
              <a:tr h="374903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Denge çarpanı (balance factor)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height(sol) − height(sağ)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74903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Döndürme (rotation)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O(1) yerel gösterici düzenlemesi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  <a:tr h="374903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Amortize maliyet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uzun bir işlem dizisi üzerinde ortalanmış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74907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Tersinir işlem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çıkarmayla geri alınabilir (toplam, min değil)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E7D3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CEN207 Veri Yapıları · Hafta 11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RTEÜ Bilgisayar Mühendisliği · 2026-2027 Güz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11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1. İkili Arama Ağacı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Başlangıç sorusu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Hafta 1: sıralı dizi, ikili arama — hızlı, ama ekleme O(n) tutar. Hafta 2: bağlı liste — ekleme O(1), ama arama O(n) ister.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205736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İKİSİNİ DE O(n)'den daha iyi yapan bir yapı var mı?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Kısa bir tarihçe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BST fikirleri </a:t>
            </a:r>
            <a:r>
              <a:rPr sz="2000" b="1">
                <a:solidFill>
                  <a:srgbClr val="1F2D3A"/>
                </a:solidFill>
              </a:rPr>
              <a:t>1959–1962</a:t>
            </a:r>
            <a:r>
              <a:rPr sz="2000" b="0">
                <a:solidFill>
                  <a:srgbClr val="1F2D3A"/>
                </a:solidFill>
              </a:rPr>
              <a:t> arasında bağımsız olarak ortaya çıkar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P. F. Windley, A. D. Booth &amp; A. J. T. Colin, T. N. Hibbard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Hibbard, 1962</a:t>
            </a:r>
            <a:r>
              <a:rPr sz="2000" b="0">
                <a:solidFill>
                  <a:srgbClr val="1F2D3A"/>
                </a:solidFill>
              </a:rPr>
              <a:t> — genellikle silmeyi çözmesiyle anılır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Silme, tam olarak bölüm 1.4'ün bugün ele aldığı şeydir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Sezgi — bir telefon rehberi, ama ağaç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Orta sayfayı açın: adınız ondan önce mi sonra mı?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Yarılamaya devam edin — bu, bir dizide ikili aramadır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Bir BST, aynı yarılamayı yapının </a:t>
            </a:r>
            <a:r>
              <a:rPr sz="2000" b="1">
                <a:solidFill>
                  <a:srgbClr val="1F2D3A"/>
                </a:solidFill>
              </a:rPr>
              <a:t>biçimine</a:t>
            </a:r>
            <a:r>
              <a:rPr sz="2000" b="0">
                <a:solidFill>
                  <a:srgbClr val="1F2D3A"/>
                </a:solidFill>
              </a:rPr>
              <a:t> pişirir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Her düğümde kural: sol küçük, sağ büyük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BST soyut veri türü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3" cy="18745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76334"/>
                <a:gridCol w="6061963"/>
                <a:gridCol w="2273236"/>
              </a:tblGrid>
              <a:tr h="374903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İşlem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Ne yapar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Karmaşıklık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</a:tr>
              <a:tr h="374903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A1123F"/>
                          </a:solidFill>
                          <a:latin typeface="Consolas"/>
                        </a:rPr>
                        <a:t>insert(key)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Anahtarı ekler; yinelenen yoksayılır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O(h)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74903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A1123F"/>
                          </a:solidFill>
                          <a:latin typeface="Consolas"/>
                        </a:rPr>
                        <a:t>search(key)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Var olup olmadığını bildirir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O(h)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  <a:tr h="374903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A1123F"/>
                          </a:solidFill>
                          <a:latin typeface="Consolas"/>
                        </a:rPr>
                        <a:t>delete(key)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Varsa anahtarı kaldırır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O(h)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74907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A1123F"/>
                          </a:solidFill>
                          <a:latin typeface="Consolas"/>
                        </a:rPr>
                        <a:t>min</a:t>
                      </a:r>
                      <a:r>
                        <a:rPr sz="1439" b="0">
                          <a:solidFill>
                            <a:srgbClr val="1F2D3A"/>
                          </a:solidFill>
                        </a:rPr>
                        <a:t> / </a:t>
                      </a:r>
                      <a:r>
                        <a:rPr sz="1439" b="0">
                          <a:solidFill>
                            <a:srgbClr val="A1123F"/>
                          </a:solidFill>
                          <a:latin typeface="Consolas"/>
                        </a:rPr>
                        <a:t>max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En küçük / en büyük anahtar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O(h)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Bellekte — ekleme fikri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Kökten aşağı yürü, her düğümde </a:t>
            </a:r>
            <a:r>
              <a:rPr sz="2000" b="0">
                <a:solidFill>
                  <a:srgbClr val="A1123F"/>
                </a:solidFill>
                <a:latin typeface="Consolas"/>
              </a:rPr>
              <a:t>key</a:t>
            </a:r>
            <a:r>
              <a:rPr sz="2000" b="0">
                <a:solidFill>
                  <a:srgbClr val="1F2D3A"/>
                </a:solidFill>
              </a:rPr>
              <a:t>'i karşılaştır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Küçük → sola git; büyük → sağa git; eşit → yinelenen, dur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Bir </a:t>
            </a:r>
            <a:r>
              <a:rPr sz="2000" b="0">
                <a:solidFill>
                  <a:srgbClr val="A1123F"/>
                </a:solidFill>
                <a:latin typeface="Consolas"/>
              </a:rPr>
              <a:t>NULL</a:t>
            </a:r>
            <a:r>
              <a:rPr sz="2000" b="0">
                <a:solidFill>
                  <a:srgbClr val="1F2D3A"/>
                </a:solidFill>
              </a:rPr>
              <a:t> çocuğa ulaş → yeni düğümün yeri orası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Bağla; ağaçta başka hiçbir şey hareket etmez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İkili arama ağacı: ekleme</a:t>
            </a:r>
          </a:p>
        </p:txBody>
      </p:sp>
      <p:pic>
        <p:nvPicPr>
          <p:cNvPr id="7" name="Picture 6" descr="bst-insert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4030" y="1325880"/>
            <a:ext cx="9483634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Kod — bst_insert()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2164079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Node *bst_insert(Node *root, int key)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Node *cur = root, *parent = NULL;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while (cur != NULL)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parent = cur;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if (key == cur-&gt;key) return root;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if (key &lt; cur-&gt;key)  cur = cur-&gt;left;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else                 cur = cur-&gt;right;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Node *n = malloc(sizeof(Node));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n-&gt;key = key; n-&gt;left = NULL; n-&gt;right = NULL;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Kod — bst_insert(), bağlama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if (parent == NULL) return n;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if (key &lt; parent-&gt;key) parent-&gt;left = n;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else                    parent-&gt;right = n;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return root;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Beklenen çıktı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030224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insert(50): inorder = 50  height = 0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insert(30): inorder = 30 50  height = 1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insert(70): inorder = 30 50 70  height = 1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insert(20): inorder = 20 30 50 70  height = 2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insert neden O(h)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Ziyaret edilen seviye başına en fazla bir karşılaştırma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Geçilen bir düğümü asla tekrar ziyaret etmez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 küçük (dengeli) → hızlı; h büyük (zincir) → yavaş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Bölüm 1.4, h'nin ne kadar büyüyebileceğini tam olarak gösterir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Sık hata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root = bst_insert(root, key);</a:t>
            </a:r>
            <a:r>
              <a:rPr sz="2000" b="0">
                <a:solidFill>
                  <a:srgbClr val="1F2D3A"/>
                </a:solidFill>
              </a:rPr>
              <a:t> yazmayı unutmak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Yeniden atama olmadan, çağıranın </a:t>
            </a:r>
            <a:r>
              <a:rPr sz="2000" b="0">
                <a:solidFill>
                  <a:srgbClr val="A1123F"/>
                </a:solidFill>
                <a:latin typeface="Consolas"/>
              </a:rPr>
              <a:t>root</a:t>
            </a:r>
            <a:r>
              <a:rPr sz="2000" b="0">
                <a:solidFill>
                  <a:srgbClr val="1F2D3A"/>
                </a:solidFill>
              </a:rPr>
              <a:t>'u asla güncellenmez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C/Java burada göstericileri/referansları </a:t>
            </a:r>
            <a:r>
              <a:rPr sz="2000" b="1">
                <a:solidFill>
                  <a:srgbClr val="1F2D3A"/>
                </a:solidFill>
              </a:rPr>
              <a:t>değer olarak</a:t>
            </a:r>
            <a:r>
              <a:rPr sz="2000" b="0">
                <a:solidFill>
                  <a:srgbClr val="1F2D3A"/>
                </a:solidFill>
              </a:rPr>
              <a:t> geçirir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Fonksiyon (olası yeni) kökü </a:t>
            </a:r>
            <a:r>
              <a:rPr sz="2000" b="1">
                <a:solidFill>
                  <a:srgbClr val="1F2D3A"/>
                </a:solidFill>
              </a:rPr>
              <a:t>döndürmelidir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Mini soru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Animasyonun "artan sıra" uç durumunda, her yeni anahtar SAĞ çocuk olur. Neden hiç sol olmaz?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Mini yanıt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Sonraki her anahtar, zaten eklenmiş her şeyden büyüktür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Bu yüzden yürüyüş sırasında her karşılaştırma "sağa git" der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Ağaç tamamen sağa yaslanır — bir zincir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Bu tam olarak bölüm 1.4'ün konusu, hemen ardından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Başlangıç sorusu — arama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A1123F"/>
                </a:solidFill>
                <a:latin typeface="Consolas"/>
              </a:rPr>
              <a:t>insert</a:t>
            </a:r>
            <a:r>
              <a:rPr sz="2000" b="0">
                <a:solidFill>
                  <a:srgbClr val="1F2D3A"/>
                </a:solidFill>
              </a:rPr>
              <a:t> zaten anahtarları karşılaştırarak aşağı yürüyor. </a:t>
            </a:r>
            <a:r>
              <a:rPr sz="2000" b="0">
                <a:solidFill>
                  <a:srgbClr val="A1123F"/>
                </a:solidFill>
                <a:latin typeface="Consolas"/>
              </a:rPr>
              <a:t>search</a:t>
            </a:r>
            <a:r>
              <a:rPr sz="2000" b="0">
                <a:solidFill>
                  <a:srgbClr val="1F2D3A"/>
                </a:solidFill>
              </a:rPr>
              <a:t> neredeyse aynı yürüyüş — en kötü durumda kaç düğüm?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Fikir — arama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Eşit → bulundu; küçük → yalnızca sol alt ağaçta olabilir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Sıralama kuralı bunu GARANTİ EDER, sağ alt ağaç olamaz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Büyük → ayna görüntüsü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Bir eşleşmeden önce ulaşılan </a:t>
            </a:r>
            <a:r>
              <a:rPr sz="2000" b="0">
                <a:solidFill>
                  <a:srgbClr val="A1123F"/>
                </a:solidFill>
                <a:latin typeface="Consolas"/>
              </a:rPr>
              <a:t>NULL</a:t>
            </a:r>
            <a:r>
              <a:rPr sz="2000" b="0">
                <a:solidFill>
                  <a:srgbClr val="1F2D3A"/>
                </a:solidFill>
              </a:rPr>
              <a:t> → yok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İkili arama ağacı: arama</a:t>
            </a:r>
          </a:p>
        </p:txBody>
      </p:sp>
      <p:pic>
        <p:nvPicPr>
          <p:cNvPr id="7" name="Picture 6" descr="bst-search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86001" y="1325880"/>
            <a:ext cx="6819692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Kod — bst_search()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2353056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int bst_search(Node *root, int key)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Node *cur = root;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probes = 0;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while (cur != NULL)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probes++;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if (key == cur-&gt;key) return 1;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if (key &lt; cur-&gt;key) cur = cur-&gt;left;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else                cur = cur-&gt;right;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return 0;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Beklenen çıktı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030224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search(65): found, 4 probes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search(20): found, 3 probes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search(55): not found, 3 probes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search(100): not found, 4 probes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search neden O(h)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insert ile aynı seviye-başına-bir-karşılaştırma argümanı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En iyi durum O(1): kökün kendisi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En kötü durum: ağaç ne kadar derinse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Yine: her şey h'ye bağlı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Sık hata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"Bulunamadı"yı bir hata koşulu olarak ele almak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Bu normal, beklenen bir sonuçtur, çökme değil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while (cur != NULL)</a:t>
            </a:r>
            <a:r>
              <a:rPr sz="2000" b="0">
                <a:solidFill>
                  <a:srgbClr val="1F2D3A"/>
                </a:solidFill>
              </a:rPr>
              <a:t> koruyucusu bunu temiz ele alır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Bir eşleşmeden sonra karşılaştırmaya devam etmek de israf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Mini soru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10 düğümlü artan-eklemeli bir zincirde search(10) 10 prob tutar. search(1) yalnız 1 tutar. Neden bu kadar fark?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Mini yanıt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O ağaç saf bir zincirdir: 1 kökte, 10 en derin yaprakta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Kökün kendi anahtarı: tek karşılaştırma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En derin yaprak: ona kadar her seviye için bir karşılaştırma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En kötü durumda yükseklik + 1 karşılaştırma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Başlangıç sorusu — silme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Bir </a:t>
            </a:r>
            <a:r>
              <a:rPr sz="2000" b="1">
                <a:solidFill>
                  <a:srgbClr val="1F2D3A"/>
                </a:solidFill>
              </a:rPr>
              <a:t>yaprağı</a:t>
            </a:r>
            <a:r>
              <a:rPr sz="2000" b="0">
                <a:solidFill>
                  <a:srgbClr val="1F2D3A"/>
                </a:solidFill>
              </a:rPr>
              <a:t> silmek kolaydır: ayırın. </a:t>
            </a:r>
            <a:r>
              <a:rPr sz="2000" b="1">
                <a:solidFill>
                  <a:srgbClr val="1F2D3A"/>
                </a:solidFill>
              </a:rPr>
              <a:t>İki çocuklu</a:t>
            </a:r>
            <a:r>
              <a:rPr sz="2000" b="0">
                <a:solidFill>
                  <a:srgbClr val="1F2D3A"/>
                </a:solidFill>
              </a:rPr>
              <a:t> bir düğümü silmek öyle değil. Neden?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Fikir — üç durum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15270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1586"/>
                <a:gridCol w="8659948"/>
              </a:tblGrid>
              <a:tr h="381762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Durum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Düzeltme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Yaprak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Ayırın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Tek çocuk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Ebeveyn doğrudan çocuğa bağlanır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İki çocuk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Ardılın anahtarını kopyalayın, sonra ONU silin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İkili arama ağacı: silme</a:t>
            </a:r>
          </a:p>
        </p:txBody>
      </p:sp>
      <p:pic>
        <p:nvPicPr>
          <p:cNvPr id="7" name="Picture 6" descr="bst-delete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75473" y="1325880"/>
            <a:ext cx="7440749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Kod — bst_delete(), düğümü bulma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597152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Node *bst_delete(Node *root, int key)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Node *cur = root, *parent = NULL;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while (cur != NULL &amp;&amp; key != cur-&gt;key)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parent = cur;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cur = (key &lt; cur-&gt;key) ? cur-&gt;left : cur-&gt;right;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if (cur == NULL) return root;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Kod — bst_delete(), iki çocuk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786128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if (cur-&gt;left != NULL &amp;&amp; cur-&gt;right != NULL)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Node *succ = cur-&gt;right, *succParent = cur;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while (succ-&gt;left != NULL)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succParent = succ; succ = succ-&gt;left;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cur-&gt;key = succ-&gt;key;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parent = succParent; cur = succ;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}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Beklenen çıktı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030224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delete(35): inorder = 20 30 40 50 60 65 70 80 90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delete(70): inorder = 20 30 40 50 60 65 80 90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delete(50): inorder = 20 30 40 60 65 80 90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delete(20): inorder = 30 40 60 65 80 90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delete neden O(h)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Düğümü bulmak: O(h)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Bir ardıl bulmak: en fazla bir O(h) daha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Arama yolundaki düğümleri asla yeniden ziyaret etmez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insert ve search ile aynı en kötü durum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Sık hata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Ardılın anahtarını kopyalayıp ONUN düğümünü silmeyi unutmak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Anahtar artık ağaçta iki kez var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Ardıl ile öncel: ikisi de çalışır, ama tutarlı kalın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C'de </a:t>
            </a:r>
            <a:r>
              <a:rPr sz="2000" b="0">
                <a:solidFill>
                  <a:srgbClr val="A1123F"/>
                </a:solidFill>
                <a:latin typeface="Consolas"/>
              </a:rPr>
              <a:t>free()</a:t>
            </a:r>
            <a:r>
              <a:rPr sz="2000" b="0">
                <a:solidFill>
                  <a:srgbClr val="1F2D3A"/>
                </a:solidFill>
              </a:rPr>
              <a:t> unutmak — gerçek bir bellek sızıntısı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Mini soru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Bir BST silmenin ardılı neden EN FAZLA bir çocuğa sahip olmayı garantiler?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Mini yanıt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Ardıl = sağ alt ağacın en soldaki düğümü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En solda olmak, tanım gereği sol çocuğu olmaması demek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Bir sağ çocuğu olabilir ya da olmayabilir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Asla ikisi birden — bu yüzden hep durum 1 ya da 2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Başlangıç sorusu — dejenere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Şimdiye kadarki her bölüm maliyeti O(h) olarak belirtti. n anahtar rastgele bir sırayla, h SOMUT OLARAK nedir?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Fikir — küme değil, sıra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Her teknik DEĞERLERİ karşılaştırır, ağacın BİÇİMİNE hiç bakmaz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Sıralı girdi: her yeni anahtar şimdiye kadarki her şeyden büyük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Her yeni anahtar sonuncudan bir seviye daha derine eklenir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Ağaç bir zincire </a:t>
            </a:r>
            <a:r>
              <a:rPr sz="2000" b="1">
                <a:solidFill>
                  <a:srgbClr val="1F2D3A"/>
                </a:solidFill>
              </a:rPr>
              <a:t>dejenere olur</a:t>
            </a:r>
            <a:r>
              <a:rPr sz="2000" b="0">
                <a:solidFill>
                  <a:srgbClr val="1F2D3A"/>
                </a:solidFill>
              </a:rPr>
              <a:t>: yükseklik n − 1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Denge neden önemli</a:t>
            </a:r>
          </a:p>
        </p:txBody>
      </p:sp>
      <p:pic>
        <p:nvPicPr>
          <p:cNvPr id="7" name="Picture 6" descr="bst-degenerate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2199" y="1325880"/>
            <a:ext cx="3187297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Aynı anahtarlar, karıştırılmış</a:t>
            </a:r>
          </a:p>
        </p:txBody>
      </p:sp>
      <p:pic>
        <p:nvPicPr>
          <p:cNvPr id="7" name="Picture 6" descr="bst-degenerate--edge-shuffled-same-keys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12487" y="1325880"/>
            <a:ext cx="6566720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Beklenen çıktı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652272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insert(10): height = 9  (ideal for 10 nodes = 3)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final: n = 10, height = 9, ideal = 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087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karıştırılmış uç durumuna karşı: </a:t>
            </a:r>
            <a:r>
              <a:rPr sz="2000" b="0">
                <a:solidFill>
                  <a:srgbClr val="A1123F"/>
                </a:solidFill>
                <a:latin typeface="Consolas"/>
              </a:rPr>
              <a:t>final: n = 10, height = 3, ideal = 3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Bunun karmaşıklık için anlamı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En kötü durum yüksekliği: n − 1 (sıralı ya da ters sıralı girdi)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Bölüm 1.1–1.4'ün her işlemi O(n) olur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Ortalama durum (rastgele sıra): O(log n) — ama "rastgele" garantili değil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Sıralı girdi pratikte yaygın: içe aktarmalar, tekrar oynatılan günlükler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Sık hata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"BST" olmasının otomatik olarak O(log n) demek olduğunu varsaymak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Yalnızca rastgele test verisiyle kıyaslama yapmak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Rastgele veri tam olarak bu başarısızlık biçimini gizler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Yalnızca KENDİNİ DENGELEYEN bir BST en kötü durumda O(log n) garanti eder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Mini soru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Zaten sıralı olduğunu bildiğiniz veriden bir BST kurmalısınız. Ağaç türünü değiştirmeden en ucuz çözüm?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Mini yanıt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Eklemeden önce anahtarları rastgele bir sıraya karıştırın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Ya da: orta elemanı kök seçin, her iki yarıda özyineleyin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Doğrudan O(n)'de mükemmel dengeli bir ağaç kurar, döndürme yok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Bölüm 2–5, GENEL problemi otomatik olarak çözer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E7D3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CEN207 Veri Yapıları · Hafta 11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RTEÜ Bilgisayar Mühendisliği · 2026-2027 Güz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53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2. AVL Ağaçları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Başlangıç sorusu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İşlemler hangi sırayla gelirse gelsin sığ kalan bir BST'ye ihtiyacımız var. Böyle bir şey var mı?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Kısa bir tarihçe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1962</a:t>
            </a:r>
            <a:r>
              <a:rPr sz="2000" b="0">
                <a:solidFill>
                  <a:srgbClr val="1F2D3A"/>
                </a:solidFill>
              </a:rPr>
              <a:t> — Georgy Adelson-Velsky &amp; Evgenii Landis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"AVL" = baş harfleri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Yayımlanan ilk kendini dengeleyen ikili arama ağacı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Fikir: her düğümde bir </a:t>
            </a:r>
            <a:r>
              <a:rPr sz="2000" b="1">
                <a:solidFill>
                  <a:srgbClr val="1F2D3A"/>
                </a:solidFill>
              </a:rPr>
              <a:t>denge çarpanı</a:t>
            </a:r>
            <a:r>
              <a:rPr sz="2000" b="0">
                <a:solidFill>
                  <a:srgbClr val="1F2D3A"/>
                </a:solidFill>
              </a:rPr>
              <a:t> izle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Dört döndürme durumu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18745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3941"/>
                <a:gridCol w="4849571"/>
                <a:gridCol w="4698022"/>
              </a:tblGrid>
              <a:tr h="374903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Durum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Biçim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Düzeltme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</a:tr>
              <a:tr h="374903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LL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sol-ağır, sol çocuk sol-ağır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tek sağa döndürme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74903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RR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sağ-ağır, sağ çocuk sağ-ağır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tek sola döndürme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  <a:tr h="374903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LR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sol-ağır, sol çocuk sağ-ağır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sol çocuğu sola, sonra sağa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74907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RL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sağ-ağır, sağ çocuk sol-ağır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sağ çocuğu sağa, sonra sola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AVL: dört dengeleme durumu</a:t>
            </a:r>
          </a:p>
        </p:txBody>
      </p:sp>
      <p:pic>
        <p:nvPicPr>
          <p:cNvPr id="7" name="Picture 6" descr="avl-rotations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3038" y="1325880"/>
            <a:ext cx="5925618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Döndürme gerekmiyor</a:t>
            </a:r>
          </a:p>
        </p:txBody>
      </p:sp>
      <p:pic>
        <p:nvPicPr>
          <p:cNvPr id="7" name="Picture 6" descr="avl-rotations--none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67053" y="1325880"/>
            <a:ext cx="7057588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Mini soru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Bir eklemeden sonra, bir AVL ağacı en fazla kaç döndürmeye ihtiyaç duyabilir?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Mini yanıt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En fazla BİR tekli döndürme, ya da BİR çift döndürme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Düzeltme, alt ağacın eklemeden ÖNCEKİ yüksekliğini tam kurar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Bu yüzden daha yukarıdaki hiçbir ata dengesiz olamaz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Ekleme asla yukarı doğru yayılmak zorunda kalmaz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AVL ekleme — fikir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Sıradan özyinelemeli BST eklemesi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Çağrı yığını geri sarılırken: </a:t>
            </a:r>
            <a:r>
              <a:rPr sz="2000" b="0">
                <a:solidFill>
                  <a:srgbClr val="A1123F"/>
                </a:solidFill>
                <a:latin typeface="Consolas"/>
              </a:rPr>
              <a:t>update_height</a:t>
            </a:r>
            <a:r>
              <a:rPr sz="2000" b="0">
                <a:solidFill>
                  <a:srgbClr val="1F2D3A"/>
                </a:solidFill>
              </a:rPr>
              <a:t>, sonra </a:t>
            </a:r>
            <a:r>
              <a:rPr sz="2000" b="0">
                <a:solidFill>
                  <a:srgbClr val="A1123F"/>
                </a:solidFill>
                <a:latin typeface="Consolas"/>
              </a:rPr>
              <a:t>rebalance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Kontrol, özyineleme geri sarılırken HER seviyede olur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Bulunan ilk (ve tek) dengesiz düğüm hemen düzeltilir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AVL ağacı: ekleme</a:t>
            </a:r>
          </a:p>
        </p:txBody>
      </p:sp>
      <p:pic>
        <p:nvPicPr>
          <p:cNvPr id="7" name="Picture 6" descr="avl-insert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49227" y="1325880"/>
            <a:ext cx="7493241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Kod — rebalance()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975104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Node *rebalance(Node *n)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int bf = height(n-&gt;left) - height(n-&gt;right);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if (bf &gt; 1  &amp;&amp; height(n-&gt;left-&gt;left)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 &gt;= height(n-&gt;left-&gt;right))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return rotate_right(n);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if (bf &gt; 1)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n-&gt;left = rotate_left(n-&gt;left);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return rotate_right(n);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}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Beklenen çıktı — artan anahtarlar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463295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insert(10): height = 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98903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Bölüm 1.4'ün düz BST'si AYNI 10 artan anahtar için </a:t>
            </a:r>
            <a:r>
              <a:rPr sz="2000" b="1">
                <a:solidFill>
                  <a:srgbClr val="1F2D3A"/>
                </a:solidFill>
              </a:rPr>
              <a:t>yükseklik 9</a:t>
            </a:r>
            <a:r>
              <a:rPr sz="2000" b="0">
                <a:solidFill>
                  <a:srgbClr val="1F2D3A"/>
                </a:solidFill>
              </a:rPr>
              <a:t>'a ulaştı.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AVL neden O(log n)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Yükseklik asla 1.44 · log2(n + 2)'yi geçmez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Her işlem O(log n) — ORTALAMA değil, EN KÖTÜ durumda da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insert: en fazla bir (çift) döndürme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delete: O(log n)'ye kadar döndürme, ama her biri O(1)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Sık hata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Denge çarpanını kontrol etmeden önce </a:t>
            </a:r>
            <a:r>
              <a:rPr sz="2000" b="0">
                <a:solidFill>
                  <a:srgbClr val="A1123F"/>
                </a:solidFill>
                <a:latin typeface="Consolas"/>
              </a:rPr>
              <a:t>update_height</a:t>
            </a:r>
            <a:r>
              <a:rPr sz="2000" b="0">
                <a:solidFill>
                  <a:srgbClr val="1F2D3A"/>
                </a:solidFill>
              </a:rPr>
              <a:t>'ı unutmak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rebalance</a:t>
            </a:r>
            <a:r>
              <a:rPr sz="2000" b="0">
                <a:solidFill>
                  <a:srgbClr val="1F2D3A"/>
                </a:solidFill>
              </a:rPr>
              <a:t> sonra BAYAT bir yükseklik okur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LL'yi mi LR'yi mi az önce eklenen anahtara bakarak seçmek (silme için bozulur)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Denge-çarpanı tabanlı karar hem ekleme hem silme için çalışır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AVL silme — yeniden dengeleme katlanabilir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Bölüm 1.4'ün ayırma mantığını (yaprak/tek/iki çocuk) birebir kullanır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Fark: </a:t>
            </a:r>
            <a:r>
              <a:rPr sz="2000" b="0">
                <a:solidFill>
                  <a:srgbClr val="A1123F"/>
                </a:solidFill>
                <a:latin typeface="Consolas"/>
              </a:rPr>
              <a:t>rebalance</a:t>
            </a:r>
            <a:r>
              <a:rPr sz="2000" b="0">
                <a:solidFill>
                  <a:srgbClr val="1F2D3A"/>
                </a:solidFill>
              </a:rPr>
              <a:t> HER atada çalışır, yalnız ilkinde değil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Bir silme bir alt ağacın yüksekliğini küçültebilir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O küçülme köke kadar yayılmaya devam edebilir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AVL ağacı: silme</a:t>
            </a:r>
          </a:p>
        </p:txBody>
      </p:sp>
      <p:pic>
        <p:nvPicPr>
          <p:cNvPr id="7" name="Picture 6" descr="avl-delete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78095" y="1325880"/>
            <a:ext cx="8635504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6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Beklenen çıktı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652272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delete(90): height = 3, inorder = 10 20 25 30 ...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delete(45): height = 3, inorder = 10 20 25 30 ...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087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Altı silme boyunca yükseklik 3'te kalır — hep yeniden dengelenir.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AVL silme neden hâlâ O(log n)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O(log n)'ye kadar döndürme — en kötü durumda ata-seviyesi başına bir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Her tek döndürme yine O(1)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O(log n) döndürme × her biri O(1) = toplamda O(log n)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Ekleme ile aynı asimptotik sınır, yalnız sabiti daha büyük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Sık hata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Silmenin de, ekleme gibi, yalnız bir döndürme gerektireceğini varsaymak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"Zor" senaryo tam olarak bunu çürütmek için kurulmuştur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C'de ayrılan düğümü </a:t>
            </a:r>
            <a:r>
              <a:rPr sz="2000" b="0">
                <a:solidFill>
                  <a:srgbClr val="A1123F"/>
                </a:solidFill>
                <a:latin typeface="Consolas"/>
              </a:rPr>
              <a:t>free()</a:t>
            </a:r>
            <a:r>
              <a:rPr sz="2000" b="0">
                <a:solidFill>
                  <a:srgbClr val="1F2D3A"/>
                </a:solidFill>
              </a:rPr>
              <a:t> etmeyi unutmak (sızıntı)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"Bütün anahtarları boşalana kadar sil"i açıkça test etmemek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Mini soru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h yüksekliğinde bir AVL ağacının en az kaç düğümü vardır?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Mini yanıt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N(h) = 1 + N(h−1) + N(h−2) — Fibonacci yinelemesi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N(h), h'de ÜSTEL olarak büyür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Bu yüzden h, n'de yalnızca LOGARİTMİK olarak büyür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Kanıtın tamamı, tek satırda budur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E7D3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CEN207 Veri Yapıları · Hafta 11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RTEÜ Bilgisayar Mühendisliği · 2026-2027 Güz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74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3. Kırmızı-Siyah Ağaçlar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Başlangıç sorusu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AVL'nin katı denge çarpanı neredeyse her eklemede yeniden dengeleme isteyebilir. Daha gevşek bir kural var mı?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Kısa bir tarihçe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1972</a:t>
            </a:r>
            <a:r>
              <a:rPr sz="2000" b="0">
                <a:solidFill>
                  <a:srgbClr val="1F2D3A"/>
                </a:solidFill>
              </a:rPr>
              <a:t> — Rudolf Bayer: "simetrik ikili B-ağaçları"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1978</a:t>
            </a:r>
            <a:r>
              <a:rPr sz="2000" b="0">
                <a:solidFill>
                  <a:srgbClr val="1F2D3A"/>
                </a:solidFill>
              </a:rPr>
              <a:t> — Guibas &amp; Sedgewick: "kırmızı-siyah" adı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Modern ekleme algoritması 1978'e dayanır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Tam yükseklik karşılaştırması yerine dört basit, YEREL kural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Dört kural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Her düğüm </a:t>
            </a:r>
            <a:r>
              <a:rPr sz="2000" b="1">
                <a:solidFill>
                  <a:srgbClr val="1F2D3A"/>
                </a:solidFill>
              </a:rPr>
              <a:t>kırmızı</a:t>
            </a:r>
            <a:r>
              <a:rPr sz="2000" b="0">
                <a:solidFill>
                  <a:srgbClr val="1F2D3A"/>
                </a:solidFill>
              </a:rPr>
              <a:t> ya da </a:t>
            </a:r>
            <a:r>
              <a:rPr sz="2000" b="1">
                <a:solidFill>
                  <a:srgbClr val="1F2D3A"/>
                </a:solidFill>
              </a:rPr>
              <a:t>siyah</a:t>
            </a:r>
            <a:r>
              <a:rPr sz="2000" b="0">
                <a:solidFill>
                  <a:srgbClr val="1F2D3A"/>
                </a:solidFill>
              </a:rPr>
              <a:t>tır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Kök her zaman </a:t>
            </a:r>
            <a:r>
              <a:rPr sz="2000" b="1">
                <a:solidFill>
                  <a:srgbClr val="1F2D3A"/>
                </a:solidFill>
              </a:rPr>
              <a:t>siyah</a:t>
            </a:r>
            <a:r>
              <a:rPr sz="2000" b="0">
                <a:solidFill>
                  <a:srgbClr val="1F2D3A"/>
                </a:solidFill>
              </a:rPr>
              <a:t>tır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Kırmızı bir düğümün asla kırmızı çocuğu olmaz ("art arda iki kırmızı yok")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Her kök-NULL yolu aynı </a:t>
            </a:r>
            <a:r>
              <a:rPr sz="2000" b="1">
                <a:solidFill>
                  <a:srgbClr val="1F2D3A"/>
                </a:solidFill>
              </a:rPr>
              <a:t>siyah-yüksekliğe</a:t>
            </a:r>
            <a:r>
              <a:rPr sz="2000" b="0">
                <a:solidFill>
                  <a:srgbClr val="1F2D3A"/>
                </a:solidFill>
              </a:rPr>
              <a:t> sahiptir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Üç düzeltme (fixup) durumu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3" cy="20025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2782"/>
                <a:gridCol w="2781371"/>
                <a:gridCol w="7167380"/>
              </a:tblGrid>
              <a:tr h="500634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Durum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Durum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Düzeltme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</a:tr>
              <a:tr h="500634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1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Amca KIRMIZI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ebeveyn+amcayı siyaha, büyükanne/babayı kırmızıya, yukarı devam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500634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2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Amca siyah, "üçgen"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ebeveyni döndür, durum 3'e indirger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  <a:tr h="500634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3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Amca siyah, "doğrusal"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büyükanne/babayı döndür + yeniden renklendir, bitti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Kırmızı-siyah ağaç: ekleme</a:t>
            </a:r>
          </a:p>
        </p:txBody>
      </p:sp>
      <p:pic>
        <p:nvPicPr>
          <p:cNvPr id="7" name="Picture 6" descr="red-black-insert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62396" y="1325880"/>
            <a:ext cx="7466903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8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Kod — fixup(), durum 1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786128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while (z-&gt;parent &amp;&amp; z-&gt;parent-&gt;color == RED)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Node *p = z-&gt;parent, *g = p-&gt;parent;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Node *u = (p == g-&gt;left) ? g-&gt;right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                  : g-&gt;left;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if (u &amp;&amp; u-&gt;color == RED)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p-&gt;color = BLACK; u-&gt;color = BLACK;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g-&gt;color = RED; z = g; continue;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}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Beklenen çıktı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841247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insert(3): root = 3, bh = 1, inorder = 3B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insert(69): root = 3, bh = 1, inorder = 3B 69R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insert(31): root = 31, bh = 1, inorder = 3R 31B 69R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Kırmızı-siyah neden O(log n)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Yükseklik asla 2 · log2(n + 1)'i geçmez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Kanıt: hiçbir yol en kısasının iki katından fazla olamaz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(kırmızı düğümler asla bitişik olamaz)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AVL'den biraz daha gevşek sınır, pratikte daha az döndürme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Sık hata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fixup döngüsü bittikten sonra kural 2'yi unutmak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Durum 1, ihlali köke kadar taşıyabilir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Sondaki koşulsuz </a:t>
            </a:r>
            <a:r>
              <a:rPr sz="2000" b="0">
                <a:solidFill>
                  <a:srgbClr val="A1123F"/>
                </a:solidFill>
                <a:latin typeface="Consolas"/>
              </a:rPr>
              <a:t>root-&gt;color = BLACK;</a:t>
            </a:r>
            <a:r>
              <a:rPr sz="2000" b="0">
                <a:solidFill>
                  <a:srgbClr val="1F2D3A"/>
                </a:solidFill>
              </a:rPr>
              <a:t> isteğe bağlı DEĞİL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"Amca"yı yeni düğümün kendi kardeşiyle karıştırmak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Mini soru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KIRMIZI bir yaprak eklemek kural 4'ü (eşit siyah-yükseklik) neden asla bozamaz, yalnız kural 3'ü bozabilir?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Mini yanıt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Kırmızı bir yaprak herhangi bir yolun siyah-düğüm sayısına 0 katkıda bulunur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Her kök-yaprak siyah-yüksekliği tam olarak ne idiyse öyle kalır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Yalnız kural 3 ("iki kırmızı yok") bozulabilir, ve yalnız ebeveyn kırmızıysa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Bu tam olarak fixup'ın onarmak için tasarlandığı durumdur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E7D3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CEN207 Veri Yapıları · Hafta 11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RTEÜ Bilgisayar Mühendisliği · 2026-2027 Güz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86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4. Splay Ağaçları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Başlangıç sorusu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AVL ve kırmızı-siyah, HER düğümde, HER işlem için defter tutma maliyeti öder — nadiren dokunulan anahtarlar için bile. Farklı bir yol?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Kısa bir tarihçe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1985</a:t>
            </a:r>
            <a:r>
              <a:rPr sz="2000" b="0">
                <a:solidFill>
                  <a:srgbClr val="1F2D3A"/>
                </a:solidFill>
              </a:rPr>
              <a:t> — Daniel Sleator &amp; Robert Tarjan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"Kendini ayarlayan ikili arama ağaçları"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Hiç denge bilgisi tutulmaz — düğüm başına sıfır ekstra bellek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Bunun yerine: her erişim ağacı yeniden biçimlendirir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Fikir — köke taşı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176479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50280"/>
                <a:gridCol w="5683091"/>
                <a:gridCol w="3978163"/>
              </a:tblGrid>
              <a:tr h="441197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Hareket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Ne zaman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Ne olur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</a:tr>
              <a:tr h="441197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zig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ebeveyn kök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tek bir döndürme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441197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zig-zig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düğüm &amp; ebeveyn ikisi de sol (ya da sağ) çocuk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önce ebeveyn, sonra düğüm döner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  <a:tr h="441200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zig-zag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düğüm &amp; ebeveyn karşıt taraflarda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düğüm iki kez döner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Splay ağacı: erişim</a:t>
            </a:r>
          </a:p>
        </p:txBody>
      </p:sp>
      <p:pic>
        <p:nvPicPr>
          <p:cNvPr id="7" name="Picture 6" descr="splay-tree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82999" y="1325880"/>
            <a:ext cx="4425696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9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Kod — splay()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975104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void splay(Node *x)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while (x-&gt;parent != NULL)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Node *p = x-&gt;parent, *g = p-&gt;parent;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if (g == NULL) { rotate_up(x);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else if ((x == p-&gt;left) == (p == g-&gt;left))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{ rotate_up(p); rotate_up(x);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else { rotate_up(x); rotate_up(x);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Beklenen çıktı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652272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access(50): root = 50, inorder = 50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access(20): root = 20, inorder = 10 20 30 40 45 50 60 70 80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087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Az önce erişilen anahtar HER ZAMAN yeni köktür.</a:t>
            </a: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Splay neden amortize O(log n)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Hiçbir tek erişim O(log n) garantili değil — O(n) olabilir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m erişimlik HERHANGİ bir dizi toplamda O(m log n) tutar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Erişim başına amortize edilmiş O(log n)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"Sıcak" bir çalışma kümesine otomatik olarak uyum sağlar</a:t>
            </a: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Sık hata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Zig-zig'i iki AYRI tekli döndürme olarak uygulamak ("saf splay")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Geçerli bir ağaç işlemi, ama amortize garantiyi kaybeder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access</a:t>
            </a:r>
            <a:r>
              <a:rPr sz="2000" b="0">
                <a:solidFill>
                  <a:srgbClr val="1F2D3A"/>
                </a:solidFill>
              </a:rPr>
              <a:t>'in OLMAYAN bir anahtarda da bir şeyi splay ettiğini unutmak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Burada: yeni eklenen düğümün kendisi</a:t>
            </a: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Mini soru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Tek bir anahtara çok sayıda erişimden sonra, her DİĞER anahtar kabaca ne kadar derinde?</a:t>
            </a: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Mini yanıt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O tek anahtar her seferinde kökte oturur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Her DİĞER anahtarın derinliği neredeyse hiç etkilenmez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Splay yalnızca erişilen YOL boyunca düğümleri yeniden düzenler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"Küresel" bir denge garantisi yok — yalnızca yerel, erişim-başına</a:t>
            </a: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E7D3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CEN207 Veri Yapıları · Hafta 11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RTEÜ Bilgisayar Mühendisliği · 2026-2027 Güz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97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5. 2-3 Ağaçları</a:t>
            </a: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Başlangıç sorusu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Şimdiye kadarki her ağaç dengesizliği OLDUKTAN SONRA düzeltir. Ya dengesizlik yapısal olarak İMKANSIZ olsaydı?</a:t>
            </a:r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Kısa bir tarihçe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1972</a:t>
            </a:r>
            <a:r>
              <a:rPr sz="2000" b="0">
                <a:solidFill>
                  <a:srgbClr val="1F2D3A"/>
                </a:solidFill>
              </a:rPr>
              <a:t> — Rudolf Bayer &amp; Edward McCreight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B-ağacına (Hafta 14, disk-destekli dosyalar) bir ara adım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Düğüm 1 anahtar (2-düğümü) ya da 2 anahtar (3-düğümü) tutar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Her yaprak her zaman TAM OLARAK aynı derinliktedir</a:t>
            </a:r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Fikir — taşma ve bölünme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Yeni anahtar doğru yaprağa, sıralı olarak eklenir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Yaprak zaten 2 anahtar tutuyorsa → şimdi geçici olarak 3: </a:t>
            </a:r>
            <a:r>
              <a:rPr sz="2000" b="1">
                <a:solidFill>
                  <a:srgbClr val="1F2D3A"/>
                </a:solidFill>
              </a:rPr>
              <a:t>taşma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İki 2-düğümüne bölünür; ORTA anahtar ebeveyne taşınır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Ebeveyn aynı şekilde taşabilir — yukarı doğru katlanır</a:t>
            </a:r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2-3 ağacı: ekleme</a:t>
            </a:r>
          </a:p>
        </p:txBody>
      </p:sp>
      <p:pic>
        <p:nvPicPr>
          <p:cNvPr id="7" name="Picture 6" descr="two-three-tree-insert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3792" y="1325880"/>
            <a:ext cx="5844110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10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Kod — taşma döngüsü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2353056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while (node-&gt;nkeys == 3)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split_node(node, &amp;left, &amp;right, &amp;promoted);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if (depth == 0)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/* kök bölünmesi: yükseklik + 1 */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return new_root(promoted, left, right);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Node *parent = path[--depth];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replace_with_split(parent, node,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            promoted, left, right);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node = parent;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Beklenen çıktı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652272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insert(20): height = 0, level-order = [10,20]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insert(30): height = 1, level-order = [20] [10] [30]</a:t>
            </a:r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2-3 ağacı eklemesi neden O(log n)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Her yaprak aynı derinlikte h → h = O(log n)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Aşağı yürüyüş: O(h); bölünmeler en fazla O(h) yukarı katlanır, her biri O(1)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Bugünkü diğer her ağacın aksine, hiç döndürme yok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Hafta 14'ün B-ağacının doğrudan atası</a:t>
            </a:r>
          </a:p>
        </p:txBody>
      </p:sp>
    </p:spTree>
  </p:cSld>
  <p:clrMapOvr>
    <a:masterClrMapping/>
  </p:clrMapOvr>
</p:sld>
</file>

<file path=ppt/slides/slide10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Sık hata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925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child[]</a:t>
            </a:r>
            <a:r>
              <a:rPr sz="2000" b="0">
                <a:solidFill>
                  <a:srgbClr val="1F2D3A"/>
                </a:solidFill>
              </a:rPr>
              <a:t>'i yalnız 3 yuvaya boyutlandırmak (kararlı-durum maksimumu)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Taşma ortasında, bir düğüm geçici olarak 4 çocuğa ihtiyaç duyar — gerçek tampon taşması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Bir düğümü böldükten sonra eski kabuğu serbest bırakmamak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Yanlış anahtarı taşımak (ORTA olmalı)</a:t>
            </a:r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Mini soru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Bir 2-3 ağacının yüksekliği neden YALNIZ kökte büyür, hiç ortada bir yerde değil?</a:t>
            </a:r>
          </a:p>
        </p:txBody>
      </p:sp>
    </p:spTree>
  </p:cSld>
  <p:clrMapOvr>
    <a:masterClrMapping/>
  </p:clrMapOvr>
</p:sld>
</file>

<file path=ppt/slides/slide10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Mini yanıt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Bir bölünme yalnız KENDİ düğümünün taşmasına yanıt verir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Taşınan anahtar KENDİ ebeveynine gider, asla bir kardeşe değil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Katlanma yalnız bir yol boyunca dümdüz yukarı gidebilir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"Ebeveyni" tükenebileceği tek yer köktür</a:t>
            </a:r>
          </a:p>
        </p:txBody>
      </p:sp>
    </p:spTree>
  </p:cSld>
  <p:clrMapOvr>
    <a:masterClrMapping/>
  </p:clrMapOvr>
</p:sld>
</file>

<file path=ppt/slides/slide10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E7D3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CEN207 Veri Yapıları · Hafta 11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RTEÜ Bilgisayar Mühendisliği · 2026-2027 Güz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108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6. Segment Ağaçları</a:t>
            </a:r>
          </a:p>
        </p:txBody>
      </p:sp>
    </p:spTree>
  </p:cSld>
  <p:clrMapOvr>
    <a:masterClrMapping/>
  </p:clrMapOvr>
</p:sld>
</file>

<file path=ppt/slides/slide10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Başlangıç sorusu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"l ile r arasındaki her değerin TOPLAMI nedir?" Bir döngü O(n)'de yanıtlar. Birçok böyle sorgu — daha iyisi mümkün mü?</a:t>
            </a:r>
          </a:p>
        </p:txBody>
      </p:sp>
    </p:spTree>
  </p:cSld>
  <p:clrMapOvr>
    <a:masterClrMapping/>
  </p:clrMapOvr>
</p:sld>
</file>

<file path=ppt/slides/slide1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Fikir — her aralığı bir kez önceden hesapla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925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Sabit boyutlu bir dizi üzerinde bir kez kurulur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Düğüm i, [lo, hi] aralığından sorumlu; çocuklar 2i, 2i+1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Yaprak bir değer tutar; iç düğüm iki çocuğunun toplamını tutar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Sorgu aşağı yürür: dışarı → 0, içeri → önceden hesaplanmış, kısmi → ikisine de in</a:t>
            </a:r>
          </a:p>
        </p:txBody>
      </p:sp>
    </p:spTree>
  </p:cSld>
  <p:clrMapOvr>
    <a:masterClrMapping/>
  </p:clrMapOvr>
</p:sld>
</file>

<file path=ppt/slides/slide1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Segment ağacı: kurulum ve sorgu</a:t>
            </a:r>
          </a:p>
        </p:txBody>
      </p:sp>
      <p:pic>
        <p:nvPicPr>
          <p:cNvPr id="7" name="Picture 6" descr="segment-tree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37106" y="1325880"/>
            <a:ext cx="5317482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1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Kod — query()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597152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long query(int i, int lo, int hi, int l, int r)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if (r &lt; lo || hi &lt; l)   return 0;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if (l &lt;= lo &amp;&amp; hi &lt;= r) return tree[i];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int mid = (lo + hi) / 2;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return query(2*i,   lo,      mid, l, r)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+ query(2*i+1, mid + 1, hi,  l, r);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1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Beklenen çıktı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841247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query(0,9) = 55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query(2,5) = 20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query(7,7) = 4</a:t>
            </a:r>
          </a:p>
        </p:txBody>
      </p:sp>
    </p:spTree>
  </p:cSld>
  <p:clrMapOvr>
    <a:masterClrMapping/>
  </p:clrMapOvr>
</p:sld>
</file>

<file path=ppt/slides/slide1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Segment ağacı sorgusu neden O(log n)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build(): toplamda O(n) — her düğümü bir kez ziyaret eder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Her seviye: en fazla İKİ "kısmen kesişen" düğüm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O seviyedeki her diğer düğüm: hemen yanıtlanır ya da budanır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Toplam iş yükseklikle orantılı: O(log n)</a:t>
            </a:r>
          </a:p>
        </p:txBody>
      </p:sp>
    </p:spTree>
  </p:cSld>
  <p:clrMapOvr>
    <a:masterClrMapping/>
  </p:clrMapOvr>
</p:sld>
</file>

<file path=ppt/slides/slide1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Bölüm 1–5'ten yapısal bir fark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Segment ağacı BİÇİMİ yalnız n'e bağlıdır, hiç veri değerine değil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Her BST-ailesi ağacının biçimi DEĞER karşılaştırmalarına bağlıdır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Bir segment ağacı bölüm 1.4'ün BST'si gibi asla dejenere olamaz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Burada hiç ekleme-sırası problemi yok</a:t>
            </a:r>
          </a:p>
        </p:txBody>
      </p:sp>
    </p:spTree>
  </p:cSld>
  <p:clrMapOvr>
    <a:masterClrMapping/>
  </p:clrMapOvr>
</p:sld>
</file>

<file path=ppt/slides/slide1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Sık hata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Diziyi 4n yerine 2n olarak boyutlandırmak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"Tamamen içeride"yi "tamamen dışarıda" ile karıştırmak (ters koşullar)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Tek bir nokta güncellemesi için BÜTÜN ağacı (O(n)) yeniden kurmak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Özel bir O(log n) nokta-güncelleme fonksiyonu doğal düzeltmedir</a:t>
            </a:r>
          </a:p>
        </p:txBody>
      </p:sp>
    </p:spTree>
  </p:cSld>
  <p:clrMapOvr>
    <a:masterClrMapping/>
  </p:clrMapOvr>
</p:sld>
</file>

<file path=ppt/slides/slide1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Mini soru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Bir sorgunun maliyeti neden O(log n)'dir, her seviyedeki düğüm sayısı ÇARPI O(log n) değil?</a:t>
            </a:r>
          </a:p>
        </p:txBody>
      </p:sp>
    </p:spTree>
  </p:cSld>
  <p:clrMapOvr>
    <a:masterClrMapping/>
  </p:clrMapOvr>
</p:sld>
</file>

<file path=ppt/slides/slide1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Mini yanıt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Her seviyede en fazla İKİ düğüm "kısmen kesişiyor"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Her diğer düğüm: tamamen içeride (bitti) ya da tamamen dışarıda (budandı)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Toplam iş genişlikle değil yükseklikle orantılı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O(log n), O(log n) · O(n) değil</a:t>
            </a:r>
          </a:p>
        </p:txBody>
      </p:sp>
    </p:spTree>
  </p:cSld>
  <p:clrMapOvr>
    <a:masterClrMapping/>
  </p:clrMapOvr>
</p:sld>
</file>

<file path=ppt/slides/slide1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E7D3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CEN207 Veri Yapıları · Hafta 11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RTEÜ Bilgisayar Mühendisliği · 2026-2027 Güz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119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7. Fenwick Ağaçları</a:t>
            </a:r>
          </a:p>
        </p:txBody>
      </p:sp>
    </p:spTree>
  </p:cSld>
  <p:clrMapOvr>
    <a:masterClrMapping/>
  </p:clrMapOvr>
</p:sld>
</file>

<file path=ppt/slides/slide1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Başlangıç sorusu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Bir segment ağacı en fazla 4n açık düğüme ihtiyaç duyar. DÜZ BİR DİZİ önek toplamlarını aynı hızda yanıtlayabilir mi?</a:t>
            </a:r>
          </a:p>
        </p:txBody>
      </p:sp>
    </p:spTree>
  </p:cSld>
  <p:clrMapOvr>
    <a:masterClrMapping/>
  </p:clrMapOvr>
</p:sld>
</file>

<file path=ppt/slides/slide1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Kısa bir tarihçe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1994</a:t>
            </a:r>
            <a:r>
              <a:rPr sz="2000" b="0">
                <a:solidFill>
                  <a:srgbClr val="1F2D3A"/>
                </a:solidFill>
              </a:rPr>
              <a:t> — Peter Fenwick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"Kümülatif frekans tabloları için yeni bir veri yapısı"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Ağaç göstericisi yok, özyineleme gerekmez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Tek bir dizi, tek bir aritmetik hile: </a:t>
            </a:r>
            <a:r>
              <a:rPr sz="2000" b="0">
                <a:solidFill>
                  <a:srgbClr val="A1123F"/>
                </a:solidFill>
                <a:latin typeface="Consolas"/>
              </a:rPr>
              <a:t>i &amp; -i</a:t>
            </a:r>
          </a:p>
        </p:txBody>
      </p:sp>
    </p:spTree>
  </p:cSld>
  <p:clrMapOvr>
    <a:masterClrMapping/>
  </p:clrMapOvr>
</p:sld>
</file>

<file path=ppt/slides/slide1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Fikir — i &amp; -i en düşük ayarlı biti yalıtır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bit[i]</a:t>
            </a:r>
            <a:r>
              <a:rPr sz="2000" b="0">
                <a:solidFill>
                  <a:srgbClr val="1F2D3A"/>
                </a:solidFill>
              </a:rPr>
              <a:t>, </a:t>
            </a:r>
            <a:r>
              <a:rPr sz="2000" b="0">
                <a:solidFill>
                  <a:srgbClr val="A1123F"/>
                </a:solidFill>
                <a:latin typeface="Consolas"/>
              </a:rPr>
              <a:t>i</a:t>
            </a:r>
            <a:r>
              <a:rPr sz="2000" b="0">
                <a:solidFill>
                  <a:srgbClr val="1F2D3A"/>
                </a:solidFill>
              </a:rPr>
              <a:t>'de biten </a:t>
            </a:r>
            <a:r>
              <a:rPr sz="2000" b="0">
                <a:solidFill>
                  <a:srgbClr val="A1123F"/>
                </a:solidFill>
                <a:latin typeface="Consolas"/>
              </a:rPr>
              <a:t>i &amp; -i</a:t>
            </a:r>
            <a:r>
              <a:rPr sz="2000" b="0">
                <a:solidFill>
                  <a:srgbClr val="1F2D3A"/>
                </a:solidFill>
              </a:rPr>
              <a:t> büyüklüğünde bir aralığın toplamını tutar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update(i, delta)</a:t>
            </a:r>
            <a:r>
              <a:rPr sz="2000" b="0">
                <a:solidFill>
                  <a:srgbClr val="1F2D3A"/>
                </a:solidFill>
              </a:rPr>
              <a:t>: YUKARI yürü, </a:t>
            </a:r>
            <a:r>
              <a:rPr sz="2000" b="0">
                <a:solidFill>
                  <a:srgbClr val="A1123F"/>
                </a:solidFill>
                <a:latin typeface="Consolas"/>
              </a:rPr>
              <a:t>i += i &amp; -i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query(i)</a:t>
            </a:r>
            <a:r>
              <a:rPr sz="2000" b="0">
                <a:solidFill>
                  <a:srgbClr val="1F2D3A"/>
                </a:solidFill>
              </a:rPr>
              <a:t>: önek toplamı 1..i, AŞAĞI yürü, </a:t>
            </a:r>
            <a:r>
              <a:rPr sz="2000" b="0">
                <a:solidFill>
                  <a:srgbClr val="A1123F"/>
                </a:solidFill>
                <a:latin typeface="Consolas"/>
              </a:rPr>
              <a:t>i -= i &amp; -i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İki yürüyüş de: O(log n) adım, ağaç yapısı gerekmez</a:t>
            </a:r>
          </a:p>
        </p:txBody>
      </p:sp>
    </p:spTree>
  </p:cSld>
  <p:clrMapOvr>
    <a:masterClrMapping/>
  </p:clrMapOvr>
</p:sld>
</file>

<file path=ppt/slides/slide1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Fenwick ağacı: güncelleme ve sorgu</a:t>
            </a:r>
          </a:p>
        </p:txBody>
      </p:sp>
      <p:pic>
        <p:nvPicPr>
          <p:cNvPr id="7" name="Picture 6" descr="fenwick-tree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4773796"/>
          </a:xfrm>
          <a:prstGeom prst="rect">
            <a:avLst/>
          </a:prstGeom>
        </p:spPr>
      </p:pic>
    </p:spTree>
  </p:cSld>
  <p:clrMapOvr>
    <a:masterClrMapping/>
  </p:clrMapOvr>
</p:sld>
</file>

<file path=ppt/slides/slide1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i &amp; -i zincir uzunluğu, tek başına</a:t>
            </a:r>
          </a:p>
        </p:txBody>
      </p:sp>
      <p:pic>
        <p:nvPicPr>
          <p:cNvPr id="7" name="Picture 6" descr="fenwick-tree--edge-chain-length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3533849"/>
          </a:xfrm>
          <a:prstGeom prst="rect">
            <a:avLst/>
          </a:prstGeom>
        </p:spPr>
      </p:pic>
    </p:spTree>
  </p:cSld>
  <p:clrMapOvr>
    <a:masterClrMapping/>
  </p:clrMapOvr>
</p:sld>
</file>

<file path=ppt/slides/slide1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Kod — update() ve query()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786128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void update(int i, int delta)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while (i &lt;= n) { bit[i] += delta; i += i &amp; (-i);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int query(int i)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int sum = 0;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while (i &gt; 0) { sum += bit[i]; i -= i &amp; (-i);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return sum;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1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Beklenen çıktı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841247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update(3, 5)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update(7, 2)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query(10) = 7</a:t>
            </a:r>
          </a:p>
        </p:txBody>
      </p:sp>
    </p:spTree>
  </p:cSld>
  <p:clrMapOvr>
    <a:masterClrMapping/>
  </p:clrMapOvr>
</p:sld>
</file>

<file path=ppt/slides/slide1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Fenwick neden O(log n), O(n) alan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925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i &amp; -i</a:t>
            </a:r>
            <a:r>
              <a:rPr sz="2000" b="0">
                <a:solidFill>
                  <a:srgbClr val="1F2D3A"/>
                </a:solidFill>
              </a:rPr>
              <a:t>, sınıra olan mesafeyi en az iki katına (update) ya da yarıya (query) çıkarır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Her iki yönde de en fazla floor(log2(n)) + 1 yineleme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Alan: düz bir int dizisi — bir segment ağacından çarpıcı ölçüde az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Dizinin boyutu değişmeyecekse pratikte tercih edilir</a:t>
            </a:r>
          </a:p>
        </p:txBody>
      </p:sp>
    </p:spTree>
  </p:cSld>
  <p:clrMapOvr>
    <a:masterClrMapping/>
  </p:clrMapOvr>
</p:sld>
</file>

<file path=ppt/slides/slide1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Sık hata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0-indisleme kullanmak — </a:t>
            </a:r>
            <a:r>
              <a:rPr sz="2000" b="0">
                <a:solidFill>
                  <a:srgbClr val="A1123F"/>
                </a:solidFill>
                <a:latin typeface="Consolas"/>
              </a:rPr>
              <a:t>i &amp; -i</a:t>
            </a:r>
            <a:r>
              <a:rPr sz="2000" b="0">
                <a:solidFill>
                  <a:srgbClr val="1F2D3A"/>
                </a:solidFill>
              </a:rPr>
              <a:t>, indis 0'ın tüm sıfır bit olmasını ister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Fenwick ağaçları HER ZAMAN 1-indislidir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Dilin </a:t>
            </a:r>
            <a:r>
              <a:rPr sz="2000" b="0">
                <a:solidFill>
                  <a:srgbClr val="A1123F"/>
                </a:solidFill>
                <a:latin typeface="Consolas"/>
              </a:rPr>
              <a:t>-</a:t>
            </a:r>
            <a:r>
              <a:rPr sz="2000" b="0">
                <a:solidFill>
                  <a:srgbClr val="1F2D3A"/>
                </a:solidFill>
              </a:rPr>
              <a:t>'si yerine kendi yapımı bir "negasyon" yazmak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Aralık-MİN/MAKS sorguları için Fenwick'e başvurmak (çalışmaz)</a:t>
            </a:r>
          </a:p>
        </p:txBody>
      </p:sp>
    </p:spTree>
  </p:cSld>
  <p:clrMapOvr>
    <a:masterClrMapping/>
  </p:clrMapOvr>
</p:sld>
</file>

<file path=ppt/slides/slide1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Mini soru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n=16 için, update(1) neden tam olarak 5 adım tutar (i = 1, 2, 4, 8, 16)?</a:t>
            </a:r>
          </a:p>
        </p:txBody>
      </p:sp>
    </p:spTree>
  </p:cSld>
  <p:clrMapOvr>
    <a:masterClrMapping/>
  </p:clrMapOvr>
</p:sld>
</file>

<file path=ppt/slides/slide1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Mini yanıt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925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i += i &amp; -i</a:t>
            </a:r>
            <a:r>
              <a:rPr sz="2000" b="0">
                <a:solidFill>
                  <a:srgbClr val="1F2D3A"/>
                </a:solidFill>
              </a:rPr>
              <a:t>: 1→2→4→8→16, sonra döngü durur (i, n'i geçer)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Beş hücreye dokunulur, her biri indis 1'i içeren bir aralıktan sorumlu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query(15) bunun yerine 4 adım tutar: 15'in ikili gösterimindeki (1111) her 1-biti için bir tane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Güncelleme ve sorgu karşıt yönlerde yürür, farklı bit örüntüleri</a:t>
            </a:r>
          </a:p>
        </p:txBody>
      </p:sp>
    </p:spTree>
  </p:cSld>
  <p:clrMapOvr>
    <a:masterClrMapping/>
  </p:clrMapOvr>
</p:sld>
</file>

<file path=ppt/slides/slide1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E7D3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CEN207 Veri Yapıları · Hafta 11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RTEÜ Bilgisayar Mühendisliği · 2026-2027 Güz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131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8. Teknik Seçme</a:t>
            </a:r>
          </a:p>
        </p:txBody>
      </p:sp>
    </p:spTree>
  </p:cSld>
  <p:clrMapOvr>
    <a:masterClrMapping/>
  </p:clrMapOvr>
</p:sld>
</file>

<file path=ppt/slides/slide1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Karşılaştırma — dengeli BST'ler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18745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40738"/>
                <a:gridCol w="4020039"/>
                <a:gridCol w="4450757"/>
              </a:tblGrid>
              <a:tr h="374903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Yapı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En kötü durum yüksekliği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Yeniden dengeleme maliyeti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</a:tr>
              <a:tr h="374903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Düz BST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O(n)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yok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74903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AVL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O(log n), en sıkı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eklemede &lt;=1 döndürme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  <a:tr h="374903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Kırmızı-siyah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O(log n), daha gevşek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ortalamada daha az döndürme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74907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Splay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Amortize O(log n)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erişim başına tam splay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Karşılaştırma — yapısal &amp; aralık ağaçları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17647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52590"/>
                <a:gridCol w="4020039"/>
                <a:gridCol w="4938905"/>
              </a:tblGrid>
              <a:tr h="441198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Yapı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Yeniden dengeleme maliyeti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En iyi olduğu yer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</a:tr>
              <a:tr h="441198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2-3 ağacı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düğüm bölünmeleri, döndürme yok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Hafta 14'ün B-ağacına köprü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441198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Segment ağacı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kurulumdan sonra yok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çok sayıda aralık toplamı/min/maks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  <a:tr h="441198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Fenwick ağacı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yok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aralık toplamı + sık nokta güncellemesi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Seçme — iş yüküne göre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Arama-ağırlıklı</a:t>
            </a:r>
            <a:r>
              <a:rPr sz="2000" b="0">
                <a:solidFill>
                  <a:srgbClr val="1F2D3A"/>
                </a:solidFill>
              </a:rPr>
              <a:t> → AVL (en sıkı sınır)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Karışık ekleme/silme/arama</a:t>
            </a:r>
            <a:r>
              <a:rPr sz="2000" b="0">
                <a:solidFill>
                  <a:srgbClr val="1F2D3A"/>
                </a:solidFill>
              </a:rPr>
              <a:t> → kırmızı-siyah (daha az döndürme)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Eğik "sıcak anahtar" erişimi</a:t>
            </a:r>
            <a:r>
              <a:rPr sz="2000" b="0">
                <a:solidFill>
                  <a:srgbClr val="1F2D3A"/>
                </a:solidFill>
              </a:rPr>
              <a:t> → splay (uyum sağlar, düşük bellek)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Aralık soruları</a:t>
            </a:r>
            <a:r>
              <a:rPr sz="2000" b="0">
                <a:solidFill>
                  <a:srgbClr val="1F2D3A"/>
                </a:solidFill>
              </a:rPr>
              <a:t> → segment ağacı ya da Fenwick ağacı</a:t>
            </a:r>
          </a:p>
        </p:txBody>
      </p:sp>
    </p:spTree>
  </p:cSld>
  <p:clrMapOvr>
    <a:masterClrMapping/>
  </p:clrMapOvr>
</p:sld>
</file>

<file path=ppt/slides/slide1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Mini soru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Bir meslektaşınız "her zaman kırmızı-siyah kullan, en dengeli ve kütüphane-test edilmiş" diyor. Önce ne sorardınız?</a:t>
            </a:r>
          </a:p>
        </p:txBody>
      </p:sp>
    </p:spTree>
  </p:cSld>
  <p:clrMapOvr>
    <a:masterClrMapping/>
  </p:clrMapOvr>
</p:sld>
</file>

<file path=ppt/slides/slide1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Mini yanıt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İş yükü arama-ağırlıklı mı, yoksa karışık ekleme/silme/arama mı?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Erişim küçük bir sıcak-anahtar kümesine doğru eğik mi?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Sorular tek anahtarlar değil ARALIKLAR hakkında mı?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Bu daha sonra disk-destekli bir yapıya mı besleniyor (Hafta 14)?</a:t>
            </a:r>
          </a:p>
        </p:txBody>
      </p:sp>
    </p:spTree>
  </p:cSld>
  <p:clrMapOvr>
    <a:masterClrMapping/>
  </p:clrMapOvr>
</p:sld>
</file>

<file path=ppt/slides/slide1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Özet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BST: </a:t>
            </a:r>
            <a:r>
              <a:rPr sz="2000" b="0">
                <a:solidFill>
                  <a:srgbClr val="A1123F"/>
                </a:solidFill>
                <a:latin typeface="Consolas"/>
              </a:rPr>
              <a:t>insert</a:t>
            </a:r>
            <a:r>
              <a:rPr sz="2000" b="0">
                <a:solidFill>
                  <a:srgbClr val="1F2D3A"/>
                </a:solidFill>
              </a:rPr>
              <a:t>/</a:t>
            </a:r>
            <a:r>
              <a:rPr sz="2000" b="0">
                <a:solidFill>
                  <a:srgbClr val="A1123F"/>
                </a:solidFill>
                <a:latin typeface="Consolas"/>
              </a:rPr>
              <a:t>search</a:t>
            </a:r>
            <a:r>
              <a:rPr sz="2000" b="0">
                <a:solidFill>
                  <a:srgbClr val="1F2D3A"/>
                </a:solidFill>
              </a:rPr>
              <a:t>/</a:t>
            </a:r>
            <a:r>
              <a:rPr sz="2000" b="0">
                <a:solidFill>
                  <a:srgbClr val="A1123F"/>
                </a:solidFill>
                <a:latin typeface="Consolas"/>
              </a:rPr>
              <a:t>delete</a:t>
            </a:r>
            <a:r>
              <a:rPr sz="2000" b="0">
                <a:solidFill>
                  <a:srgbClr val="1F2D3A"/>
                </a:solidFill>
              </a:rPr>
              <a:t> hepsi O(h) — ama h SIRAYA bağlı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Sıralı girdi bir BST'yi bir zincire dejenere eder: O(n), bir listeden iyi değil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AVL, kırmızı-siyah, splay, 2-3 ağacı: dört farklı düzeltme, dört ödünleşim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Segment ağacı, Fenwick ağacı: ARALIK sorularına O(log n) yanıtlar</a:t>
            </a:r>
          </a:p>
        </p:txBody>
      </p:sp>
    </p:spTree>
  </p:cSld>
  <p:clrMapOvr>
    <a:masterClrMapping/>
  </p:clrMapOvr>
</p:sld>
</file>

<file path=ppt/slides/slide1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Alıştırmalar önizlemesi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925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 yüksekliğindeki bir BST'nin en fazla 2^(h+1) − 1 düğümü olduğunu kanıtlayın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Kırmızı-siyahın fixup durumlarını "zor" senaryoda elle izleyin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Bir segment ağacını aralık-MİN'e çevirmek için nelerin değişeceğini taslak çizin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10 alıştırmanın tam listesi: bu haftanın notları</a:t>
            </a:r>
          </a:p>
        </p:txBody>
      </p:sp>
    </p:spTree>
  </p:cSld>
  <p:clrMapOvr>
    <a:masterClrMapping/>
  </p:clrMapOvr>
</p:sld>
</file>

<file path=ppt/slides/slide1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Kendini sınama testi önizlemesi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AVL ekleme neden en fazla bir döndürme ister, ama silme neden katlanabilir?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Bir Fenwick ağacı aralık-minimum sorgularını neden desteklemez?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Bir segment ağacının biçimi veriden neden bağımsızdır?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Yanıtlarıyla tam 10 soruluk test: bu haftanın notları</a:t>
            </a:r>
          </a:p>
        </p:txBody>
      </p:sp>
    </p:spTree>
  </p:cSld>
  <p:clrMapOvr>
    <a:masterClrMapping/>
  </p:clrMapOvr>
</p:sld>
</file>

<file path=ppt/slides/slide1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İleriye bakış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Hafta 12</a:t>
            </a:r>
            <a:r>
              <a:rPr sz="2000" b="0">
                <a:solidFill>
                  <a:srgbClr val="1F2D3A"/>
                </a:solidFill>
              </a:rPr>
              <a:t> — dizgeler: eşleştirme algoritmaları, ve </a:t>
            </a:r>
            <a:r>
              <a:rPr sz="2000" b="1">
                <a:solidFill>
                  <a:srgbClr val="1F2D3A"/>
                </a:solidFill>
              </a:rPr>
              <a:t>trie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Bir trie, dizgeleri sayısal karşılaştırmayla değil paylaşılan ÖNEKLE saklar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Hafta 13</a:t>
            </a:r>
            <a:r>
              <a:rPr sz="2000" b="0">
                <a:solidFill>
                  <a:srgbClr val="1F2D3A"/>
                </a:solidFill>
              </a:rPr>
              <a:t> — doğrudan ve sıralı dosya organizasyonu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Hafta 14</a:t>
            </a:r>
            <a:r>
              <a:rPr sz="2000" b="0">
                <a:solidFill>
                  <a:srgbClr val="1F2D3A"/>
                </a:solidFill>
              </a:rPr>
              <a:t> — </a:t>
            </a:r>
            <a:r>
              <a:rPr sz="2000" b="1">
                <a:solidFill>
                  <a:srgbClr val="1F2D3A"/>
                </a:solidFill>
              </a:rPr>
              <a:t>B-ağacı</a:t>
            </a:r>
            <a:r>
              <a:rPr sz="2000" b="0">
                <a:solidFill>
                  <a:srgbClr val="1F2D3A"/>
                </a:solidFill>
              </a:rPr>
              <a:t>: bu haftanın 2-3 ağacı, disk için genellenmiş</a:t>
            </a:r>
          </a:p>
        </p:txBody>
      </p:sp>
    </p:spTree>
  </p:cSld>
  <p:clrMapOvr>
    <a:masterClrMapping/>
  </p:clrMapOvr>
</p:sld>
</file>

<file path=ppt/slides/slide1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219456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4000" b="1">
                <a:solidFill>
                  <a:srgbClr val="2E7D32"/>
                </a:solidFill>
              </a:rPr>
              <a:t>Sorular?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356616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000" b="1">
                <a:solidFill>
                  <a:srgbClr val="1F2D3A"/>
                </a:solidFill>
              </a:rPr>
              <a:t>CEN207 Veri Yapıları — Hafta 11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405180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000" b="0">
                <a:solidFill>
                  <a:srgbClr val="1F2D3A"/>
                </a:solidFill>
              </a:rPr>
              <a:t>Dr. Öğr. Üyesi Uğur CORUH · 2026-2027 Güz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CEN207 Hafta 11 — İleri Ağaçlar</dc:title>
  <dc:subject/>
  <dc:creator>Dr. Öğr. Üyesi Uğur CORUH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