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 aynı diziyi on bir farklı şekilde sıralıyoruz, ve her birinin tam olarak neye mal olduğunu sayıyoruz. Sonunda, "hangi sıralamayı kullanmalıyım" sorusunun gerçek, sayısal bir yanıtı olacak.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dört kısa animasyon tüm dersi taşır; her algoritma tanıtıldığı yerde bir normal ve en az bir zor/uç çalışma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göründüğü yerde tam tanımını alır; bu tablo yalnızca onu tekrar nerede bulacağınızı söyler.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Bunları canlı çalıştırmak isterseniz şimdi bir terminal açın; bugünkü her slaytta gösterilen kod tam olarak yazıldığı gibi derlenip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hafta, her şeyden önce, bir Big-O alıştırmasıdır — sayıların gerçek zamanlı ayrıştığını izleyeceksiniz.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Öbek sıralaması bugün kendi bölümünü almıyor — zaten onu hak ettiniz — ama tüm öğleden sonra boyunca referans noktası olarak geri döner.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fikir de bu dersin ve bir sonrakinin geri kalanında sürekli tekrar karşınıza çıkacak.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haritadaki her kutu aşağıda kendi slaytlarını alır, çoğu kısa bir animasyon ve tam bir C/Java programıyla.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an düşünmelerine izin verin — yanıt dersin tüm ikinci yarısını kurar.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haftanın en büyük tek fikir kayması budur: "karşılaştır ve daralt"tan "adresi hesapla"ya.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bugün her algoritmanın ölçüleceği iki sayıyı — karşılaştırmalar ve yazmalar — kurar.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Çünkü "diziyi yeniden düzenle" nasıl sorusuna muazzam bir alan bırakır: bellek bütçesi, girdi hakkında bildikleriniz, bağların hareket edip edemeyeceği.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 son özgürlük — kararlılık — çok önemli olduğu ortaya çıkıyor, ve bugün daha sonra kendi tam bölümünü (11) 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iki sayı her zaman bir kazanan konusunda hemfikir olmaz — Bölüm 12'nin animasyonu tam olarak bunu göstermek için beş algoritmayı yan yana koyar.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Öğrencileri nota göre sıralayan kararlı bir sıralama, her aynı-not grubunu önceki (isim) sırasında bırakır; kararsız bir sıralama onları karıştırabilir.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Zaman ve alan her zaman bir ödünleşimdir — Bölüm 13 haftayı tek bir kazananla değil bir karar tablosuyla bitirir.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2, basit O(n²) ailesini en sezgisel fikirle açar: komşuları karşılaştır, yanlışsa yer değiştir, ve ne zaman durulacağını bil.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incelik eklerseniz şaşırtıcı derecede ileri: bir turun hiç yer değiştirme yapmadığını fark etmek.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"bir tur sıfır yer değiştirme yaptı, dur" fark etme disiplini onu bir meraktan öğretmeye değer bir şeye çevirir.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tur kuyrukta bir maksimumu daha yerleştirir; erken-çıkış bayrağı onu öğretmeye değer kılan tek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sırasız değer — sağdaki sayaçları ve kuyruktan büyüyen "yerleşti" parantezini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tur, sıfır yer değiştirme, erken çıkış — bu kabarcık sıralamasının O(n) en iyi durumu, görünür hale gelmiş.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`n - 1 - pass` iç döngüyü her turda küçültür — kuyruk zaten yerleşmiştir ve tekrar kontrol edilmez.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Bayrak olmadan, kabarcık sıralaması her zaman O(n²)'dir — bayrak onu öğretmeye değer kılan tüm nedendir.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Onları karşılaştırma operatörünün kendisine yönlendirin.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 tek operatörü `&gt;=`'ye çevirin, kararlılık gider, sıralanmış sonucun kendisinde hiçbir değişiklik olmadan.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3, kabarcık sıralamasının birçok küçük yer değiştirmesini farklı bir maliyet profiliyle takas eder: tam taramalar, ama mümkün olan en az yazma.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Yine de her seferinde kalanın tamamını taramanız gerekir — erken çıkış mümkün değildir — ama çok daha az yazarsınız.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 karşılaştırmaları yazmalarla takas etmenin en net örneğidir — Bölüm 12'nin deneysel sayılarına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Erken çıkış mümkün değildir: gerçek minimumu bulmak, dizi sıralı olsun olmasın, kalan her adayı kontrol etmeyi gerektirir.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tarama daha küçük adaylar bulduğunda `min_idx`'in güncellenmesini, sonra yerine tek yer değiştirmeyi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Yine de tam n(n-1)/2 karşılaştırma, ve sıfır yer değiştirme — burada kabarcık sıralamasının aksine erken çıkış yoktur.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`i` zaten minimumsa yer değiştirme tamamen atlanır — eklemeye değer birkaç "boşa iş" kontrolünden biri.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Seçmeli sıralama ve hızlı sıralama bu haftanın en net iki kararsızlık örneğidir — Bölüm 11 nedenini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Onları dış-döngü tekrarı başına kaç yer değiştirme olduğuna yönlendirin.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Kötü konumlanmış bir değerin bir hücrede süründüğü kabarcık sıralamasıyla karşılaştırın — toplamda en çok n(n-1)/2 yer değiştirme.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 zaten tahtada çizdiğiniz sıralamadır — resim, insanların bir deste kartı nasıl sıraladığıyla tam olarak eşleşir.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Küçük, sıralı bir el tutarsınız, ve her yeni kartı ait olduğu tek boşluğa kaydırırsınız.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C'nin qsort'u ve Java'nın Arrays.sort'u, özyinelemeli bir alt dizi ~16-32 elemanın altına küçüldüğünde eklemeli sıralamaya geçer.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Boşluk her kaydırmada sola hareket eder; bir karşılaştırma "büyük değil" bulduğu an anahtar içine düşer.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tahtada her zaman tam olarak bu şekilde çizilir — animasyon onunla eleman eleman eşleşir.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kırmızı anahtar kutusunu, büyüyen "zaten sıralı" parantezini, ve kaydırma oklarını birer birer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kötü durum — her tek anahtar başa kadar tamamen kayar, bir seferde bir hücre.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`j &gt;= 0` sınır kontrolü `&amp;&amp;`'de önce gelmeli — a[-1]'i okumaya asla gerek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Küçük ortalama-durum sabiti, pratikte küçük ya da neredeyse sıralı diziler için onu gerçekten hızlı yapar.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Neredeyse-sıralı veri — günlük dosyaları, küçük bir güncellemeden sonra yeniden sıralama — tam olarak eklemeli sıralamanın en tatlı noktasıdır.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Seçmeli sıralama bu avantajın hiçbirini elde edemez — tam taraması girdinin ne kadar sıralı olduğundan bağımsızdır.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 sorar: eklemeli sıralama, son turdan ÖNCE kötü konumlanmış elemanları evlerinin çoğu yoluna taşısaydı ne olurdu?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Donald Shell tam olarak bu soruyu 1959'da sordu ve en kötü durumda düz O(n²)'yi aşan ilk sıralamayı yayımladı.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derste gerçekten nadir bir şey: adı geçen bir kişi, adı geçen bir makale, belirli bir yıl, hâlâ aktif olarak araştırılıyor.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 gap=1 turu tam anlamıyla düz eklemeli sıralamadır, ama neredeyse hiç kaydırmaya ihtiyacı olmayan veride.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aralık dizisi 5, 2, 1 — son gap=1 turunun ne kadar az kaydırmaya ihtiyacı olduğunu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Bölüm 4'ün düz-eklemeli-sıralama tersten-sıralı örneğiyle karşılaştırın — burada çok daha az toplam kaydırma.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satır düz eklemeli sıralamayla tam olarak eşleşir, "1" her yerde "gap" ile değiştirilmiş.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Önemli fikir aralığın kendisidir — tam optimal dizi bu dersin kapsamı dışında bir araştırma sorusudur.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düz eklemeli sıralamanın aynı değer için ihtiyaç duyacağı 11 tek-hücrelik kaydırmayla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Büyük erken aralıklar kaydırma başına çok daha fazla zemin kaplar — shell sıralamasının hızının arkasındaki tüm mekanizma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 böl-ve-yönet'i tanıtır: böl, her yarıyı aynı şekilde çöz, birleştir — bugünkü ilk O(n log n) garantisi.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zaten-sıralı yarıyı birleştirmek ucuzdur — geriye kalan tek soru her yarıyı nasıl sıralayacağınızdır.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1945, bugünkü hemen hemen her diğer adı geçen algoritmadan önce gelir — birleştirmeli sıralama gerçekten en eskilerden biridir.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her durumda geçerlidir — en iyi, ortalama, en kötü — bugün bu garantiye sahip tek algoritma.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 O(n) ek bellek, birleştirmeli sıralamanın koşulsuz garantisinin tek gerçek bedelidir.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Animasyon özyinelemeyi tam anlamıyla çizer — derinlik başına bir satır, aşağı inen bölme, daha da aşağı devam eden birleştirme.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bölme satırlarını (yalnızca parantezler, değer değişikliği yok), sonra sıralı sonucu kuran birleştirme satırlarını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bölme ve her birleştirme yine de tam olarak çalışır — birleştirmeli sıralamanın garantisi koşulsuzdur, kabarcık sıralamasının erken çıkışının aksine.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`&lt;=` (`&lt;` değil) eşitlikte her zaman sol çalışmayı tercih eder — birleştirmeli sıralamayı kararlı yapan tek seçim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`(lo+hi)/2` değil `lo + (hi-lo)/2` — tam sayı taşmasına yakın bile doğru kalan biçim.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Aşağıdan yukarı, n ne kadar büyük olursa olsun bir çağrı yığınını asla taşıramaz — gerçek, pratik bir avantaj.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her turda genişlik etiketinin katlanmasını izleyin — width=1, 2, 4, 8 — hiçbir yerde özyineleme olmadan.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her tur mükemmel şekilde eşit — "hard" örneğiyle karşılaştırın, her turun son çiftinin kısmi olduğu yerde.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`min(mid+width, n)` kelepçesi hem 2-kuvveti hem eşit olmayan dizi büyüklüklerini hiç özel durum eklemeden ele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Öbek sıralaması (Hafta 4) bu her-zaman-O(n log n) garantisini paylaşır, ama ek belleğe ihtiyaç duymaz — birleştirmeli sıralama belleği kararlılıkla takas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Açıklamadan önce bir an düşünmelerine izin verin — her iki yanıt da gerçekten pratiktir, yalnızca kuramsal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Üretim sıralama kütüphaneleri tam olarak bu ikinci optimizasyonu yapar — özyinelemeli yapı doğal bir uyum sağlar.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 sorar: bir sıralama ortalamada O(n log n) garanti EDEBİLİR mi VE hiç ek dizi olmadan yerinde sıralayabilir mi?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Tony Hoare 1959-1960'ta tam olarak bunu icat etti, ve bugün gerçek yazılımda en çok kullanılan sıralamalardan biri olarak kalıyor.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Hoare 26 yaşındaydı, bir makine-çevirisi projesinde ziyaretçi bir araştırmacıydı — hızlı sıralama neredeyse bir yan projeydi.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taraf özyinelemeli olarak sıralandığında, tüm aralık sıralıdır — soldaki her şey zaten sağdaki her şeyden &lt;='dır.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Fark kozmetik değildir — özyinelemeli çağrı sınırlarını değiştirir, klasik bir birer-fazla-eksik hata kaynağı.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Pivotun nihai konumu yapı gereği garanti edilir — bu, Lomuto'nun lo,p-1 / p+1,hi özyinelemesini doğru yapan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pivotu (kırmızı kutu), i sınırını, ve pivotun yerine son yer değiştirmesini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Klasik tuzak — her bölümleme n-1'i 0'a karşı böler, mümkün olan en kötü bölünme. Bölüm 7'nin en-kötü-durum slaytları buna geri döner.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 üç satır pivotu garanti edilmiş nihai konumuna, i+1'e yerleştirir.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p-1 ve p+1 ikisi de pivotun kendisini dışlar, ki bu doğrudur çünkü Lomuto onun tam olarak p'de oturduğunu garanti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"garanti değildir", Hoare'ın şeması hakkındaki tek en önemli gerçektir — özyineleme sınırlarını değiştirir.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iki işaretçinin içeri doğru taranıp yer değiştirmesini izleyin, toplam yer değiştirme sayısını Lomuto'nunkiyle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değer pivota eşit olsa bile, tarama yine de doğru şekilde yakınsar — iyi bir değişmez kontrolü.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do-while döngüsü, her biri o tarafta pivotun kendi konumunda ya da öncesinde durması garantili.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Dikkat: p, p-1 DEĞİL — en yaygın hızlı sıralama hatası, çünkü Hoare pivotun p'de oturduğunu hiç garanti etmez.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Zaten gördüğünüz aynı üç animasyon — Lomuto'nun zaten-sıralı örneği tam olarak bu tuzaktı.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girdi, üç pivot stratejisi — ilk, orta, üçün-medyanı — karşılaştırmalar ve derinlik yan yana sayılmış.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Düşmanca bir yapısı olmayan rastgele veride, üç strateji de benzer performans gösterir — tuzak sıralı-benzeri girdiye ihtiyaç duyar.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Özdeş girdide 91'e karşı 31 — O(n²)'ye karşı O(n log n) bir soyutlama değil, tam olarak bu tablodur.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gerçek bir teoremdir, bir kural-of-thumb değil — bunu bir alıştırmada kendiniz kanıtlayacaksınız.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tek karışıklık — p-1'e karşı p — öğrencilerin hızlı sıralamayı ezberden uygularken yazdığı en yaygın hatadır.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tamamen her şemanın pivotun nihai konumu hakkında gerçekte neyi garanti ettiğiyle ilgilidir.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Lomuto'nun açık son yer değiştirmesi, p-1/p+1 özyinelemesini güvenli yapan tam olarak budur — Hoare'ın eşdeğer bir garantisi yoktur.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8, haftanın ikinci yarısını açar: iki anahtarı hiç birbirleriyle karşılaştırmayan sıralamalar.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 zaman hiç karşılaştırmanıza gerek yok — basitçe her değerin kaç kez geçtiğini sayabilirsiniz.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Seward'ın tezi, bilgisayarlıktaki en erken belgelenmiş karşılaştırmasız sıralama fikirlerinden biridir.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Geriye tarama, eşit değerler arasında girdide daha önce görünenin daha erken çıktı hücresini talep etmesini garanti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Karşılaştırmalar sayacını izleyin — tüm süre boyunca sıfırda kalır. Karşılaştırmasız bir sıralamanın tüm amacı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10 değer ama maxVal=15 — O(n+k) maliyeti görünür hale gelmiş: count[] 15'e kadar her değeri kapsamalı.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Bundan sonra count[v], "kaç değer &lt;= v" anlamına gelir — o değerin işgal etmesi gereken son çıktı indisi.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Geriye doğru burada isteğe bağlı değil — sayma sıralamasını kararlı tutan tüm mekanizma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Seyrek-aralık örneği zaten count[]'u k=15, n=10 için girdinin kendisinden bile büyük gösterdi — k=1.000.000'u hayal edin.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Tarama önce a[q]'yu işler (daha büyük indis), bu yüzden daha sonraki hücreyi talep eder; a[p] sonra kalanı, bir hücre daha erken talep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kod slaytındaki mekanizma, iki belirli bağlı eleman için izlenmiş.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9, sayma sıralamasının fikrini, tüm aralık yerine bir seferde bir basamak işleyerek daha büyük tam sayılar için kurtarır.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Sayma sıralamasını değer değil basamak basamak çalıştırın — sayılar ne kadar büyük olursa olsun her zaman 10 kova.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tüm bu derste en eski fikirlerden biridir — delikli-kart sıralaması, elektronik bilgi işlemden onlarca yıl önce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Kararlı bir geçiş, her önceki, daha az anlamlı basamağın sırasını korur — bu bileşebilirlik tüm algoritmadır.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3 basamaklı değerler, 3 geçiş — dizinin geçiş geçiş yeniden sıralanmasını izleyin, place=1, 10, 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bir geçiş hiç çalışır — döngü koşulu, her değer tek bir basamağa sığdığında doğal olarak durur.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get_digit(5, 100) doğru şekilde 0 döndürür — kısa sayılar görünmez sıfırlarla soldan doldurulmuş gibi davranır.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anlamıyla sayma sıralamasının (Bölüm 8) aynı iki-aşamalı yapısıdır, yalnızca tüm değer yerine bir basamağa göre anahtarlanmış.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Çoğu diğer bağlamın aksine, kararlılık burada bir incelik değildir — doğruluğun kendisi için yük taşıyıcıdır.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tamamen her geçişin henüz işlemediği basamaklar hakkında ne varsayıp varsayamayacağıyla ilgilidir.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MSD-ilk radix sıralaması da vardır, ama çalışmak için farklı, özyinelemeli bir yapıya ihtiyaç duyar — bu haftanın kapsamı dışında.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 sayma sıralamasını genelleştirir: değer başına bir kova yerine, değer ARALIĞI başına bir kova.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Değerler eşit dağılmışsa, her kova yalnızca bir avuç eleman tutar — yerel olarak sıralamayı bitirmek ucuzdur.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Seward (sayma sıralaması) ya da Hollerith'in (radix sıralaması) aksine, kova sıralaması genellikle belirli bir atıf olmadan sunulur.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 kovasındaki değerlerin hepsi, yapı gereği, b+1 kovasındakilerden küçüktür — yalnızca birleştirme sıralamayı bitirir.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değerlerin 10 kovaya dağılmasını, sonra her küçük kovanın eklemeli-sıralanmasını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kötü durum — her değer tek bir kovaya çarpışır, tüm dizide düz eklemeli sıralamaya bozulur.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max_val=99 ve 10 kovayla, b tam anlamıyla onlar basamağıdır — temiz, açıklaması kolay bir eşleme.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Kova sıralamasının O(n) sözü tamamen girdinin gerçekten eşit dağılmasına koşulludur — bunu algoritmanın içinden tespit etmenin bir yolu yoktur.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Anahtar kelime "aralık" ile "tek değer"dir — bir kova içinde hâlâ sırası yanlış kalabilecek neyin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kova sıralamasının genel biçiminde kayan-nokta değerlerini işleyebilmesinin nedenidir, sayma sıralamasının değer-başına saymasının aksine.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11, kararlılığı kelimelerle tanımlamayı bırakır ve onu, aynı girdide, iki adı geçen algoritmayla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ve bugünkü özel kararlılık animasyonunun canlı olarak, etiketli kayıtlarla yaptığı tam olarak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Etiket "bu fiziksel kaydın hangisi olduğu"nun yerine geçer — bir öğrenci adını, nota göre sıralanmış olarak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Özellikle 5a, 5b, 5c grubunu izleyin — kararlı onları sırada tutar, kararsız tutmaz.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uç durum — tamamen kararlı bir sıralama TÜM girdi sırasını değiştirmeden yeniden üretmelidir.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Kararsızlığın üzerinde hareket edecek bir şeyi ancak bir yer değiştirme bağlı bir elemanın üzerinden gerçekten geçtiğinde vardır — sıralı girdi bunu asla tetiklemez.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Radix sıralamasının kararlılığı isteğe bağlı değildir — Bölüm 9, doğruluk için gerekli olduğunu, yalnızca güzel bir ekstra olmadığını gösterdi.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Hile, yalnızca seçmeli sıralamaya değil, herhangi bir karşılaştırmalı sıralamaya genelleşir.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indisleri izlemek için ekstra belleğe mal olur, ama evrensel olarak çalışır — bugünkü sıralamalar ona ihtiyaç duymasa da bilinmeye değer bir hile.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12, Big-O'nun gizli sabitlerine güvenmeyi bırakır ve beş algoritmayı aynı girdide çalıştırıp tam olarak sayar.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Beş algoritma, her seferinde özdeş bir girdi, karşılaştırmalar ve yazmalar aynı iki ilkel üzerinden sayılmış.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hiçbir algoritma yeniden öğretilmez — her biri zaten kendi özel animasyonuna sahiptir. Bu tamamen yan yana bir ölçümdür.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her satırın "çalışıyor..." vurgusu çözülürken karşılaştırma/yazma toplamını açığa çıkarmasını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Tüm haftanın dersi tek bir animasyonda: kabarcık farkla kazanır, hızlı (Lomuto) en kötü gününü yaşar.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7'nin hızlı sıralama slaytlarındaki aynı 66-karşılaştırmalı en kötü durum, şimdi kabarcığın 11'inin tam yanında.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tek cümle, tek bir "en iyi" sıralama yerine on bir farklı sıralama algoritması öğretmenin tüm gerekçesidir.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Onları Bölüm 4'ün eklemeli sıralamanın maliyetinin elemanların ne kadar yerinden uzak olduğunu izlediğine dair kendini-sınasına geri yönlendirin.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Neredeyse-sıralı veri pratikte eklemeli sıralamanın en iyi durumudur, ama seçmeli sıralamanın değil — Bölüm 4.5'e doğrudan bir geri dönüş.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13, bugünü tek bir pratik soruya çevirir: verileriniz hakkında bildiklerinize göre, hangi sıralama?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tablo sonraki iki slaytta devam ediyor — tam dokuz-satırlı tablo için bu haftaki notlara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"Bellek uygun"a karşı "yerinde", bu tablodaki en büyük ayrımdır — birleştirmeli ya da hızlı sıralama, nadiren ikisi de eşit önemlidir.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dört satır bu haftanın ikinci yarısını bir bakışta özetler — karşılaştırmasız sıralamalar, anahtarlar hakkında bildiklerinize göre seçilmiş.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birini de gerçekte hangi durumda olduğunuzu tanıyacak kadar iyi bilmek — bu haftanın gerçek, aktarılabilir becerisi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bir algoritma, dört aile, her seferinde bir alttaki soru: ne biliyorsunuz, ve neyi karşılayabilirsiniz?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Bugünden bir şey hatırlayacaksanız, bu olsun: ölç, varsayma, ve gerçekte hangi durumda olduğunuzu bilin.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Aşağıdan yukarı birleştirmeli sıralamanın "sıralı çalışmaları birleştir" mekanizması, diskte yaşayan veriyi sıralamanın tam temeli haline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notlar, on dört animasyonun hepsi, ve her program bu haftaki ders notlarında — teşekkürler.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Sıralama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087"/>
                <a:gridCol w="10165447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Maliyet modeli · kabarcık, seçmeli, eklemeli, shell sıralaması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Birleştirmeli sıralama (yukarıdan aşağı, aşağıdan yukarı) · hızlı sıralama (Lomuto, Hoare, en kötü durum)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Sayma, radix, kova sıralaması · kararlılık · deneysel karşılaştırma · seçim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ÖÇ.1 (temel veri yapılarını açıklama) · ÖÇ.2 (karmaşıklık analizi) · ÖÇ.7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59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911"/>
                <a:gridCol w="2125623"/>
              </a:tblGrid>
              <a:tr h="409955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0995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Kabarcık, seçmeli, eklemeli, shell sıralaması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2–5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995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Birleştirmeli sıralama (yukarıdan aşağı / aşağıdan yukarı)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0995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Hızlı sıralama (Lomuto / Hoare / en kötü durum)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995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Sayma, radix, kova sıralaması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8–10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0996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Kararlılık, karşılaştırma, seçim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11–13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algoritmanın tam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code/week-10/c/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code/week-10/java/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diziler ve Big-O (Hafta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Bugünkü her sıralama düz bir dizi üzerinde çalışır, O(1) erişim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/ ortalama / en kötü durum süsleme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bir farklı sıralamanın </a:t>
            </a:r>
            <a:r>
              <a:rPr sz="2000" b="0" i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 var olduğunun nedeni bu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girdinin çılgınca farklı maliyetler verdiğini izleyin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öbek sıralaması (Hafta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Zaten O(n log n), yerinde bir sıralama kurdunuz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boyunca bir ölçüt olarak tutun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Birleştirmeli sıralama garantisini eşler, O(n) ek bedelle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Hızlı sıralama onu yalnızca </a:t>
            </a:r>
            <a:r>
              <a:rPr sz="2000" b="1">
                <a:solidFill>
                  <a:srgbClr val="1F2D3A"/>
                </a:solidFill>
              </a:rPr>
              <a:t>ortalamada</a:t>
            </a:r>
            <a:r>
              <a:rPr sz="2000" b="0">
                <a:solidFill>
                  <a:srgbClr val="1F2D3A"/>
                </a:solidFill>
              </a:rPr>
              <a:t> eşler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gerçekten yeni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Böl ve yönet</a:t>
            </a:r>
            <a:r>
              <a:rPr sz="2000" b="0">
                <a:solidFill>
                  <a:srgbClr val="1F2D3A"/>
                </a:solidFill>
              </a:rPr>
              <a:t>: böl, her yarıyı çöz, birleştir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Birleştirmeli ve hızlı sıralamayı güçlendirir (Bölüm 6–7)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Karşılaştırmasız sıralama</a:t>
            </a:r>
            <a:r>
              <a:rPr sz="2000" b="0">
                <a:solidFill>
                  <a:srgbClr val="1F2D3A"/>
                </a:solidFill>
              </a:rPr>
              <a:t>: iki anahtarı asla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Sayma, radix, kova sıralamasını güçlendirir (Bölüm 8–10)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haritası — bir bakışta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7092"/>
                <a:gridCol w="630444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O(n²) ailesi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Garantili O(n log n)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Kabarcık, seçmeli, eklemeli, shell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Birleştirmeli (yukarıdan aşağı, aşağıdan yukarı)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Ortalama O(n 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Karşılaştırmasız, O(n+k)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Hızlı sıralama (Lomuto, Hoare)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Sayma, radix, kova sıralaması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Bugünden önce karşılaştığınız her sıralama, sıranın nasıl belirlendiği hakkında bir şey varsayıyor. Nedir bu, ve bugünkü hangi üç sıralama bu kuralı bozar?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İki anahtarı `&lt;` ya da `&gt;` ile karşılaştırmak.</a:t>
            </a:r>
            <a:r>
              <a:rPr sz="2000" b="0">
                <a:solidFill>
                  <a:srgbClr val="1F2D3A"/>
                </a:solidFill>
              </a:rPr>
              <a:t> Sayma, radix ve kova sıralaması (Bölüm 8–10) anahtarları asla karşılaştırmaz — konumları doğrudan hesaplar.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Sıralama Problemi, ve Onu Ölçme Yöntemi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Sıralama, bilgisayarlık tarihinde düzinelerce farklı şekilde çözüldü. Problem bu kadar basit göründüğüne göre, neden bu kadar çok yanıta ihtiyacı var?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Sıralama problemi, yeniden ifade edilmiş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değerlik dizi, bir kural ("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'den küçük mü?")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eleman bir sonrakine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</a:t>
            </a:r>
            <a:r>
              <a:rPr sz="2000" b="0">
                <a:solidFill>
                  <a:srgbClr val="1F2D3A"/>
                </a:solidFill>
              </a:rPr>
              <a:t> olacak şekilde yeniden düzenle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Özgürlük: ne kadar ek bellek, neyi kullanıyorsunuz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Özgürlük: eşit elemanların sırası değişebilir mi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Maliyeti ölçmek: iki sayı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417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452"/>
                <a:gridCol w="2078387"/>
                <a:gridCol w="4260694"/>
              </a:tblGrid>
              <a:tr h="47243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Miktar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Sayar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Önemli olduğunda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7243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karşılaştırmalar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&lt;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&gt;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==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klasik maliyet ölçütü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244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taşımalar / yazmalar / yer değiştirmeler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dizi yazması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kayıtlar büyük, ya da yazmalar pahalı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Kararlılık, tanımlanmış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Eşit anahtarlar çıktıda </a:t>
            </a:r>
            <a:r>
              <a:rPr sz="2000" b="1">
                <a:solidFill>
                  <a:srgbClr val="1F2D3A"/>
                </a:solidFill>
              </a:rPr>
              <a:t>girdi sırasını</a:t>
            </a:r>
            <a:r>
              <a:rPr sz="2000" b="0">
                <a:solidFill>
                  <a:srgbClr val="1F2D3A"/>
                </a:solidFill>
              </a:rPr>
              <a:t> korur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Doğrulukla ilgili değil — çıktı yine de sıralıdır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Bazı algoritmaların ücretsiz verdiği </a:t>
            </a:r>
            <a:r>
              <a:rPr sz="2000" b="1">
                <a:solidFill>
                  <a:srgbClr val="1F2D3A"/>
                </a:solidFill>
              </a:rPr>
              <a:t>ek</a:t>
            </a:r>
            <a:r>
              <a:rPr sz="2000" b="0">
                <a:solidFill>
                  <a:srgbClr val="1F2D3A"/>
                </a:solidFill>
              </a:rPr>
              <a:t> bir garanti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11'de özel bir animasyon alır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Yerinde mi, ek bellek mi?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Yerinde</a:t>
            </a:r>
            <a:r>
              <a:rPr sz="2000" b="0">
                <a:solidFill>
                  <a:srgbClr val="1F2D3A"/>
                </a:solidFill>
              </a:rPr>
              <a:t>: O(1) ek bellekle yeniden düzenler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Kabarcık, seçmeli, eklemeli, shell, hızlı sıralama: yerinde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Birleştirmeli sıralama O(n) ek ister — garantisinin bedeli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Sayma/radix sıralaması da O(n+k) ek ister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Kabarcık Sıralaması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komşuyu karşılaştırıp ters sıradaysa yer değiştirmek en doğal sıralama içgüdüsüdür. Bu fikir tek başına sizi ne kadar ileri götürür?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Hızlı ya da birleştirmeli sıralamanın aksine tek bir adı geçen mucidi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Bilgisayarlıktaki en eski sıralama fikirlerinden biri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Literatürde 1950'lerin ortasından itibaren görünür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İcat etmek için hiç zekâ gerektirmediği için ilk öğretilir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Kabarcık sıralaması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Soldan sağa yürü, her komşu çifti karşılaştır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Sırası yanlışsa yer değiştir — büyük değer sağa "kabarcıklanır"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Tüm yürüyüşü tekrarla, her seferinde bir hücre daha kısa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Erken çıkış</a:t>
            </a:r>
            <a:r>
              <a:rPr sz="2000" b="0">
                <a:solidFill>
                  <a:srgbClr val="1F2D3A"/>
                </a:solidFill>
              </a:rPr>
              <a:t>: sıfır yer değiştirmeli bir tur bitti demek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Kabarcık sıralaması, adım adım</a:t>
            </a:r>
          </a:p>
        </p:txBody>
      </p:sp>
      <p:pic>
        <p:nvPicPr>
          <p:cNvPr id="7" name="Picture 6" descr="bubble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022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zaten sıralı</a:t>
            </a:r>
          </a:p>
        </p:txBody>
      </p:sp>
      <p:pic>
        <p:nvPicPr>
          <p:cNvPr id="7" name="Picture 6" descr="bubble-sort--already-s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0388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tur ve erken çıkış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pass = 0; pass &lt; n - 1; pass++)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swapped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 - 1 - pass;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(a[i] &gt; a[i + 1])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tmp = a[i]; a[i] = a[i + 1];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a[i + 1] = tmp; swapped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(!swapped)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durum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: zaten sıralı girdide erken çıkış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kötü/ortalama durum </a:t>
            </a:r>
            <a:r>
              <a:rPr sz="2000" b="1">
                <a:solidFill>
                  <a:srgbClr val="1F2D3A"/>
                </a:solidFill>
              </a:rPr>
              <a:t>O(n²)</a:t>
            </a:r>
            <a:r>
              <a:rPr sz="2000" b="0">
                <a:solidFill>
                  <a:srgbClr val="1F2D3A"/>
                </a:solidFill>
              </a:rPr>
              <a:t>: tersten sıralı ya da rastgele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kullanmak, kararlılığı bozar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erken-çıkış bayrağını tamamen unutmak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Kabarcık sıralaması neden </a:t>
            </a:r>
            <a:r>
              <a:rPr sz="2000" b="1">
                <a:solidFill>
                  <a:srgbClr val="1F2D3A"/>
                </a:solidFill>
              </a:rPr>
              <a:t>kararlı</a:t>
            </a:r>
            <a:r>
              <a:rPr sz="2000" b="0">
                <a:solidFill>
                  <a:srgbClr val="1F2D3A"/>
                </a:solidFill>
              </a:rPr>
              <a:t> — hangi belirli kod satırı, iki eşit elemanın asla birbirinin üzerinden geçirilmediğini garanti eder?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`if (a[i] &gt; a[i+1])`'deki kesin `&gt;`.</a:t>
            </a:r>
            <a:r>
              <a:rPr sz="2000" b="0">
                <a:solidFill>
                  <a:srgbClr val="1F2D3A"/>
                </a:solidFill>
              </a:rPr>
              <a:t> Eşit elemanlar asla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'yi sağlamaz, bu yüzden asla yer değiştirmezler — girdi sıraları korunur.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Seçmeli Sıralama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Kabarcık sıralamasının tersten sıralı durumu 12 değeri sıralamak için 66 yer değiştirme yaptı. Gerçek minimumu bir kez tarayıp doğrudan yerleştirseniz?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Kabarcık sıralaması gibi, tek bir adı geçen mucidi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"Kalan en küçüğü seç" fikrinin doğrudan algoritmik biçimi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az sıralamanın kendisi kadar eski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minimal-yazma garantisi için değerli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Seçmeli sıralama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için, </a:t>
            </a:r>
            <a:r>
              <a:rPr sz="2000" b="0">
                <a:solidFill>
                  <a:srgbClr val="A1123F"/>
                </a:solidFill>
                <a:latin typeface="Consolas"/>
              </a:rPr>
              <a:t>i+1..n-1</a:t>
            </a:r>
            <a:r>
              <a:rPr sz="2000" b="0">
                <a:solidFill>
                  <a:srgbClr val="1F2D3A"/>
                </a:solidFill>
              </a:rPr>
              <a:t>'i minimumun indisi için tara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konumuna yer değiştir — zaten oradaysa atla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bölge </a:t>
            </a:r>
            <a:r>
              <a:rPr sz="2000" b="1">
                <a:solidFill>
                  <a:srgbClr val="1F2D3A"/>
                </a:solidFill>
              </a:rPr>
              <a:t>soldan</a:t>
            </a:r>
            <a:r>
              <a:rPr sz="2000" b="0">
                <a:solidFill>
                  <a:srgbClr val="1F2D3A"/>
                </a:solidFill>
              </a:rPr>
              <a:t> büyür (kabarcık: sağdan)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yer değiştirme, hiç — ama her zaman O(n²) tarama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Seçmeli sıralama, adım adım</a:t>
            </a:r>
          </a:p>
        </p:txBody>
      </p:sp>
      <p:pic>
        <p:nvPicPr>
          <p:cNvPr id="7" name="Picture 6" descr="selection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zaten sıralı</a:t>
            </a:r>
          </a:p>
        </p:txBody>
      </p:sp>
      <p:pic>
        <p:nvPicPr>
          <p:cNvPr id="7" name="Picture 6" descr="selection-sort--already-s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5107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minimumu bul, bir kez yer değiştir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 - 1;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min_idx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j = i + 1; j &lt; n;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(a[j] &lt; a[min_idx]) min_idx =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(min_idx != 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tmp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a[i] = a[min_idx]; a[min_idx]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iyi/ortalama/en kötü: hepsi her zaman </a:t>
            </a:r>
            <a:r>
              <a:rPr sz="2000" b="1">
                <a:solidFill>
                  <a:srgbClr val="1F2D3A"/>
                </a:solidFill>
              </a:rPr>
              <a:t>O(n²)</a:t>
            </a:r>
            <a:r>
              <a:rPr sz="2000" b="0">
                <a:solidFill>
                  <a:srgbClr val="1F2D3A"/>
                </a:solidFill>
              </a:rPr>
              <a:t>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çok </a:t>
            </a:r>
            <a:r>
              <a:rPr sz="2000" b="1">
                <a:solidFill>
                  <a:srgbClr val="1F2D3A"/>
                </a:solidFill>
              </a:rPr>
              <a:t>n-1</a:t>
            </a:r>
            <a:r>
              <a:rPr sz="2000" b="0">
                <a:solidFill>
                  <a:srgbClr val="1F2D3A"/>
                </a:solidFill>
              </a:rPr>
              <a:t> yer değiştirme — bugünkü herhangi bir sıralamanın en azı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koşulsuz yer değiştirmek, yazma israfı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Kararlı değil</a:t>
            </a:r>
            <a:r>
              <a:rPr sz="2000" b="0">
                <a:solidFill>
                  <a:srgbClr val="1F2D3A"/>
                </a:solidFill>
              </a:rPr>
              <a:t>: uzun-mesafeli yer değiştirme bir bağı sıçratabilir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Seçmeli sıralama, girdi ne olursa olsun 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yer değiştirme yapar. Bu sınır dizi ne kadar karışık olursa olsun neden geçerlidir?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Dış-döngü adımı başına en çok bir yer değiştirme.</a:t>
            </a:r>
            <a:r>
              <a:rPr sz="2000" b="0">
                <a:solidFill>
                  <a:srgbClr val="1F2D3A"/>
                </a:solidFill>
              </a:rPr>
              <a:t> Hareket etmesi gereken her eleman bir kez, doğrudan son yerine hareket eder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adım, 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yer değiştirme.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Eklemeli Sıralama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deste oyun kartını sıralamayı düşünün. Hiçbir zaman her kartı her kartla karşılaştırmazsınız. Onun yerine gerçekte ne yaparsınız?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Kart-sıralama fikrinin kendisi — tek bir mucidi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eski, en sezgisel sıralama yöntemlerinden biri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Eğitmenin kendi tahta çizimleri tam olarak bu modeli kullanır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kütüphane sıralamaları küçük alt diziler için ona döner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Eklemeli sıralama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A[0..i-1]</a:t>
            </a:r>
            <a:r>
              <a:rPr sz="2000" b="0">
                <a:solidFill>
                  <a:srgbClr val="1F2D3A"/>
                </a:solidFill>
              </a:rPr>
              <a:t> her zaman </a:t>
            </a:r>
            <a:r>
              <a:rPr sz="2000" b="1">
                <a:solidFill>
                  <a:srgbClr val="1F2D3A"/>
                </a:solidFill>
              </a:rPr>
              <a:t>zaten sıralı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A[i]</a:t>
            </a:r>
            <a:r>
              <a:rPr sz="2000" b="0">
                <a:solidFill>
                  <a:srgbClr val="1F2D3A"/>
                </a:solidFill>
              </a:rPr>
              <a:t>'yi </a:t>
            </a:r>
            <a:r>
              <a:rPr sz="2000" b="1">
                <a:solidFill>
                  <a:srgbClr val="1F2D3A"/>
                </a:solidFill>
              </a:rPr>
              <a:t>anahtar</a:t>
            </a:r>
            <a:r>
              <a:rPr sz="2000" b="0">
                <a:solidFill>
                  <a:srgbClr val="1F2D3A"/>
                </a:solidFill>
              </a:rPr>
              <a:t> (kırmızı kutu) olarak dışarı çek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 key</a:t>
            </a:r>
            <a:r>
              <a:rPr sz="2000" b="0">
                <a:solidFill>
                  <a:srgbClr val="1F2D3A"/>
                </a:solidFill>
              </a:rPr>
              <a:t> elemanı bir hücre sağa kaydır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açtığı boşluğa bırak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Tahta-çizimi modeli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A[0..i-1]</a:t>
            </a:r>
            <a:r>
              <a:rPr sz="2000" b="0">
                <a:solidFill>
                  <a:srgbClr val="1F2D3A"/>
                </a:solidFill>
              </a:rPr>
              <a:t> üzerinde </a:t>
            </a:r>
            <a:r>
              <a:rPr sz="2000" b="1">
                <a:solidFill>
                  <a:srgbClr val="1F2D3A"/>
                </a:solidFill>
              </a:rPr>
              <a:t>parantez</a:t>
            </a:r>
            <a:r>
              <a:rPr sz="2000" b="0">
                <a:solidFill>
                  <a:srgbClr val="1F2D3A"/>
                </a:solidFill>
              </a:rPr>
              <a:t>: "zaten sıralı"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Kırmızı kutu</a:t>
            </a:r>
            <a:r>
              <a:rPr sz="2000" b="0">
                <a:solidFill>
                  <a:srgbClr val="1F2D3A"/>
                </a:solidFill>
              </a:rPr>
              <a:t>: anahtar, diziden dışarı çekilmiş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`&lt;= key`</a:t>
            </a:r>
            <a:r>
              <a:rPr sz="2000" b="0">
                <a:solidFill>
                  <a:srgbClr val="1F2D3A"/>
                </a:solidFill>
              </a:rPr>
              <a:t> bölgesi kalır; </a:t>
            </a:r>
            <a:r>
              <a:rPr sz="2000" b="1">
                <a:solidFill>
                  <a:srgbClr val="1F2D3A"/>
                </a:solidFill>
              </a:rPr>
              <a:t>`&gt; key`</a:t>
            </a:r>
            <a:r>
              <a:rPr sz="2000" b="0">
                <a:solidFill>
                  <a:srgbClr val="1F2D3A"/>
                </a:solidFill>
              </a:rPr>
              <a:t> bölgesi kayar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Kaydırma oku</a:t>
            </a:r>
            <a:r>
              <a:rPr sz="2000" b="0">
                <a:solidFill>
                  <a:srgbClr val="1F2D3A"/>
                </a:solidFill>
              </a:rPr>
              <a:t>: boşluğun bir adım sola hareketi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Eklemeli sıralama, adım adım</a:t>
            </a:r>
          </a:p>
        </p:txBody>
      </p:sp>
      <p:pic>
        <p:nvPicPr>
          <p:cNvPr id="7" name="Picture 6" descr="insertion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3787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tersten sıralı</a:t>
            </a:r>
          </a:p>
        </p:txBody>
      </p:sp>
      <p:pic>
        <p:nvPicPr>
          <p:cNvPr id="7" name="Picture 6" descr="insertion-sort--reverse-s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0228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anahtarı çek, kaydır, bırak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1;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key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j = i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(j &gt;= 0 &amp;&amp; a[j] &gt;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a[j + 1] = a[j];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a[j + 1]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durum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: zaten sıralı,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başına bir kontrol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</a:t>
            </a:r>
            <a:r>
              <a:rPr sz="2000" b="1">
                <a:solidFill>
                  <a:srgbClr val="1F2D3A"/>
                </a:solidFill>
              </a:rPr>
              <a:t>O(n²)</a:t>
            </a:r>
            <a:r>
              <a:rPr sz="2000" b="0">
                <a:solidFill>
                  <a:srgbClr val="1F2D3A"/>
                </a:solidFill>
              </a:rPr>
              <a:t>: tersten sıralı, tam kaydırmalar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 kararlılığı bozar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a[j] &gt; key</a:t>
            </a:r>
            <a:r>
              <a:rPr sz="2000" b="0">
                <a:solidFill>
                  <a:srgbClr val="1F2D3A"/>
                </a:solidFill>
              </a:rPr>
              <a:t>'i </a:t>
            </a:r>
            <a:r>
              <a:rPr sz="2000" b="0">
                <a:solidFill>
                  <a:srgbClr val="A1123F"/>
                </a:solidFill>
                <a:latin typeface="Consolas"/>
              </a:rPr>
              <a:t>j &gt;= 0</a:t>
            </a:r>
            <a:r>
              <a:rPr sz="2000" b="0">
                <a:solidFill>
                  <a:srgbClr val="1F2D3A"/>
                </a:solidFill>
              </a:rPr>
              <a:t>'dan önce kontrol etmek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Eklemeli sıralamanın en iyi durumu neden tam olarak O(n)'dir, ve hangi belirli gerçek-dünya veri türü bu en iyi durumu yaygın durum yapar?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Zaten sıralı (ya da neredeyse öyle) girdi.</a:t>
            </a:r>
            <a:r>
              <a:rPr sz="2000" b="0">
                <a:solidFill>
                  <a:srgbClr val="1F2D3A"/>
                </a:solidFill>
              </a:rPr>
              <a:t> 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a[j] &lt;= key</a:t>
            </a:r>
            <a:r>
              <a:rPr sz="2000" b="0">
                <a:solidFill>
                  <a:srgbClr val="1F2D3A"/>
                </a:solidFill>
              </a:rPr>
              <a:t> kontrolü hemen başarılı olur, bu yüzden n dış adımının çoğu yalnızca O(1)'e mal olur.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Shell Sıralaması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Eklemeli sıralama tam olarak bir eleman evinden uzakta başladığında yavaştır. Önce o mesafenin çoğunu büyük sıçramalarla kapatsanız?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Donald L. Shell, "A High-Speed Sorting Procedure"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 i="1">
                <a:solidFill>
                  <a:srgbClr val="1F2D3A"/>
                </a:solidFill>
              </a:rPr>
              <a:t>Communications of the ACM</a:t>
            </a:r>
            <a:r>
              <a:rPr sz="2000" b="0">
                <a:solidFill>
                  <a:srgbClr val="1F2D3A"/>
                </a:solidFill>
              </a:rPr>
              <a:t>, 1959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 O(n²)'yi aşan ilk sıralama algoritması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Aralık dizisi seçimi hâlâ açık bir araştırma alanı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Shell sıralaması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Eklemeli sıralama, ama 1 değil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</a:t>
            </a:r>
            <a:r>
              <a:rPr sz="2000" b="0">
                <a:solidFill>
                  <a:srgbClr val="1F2D3A"/>
                </a:solidFill>
              </a:rPr>
              <a:t> konum uzaklıkta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 = n/2</a:t>
            </a:r>
            <a:r>
              <a:rPr sz="2000" b="0">
                <a:solidFill>
                  <a:srgbClr val="1F2D3A"/>
                </a:solidFill>
              </a:rPr>
              <a:t> ile başla, her turda yarıya indir,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 = 1</a:t>
            </a:r>
            <a:r>
              <a:rPr sz="2000" b="0">
                <a:solidFill>
                  <a:srgbClr val="1F2D3A"/>
                </a:solidFill>
              </a:rPr>
              <a:t>'de bitir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aralıklar uzak elemanları tek sıçramada evine taşır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 = 1</a:t>
            </a:r>
            <a:r>
              <a:rPr sz="2000" b="0">
                <a:solidFill>
                  <a:srgbClr val="1F2D3A"/>
                </a:solidFill>
              </a:rPr>
              <a:t>'de, dizi "neredeyse sıralı" — ucuz bir tur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Shell sıralaması, adım adım</a:t>
            </a:r>
          </a:p>
        </p:txBody>
      </p:sp>
      <p:pic>
        <p:nvPicPr>
          <p:cNvPr id="7" name="Picture 6" descr="shell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5348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tersten sıralı</a:t>
            </a:r>
          </a:p>
        </p:txBody>
      </p:sp>
      <p:pic>
        <p:nvPicPr>
          <p:cNvPr id="7" name="Picture 6" descr="shell-sort--reverse-s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46749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aralıklı eklemeli sıralama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gap = n/2; gap &gt; 0; gap /= 2)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gap;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key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j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(j &gt;= gap &amp;&amp; a[j-gap] &gt;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a[j] = a[j - gap];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j -= gap;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a[j]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basit aralık diziyle en kötü durum </a:t>
            </a:r>
            <a:r>
              <a:rPr sz="2000" b="1">
                <a:solidFill>
                  <a:srgbClr val="1F2D3A"/>
                </a:solidFill>
              </a:rPr>
              <a:t>O(n²)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Pratikte düz eklemeli sıralamadan çok daha hızlı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iyi diziler (Hibbard, Sedgewick) sınırı düşürür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Kararlı değil</a:t>
            </a:r>
            <a:r>
              <a:rPr sz="2000" b="0">
                <a:solidFill>
                  <a:srgbClr val="1F2D3A"/>
                </a:solidFill>
              </a:rPr>
              <a:t>: aralıklı hareketler eşit elemanları geçebilir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Tersten sıralı örnekte, en küçük değer son indiste başlar. Üç aralık turu boyunca toplam kaç kaydırma gerekir?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Toplam dört kaydırma</a:t>
            </a:r>
            <a:r>
              <a:rPr sz="2000" b="0">
                <a:solidFill>
                  <a:srgbClr val="1F2D3A"/>
                </a:solidFill>
              </a:rPr>
              <a:t> (büyüklükleri 6, 3, 1, 1) — düz eklemeli sıralamanın 11 tek-hücrelik kaydırmaya ihtiyaç duyacağı aynı 11-konumluk mesafeyi kaplayarak.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Birleştirmeli Sıralama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Elemanları tek bir dizinin içinde hareket ettirmek yerine, onu ikiye bölseydiniz, her yarıyı tamamen sıralasaydınız, sonra birleştirseydiniz?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John von Neumann</a:t>
            </a:r>
            <a:r>
              <a:rPr sz="2000" b="0">
                <a:solidFill>
                  <a:srgbClr val="1F2D3A"/>
                </a:solidFill>
              </a:rPr>
              <a:t>, 1945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Saklı-program bir bilgisayar için ilk algoritmalardan biri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Bilgisayarlıkta </a:t>
            </a:r>
            <a:r>
              <a:rPr sz="2000" b="1">
                <a:solidFill>
                  <a:srgbClr val="1F2D3A"/>
                </a:solidFill>
              </a:rPr>
              <a:t>böl ve yönet</a:t>
            </a:r>
            <a:r>
              <a:rPr sz="2000" b="0">
                <a:solidFill>
                  <a:srgbClr val="1F2D3A"/>
                </a:solidFill>
              </a:rPr>
              <a:t>in kurucu örneği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Örüntü bu dersin geri kalanında sürekli tekrar karşınıza çıkar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Böl-ve-yönet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[lo, hi)</a:t>
            </a:r>
            <a:r>
              <a:rPr sz="2000" b="0">
                <a:solidFill>
                  <a:srgbClr val="1F2D3A"/>
                </a:solidFill>
              </a:rPr>
              <a:t>'yi orta noktasından ikiye böl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yarıyı aynı şekilde özyinelemeli olarak sırala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sıralı yarıyı bir yardımcı diziyle </a:t>
            </a:r>
            <a:r>
              <a:rPr sz="2000" b="1">
                <a:solidFill>
                  <a:srgbClr val="1F2D3A"/>
                </a:solidFill>
              </a:rPr>
              <a:t>birleştir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log2(n)</a:t>
            </a:r>
            <a:r>
              <a:rPr sz="2000" b="0">
                <a:solidFill>
                  <a:srgbClr val="1F2D3A"/>
                </a:solidFill>
              </a:rPr>
              <a:t> seviye × seviye başına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= </a:t>
            </a:r>
            <a:r>
              <a:rPr sz="2000" b="1">
                <a:solidFill>
                  <a:srgbClr val="1F2D3A"/>
                </a:solidFill>
              </a:rPr>
              <a:t>O(n log n)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Garanti neden hiç bozulmaz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yerde erken çıkış, veriye bağlı kısayol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seviye her zaman her elemana bir kez dokunur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Bedel: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büyüklüğünde bir yardımcı dizi — O(n) 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eşdeğer biçim: yukarıdan aşağı, aşağıdan yukarı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Yukarıdan aşağı — satır olarak özyineleme derinliği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d=0</a:t>
            </a:r>
            <a:r>
              <a:rPr sz="2000" b="0">
                <a:solidFill>
                  <a:srgbClr val="1F2D3A"/>
                </a:solidFill>
              </a:rPr>
              <a:t>: tüm dizi; </a:t>
            </a:r>
            <a:r>
              <a:rPr sz="2000" b="0">
                <a:solidFill>
                  <a:srgbClr val="A1123F"/>
                </a:solidFill>
                <a:latin typeface="Consolas"/>
              </a:rPr>
              <a:t>d=1</a:t>
            </a:r>
            <a:r>
              <a:rPr sz="2000" b="0">
                <a:solidFill>
                  <a:srgbClr val="1F2D3A"/>
                </a:solidFill>
              </a:rPr>
              <a:t>: iki yarı;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Bölme değerleri hiç değiştirmez, yalnızca parantez sınırlarını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birleştirme aynı satırlarda geri yukarı çıkar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 satır: tamamen sıralı dizi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Birleştirmeli sıralama (yukarıdan aşağı), adım adım</a:t>
            </a:r>
          </a:p>
        </p:txBody>
      </p:sp>
      <p:pic>
        <p:nvPicPr>
          <p:cNvPr id="7" name="Picture 6" descr="merge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538" y="1325880"/>
            <a:ext cx="71406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zaten sıralı</a:t>
            </a:r>
          </a:p>
        </p:txBody>
      </p:sp>
      <p:pic>
        <p:nvPicPr>
          <p:cNvPr id="7" name="Picture 6" descr="merge-sort--already-s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987" y="1325880"/>
            <a:ext cx="779572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birleştirme adımı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lo, j = mid, k = lo;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mid &amp;&amp; j &lt; hi)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tmp[k++] = (a[i] &lt;= a[j])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? a[i++] : a[j++];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mid) tmp[k++] = a[i++];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(j &lt; hi)  tmp[k++] = a[j++];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x=lo; x&lt;hi; x++) a[x]=tmp[x];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özyinelemeli sürücü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merge_sort(int a[], int lo,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int hi, int tmp[])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(hi - lo &lt;= 1)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lo + (hi - lo)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merge_sort(a, lo, mid,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merge_sort(a, mid, hi,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merge(a, lo, mid, hi,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Aşağıdan yukarı — hiç özyineleme yok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eleman genişliği 1 olan sıralı bir çalışma olarak başlar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Bitişik çalışmaları genişlik-2'ye, sonra genişlik-4'e birleştir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Katlama bir çalışma tüm diziyi kapladığında durur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merge()</a:t>
            </a:r>
            <a:r>
              <a:rPr sz="2000" b="0">
                <a:solidFill>
                  <a:srgbClr val="1F2D3A"/>
                </a:solidFill>
              </a:rPr>
              <a:t>, döngüyle değil çağrı yığınıyla ulaşılır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Birleştirmeli sıralama (aşağıdan yukarı), adım adım</a:t>
            </a:r>
          </a:p>
        </p:txBody>
      </p:sp>
      <p:pic>
        <p:nvPicPr>
          <p:cNvPr id="7" name="Picture 6" descr="merge-sort-bottom-u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12" y="1325880"/>
            <a:ext cx="1062167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n bir 2 kuvveti</a:t>
            </a:r>
          </a:p>
        </p:txBody>
      </p:sp>
      <p:pic>
        <p:nvPicPr>
          <p:cNvPr id="7" name="Picture 6" descr="merge-sort-bottom-up--power-of-two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92629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genişlik-katlama döngüsü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width=1; width&lt;n; width*=2)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lo=0; lo&lt;n-width;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lo += 2*width)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mid = lo + width;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hi = min(mid+width,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merge(a, lo, mid, hi,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durumda </a:t>
            </a:r>
            <a:r>
              <a:rPr sz="2000" b="1">
                <a:solidFill>
                  <a:srgbClr val="1F2D3A"/>
                </a:solidFill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 — en iyi, ortalama, en kötü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ek bellek — o garantinin bedeli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Kararlı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</a:t>
            </a:r>
            <a:r>
              <a:rPr sz="2000" b="0">
                <a:solidFill>
                  <a:srgbClr val="1F2D3A"/>
                </a:solidFill>
              </a:rPr>
              <a:t> eşitlik kırılımı her zaman sol çalışmayı tercih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</a:t>
            </a:r>
            <a:r>
              <a:rPr sz="2000" b="0">
                <a:solidFill>
                  <a:srgbClr val="1F2D3A"/>
                </a:solidFill>
              </a:rPr>
              <a:t> sessizce kararlılığı bozar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Hem yukarıdan aşağı hem aşağıdan yukarı birleştirmeli sıralama aynı toplam işi yapar. Aşağıdan yukarının bir avantajını, yukarıdan aşağının bir avantajını adlandırın.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Aşağıdan yukarı</a:t>
            </a:r>
            <a:r>
              <a:rPr sz="2000" b="0">
                <a:solidFill>
                  <a:srgbClr val="1F2D3A"/>
                </a:solidFill>
              </a:rPr>
              <a:t>: çağrı yığınını hiç kullanmaz, onu taşıramaz. </a:t>
            </a:r>
            <a:r>
              <a:rPr sz="2000" b="1">
                <a:solidFill>
                  <a:srgbClr val="1F2D3A"/>
                </a:solidFill>
              </a:rPr>
              <a:t>Yukarıdan aşağı</a:t>
            </a:r>
            <a:r>
              <a:rPr sz="2000" b="0">
                <a:solidFill>
                  <a:srgbClr val="1F2D3A"/>
                </a:solidFill>
              </a:rPr>
              <a:t>: özyinelemeli yapısı uyarlamak daha kolaydır — örn. erken eklemeli sıralamaya geçiş.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Hızlı Sıralama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Birleştirmeli sıralamanın O(n log n)'i O(n) ek belleğe mal olur. Ortalamada aynı derecede hızlı ama yerinde sıralayan böl-ve-yönet bir sıralama var mı?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C. A. R. Hoare</a:t>
            </a:r>
            <a:r>
              <a:rPr sz="2000" b="0">
                <a:solidFill>
                  <a:srgbClr val="1F2D3A"/>
                </a:solidFill>
              </a:rPr>
              <a:t>, 1959–1960, Moskova Devlet Üniversitesi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"Quicksort" olarak yayımlandı, </a:t>
            </a:r>
            <a:r>
              <a:rPr sz="2000" b="0" i="1">
                <a:solidFill>
                  <a:srgbClr val="1F2D3A"/>
                </a:solidFill>
              </a:rPr>
              <a:t>The Computer Journal</a:t>
            </a:r>
            <a:r>
              <a:rPr sz="2000" b="0">
                <a:solidFill>
                  <a:srgbClr val="1F2D3A"/>
                </a:solidFill>
              </a:rPr>
              <a:t>, 1962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Hâlâ birçok dil kütüphanesinin varsayılan dizi sıralaması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derste en önemli sonuçlara sahip algoritmalardan biri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Hızlı sıralama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Aralığın bir elemanını </a:t>
            </a:r>
            <a:r>
              <a:rPr sz="2000" b="1">
                <a:solidFill>
                  <a:srgbClr val="1F2D3A"/>
                </a:solidFill>
              </a:rPr>
              <a:t>pivot</a:t>
            </a:r>
            <a:r>
              <a:rPr sz="2000" b="0">
                <a:solidFill>
                  <a:srgbClr val="1F2D3A"/>
                </a:solidFill>
              </a:rPr>
              <a:t> olarak seç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Bölümle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pivot</a:t>
            </a:r>
            <a:r>
              <a:rPr sz="2000" b="0">
                <a:solidFill>
                  <a:srgbClr val="1F2D3A"/>
                </a:solidFill>
              </a:rPr>
              <a:t> sola,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pivot</a:t>
            </a:r>
            <a:r>
              <a:rPr sz="2000" b="0">
                <a:solidFill>
                  <a:srgbClr val="1F2D3A"/>
                </a:solidFill>
              </a:rPr>
              <a:t> sağa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 parçayı ve sağ parçayı özyinelemeli olarak hızlı-sırala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 bir "birleştir" adımı yok — bölümleme işi yapar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klasik bölümleme şeması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Lomuto</a:t>
            </a:r>
            <a:r>
              <a:rPr sz="2000" b="0">
                <a:solidFill>
                  <a:srgbClr val="1F2D3A"/>
                </a:solidFill>
              </a:rPr>
              <a:t>: pivot = son eleman, bir ileri tarama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Hoare</a:t>
            </a:r>
            <a:r>
              <a:rPr sz="2000" b="0">
                <a:solidFill>
                  <a:srgbClr val="1F2D3A"/>
                </a:solidFill>
              </a:rPr>
              <a:t>: pivot = ilk eleman, iki içeri tarama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yan yana incelenir — neredeyse herkesi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ilk seferinde şaşırtan bir biçimde farklılaşırlar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Lomuto bölümleme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 = aralığın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elemanı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, "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pivot</a:t>
            </a:r>
            <a:r>
              <a:rPr sz="2000" b="0">
                <a:solidFill>
                  <a:srgbClr val="1F2D3A"/>
                </a:solidFill>
              </a:rPr>
              <a:t>" bölgesinin sınırını işaretler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soldan sağa tarar; </a:t>
            </a:r>
            <a:r>
              <a:rPr sz="2000" b="0">
                <a:solidFill>
                  <a:srgbClr val="A1123F"/>
                </a:solidFill>
                <a:latin typeface="Consolas"/>
              </a:rPr>
              <a:t>a[j] &lt;= pivot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'yi ilerletir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 </a:t>
            </a:r>
            <a:r>
              <a:rPr sz="2000" b="0">
                <a:solidFill>
                  <a:srgbClr val="A1123F"/>
                </a:solidFill>
                <a:latin typeface="Consolas"/>
              </a:rPr>
              <a:t>i+1</a:t>
            </a:r>
            <a:r>
              <a:rPr sz="2000" b="0">
                <a:solidFill>
                  <a:srgbClr val="1F2D3A"/>
                </a:solidFill>
              </a:rPr>
              <a:t>'e kayar — nihai, doğru konumu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Hızlı sıralama (Lomuto), adım adım</a:t>
            </a:r>
          </a:p>
        </p:txBody>
      </p:sp>
      <p:pic>
        <p:nvPicPr>
          <p:cNvPr id="7" name="Picture 6" descr="quick-sort-lomuto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39478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zaten sıralı</a:t>
            </a:r>
          </a:p>
        </p:txBody>
      </p:sp>
      <p:pic>
        <p:nvPicPr>
          <p:cNvPr id="7" name="Picture 6" descr="quick-sort-lomuto--already-s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64277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Lomuto bölümleme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pivot = a[hi];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lo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j = lo; j &lt; hi; 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(a[j] &lt;= pivot)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t=a[i]; a[i]=a[j]; a[j]=t;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t=a[i+1]; a[i+1]=a[hi]; a[hi]=t;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i + 1;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Lomuto'nun özyinelemesi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quick_sort_lomuto(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a[], int lo, int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(lo &lt;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p = partition_lomuto(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a, lo,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quick_sort_lomuto(a, lo, p-1);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quick_sort_lomuto(a, p+1,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Hoare bölümleme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 = aralığın </a:t>
            </a:r>
            <a:r>
              <a:rPr sz="2000" b="1">
                <a:solidFill>
                  <a:srgbClr val="1F2D3A"/>
                </a:solidFill>
              </a:rPr>
              <a:t>ilk</a:t>
            </a:r>
            <a:r>
              <a:rPr sz="2000" b="0">
                <a:solidFill>
                  <a:srgbClr val="1F2D3A"/>
                </a:solidFill>
              </a:rPr>
              <a:t> elemanı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işaretçi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her iki uçtan </a:t>
            </a:r>
            <a:r>
              <a:rPr sz="2000" b="1">
                <a:solidFill>
                  <a:srgbClr val="1F2D3A"/>
                </a:solidFill>
              </a:rPr>
              <a:t>içeri</a:t>
            </a:r>
            <a:r>
              <a:rPr sz="2000" b="0">
                <a:solidFill>
                  <a:srgbClr val="1F2D3A"/>
                </a:solidFill>
              </a:rPr>
              <a:t> doğru tarar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Sırası yanlış bir çift bulunduğunda yer değiştir; tekrarla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Pivotun nihai konumunun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olduğu </a:t>
            </a:r>
            <a:r>
              <a:rPr sz="2000" b="1">
                <a:solidFill>
                  <a:srgbClr val="1F2D3A"/>
                </a:solidFill>
              </a:rPr>
              <a:t>garanti değildir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Hızlı sıralama (Hoare), adım adım</a:t>
            </a:r>
          </a:p>
        </p:txBody>
      </p:sp>
      <p:pic>
        <p:nvPicPr>
          <p:cNvPr id="7" name="Picture 6" descr="quick-sort-hoar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39478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hepsi eşit değer</a:t>
            </a:r>
          </a:p>
        </p:txBody>
      </p:sp>
      <p:pic>
        <p:nvPicPr>
          <p:cNvPr id="7" name="Picture 6" descr="quick-sort-hoare--all-equ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39478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Hoare bölümleme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pivot = a[lo];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lo - 1, j = hi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 { i++; } while (a[i] &lt; pivot);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 { j--; } while (a[j] &gt; pivot);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&gt;= j) return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t=a[i]; a[i]=a[j]; a[j]=t;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Hoare'ın özyineleme tuzağı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quick_sort_hoare(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a[], int lo, int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(lo &lt;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p = partition_hoare(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a, lo,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quick_sort_hoare(a, lo, 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quick_sort_hoare(a, p+1,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Hızlı sıralamanın en kötü durumu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Yukarıdaki her iki şema da </a:t>
            </a:r>
            <a:r>
              <a:rPr sz="2000" b="1">
                <a:solidFill>
                  <a:srgbClr val="1F2D3A"/>
                </a:solidFill>
              </a:rPr>
              <a:t>sabit bir köşeyi</a:t>
            </a:r>
            <a:r>
              <a:rPr sz="2000" b="0">
                <a:solidFill>
                  <a:srgbClr val="1F2D3A"/>
                </a:solidFill>
              </a:rPr>
              <a:t> pivot seçer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zaman en küçük/en büyük eleman = en kötü bölünme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ya da tersten sıralı girdi bunu doğrudan tetikler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Üçün-medyanı</a:t>
            </a:r>
            <a:r>
              <a:rPr sz="2000" b="0">
                <a:solidFill>
                  <a:srgbClr val="1F2D3A"/>
                </a:solidFill>
              </a:rPr>
              <a:t>, standart gerçek-dünya savunmasıdır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Pivot stratejilerini karşılaştırma</a:t>
            </a:r>
          </a:p>
        </p:txBody>
      </p:sp>
      <p:pic>
        <p:nvPicPr>
          <p:cNvPr id="7" name="Picture 6" descr="quick-sort-worst-cas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823394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rastgele girdi</a:t>
            </a:r>
          </a:p>
        </p:txBody>
      </p:sp>
      <p:pic>
        <p:nvPicPr>
          <p:cNvPr id="7" name="Picture 6" descr="quick-sort-worst-case--random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823394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Sayılar, somutlaşmış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5819485"/>
                <a:gridCol w="2182307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Strateji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Karşılaştırma (n=14, sıralı)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Derinlik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İlk eleman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91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Üçün medyanı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Karşılaştırmalı-sıralama alt sınırı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ayrık elemanın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n!</a:t>
            </a:r>
            <a:r>
              <a:rPr sz="2000" b="0">
                <a:solidFill>
                  <a:srgbClr val="1F2D3A"/>
                </a:solidFill>
              </a:rPr>
              <a:t> olası sıralaması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Hepsini ayırt eden bir karar ağacının ihtiyacı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az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log2(n!)</a:t>
            </a:r>
            <a:r>
              <a:rPr sz="2000" b="0">
                <a:solidFill>
                  <a:srgbClr val="1F2D3A"/>
                </a:solidFill>
              </a:rPr>
              <a:t> seviyeye — ki bu </a:t>
            </a:r>
            <a:r>
              <a:rPr sz="2000" b="1">
                <a:solidFill>
                  <a:srgbClr val="1F2D3A"/>
                </a:solidFill>
              </a:rPr>
              <a:t>O(n 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karşılaştırmalı sıralama bu sınırı asla aşamaz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Ortalama O(n log n)</a:t>
            </a:r>
            <a:r>
              <a:rPr sz="2000" b="0">
                <a:solidFill>
                  <a:srgbClr val="1F2D3A"/>
                </a:solidFill>
              </a:rPr>
              <a:t>, yerinde — pratikte en hızlısı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Kötü seçilmiş, düşmanca bir pivotta </a:t>
            </a:r>
            <a:r>
              <a:rPr sz="2000" b="1">
                <a:solidFill>
                  <a:srgbClr val="1F2D3A"/>
                </a:solidFill>
              </a:rPr>
              <a:t>en kötü O(n²)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Lomuto'nun </a:t>
            </a:r>
            <a:r>
              <a:rPr sz="2000" b="0">
                <a:solidFill>
                  <a:srgbClr val="A1123F"/>
                </a:solidFill>
                <a:latin typeface="Consolas"/>
              </a:rPr>
              <a:t>p-1</a:t>
            </a:r>
            <a:r>
              <a:rPr sz="2000" b="0">
                <a:solidFill>
                  <a:srgbClr val="1F2D3A"/>
                </a:solidFill>
              </a:rPr>
              <a:t>'ini Hoare'ın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'siyle karıştırmak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Kararlı değil</a:t>
            </a:r>
            <a:r>
              <a:rPr sz="2000" b="0">
                <a:solidFill>
                  <a:srgbClr val="1F2D3A"/>
                </a:solidFill>
              </a:rPr>
              <a:t>: her iki şema da uzun mesafeler boyunca yer değiştirir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Hoare'ın bölümlemesinin neden Lomuto'nunki gibi </a:t>
            </a:r>
            <a:r>
              <a:rPr sz="2000" b="0">
                <a:solidFill>
                  <a:srgbClr val="A1123F"/>
                </a:solidFill>
                <a:latin typeface="Consolas"/>
              </a:rPr>
              <a:t>(lo, p-1)</a:t>
            </a:r>
            <a:r>
              <a:rPr sz="2000" b="0">
                <a:solidFill>
                  <a:srgbClr val="1F2D3A"/>
                </a:solidFill>
              </a:rPr>
              <a:t> değil </a:t>
            </a:r>
            <a:r>
              <a:rPr sz="2000" b="0">
                <a:solidFill>
                  <a:srgbClr val="A1123F"/>
                </a:solidFill>
                <a:latin typeface="Consolas"/>
              </a:rPr>
              <a:t>(lo, p)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(p+1, hi)</a:t>
            </a:r>
            <a:r>
              <a:rPr sz="2000" b="0">
                <a:solidFill>
                  <a:srgbClr val="1F2D3A"/>
                </a:solidFill>
              </a:rPr>
              <a:t> üzerine özyinelemesi gerektiğini bir cümleyle açıklayın.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Hoare pivotun `p`'de oturduğunu asla garanti etmez</a:t>
            </a:r>
            <a:r>
              <a:rPr sz="2000" b="0">
                <a:solidFill>
                  <a:srgbClr val="1F2D3A"/>
                </a:solidFill>
              </a:rPr>
              <a:t> —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</a:t>
            </a:r>
            <a:r>
              <a:rPr sz="2000" b="0">
                <a:solidFill>
                  <a:srgbClr val="1F2D3A"/>
                </a:solidFill>
              </a:rPr>
              <a:t> olan her şeyin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pivot</a:t>
            </a:r>
            <a:r>
              <a:rPr sz="2000" b="0">
                <a:solidFill>
                  <a:srgbClr val="1F2D3A"/>
                </a:solidFill>
              </a:rPr>
              <a:t> olduğunu.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'yi dışlamak (</a:t>
            </a:r>
            <a:r>
              <a:rPr sz="2000" b="0">
                <a:solidFill>
                  <a:srgbClr val="A1123F"/>
                </a:solidFill>
                <a:latin typeface="Consolas"/>
              </a:rPr>
              <a:t>p-1</a:t>
            </a:r>
            <a:r>
              <a:rPr sz="2000" b="0">
                <a:solidFill>
                  <a:srgbClr val="1F2D3A"/>
                </a:solidFill>
              </a:rPr>
              <a:t> gibi) sıralanmamış bir elemanı düşürebilir.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Sayma Sıralaması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O(n log n) alt sınırı yalnızca iki anahtarın nasıl karşılaştırıldığını bildiğinizi varsayar. Ya her değerin küçük, negatif olmayan bir tam sayı olduğunu biliyorsanız?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Harold H. Seward</a:t>
            </a:r>
            <a:r>
              <a:rPr sz="2000" b="0">
                <a:solidFill>
                  <a:srgbClr val="1F2D3A"/>
                </a:solidFill>
              </a:rPr>
              <a:t>, MIT yüksek lisans tezi, 1954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Karşılaştırma alt sınırını aşmanın en basit yolu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aralığının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0..maxVal</a:t>
            </a:r>
            <a:r>
              <a:rPr sz="2000" b="0">
                <a:solidFill>
                  <a:srgbClr val="1F2D3A"/>
                </a:solidFill>
              </a:rPr>
              <a:t> olduğunu önceden bilmeyi gerektirir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Radix sıralamasının temeli (Bölüm 9)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Sayma sıralaması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değerin tekrar sayısını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count[]</a:t>
            </a:r>
            <a:r>
              <a:rPr sz="2000" b="0">
                <a:solidFill>
                  <a:srgbClr val="1F2D3A"/>
                </a:solidFill>
              </a:rPr>
              <a:t>'a say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Sayıları </a:t>
            </a:r>
            <a:r>
              <a:rPr sz="2000" b="1">
                <a:solidFill>
                  <a:srgbClr val="1F2D3A"/>
                </a:solidFill>
              </a:rPr>
              <a:t>kümülatif</a:t>
            </a:r>
            <a:r>
              <a:rPr sz="2000" b="0">
                <a:solidFill>
                  <a:srgbClr val="1F2D3A"/>
                </a:solidFill>
              </a:rPr>
              <a:t> yap: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count[v]</a:t>
            </a:r>
            <a:r>
              <a:rPr sz="2000" b="0">
                <a:solidFill>
                  <a:srgbClr val="1F2D3A"/>
                </a:solidFill>
              </a:rPr>
              <a:t> = "kaç tane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v</a:t>
            </a:r>
            <a:r>
              <a:rPr sz="2000" b="0">
                <a:solidFill>
                  <a:srgbClr val="1F2D3A"/>
                </a:solidFill>
              </a:rPr>
              <a:t>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değeri </a:t>
            </a:r>
            <a:r>
              <a:rPr sz="2000" b="0">
                <a:solidFill>
                  <a:srgbClr val="A1123F"/>
                </a:solidFill>
                <a:latin typeface="Consolas"/>
              </a:rPr>
              <a:t>output[count[a[i]]-1]</a:t>
            </a:r>
            <a:r>
              <a:rPr sz="2000" b="0">
                <a:solidFill>
                  <a:srgbClr val="1F2D3A"/>
                </a:solidFill>
              </a:rPr>
              <a:t>'e yerleştir, azalt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Geriye doğru</a:t>
            </a:r>
            <a:r>
              <a:rPr sz="2000" b="0">
                <a:solidFill>
                  <a:srgbClr val="1F2D3A"/>
                </a:solidFill>
              </a:rPr>
              <a:t> tara — kararlı tutan şey bu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Sayma sıralaması, adım adım</a:t>
            </a:r>
          </a:p>
        </p:txBody>
      </p:sp>
      <p:pic>
        <p:nvPicPr>
          <p:cNvPr id="7" name="Picture 6" descr="counting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88608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seyrek aralık</a:t>
            </a:r>
          </a:p>
        </p:txBody>
      </p:sp>
      <p:pic>
        <p:nvPicPr>
          <p:cNvPr id="7" name="Picture 6" descr="counting-sort--sparse-rang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45444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say, sonra biriktir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count[max_val + 1] = {0};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count[a[i]]++;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v = 1; v &lt;= max_val; 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count[v] += count[v - 1];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geriye tarayarak yerleştir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n - 1; i &gt;= 0; i--)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output[count[a[i]] - 1]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count[a[i]]--;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a[i] = output[i];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 + k)</a:t>
            </a:r>
            <a:r>
              <a:rPr sz="2000" b="0">
                <a:solidFill>
                  <a:srgbClr val="1F2D3A"/>
                </a:solidFill>
              </a:rPr>
              <a:t> zaman ve alan,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maxVal</a:t>
            </a:r>
            <a:r>
              <a:rPr sz="2000" b="0">
                <a:solidFill>
                  <a:srgbClr val="1F2D3A"/>
                </a:solidFill>
              </a:rPr>
              <a:t> — her durumda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'den çok büyük değilse O(n log n)'i gerçekten aşar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'den çok büyükse israfçı (seyrek örnek)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Yapı gereği, geriye tarama sayesinde </a:t>
            </a:r>
            <a:r>
              <a:rPr sz="2000" b="1">
                <a:solidFill>
                  <a:srgbClr val="1F2D3A"/>
                </a:solidFill>
              </a:rPr>
              <a:t>kararlı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Eşit iki değer </a:t>
            </a:r>
            <a:r>
              <a:rPr sz="2000" b="0">
                <a:solidFill>
                  <a:srgbClr val="A1123F"/>
                </a:solidFill>
                <a:latin typeface="Consolas"/>
              </a:rPr>
              <a:t>a[p]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a[q]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 &lt; q</a:t>
            </a:r>
            <a:r>
              <a:rPr sz="2000" b="0">
                <a:solidFill>
                  <a:srgbClr val="1F2D3A"/>
                </a:solidFill>
              </a:rPr>
              <a:t> ile. Geriye taramayı izleyin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a[p]</a:t>
            </a:r>
            <a:r>
              <a:rPr sz="2000" b="0">
                <a:solidFill>
                  <a:srgbClr val="1F2D3A"/>
                </a:solidFill>
              </a:rPr>
              <a:t> çıktıda neden her zaman </a:t>
            </a:r>
            <a:r>
              <a:rPr sz="2000" b="0">
                <a:solidFill>
                  <a:srgbClr val="A1123F"/>
                </a:solidFill>
                <a:latin typeface="Consolas"/>
              </a:rPr>
              <a:t>a[q]</a:t>
            </a:r>
            <a:r>
              <a:rPr sz="2000" b="0">
                <a:solidFill>
                  <a:srgbClr val="1F2D3A"/>
                </a:solidFill>
              </a:rPr>
              <a:t>'nun SOLUNDA biter?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`a[q]` önce yerleştirilir</a:t>
            </a:r>
            <a:r>
              <a:rPr sz="2000" b="0">
                <a:solidFill>
                  <a:srgbClr val="1F2D3A"/>
                </a:solidFill>
              </a:rPr>
              <a:t> (tarama n-1'den 0'a gider), daha sonraki hücreyi talep eder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count[v]</a:t>
            </a:r>
            <a:r>
              <a:rPr sz="2000" b="0">
                <a:solidFill>
                  <a:srgbClr val="1F2D3A"/>
                </a:solidFill>
              </a:rPr>
              <a:t>'yi azaltır. </a:t>
            </a:r>
            <a:r>
              <a:rPr sz="2000" b="0">
                <a:solidFill>
                  <a:srgbClr val="A1123F"/>
                </a:solidFill>
                <a:latin typeface="Consolas"/>
              </a:rPr>
              <a:t>a[p]</a:t>
            </a:r>
            <a:r>
              <a:rPr sz="2000" b="0">
                <a:solidFill>
                  <a:srgbClr val="1F2D3A"/>
                </a:solidFill>
              </a:rPr>
              <a:t> sonra bir sonraki hücreyi talep eder — bir sola.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Radix Sıralaması (LSD)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Sayma sıralaması küçük bir anahtar aralığı ister. Ya anahtarlarınız beş basamaklı tam sayılarsa — çok fazla ayrı değer, ama her biri küçük basamaklardan kurulu?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Herman Hollerith</a:t>
            </a:r>
            <a:r>
              <a:rPr sz="2000" b="0">
                <a:solidFill>
                  <a:srgbClr val="1F2D3A"/>
                </a:solidFill>
              </a:rPr>
              <a:t>, 1890 ABD nüfus sayımı tabülasyon makineleri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Mekanik kart sıralayıcıları bir seferde bir sütun işledi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Sayma sıralamasının kendisinden çok daha eski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hâlâ sabit-genişlikli tam sayı/dizi anahtarları için kullanılıyor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Radix sıralaması (LSD)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Birler</a:t>
            </a:r>
            <a:r>
              <a:rPr sz="2000" b="0">
                <a:solidFill>
                  <a:srgbClr val="1F2D3A"/>
                </a:solidFill>
              </a:rPr>
              <a:t> basamağından başla, </a:t>
            </a:r>
            <a:r>
              <a:rPr sz="2000" b="1">
                <a:solidFill>
                  <a:srgbClr val="1F2D3A"/>
                </a:solidFill>
              </a:rPr>
              <a:t>kararlı</a:t>
            </a:r>
            <a:r>
              <a:rPr sz="2000" b="0">
                <a:solidFill>
                  <a:srgbClr val="1F2D3A"/>
                </a:solidFill>
              </a:rPr>
              <a:t> bir sayma sıralaması çalıştır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Onlar</a:t>
            </a:r>
            <a:r>
              <a:rPr sz="2000" b="0">
                <a:solidFill>
                  <a:srgbClr val="1F2D3A"/>
                </a:solidFill>
              </a:rPr>
              <a:t>a geç, sonra </a:t>
            </a:r>
            <a:r>
              <a:rPr sz="2000" b="1">
                <a:solidFill>
                  <a:srgbClr val="1F2D3A"/>
                </a:solidFill>
              </a:rPr>
              <a:t>yüzler</a:t>
            </a:r>
            <a:r>
              <a:rPr sz="2000" b="0">
                <a:solidFill>
                  <a:srgbClr val="1F2D3A"/>
                </a:solidFill>
              </a:rPr>
              <a:t> — her zaman 10 kova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geçişin kararlılığı isteğe bağlı değil — zorunlu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max_val / place</a:t>
            </a:r>
            <a:r>
              <a:rPr sz="2000" b="0">
                <a:solidFill>
                  <a:srgbClr val="1F2D3A"/>
                </a:solidFill>
              </a:rPr>
              <a:t> sıfıra ulaştığında durur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Radix sıralaması (LSD), adım adım</a:t>
            </a:r>
          </a:p>
        </p:txBody>
      </p:sp>
      <p:pic>
        <p:nvPicPr>
          <p:cNvPr id="7" name="Picture 6" descr="radix-sort-ls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11799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tek basamaklı değerler</a:t>
            </a:r>
          </a:p>
        </p:txBody>
      </p:sp>
      <p:pic>
        <p:nvPicPr>
          <p:cNvPr id="7" name="Picture 6" descr="radix-sort-lsd--single-digi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11799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 basamak çıkarma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get_digit(int x, int place)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(x / place) % 10;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place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max_val / place &gt;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place *= 10) { ... }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 basamak geçişi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kararlı sayma sıralaması,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get_digit(a[i], place) anahtarlı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count_and_accumulate(place);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n-1; i &gt;= 0;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place_by_digit(a[i], place);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copy_output_back();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O(d × (n + b))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d</a:t>
            </a:r>
            <a:r>
              <a:rPr sz="2000" b="0">
                <a:solidFill>
                  <a:srgbClr val="1F2D3A"/>
                </a:solidFill>
              </a:rPr>
              <a:t> basamak, taban </a:t>
            </a:r>
            <a:r>
              <a:rPr sz="2000" b="0">
                <a:solidFill>
                  <a:srgbClr val="A1123F"/>
                </a:solidFill>
                <a:latin typeface="Consolas"/>
              </a:rPr>
              <a:t>b=10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Sabit genişlikli anahtarlar: etkin olarak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, log çarpanı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kararsız bir basamak geçişi doğruluğu bozar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EN anlamlı basamaktan önce sıralamak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Önce en az anlamlı basamağa göre sıralamak neden çalışır, aynı algoritmayı önce en anlamlı basamaktan çalıştırmak neden çalışmaz?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Kararlılık yukarı doğru bileşir.</a:t>
            </a:r>
            <a:r>
              <a:rPr sz="2000" b="0">
                <a:solidFill>
                  <a:srgbClr val="1F2D3A"/>
                </a:solidFill>
              </a:rPr>
              <a:t> Her geçiş tüm önceki, daha az anlamlı basamaklardan sırayı korur — MSD-ilk üzerine inşa edecek böyle bir garantiye sahip değildir.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Kova Sıralaması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 kesin sayılar yerine, her değeri kabaca büyüklüğüne göre birkaç kovadan birine atıp, sonra her küçük kovayı temizleseniz?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Bugünkü üç karşılaştırmasız sıralamanın en eskisi ve en geneli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mucidi ya da tarihi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Sayma sıralamasının doğal bir genellemesi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Tamamen girdinin gerçek dağılımına bağlı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Kova sıralaması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[0, max_val]</a:t>
            </a:r>
            <a:r>
              <a:rPr sz="2000" b="0">
                <a:solidFill>
                  <a:srgbClr val="1F2D3A"/>
                </a:solidFill>
              </a:rPr>
              <a:t>'i 10 eşit büyüklükte kovaya böl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değeri kovasına dağıt (burada onlar basamağı)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küçük kovayı sırala (eklemeli sıralama — ucuz)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Kovaları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0..9</a:t>
            </a:r>
            <a:r>
              <a:rPr sz="2000" b="0">
                <a:solidFill>
                  <a:srgbClr val="1F2D3A"/>
                </a:solidFill>
              </a:rPr>
              <a:t> birleştir — otomatik olarak sıralı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Kova sıralaması, adım adım</a:t>
            </a:r>
          </a:p>
        </p:txBody>
      </p:sp>
      <p:pic>
        <p:nvPicPr>
          <p:cNvPr id="7" name="Picture 6" descr="bucket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017" y="1325880"/>
            <a:ext cx="630366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hepsi tek kovada</a:t>
            </a:r>
          </a:p>
        </p:txBody>
      </p:sp>
      <p:pic>
        <p:nvPicPr>
          <p:cNvPr id="7" name="Picture 6" descr="bucket-sort--same-bucke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31" y="1325880"/>
            <a:ext cx="60522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dağıt, sonra bitir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 = (a[i]*BUCKETS)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 (max_val+1);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bucket[b][bucket_len[b]++]=a[i];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... sonra her kovayı eklemeli-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sırala, sonra birleştir */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Ortalama O(n)</a:t>
            </a:r>
            <a:r>
              <a:rPr sz="2000" b="0">
                <a:solidFill>
                  <a:srgbClr val="1F2D3A"/>
                </a:solidFill>
              </a:rPr>
              <a:t>: değerler kovalar boyunca eşit dağılmış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 kötü O(n²)</a:t>
            </a:r>
            <a:r>
              <a:rPr sz="2000" b="0">
                <a:solidFill>
                  <a:srgbClr val="1F2D3A"/>
                </a:solidFill>
              </a:rPr>
              <a:t>: tüm değerler tek bir kovaya çarpışır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hata: gerçek veriyi yok sayan kova sınırları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İçsel kova-içi sıralama kararlıysa </a:t>
            </a:r>
            <a:r>
              <a:rPr sz="2000" b="1">
                <a:solidFill>
                  <a:srgbClr val="1F2D3A"/>
                </a:solidFill>
              </a:rPr>
              <a:t>kararlı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Kova sıralaması kova başına içsel bir sıralamaya ihtiyaç duyar; sayma sıralaması değer başına buna benzer bir şeye ihtiyaç duymaz. Bunu açıklayan yapısal fark nedir?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kova bir değer ARALIĞINI kapsar</a:t>
            </a:r>
            <a:r>
              <a:rPr sz="2000" b="0">
                <a:solidFill>
                  <a:srgbClr val="1F2D3A"/>
                </a:solidFill>
              </a:rPr>
              <a:t>, bu yüzden hâlâ göreli sıraya ihtiyaç duyan birkaç gerçekten farklı değer tutabilir — sayma sıralamasının sayıları tutamaz.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Kararlılık, Gösterilmiş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Kararlılığı Bölüm 1'de tanımladık. Kelimeler kanıt değildir. AYNI girdinin, yalnızca sıralamaya bağlı olarak iki farklı sonuç ürettiğini izleyebilir miyiz?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Gösterinin kurulumu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Kayıtlar </a:t>
            </a:r>
            <a:r>
              <a:rPr sz="2000" b="0">
                <a:solidFill>
                  <a:srgbClr val="A1123F"/>
                </a:solidFill>
                <a:latin typeface="Consolas"/>
              </a:rPr>
              <a:t>(anahtar, etiket)</a:t>
            </a:r>
            <a:r>
              <a:rPr sz="2000" b="0">
                <a:solidFill>
                  <a:srgbClr val="1F2D3A"/>
                </a:solidFill>
              </a:rPr>
              <a:t> çiftleri — örn. </a:t>
            </a:r>
            <a:r>
              <a:rPr sz="2000" b="0">
                <a:solidFill>
                  <a:srgbClr val="A1123F"/>
                </a:solidFill>
                <a:latin typeface="Consolas"/>
              </a:rPr>
              <a:t>5a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5b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5c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Birkaç kayıt kasıtlı olarak bir anahtarı paylaşır ("bağ")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Satır 1: </a:t>
            </a:r>
            <a:r>
              <a:rPr sz="2000" b="1">
                <a:solidFill>
                  <a:srgbClr val="1F2D3A"/>
                </a:solidFill>
              </a:rPr>
              <a:t>eklemeli sıralama</a:t>
            </a:r>
            <a:r>
              <a:rPr sz="2000" b="0">
                <a:solidFill>
                  <a:srgbClr val="1F2D3A"/>
                </a:solidFill>
              </a:rPr>
              <a:t> — kararlı (Bölüm 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Satır 2: </a:t>
            </a:r>
            <a:r>
              <a:rPr sz="2000" b="1">
                <a:solidFill>
                  <a:srgbClr val="1F2D3A"/>
                </a:solidFill>
              </a:rPr>
              <a:t>seçmeli sıralama</a:t>
            </a:r>
            <a:r>
              <a:rPr sz="2000" b="0">
                <a:solidFill>
                  <a:srgbClr val="1F2D3A"/>
                </a:solidFill>
              </a:rPr>
              <a:t> — kararsız (Bölüm 3)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Kararlılık, gösterilmiş</a:t>
            </a:r>
          </a:p>
        </p:txBody>
      </p:sp>
      <p:pic>
        <p:nvPicPr>
          <p:cNvPr id="7" name="Picture 6" descr="stability-demo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6783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tüm anahtarlar eşit</a:t>
            </a:r>
          </a:p>
        </p:txBody>
      </p:sp>
      <p:pic>
        <p:nvPicPr>
          <p:cNvPr id="7" name="Picture 6" descr="stability-demo--all-equ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92629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Sonuç, yakından okunmuş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Kararlı (eklemeli): </a:t>
            </a:r>
            <a:r>
              <a:rPr sz="2000" b="0">
                <a:solidFill>
                  <a:srgbClr val="A1123F"/>
                </a:solidFill>
                <a:latin typeface="Consolas"/>
              </a:rPr>
              <a:t>5a 5b 5c</a:t>
            </a:r>
            <a:r>
              <a:rPr sz="2000" b="0">
                <a:solidFill>
                  <a:srgbClr val="1F2D3A"/>
                </a:solidFill>
              </a:rPr>
              <a:t> — tam girdi sırası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Kararsız (seçmeli): </a:t>
            </a:r>
            <a:r>
              <a:rPr sz="2000" b="0">
                <a:solidFill>
                  <a:srgbClr val="A1123F"/>
                </a:solidFill>
                <a:latin typeface="Consolas"/>
              </a:rPr>
              <a:t>5b 5c 5a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5a</a:t>
            </a:r>
            <a:r>
              <a:rPr sz="2000" b="0">
                <a:solidFill>
                  <a:srgbClr val="1F2D3A"/>
                </a:solidFill>
              </a:rPr>
              <a:t> sona itilmiş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hata değil — seçmeli sıralamanın uzun-mesafeli yer değiştirmesi iş başında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Zaten sıralı girdi ikisi arasında HİÇBİR fark göstermez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Hangi sıralamalar kararlı?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6921"/>
                <a:gridCol w="436461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Sıralama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Kararlı mı?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Kabarcık, eklemeli, birleştirmeli, sayma, radix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Seçmeli, shell, hızlı (Lomuto/Hoare)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Kova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İçsel sıralama kararlıysa evet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Seçmeli sıralama kararsızdır. Kod olmadan, onu — ya da herhangi bir karşılaştırmalı sıralamayı — kararlı hale getirmenin genel bir yolunu betimleyin.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elemana özgün indisini ekleyin</a:t>
            </a:r>
            <a:r>
              <a:rPr sz="2000" b="0">
                <a:solidFill>
                  <a:srgbClr val="1F2D3A"/>
                </a:solidFill>
              </a:rPr>
              <a:t>, ve karşılaştırmada bağları o indise göre kırın. Sıralamanın mekaniğinin hiç değişmesine gerek yok.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Algoritmaları Deneysel Olarak Karşılaştırma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Big-O sabit çarpanları gizler. "BU verideki gerçek kazananın hangisi olduğunu" çözmenin tek yolu, onları çalıştırıp saymaktır. O halde — sayalım.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Kurulum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Kabarcık, seçmeli, eklemeli, birleştirmeli, hızlı (Lomuto)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Hepsi </a:t>
            </a:r>
            <a:r>
              <a:rPr sz="2000" b="1">
                <a:solidFill>
                  <a:srgbClr val="1F2D3A"/>
                </a:solidFill>
              </a:rPr>
              <a:t>özdeş</a:t>
            </a:r>
            <a:r>
              <a:rPr sz="2000" b="0">
                <a:solidFill>
                  <a:srgbClr val="1F2D3A"/>
                </a:solidFill>
              </a:rPr>
              <a:t> diziyi, her seferinde sıralar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karşılaştırma ve yazma sayılan yardımcılardan geçer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Toplamlar bir tahmin değil, bir ölçümdür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Sıralama algoritmaları, karşılaştırılıyor</a:t>
            </a:r>
          </a:p>
        </p:txBody>
      </p:sp>
      <p:pic>
        <p:nvPicPr>
          <p:cNvPr id="7" name="Picture 6" descr="sorting-comparis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12" y="1325880"/>
            <a:ext cx="1062167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zaten sıralı</a:t>
            </a:r>
          </a:p>
        </p:txBody>
      </p:sp>
      <p:pic>
        <p:nvPicPr>
          <p:cNvPr id="7" name="Picture 6" descr="sorting-comparison--already-sor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2201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Dört sayı, bir hikâye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8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2182306"/>
                <a:gridCol w="3273460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Girdi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Kabarcık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Hızlı (Lomuto)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Zaten sıralı (n=12)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66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Tersten sıralı (n=12)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 bir kazanan yok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Kabarcık: zaten-sıralı veride kesin bir farkla kazanır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Hızlı (Lomuto): büyük rastgele veride ortalamada kazanır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Eklemeli: özellikle neredeyse-sıralı veride kazanır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Kazanan her zaman girdinin </a:t>
            </a:r>
            <a:r>
              <a:rPr sz="2000" b="1">
                <a:solidFill>
                  <a:srgbClr val="1F2D3A"/>
                </a:solidFill>
              </a:rPr>
              <a:t>şekline</a:t>
            </a:r>
            <a:r>
              <a:rPr sz="2000" b="0">
                <a:solidFill>
                  <a:srgbClr val="1F2D3A"/>
                </a:solidFill>
              </a:rPr>
              <a:t> bağlıdır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Neredeyse-sıralı girdide (yalnızca iki değer yer değiştirmiş), eklemeli sıralama yalnızca 18 karşılaştırmaya, seçmeli tam 66'ya ihtiyaç duydu. Fark neden?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Eklemeli sıralama kısmi sırayı sömürür</a:t>
            </a:r>
            <a:r>
              <a:rPr sz="2000" b="0">
                <a:solidFill>
                  <a:srgbClr val="1F2D3A"/>
                </a:solidFill>
              </a:rPr>
              <a:t> — çoğu eleman tek bir kontrolle durur. Seçmeli sıralamanın tam taraması girdinin ne kadar sıralı olduğunu yok sayar.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13. Bir Sıralama Algoritması Seçmek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Karar tablosu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3745"/>
                <a:gridCol w="492779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seçim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Çok küçük dizi, ya da özyinelemeli bir alt dizi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Eklemeli sıralama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Zaten / neredeyse sıralı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Eklemeli, ya da kabarcık (erken çıkış)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Yazmalar pahalı, karşılaştırmalar ucuz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Seçmeli sıralama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Karar tablosu, devamı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1740"/>
                <a:gridCol w="578979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seçim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Garantili O(n log n) gerekli, bellek uygun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Birleştirmeli sıralama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Ortalama O(n log n) gerekli, yerinde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Hızlı sıralama, üçün-medyanı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Özyineleme yasak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Birleştirmeli (aşağıdan yukarı), öbek sıralaması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Karar tablosu, sonucu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2217"/>
                <a:gridCol w="576931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seçim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Küçük tam-sayı anahtarlar, aralık ≈ 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Sayma sıralaması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Daha büyük tam sayı/dizi anahtarlar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Radix sıralaması (LSD)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Anahtarlar bir aralıkta eşit dağılmış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Kova sıralaması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Bağlar girdi sırasını korumalı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Herhangi bir kararlı sıralama (Bölüm 11.5)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"Genel olarak hangi sıralama en hızlı" değil — böyle bir şey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Verileriniz hakkında </a:t>
            </a:r>
            <a:r>
              <a:rPr sz="2000" b="1">
                <a:solidFill>
                  <a:srgbClr val="1F2D3A"/>
                </a:solidFill>
              </a:rPr>
              <a:t>gerçekte ne biliyorsunuz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Gerçekte neye ihtiyacınız var</a:t>
            </a:r>
            <a:r>
              <a:rPr sz="2000" b="0">
                <a:solidFill>
                  <a:srgbClr val="1F2D3A"/>
                </a:solidFill>
              </a:rPr>
              <a:t>: bir garanti mi? kararlılık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12 size tahmin değil, ölçme aracını verdi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O(n²) ailesi: kabarcık, seçmeli, eklemeli, shell sıralaması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Garantili O(n log n): birleştirmeli sıralama (yukarıdan aşağı, aşağıdan yukarı)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Ortalama O(n log n), yerinde: hızlı sıralama (Lomuto, Hoare)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Karşılaştırmasız, O(n+k): sayma, radix, kova sıralaması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Özet, devamı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Karşılaştırmalı-sıralama alt sınırı: O(n log n), kanıtlanabilir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Karşılaştırmasız sıralamalar anahtarları hiç karşılaştırmayarak onu aşar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Kararlılık: doğruluğun kendisi değil, ek bir garanti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"en iyi" sıralama yok — girdinin şekli karar verir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İleriye bakış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11: </a:t>
            </a:r>
            <a:r>
              <a:rPr sz="2000" b="1">
                <a:solidFill>
                  <a:srgbClr val="1F2D3A"/>
                </a:solidFill>
              </a:rPr>
              <a:t>gelişmiş ağaç yapıları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Dengeli ağaçlar sıralı sırayı kademeli olarak korur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Birleştirmeli sıralamanın böl-ve-yönet'i ağaç şeklinde geri döner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Sonra: </a:t>
            </a:r>
            <a:r>
              <a:rPr sz="2000" b="1">
                <a:solidFill>
                  <a:srgbClr val="1F2D3A"/>
                </a:solidFill>
              </a:rPr>
              <a:t>dış sıralama</a:t>
            </a:r>
            <a:r>
              <a:rPr sz="2000" b="0">
                <a:solidFill>
                  <a:srgbClr val="1F2D3A"/>
                </a:solidFill>
              </a:rPr>
              <a:t> — bellek için çok büyük veri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Sorular?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10 — Sıralama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