
<file path=[Content_Types].xml><?xml version="1.0" encoding="utf-8"?>
<Types xmlns="http://schemas.openxmlformats.org/package/2006/content-types">
  <Default Extension="bin" ContentType="application/vnd.openxmlformats-officedocument.presentationml.printerSettings"/>
  <Default Extension="jpeg" ContentType="image/jpeg"/>
  <Default Extension="jpg" ContentType="image/jpe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notesMasters/notesMaster1.xml" ContentType="application/vnd.openxmlformats-officedocument.presentationml.notesMaster+xml"/>
  <Override PartName="/ppt/notesSlides/notesSlide1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22.xml" ContentType="application/vnd.openxmlformats-officedocument.presentationml.notesSlide+xml"/>
  <Override PartName="/ppt/notesSlides/notesSlide23.xml" ContentType="application/vnd.openxmlformats-officedocument.presentationml.notesSlide+xml"/>
  <Override PartName="/ppt/notesSlides/notesSlide24.xml" ContentType="application/vnd.openxmlformats-officedocument.presentationml.notesSlide+xml"/>
  <Override PartName="/ppt/notesSlides/notesSlide25.xml" ContentType="application/vnd.openxmlformats-officedocument.presentationml.notesSlide+xml"/>
  <Override PartName="/ppt/notesSlides/notesSlide26.xml" ContentType="application/vnd.openxmlformats-officedocument.presentationml.notesSlide+xml"/>
  <Override PartName="/ppt/notesSlides/notesSlide27.xml" ContentType="application/vnd.openxmlformats-officedocument.presentationml.notesSlide+xml"/>
  <Override PartName="/ppt/notesSlides/notesSlide28.xml" ContentType="application/vnd.openxmlformats-officedocument.presentationml.notesSlide+xml"/>
  <Override PartName="/ppt/notesSlides/notesSlide29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30.xml" ContentType="application/vnd.openxmlformats-officedocument.presentationml.notesSlide+xml"/>
  <Override PartName="/ppt/notesSlides/notesSlide31.xml" ContentType="application/vnd.openxmlformats-officedocument.presentationml.notesSlide+xml"/>
  <Override PartName="/ppt/notesSlides/notesSlide32.xml" ContentType="application/vnd.openxmlformats-officedocument.presentationml.notesSlide+xml"/>
  <Override PartName="/ppt/notesSlides/notesSlide33.xml" ContentType="application/vnd.openxmlformats-officedocument.presentationml.notesSlide+xml"/>
  <Override PartName="/ppt/notesSlides/notesSlide34.xml" ContentType="application/vnd.openxmlformats-officedocument.presentationml.notesSlide+xml"/>
  <Override PartName="/ppt/notesSlides/notesSlide35.xml" ContentType="application/vnd.openxmlformats-officedocument.presentationml.notesSlide+xml"/>
  <Override PartName="/ppt/notesSlides/notesSlide36.xml" ContentType="application/vnd.openxmlformats-officedocument.presentationml.notesSlide+xml"/>
  <Override PartName="/ppt/notesSlides/notesSlide37.xml" ContentType="application/vnd.openxmlformats-officedocument.presentationml.notesSlide+xml"/>
  <Override PartName="/ppt/notesSlides/notesSlide38.xml" ContentType="application/vnd.openxmlformats-officedocument.presentationml.notesSlide+xml"/>
  <Override PartName="/ppt/notesSlides/notesSlide39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40.xml" ContentType="application/vnd.openxmlformats-officedocument.presentationml.notesSlide+xml"/>
  <Override PartName="/ppt/notesSlides/notesSlide41.xml" ContentType="application/vnd.openxmlformats-officedocument.presentationml.notesSlide+xml"/>
  <Override PartName="/ppt/notesSlides/notesSlide42.xml" ContentType="application/vnd.openxmlformats-officedocument.presentationml.notesSlide+xml"/>
  <Override PartName="/ppt/notesSlides/notesSlide43.xml" ContentType="application/vnd.openxmlformats-officedocument.presentationml.notesSlide+xml"/>
  <Override PartName="/ppt/notesSlides/notesSlide44.xml" ContentType="application/vnd.openxmlformats-officedocument.presentationml.notesSlide+xml"/>
  <Override PartName="/ppt/notesSlides/notesSlide45.xml" ContentType="application/vnd.openxmlformats-officedocument.presentationml.notesSlide+xml"/>
  <Override PartName="/ppt/notesSlides/notesSlide46.xml" ContentType="application/vnd.openxmlformats-officedocument.presentationml.notesSlide+xml"/>
  <Override PartName="/ppt/notesSlides/notesSlide47.xml" ContentType="application/vnd.openxmlformats-officedocument.presentationml.notesSlide+xml"/>
  <Override PartName="/ppt/notesSlides/notesSlide48.xml" ContentType="application/vnd.openxmlformats-officedocument.presentationml.notesSlide+xml"/>
  <Override PartName="/ppt/notesSlides/notesSlide49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50.xml" ContentType="application/vnd.openxmlformats-officedocument.presentationml.notesSlide+xml"/>
  <Override PartName="/ppt/notesSlides/notesSlide51.xml" ContentType="application/vnd.openxmlformats-officedocument.presentationml.notesSlide+xml"/>
  <Override PartName="/ppt/notesSlides/notesSlide52.xml" ContentType="application/vnd.openxmlformats-officedocument.presentationml.notesSlide+xml"/>
  <Override PartName="/ppt/notesSlides/notesSlide53.xml" ContentType="application/vnd.openxmlformats-officedocument.presentationml.notesSlide+xml"/>
  <Override PartName="/ppt/notesSlides/notesSlide54.xml" ContentType="application/vnd.openxmlformats-officedocument.presentationml.notesSlide+xml"/>
  <Override PartName="/ppt/notesSlides/notesSlide55.xml" ContentType="application/vnd.openxmlformats-officedocument.presentationml.notesSlide+xml"/>
  <Override PartName="/ppt/notesSlides/notesSlide56.xml" ContentType="application/vnd.openxmlformats-officedocument.presentationml.notesSlide+xml"/>
  <Override PartName="/ppt/notesSlides/notesSlide57.xml" ContentType="application/vnd.openxmlformats-officedocument.presentationml.notesSlide+xml"/>
  <Override PartName="/ppt/notesSlides/notesSlide58.xml" ContentType="application/vnd.openxmlformats-officedocument.presentationml.notesSlide+xml"/>
  <Override PartName="/ppt/notesSlides/notesSlide59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60.xml" ContentType="application/vnd.openxmlformats-officedocument.presentationml.notesSlide+xml"/>
  <Override PartName="/ppt/notesSlides/notesSlide61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slides/slide49.xml" ContentType="application/vnd.openxmlformats-officedocument.presentationml.slide+xml"/>
  <Override PartName="/ppt/slides/slide5.xml" ContentType="application/vnd.openxmlformats-officedocument.presentationml.slide+xml"/>
  <Override PartName="/ppt/slides/slide50.xml" ContentType="application/vnd.openxmlformats-officedocument.presentationml.slide+xml"/>
  <Override PartName="/ppt/slides/slide51.xml" ContentType="application/vnd.openxmlformats-officedocument.presentationml.slide+xml"/>
  <Override PartName="/ppt/slides/slide52.xml" ContentType="application/vnd.openxmlformats-officedocument.presentationml.slide+xml"/>
  <Override PartName="/ppt/slides/slide53.xml" ContentType="application/vnd.openxmlformats-officedocument.presentationml.slide+xml"/>
  <Override PartName="/ppt/slides/slide54.xml" ContentType="application/vnd.openxmlformats-officedocument.presentationml.slide+xml"/>
  <Override PartName="/ppt/slides/slide55.xml" ContentType="application/vnd.openxmlformats-officedocument.presentationml.slide+xml"/>
  <Override PartName="/ppt/slides/slide56.xml" ContentType="application/vnd.openxmlformats-officedocument.presentationml.slide+xml"/>
  <Override PartName="/ppt/slides/slide57.xml" ContentType="application/vnd.openxmlformats-officedocument.presentationml.slide+xml"/>
  <Override PartName="/ppt/slides/slide58.xml" ContentType="application/vnd.openxmlformats-officedocument.presentationml.slide+xml"/>
  <Override PartName="/ppt/slides/slide59.xml" ContentType="application/vnd.openxmlformats-officedocument.presentationml.slide+xml"/>
  <Override PartName="/ppt/slides/slide6.xml" ContentType="application/vnd.openxmlformats-officedocument.presentationml.slide+xml"/>
  <Override PartName="/ppt/slides/slide60.xml" ContentType="application/vnd.openxmlformats-officedocument.presentationml.slide+xml"/>
  <Override PartName="/ppt/slides/slide61.xml" ContentType="application/vnd.openxmlformats-officedocument.presentationml.slide+xml"/>
  <Override PartName="/ppt/slides/slide62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theme/theme2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7"/>
    <p:sldId id="257" r:id="rId9"/>
    <p:sldId id="258" r:id="rId10"/>
    <p:sldId id="259" r:id="rId11"/>
    <p:sldId id="260" r:id="rId12"/>
    <p:sldId id="261" r:id="rId13"/>
    <p:sldId id="262" r:id="rId14"/>
    <p:sldId id="263" r:id="rId15"/>
    <p:sldId id="264" r:id="rId16"/>
    <p:sldId id="265" r:id="rId17"/>
    <p:sldId id="266" r:id="rId18"/>
    <p:sldId id="267" r:id="rId19"/>
    <p:sldId id="268" r:id="rId20"/>
    <p:sldId id="269" r:id="rId21"/>
    <p:sldId id="270" r:id="rId22"/>
    <p:sldId id="271" r:id="rId23"/>
    <p:sldId id="272" r:id="rId24"/>
    <p:sldId id="273" r:id="rId25"/>
    <p:sldId id="274" r:id="rId26"/>
    <p:sldId id="275" r:id="rId27"/>
    <p:sldId id="276" r:id="rId28"/>
    <p:sldId id="277" r:id="rId29"/>
    <p:sldId id="278" r:id="rId30"/>
    <p:sldId id="279" r:id="rId31"/>
    <p:sldId id="280" r:id="rId32"/>
    <p:sldId id="281" r:id="rId33"/>
    <p:sldId id="282" r:id="rId34"/>
    <p:sldId id="283" r:id="rId35"/>
    <p:sldId id="284" r:id="rId36"/>
    <p:sldId id="285" r:id="rId37"/>
    <p:sldId id="286" r:id="rId38"/>
    <p:sldId id="287" r:id="rId39"/>
    <p:sldId id="288" r:id="rId40"/>
    <p:sldId id="289" r:id="rId41"/>
    <p:sldId id="290" r:id="rId42"/>
    <p:sldId id="291" r:id="rId43"/>
    <p:sldId id="292" r:id="rId44"/>
    <p:sldId id="293" r:id="rId45"/>
    <p:sldId id="294" r:id="rId46"/>
    <p:sldId id="295" r:id="rId47"/>
    <p:sldId id="296" r:id="rId48"/>
    <p:sldId id="297" r:id="rId49"/>
    <p:sldId id="298" r:id="rId50"/>
    <p:sldId id="299" r:id="rId51"/>
    <p:sldId id="300" r:id="rId52"/>
    <p:sldId id="301" r:id="rId53"/>
    <p:sldId id="302" r:id="rId54"/>
    <p:sldId id="303" r:id="rId55"/>
    <p:sldId id="304" r:id="rId56"/>
    <p:sldId id="305" r:id="rId57"/>
    <p:sldId id="306" r:id="rId58"/>
    <p:sldId id="307" r:id="rId59"/>
    <p:sldId id="308" r:id="rId60"/>
    <p:sldId id="309" r:id="rId61"/>
    <p:sldId id="310" r:id="rId62"/>
    <p:sldId id="311" r:id="rId63"/>
    <p:sldId id="312" r:id="rId64"/>
    <p:sldId id="313" r:id="rId65"/>
    <p:sldId id="314" r:id="rId66"/>
    <p:sldId id="315" r:id="rId67"/>
    <p:sldId id="316" r:id="rId68"/>
    <p:sldId id="317" r:id="rId69"/>
  </p:sldIdLst>
  <p:sldSz cx="12191695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124" d="100"/>
          <a:sy n="124" d="100"/>
        </p:scale>
        <p:origin x="-1512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printerSettings" Target="printerSettings/printerSettings1.bin"/><Relationship Id="rId3" Type="http://schemas.openxmlformats.org/officeDocument/2006/relationships/presProps" Target="presProps.xml"/><Relationship Id="rId4" Type="http://schemas.openxmlformats.org/officeDocument/2006/relationships/viewProps" Target="viewProps.xml"/><Relationship Id="rId5" Type="http://schemas.openxmlformats.org/officeDocument/2006/relationships/theme" Target="theme/theme1.xml"/><Relationship Id="rId6" Type="http://schemas.openxmlformats.org/officeDocument/2006/relationships/tableStyles" Target="tableStyles.xml"/><Relationship Id="rId7" Type="http://schemas.openxmlformats.org/officeDocument/2006/relationships/slide" Target="slides/slide1.xml"/><Relationship Id="rId8" Type="http://schemas.openxmlformats.org/officeDocument/2006/relationships/notesMaster" Target="notesMasters/notesMaster1.xml"/><Relationship Id="rId9" Type="http://schemas.openxmlformats.org/officeDocument/2006/relationships/slide" Target="slides/slide2.xml"/><Relationship Id="rId10" Type="http://schemas.openxmlformats.org/officeDocument/2006/relationships/slide" Target="slides/slide3.xml"/><Relationship Id="rId11" Type="http://schemas.openxmlformats.org/officeDocument/2006/relationships/slide" Target="slides/slide4.xml"/><Relationship Id="rId12" Type="http://schemas.openxmlformats.org/officeDocument/2006/relationships/slide" Target="slides/slide5.xml"/><Relationship Id="rId13" Type="http://schemas.openxmlformats.org/officeDocument/2006/relationships/slide" Target="slides/slide6.xml"/><Relationship Id="rId14" Type="http://schemas.openxmlformats.org/officeDocument/2006/relationships/slide" Target="slides/slide7.xml"/><Relationship Id="rId15" Type="http://schemas.openxmlformats.org/officeDocument/2006/relationships/slide" Target="slides/slide8.xml"/><Relationship Id="rId16" Type="http://schemas.openxmlformats.org/officeDocument/2006/relationships/slide" Target="slides/slide9.xml"/><Relationship Id="rId17" Type="http://schemas.openxmlformats.org/officeDocument/2006/relationships/slide" Target="slides/slide10.xml"/><Relationship Id="rId18" Type="http://schemas.openxmlformats.org/officeDocument/2006/relationships/slide" Target="slides/slide11.xml"/><Relationship Id="rId19" Type="http://schemas.openxmlformats.org/officeDocument/2006/relationships/slide" Target="slides/slide12.xml"/><Relationship Id="rId20" Type="http://schemas.openxmlformats.org/officeDocument/2006/relationships/slide" Target="slides/slide13.xml"/><Relationship Id="rId21" Type="http://schemas.openxmlformats.org/officeDocument/2006/relationships/slide" Target="slides/slide14.xml"/><Relationship Id="rId22" Type="http://schemas.openxmlformats.org/officeDocument/2006/relationships/slide" Target="slides/slide15.xml"/><Relationship Id="rId23" Type="http://schemas.openxmlformats.org/officeDocument/2006/relationships/slide" Target="slides/slide16.xml"/><Relationship Id="rId24" Type="http://schemas.openxmlformats.org/officeDocument/2006/relationships/slide" Target="slides/slide17.xml"/><Relationship Id="rId25" Type="http://schemas.openxmlformats.org/officeDocument/2006/relationships/slide" Target="slides/slide18.xml"/><Relationship Id="rId26" Type="http://schemas.openxmlformats.org/officeDocument/2006/relationships/slide" Target="slides/slide19.xml"/><Relationship Id="rId27" Type="http://schemas.openxmlformats.org/officeDocument/2006/relationships/slide" Target="slides/slide20.xml"/><Relationship Id="rId28" Type="http://schemas.openxmlformats.org/officeDocument/2006/relationships/slide" Target="slides/slide21.xml"/><Relationship Id="rId29" Type="http://schemas.openxmlformats.org/officeDocument/2006/relationships/slide" Target="slides/slide22.xml"/><Relationship Id="rId30" Type="http://schemas.openxmlformats.org/officeDocument/2006/relationships/slide" Target="slides/slide23.xml"/><Relationship Id="rId31" Type="http://schemas.openxmlformats.org/officeDocument/2006/relationships/slide" Target="slides/slide24.xml"/><Relationship Id="rId32" Type="http://schemas.openxmlformats.org/officeDocument/2006/relationships/slide" Target="slides/slide25.xml"/><Relationship Id="rId33" Type="http://schemas.openxmlformats.org/officeDocument/2006/relationships/slide" Target="slides/slide26.xml"/><Relationship Id="rId34" Type="http://schemas.openxmlformats.org/officeDocument/2006/relationships/slide" Target="slides/slide27.xml"/><Relationship Id="rId35" Type="http://schemas.openxmlformats.org/officeDocument/2006/relationships/slide" Target="slides/slide28.xml"/><Relationship Id="rId36" Type="http://schemas.openxmlformats.org/officeDocument/2006/relationships/slide" Target="slides/slide29.xml"/><Relationship Id="rId37" Type="http://schemas.openxmlformats.org/officeDocument/2006/relationships/slide" Target="slides/slide30.xml"/><Relationship Id="rId38" Type="http://schemas.openxmlformats.org/officeDocument/2006/relationships/slide" Target="slides/slide31.xml"/><Relationship Id="rId39" Type="http://schemas.openxmlformats.org/officeDocument/2006/relationships/slide" Target="slides/slide32.xml"/><Relationship Id="rId40" Type="http://schemas.openxmlformats.org/officeDocument/2006/relationships/slide" Target="slides/slide33.xml"/><Relationship Id="rId41" Type="http://schemas.openxmlformats.org/officeDocument/2006/relationships/slide" Target="slides/slide34.xml"/><Relationship Id="rId42" Type="http://schemas.openxmlformats.org/officeDocument/2006/relationships/slide" Target="slides/slide35.xml"/><Relationship Id="rId43" Type="http://schemas.openxmlformats.org/officeDocument/2006/relationships/slide" Target="slides/slide36.xml"/><Relationship Id="rId44" Type="http://schemas.openxmlformats.org/officeDocument/2006/relationships/slide" Target="slides/slide37.xml"/><Relationship Id="rId45" Type="http://schemas.openxmlformats.org/officeDocument/2006/relationships/slide" Target="slides/slide38.xml"/><Relationship Id="rId46" Type="http://schemas.openxmlformats.org/officeDocument/2006/relationships/slide" Target="slides/slide39.xml"/><Relationship Id="rId47" Type="http://schemas.openxmlformats.org/officeDocument/2006/relationships/slide" Target="slides/slide40.xml"/><Relationship Id="rId48" Type="http://schemas.openxmlformats.org/officeDocument/2006/relationships/slide" Target="slides/slide41.xml"/><Relationship Id="rId49" Type="http://schemas.openxmlformats.org/officeDocument/2006/relationships/slide" Target="slides/slide42.xml"/><Relationship Id="rId50" Type="http://schemas.openxmlformats.org/officeDocument/2006/relationships/slide" Target="slides/slide43.xml"/><Relationship Id="rId51" Type="http://schemas.openxmlformats.org/officeDocument/2006/relationships/slide" Target="slides/slide44.xml"/><Relationship Id="rId52" Type="http://schemas.openxmlformats.org/officeDocument/2006/relationships/slide" Target="slides/slide45.xml"/><Relationship Id="rId53" Type="http://schemas.openxmlformats.org/officeDocument/2006/relationships/slide" Target="slides/slide46.xml"/><Relationship Id="rId54" Type="http://schemas.openxmlformats.org/officeDocument/2006/relationships/slide" Target="slides/slide47.xml"/><Relationship Id="rId55" Type="http://schemas.openxmlformats.org/officeDocument/2006/relationships/slide" Target="slides/slide48.xml"/><Relationship Id="rId56" Type="http://schemas.openxmlformats.org/officeDocument/2006/relationships/slide" Target="slides/slide49.xml"/><Relationship Id="rId57" Type="http://schemas.openxmlformats.org/officeDocument/2006/relationships/slide" Target="slides/slide50.xml"/><Relationship Id="rId58" Type="http://schemas.openxmlformats.org/officeDocument/2006/relationships/slide" Target="slides/slide51.xml"/><Relationship Id="rId59" Type="http://schemas.openxmlformats.org/officeDocument/2006/relationships/slide" Target="slides/slide52.xml"/><Relationship Id="rId60" Type="http://schemas.openxmlformats.org/officeDocument/2006/relationships/slide" Target="slides/slide53.xml"/><Relationship Id="rId61" Type="http://schemas.openxmlformats.org/officeDocument/2006/relationships/slide" Target="slides/slide54.xml"/><Relationship Id="rId62" Type="http://schemas.openxmlformats.org/officeDocument/2006/relationships/slide" Target="slides/slide55.xml"/><Relationship Id="rId63" Type="http://schemas.openxmlformats.org/officeDocument/2006/relationships/slide" Target="slides/slide56.xml"/><Relationship Id="rId64" Type="http://schemas.openxmlformats.org/officeDocument/2006/relationships/slide" Target="slides/slide57.xml"/><Relationship Id="rId65" Type="http://schemas.openxmlformats.org/officeDocument/2006/relationships/slide" Target="slides/slide58.xml"/><Relationship Id="rId66" Type="http://schemas.openxmlformats.org/officeDocument/2006/relationships/slide" Target="slides/slide59.xml"/><Relationship Id="rId67" Type="http://schemas.openxmlformats.org/officeDocument/2006/relationships/slide" Target="slides/slide60.xml"/><Relationship Id="rId68" Type="http://schemas.openxmlformats.org/officeDocument/2006/relationships/slide" Target="slides/slide61.xml"/><Relationship Id="rId69" Type="http://schemas.openxmlformats.org/officeDocument/2006/relationships/slide" Target="slides/slide62.xml"/></Relationships>
</file>

<file path=ppt/notesMasters/_rels/notesMaster1.xml.rels><?xml version='1.0' encoding='UTF-8' standalone='yes'?>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p="http://schemas.openxmlformats.org/presentationml/2006/main" xmlns:r="http://schemas.openxmlformats.org/officeDocument/2006/relationships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0F89C1C7-3DCD-1040-A9CF-14679D8B5DDD}" type="datetimeFigureOut">
              <a:rPr lang="en-US" smtClean="0"/>
              <a:t>10/17/16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BB5E49A5-4136-284D-997B-48E1D791AD6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23252185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.xml"/></Relationships>
</file>

<file path=ppt/notesSlides/_rels/notesSlide2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2.xml"/></Relationships>
</file>

<file path=ppt/notesSlides/_rels/notesSlide3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3.xml"/></Relationships>
</file>

<file path=ppt/notesSlides/_rels/notesSlide4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4.xml"/></Relationships>
</file>

<file path=ppt/notesSlides/_rels/notesSlide5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5.xml"/></Relationships>
</file>

<file path=ppt/notesSlides/_rels/notesSlide6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6.xml"/></Relationships>
</file>

<file path=ppt/notesSlides/_rels/notesSlide7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7.xml"/></Relationships>
</file>

<file path=ppt/notesSlides/_rels/notesSlide8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8.xml"/></Relationships>
</file>

<file path=ppt/notesSlides/_rels/notesSlide9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9.xml"/></Relationships>
</file>

<file path=ppt/notesSlides/_rels/notesSlide10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0.xml"/></Relationships>
</file>

<file path=ppt/notesSlides/_rels/notesSlide11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1.xml"/></Relationships>
</file>

<file path=ppt/notesSlides/_rels/notesSlide12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2.xml"/></Relationships>
</file>

<file path=ppt/notesSlides/_rels/notesSlide13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3.xml"/></Relationships>
</file>

<file path=ppt/notesSlides/_rels/notesSlide14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4.xml"/></Relationships>
</file>

<file path=ppt/notesSlides/_rels/notesSlide15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5.xml"/></Relationships>
</file>

<file path=ppt/notesSlides/_rels/notesSlide16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7.xml"/></Relationships>
</file>

<file path=ppt/notesSlides/_rels/notesSlide17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8.xml"/></Relationships>
</file>

<file path=ppt/notesSlides/_rels/notesSlide18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9.xml"/></Relationships>
</file>

<file path=ppt/notesSlides/_rels/notesSlide19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20.xml"/></Relationships>
</file>

<file path=ppt/notesSlides/_rels/notesSlide20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21.xml"/></Relationships>
</file>

<file path=ppt/notesSlides/_rels/notesSlide21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22.xml"/></Relationships>
</file>

<file path=ppt/notesSlides/_rels/notesSlide22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23.xml"/></Relationships>
</file>

<file path=ppt/notesSlides/_rels/notesSlide23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24.xml"/></Relationships>
</file>

<file path=ppt/notesSlides/_rels/notesSlide24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25.xml"/></Relationships>
</file>

<file path=ppt/notesSlides/_rels/notesSlide25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26.xml"/></Relationships>
</file>

<file path=ppt/notesSlides/_rels/notesSlide26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27.xml"/></Relationships>
</file>

<file path=ppt/notesSlides/_rels/notesSlide27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28.xml"/></Relationships>
</file>

<file path=ppt/notesSlides/_rels/notesSlide28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29.xml"/></Relationships>
</file>

<file path=ppt/notesSlides/_rels/notesSlide29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30.xml"/></Relationships>
</file>

<file path=ppt/notesSlides/_rels/notesSlide30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31.xml"/></Relationships>
</file>

<file path=ppt/notesSlides/_rels/notesSlide31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32.xml"/></Relationships>
</file>

<file path=ppt/notesSlides/_rels/notesSlide32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33.xml"/></Relationships>
</file>

<file path=ppt/notesSlides/_rels/notesSlide33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34.xml"/></Relationships>
</file>

<file path=ppt/notesSlides/_rels/notesSlide34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35.xml"/></Relationships>
</file>

<file path=ppt/notesSlides/_rels/notesSlide35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36.xml"/></Relationships>
</file>

<file path=ppt/notesSlides/_rels/notesSlide36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37.xml"/></Relationships>
</file>

<file path=ppt/notesSlides/_rels/notesSlide37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38.xml"/></Relationships>
</file>

<file path=ppt/notesSlides/_rels/notesSlide38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39.xml"/></Relationships>
</file>

<file path=ppt/notesSlides/_rels/notesSlide39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40.xml"/></Relationships>
</file>

<file path=ppt/notesSlides/_rels/notesSlide40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41.xml"/></Relationships>
</file>

<file path=ppt/notesSlides/_rels/notesSlide41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42.xml"/></Relationships>
</file>

<file path=ppt/notesSlides/_rels/notesSlide42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43.xml"/></Relationships>
</file>

<file path=ppt/notesSlides/_rels/notesSlide43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44.xml"/></Relationships>
</file>

<file path=ppt/notesSlides/_rels/notesSlide44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45.xml"/></Relationships>
</file>

<file path=ppt/notesSlides/_rels/notesSlide45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46.xml"/></Relationships>
</file>

<file path=ppt/notesSlides/_rels/notesSlide46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47.xml"/></Relationships>
</file>

<file path=ppt/notesSlides/_rels/notesSlide47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48.xml"/></Relationships>
</file>

<file path=ppt/notesSlides/_rels/notesSlide48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49.xml"/></Relationships>
</file>

<file path=ppt/notesSlides/_rels/notesSlide49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50.xml"/></Relationships>
</file>

<file path=ppt/notesSlides/_rels/notesSlide50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51.xml"/></Relationships>
</file>

<file path=ppt/notesSlides/_rels/notesSlide51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52.xml"/></Relationships>
</file>

<file path=ppt/notesSlides/_rels/notesSlide52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53.xml"/></Relationships>
</file>

<file path=ppt/notesSlides/_rels/notesSlide53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54.xml"/></Relationships>
</file>

<file path=ppt/notesSlides/_rels/notesSlide54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55.xml"/></Relationships>
</file>

<file path=ppt/notesSlides/_rels/notesSlide55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56.xml"/></Relationships>
</file>

<file path=ppt/notesSlides/_rels/notesSlide56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57.xml"/></Relationships>
</file>

<file path=ppt/notesSlides/_rels/notesSlide57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58.xml"/></Relationships>
</file>

<file path=ppt/notesSlides/_rels/notesSlide58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59.xml"/></Relationships>
</file>

<file path=ppt/notesSlides/_rels/notesSlide59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60.xml"/></Relationships>
</file>

<file path=ppt/notesSlides/_rels/notesSlide60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61.xml"/></Relationships>
</file>

<file path=ppt/notesSlides/_rels/notesSlide61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62.xml"/></Relationships>
</file>

<file path=ppt/notesSlides/notesSlide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This deck mirrors the project guide page section by section — treat it as the quick-reference version.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The C and Java versions are not two separate projects — the Java version extends the same application.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These four facts are the ones every question in this deck eventually traces back to.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"Mandatory for every topic" is the key phrase — the topic changes the story, not the requirement list.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Six milestones; the full weekly schedule lives in the syllabus.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The full weekly schedule is in the syllabus — this is only the project's own milestones inside it.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Same formulas as the syllabus, now paired with which LOs each checkpoint actually measures.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RAP1/RAP2 are the two checkpoints this whole deck is about.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LO.6 (file organization) only appears in RAP2 — it is taught in weeks 13–14, after the midterm checkpoint.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The same toolchain from the Prerequisites deck, now with exact templates and repository names.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"PDF only, no HTML folder" is a real acceptance condition — an HTML Doxygen output in the archive is a rejection risk.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The Java repository additionally needs to produce a release — that is checked at demo time.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A public repository during the term is itself an acceptance-condition problem, independent of code quality.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1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Both templates live under github.com/ucoruh — use "Use this template" there.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1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Each template's README and its docs/guide/ page "Showing your project without GitHub Pages" have the details.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1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Almost every rubric criterion maps to code that should live specifically in lib, not scattered into app.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1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200 topics, eight groups, one rule: first team to write it down gets it.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1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This deck shows one representative topic near the end — the full 200 are only on the page, by design.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1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Step 3 is the one students forget — approval is tied to the plan, not to writing your name in the table.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2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The requirement itself — which structure, which operation — never changes, only which feature in the app demonstrates it.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2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V1–V6 for the midterm (C), F1–F9 for the final (Java) — implemented by you, not from a library.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2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This is checked at the demo — walking through your OWN insert/delete code, not a call to a library method.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2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These three are due in the first three content weeks — start the project plan around them, not around the whole list.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2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V6 is the last midterm requirement, taught the week right before the midterm demo — plan the buffer accordingly.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2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F1 is the port of everything already built in C — it is not new functionality, but it is real work.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2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F6 is taught in two separate weeks (trie in 9, disjoint sets alongside strings in 12) — plan it in two passes.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2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F7–F9 are the last three requirements, taught in the two weeks right before the final demo — the tightest part of the schedule.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2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"Persistent" is tested literally at the demo: add a record, close the program, reopen it, show the record is still there.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2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These four rules are the same four checked in "Acceptance conditions" later in this deck — they are not optional polish.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3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One archive, uploaded once per checkpoint, with the repository link on the report cover.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3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The presentation and video are final-only — the midterm checkpoint is code, report and a live demo, nothing pre-recorded.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3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This is a GitHub repo clone, gitignore-filtered — it extracts and builds on its own.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3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video/ is explicitly NOT committed to GitHub — it is added to the zip archive only, right before submission.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3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Inconsistent naming is a small but avoidable source of confusion when grading dozens of submissions.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3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This is graded, not just recommended — "Software engineering" is a rubric criterion worth 20 points on each checkpoint.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3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A demo question directly asks "how were branches used, how were merges/conflicts resolved" — this is not a formality.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3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Meaningful commits from BOTH members is an explicit acceptance condition — one member's name on every commit is a red flag.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3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The version tag is what "the state you submit for grading" means precisely — tag it, do not just submit whatever main happens to be.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3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Two rubrics, 100 points each, seven criteria apiece — every criterion on a 1–5 achievement scale.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4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The formula matters: a level-3 criterion earns 60% of its points, not zero — partial credit is real and scales linearly.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4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Criteria 1–4 (65 points) are the four V-code groups; 5–7 (35 points) are analysis and engineering, not code alone.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4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File organisation alone is worth 20 of 100 points on the final — the same weight as engineering and presentation combined.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4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These are not rubric points lost — a submission failing any one of these is not accepted at all.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4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This is a hard gate, checked before the rubric is even applied — fix these first, then worry about the score.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4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The demo is roughly 10 minutes per team — these are the categories of questions, not a fixed script.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4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"Both members" is checked literally — a repo with commits from only one teammate is itself a finding.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4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"Line by line" is literal — being able to point at the code and narrate it is what is being assessed here.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4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This is the literal "persistence" test from the rules slide, performed live in front of the instructor.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4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This section is why "shared understanding" is graded, not just tested for — the demo checks it directly.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5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Code review and the demo check exactly the honesty the ethics codes describe — this is not an abstract clause.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5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"Not graded" is stronger than "loses points" — an unexplainable section simply does not count toward the score.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5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A few of the most common ones — the full list is on the project guide page.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5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All three answers trace back to the same rule: the team-and-topic table is first-come, first-served, then locked.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5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These three all point back to the same "Acceptance conditions" slide earlier in this deck — it is worth re-reading.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5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200 topics, eight groups of 25 — this deck shows the map and one worked example, not all 200.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5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All data is synthetic and every application is network-free — that rule from §5.3 holds across all eight groups.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5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The next two slides show exactly one topic box, in full, as a worked example of this pattern.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5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This is topic 001 of 200, shown in full so the pattern is clear before you browse the rest on the page.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5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Every one of V1–V6 and F1–F9 appears exactly once — that is the rule every one of the 200 topic boxes follows.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6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Putting only one topic in the deck is deliberate — 200 topic boxes belong on the page, not on 200 slides.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6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The syllabus, prerequisites and this guide are the three pages every student should have open in week 1.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Relationship Id="rId3" Type="http://schemas.openxmlformats.org/officeDocument/2006/relationships/notesSlide" Target="../notesSlides/notesSlide1.xml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Relationship Id="rId3" Type="http://schemas.openxmlformats.org/officeDocument/2006/relationships/notesSlide" Target="../notesSlides/notesSlide2.xml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Relationship Id="rId3" Type="http://schemas.openxmlformats.org/officeDocument/2006/relationships/notesSlide" Target="../notesSlides/notesSlide3.xml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Relationship Id="rId3" Type="http://schemas.openxmlformats.org/officeDocument/2006/relationships/notesSlide" Target="../notesSlides/notesSlide4.xml"/></Relationships>
</file>

<file path=ppt/slides/_rels/slide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5.xml"/></Relationships>
</file>

<file path=ppt/slides/_rels/slide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Relationship Id="rId3" Type="http://schemas.openxmlformats.org/officeDocument/2006/relationships/notesSlide" Target="../notesSlides/notesSlide6.xml"/></Relationships>
</file>

<file path=ppt/slides/_rels/slide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7.xml"/></Relationships>
</file>

<file path=ppt/slides/_rels/slide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Relationship Id="rId3" Type="http://schemas.openxmlformats.org/officeDocument/2006/relationships/notesSlide" Target="../notesSlides/notesSlide8.xml"/></Relationships>
</file>

<file path=ppt/slides/_rels/slide9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Relationship Id="rId3" Type="http://schemas.openxmlformats.org/officeDocument/2006/relationships/notesSlide" Target="../notesSlides/notesSlide9.xml"/></Relationships>
</file>

<file path=ppt/slides/_rels/slide10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10.xml"/></Relationships>
</file>

<file path=ppt/slides/_rels/slide1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Relationship Id="rId3" Type="http://schemas.openxmlformats.org/officeDocument/2006/relationships/notesSlide" Target="../notesSlides/notesSlide11.xml"/></Relationships>
</file>

<file path=ppt/slides/_rels/slide1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Relationship Id="rId3" Type="http://schemas.openxmlformats.org/officeDocument/2006/relationships/notesSlide" Target="../notesSlides/notesSlide12.xml"/></Relationships>
</file>

<file path=ppt/slides/_rels/slide1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Relationship Id="rId3" Type="http://schemas.openxmlformats.org/officeDocument/2006/relationships/notesSlide" Target="../notesSlides/notesSlide13.xml"/></Relationships>
</file>

<file path=ppt/slides/_rels/slide1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Relationship Id="rId3" Type="http://schemas.openxmlformats.org/officeDocument/2006/relationships/notesSlide" Target="../notesSlides/notesSlide14.xml"/></Relationships>
</file>

<file path=ppt/slides/_rels/slide1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Relationship Id="rId3" Type="http://schemas.openxmlformats.org/officeDocument/2006/relationships/notesSlide" Target="../notesSlides/notesSlide15.xml"/></Relationships>
</file>

<file path=ppt/slides/_rels/slide1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/Relationships>
</file>

<file path=ppt/slides/_rels/slide1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Relationship Id="rId3" Type="http://schemas.openxmlformats.org/officeDocument/2006/relationships/notesSlide" Target="../notesSlides/notesSlide16.xml"/></Relationships>
</file>

<file path=ppt/slides/_rels/slide1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17.xml"/></Relationships>
</file>

<file path=ppt/slides/_rels/slide19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Relationship Id="rId3" Type="http://schemas.openxmlformats.org/officeDocument/2006/relationships/notesSlide" Target="../notesSlides/notesSlide18.xml"/></Relationships>
</file>

<file path=ppt/slides/_rels/slide20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Relationship Id="rId3" Type="http://schemas.openxmlformats.org/officeDocument/2006/relationships/notesSlide" Target="../notesSlides/notesSlide19.xml"/></Relationships>
</file>

<file path=ppt/slides/_rels/slide2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Relationship Id="rId3" Type="http://schemas.openxmlformats.org/officeDocument/2006/relationships/notesSlide" Target="../notesSlides/notesSlide20.xml"/></Relationships>
</file>

<file path=ppt/slides/_rels/slide2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21.xml"/></Relationships>
</file>

<file path=ppt/slides/_rels/slide2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Relationship Id="rId3" Type="http://schemas.openxmlformats.org/officeDocument/2006/relationships/notesSlide" Target="../notesSlides/notesSlide22.xml"/></Relationships>
</file>

<file path=ppt/slides/_rels/slide2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Relationship Id="rId3" Type="http://schemas.openxmlformats.org/officeDocument/2006/relationships/notesSlide" Target="../notesSlides/notesSlide23.xml"/></Relationships>
</file>

<file path=ppt/slides/_rels/slide2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Relationship Id="rId3" Type="http://schemas.openxmlformats.org/officeDocument/2006/relationships/notesSlide" Target="../notesSlides/notesSlide24.xml"/></Relationships>
</file>

<file path=ppt/slides/_rels/slide2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Relationship Id="rId3" Type="http://schemas.openxmlformats.org/officeDocument/2006/relationships/notesSlide" Target="../notesSlides/notesSlide25.xml"/></Relationships>
</file>

<file path=ppt/slides/_rels/slide2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Relationship Id="rId3" Type="http://schemas.openxmlformats.org/officeDocument/2006/relationships/notesSlide" Target="../notesSlides/notesSlide26.xml"/></Relationships>
</file>

<file path=ppt/slides/_rels/slide2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Relationship Id="rId3" Type="http://schemas.openxmlformats.org/officeDocument/2006/relationships/notesSlide" Target="../notesSlides/notesSlide27.xml"/></Relationships>
</file>

<file path=ppt/slides/_rels/slide29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Relationship Id="rId3" Type="http://schemas.openxmlformats.org/officeDocument/2006/relationships/notesSlide" Target="../notesSlides/notesSlide28.xml"/></Relationships>
</file>

<file path=ppt/slides/_rels/slide30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Relationship Id="rId3" Type="http://schemas.openxmlformats.org/officeDocument/2006/relationships/notesSlide" Target="../notesSlides/notesSlide29.xml"/></Relationships>
</file>

<file path=ppt/slides/_rels/slide3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30.xml"/></Relationships>
</file>

<file path=ppt/slides/_rels/slide3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Relationship Id="rId3" Type="http://schemas.openxmlformats.org/officeDocument/2006/relationships/notesSlide" Target="../notesSlides/notesSlide31.xml"/></Relationships>
</file>

<file path=ppt/slides/_rels/slide3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Relationship Id="rId3" Type="http://schemas.openxmlformats.org/officeDocument/2006/relationships/notesSlide" Target="../notesSlides/notesSlide32.xml"/></Relationships>
</file>

<file path=ppt/slides/_rels/slide3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Relationship Id="rId3" Type="http://schemas.openxmlformats.org/officeDocument/2006/relationships/notesSlide" Target="../notesSlides/notesSlide33.xml"/></Relationships>
</file>

<file path=ppt/slides/_rels/slide3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Relationship Id="rId3" Type="http://schemas.openxmlformats.org/officeDocument/2006/relationships/notesSlide" Target="../notesSlides/notesSlide34.xml"/></Relationships>
</file>

<file path=ppt/slides/_rels/slide3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35.xml"/></Relationships>
</file>

<file path=ppt/slides/_rels/slide3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Relationship Id="rId3" Type="http://schemas.openxmlformats.org/officeDocument/2006/relationships/notesSlide" Target="../notesSlides/notesSlide36.xml"/></Relationships>
</file>

<file path=ppt/slides/_rels/slide3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Relationship Id="rId3" Type="http://schemas.openxmlformats.org/officeDocument/2006/relationships/notesSlide" Target="../notesSlides/notesSlide37.xml"/></Relationships>
</file>

<file path=ppt/slides/_rels/slide39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Relationship Id="rId3" Type="http://schemas.openxmlformats.org/officeDocument/2006/relationships/notesSlide" Target="../notesSlides/notesSlide38.xml"/></Relationships>
</file>

<file path=ppt/slides/_rels/slide40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39.xml"/></Relationships>
</file>

<file path=ppt/slides/_rels/slide4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Relationship Id="rId3" Type="http://schemas.openxmlformats.org/officeDocument/2006/relationships/notesSlide" Target="../notesSlides/notesSlide40.xml"/></Relationships>
</file>

<file path=ppt/slides/_rels/slide4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Relationship Id="rId3" Type="http://schemas.openxmlformats.org/officeDocument/2006/relationships/notesSlide" Target="../notesSlides/notesSlide41.xml"/></Relationships>
</file>

<file path=ppt/slides/_rels/slide4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Relationship Id="rId3" Type="http://schemas.openxmlformats.org/officeDocument/2006/relationships/notesSlide" Target="../notesSlides/notesSlide42.xml"/></Relationships>
</file>

<file path=ppt/slides/_rels/slide4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43.xml"/></Relationships>
</file>

<file path=ppt/slides/_rels/slide4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Relationship Id="rId3" Type="http://schemas.openxmlformats.org/officeDocument/2006/relationships/notesSlide" Target="../notesSlides/notesSlide44.xml"/></Relationships>
</file>

<file path=ppt/slides/_rels/slide4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45.xml"/></Relationships>
</file>

<file path=ppt/slides/_rels/slide4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Relationship Id="rId3" Type="http://schemas.openxmlformats.org/officeDocument/2006/relationships/notesSlide" Target="../notesSlides/notesSlide46.xml"/></Relationships>
</file>

<file path=ppt/slides/_rels/slide4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Relationship Id="rId3" Type="http://schemas.openxmlformats.org/officeDocument/2006/relationships/notesSlide" Target="../notesSlides/notesSlide47.xml"/></Relationships>
</file>

<file path=ppt/slides/_rels/slide49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Relationship Id="rId3" Type="http://schemas.openxmlformats.org/officeDocument/2006/relationships/notesSlide" Target="../notesSlides/notesSlide48.xml"/></Relationships>
</file>

<file path=ppt/slides/_rels/slide50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49.xml"/></Relationships>
</file>

<file path=ppt/slides/_rels/slide5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Relationship Id="rId3" Type="http://schemas.openxmlformats.org/officeDocument/2006/relationships/notesSlide" Target="../notesSlides/notesSlide50.xml"/></Relationships>
</file>

<file path=ppt/slides/_rels/slide5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Relationship Id="rId3" Type="http://schemas.openxmlformats.org/officeDocument/2006/relationships/notesSlide" Target="../notesSlides/notesSlide51.xml"/></Relationships>
</file>

<file path=ppt/slides/_rels/slide5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52.xml"/></Relationships>
</file>

<file path=ppt/slides/_rels/slide5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Relationship Id="rId3" Type="http://schemas.openxmlformats.org/officeDocument/2006/relationships/notesSlide" Target="../notesSlides/notesSlide53.xml"/></Relationships>
</file>

<file path=ppt/slides/_rels/slide5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Relationship Id="rId3" Type="http://schemas.openxmlformats.org/officeDocument/2006/relationships/notesSlide" Target="../notesSlides/notesSlide54.xml"/></Relationships>
</file>

<file path=ppt/slides/_rels/slide5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55.xml"/></Relationships>
</file>

<file path=ppt/slides/_rels/slide5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Relationship Id="rId3" Type="http://schemas.openxmlformats.org/officeDocument/2006/relationships/notesSlide" Target="../notesSlides/notesSlide56.xml"/></Relationships>
</file>

<file path=ppt/slides/_rels/slide5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Relationship Id="rId3" Type="http://schemas.openxmlformats.org/officeDocument/2006/relationships/notesSlide" Target="../notesSlides/notesSlide57.xml"/></Relationships>
</file>

<file path=ppt/slides/_rels/slide59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Relationship Id="rId3" Type="http://schemas.openxmlformats.org/officeDocument/2006/relationships/notesSlide" Target="../notesSlides/notesSlide58.xml"/></Relationships>
</file>

<file path=ppt/slides/_rels/slide60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Relationship Id="rId3" Type="http://schemas.openxmlformats.org/officeDocument/2006/relationships/notesSlide" Target="../notesSlides/notesSlide59.xml"/></Relationships>
</file>

<file path=ppt/slides/_rels/slide6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Relationship Id="rId3" Type="http://schemas.openxmlformats.org/officeDocument/2006/relationships/notesSlide" Target="../notesSlides/notesSlide60.xml"/></Relationships>
</file>

<file path=ppt/slides/_rels/slide6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Relationship Id="rId3" Type="http://schemas.openxmlformats.org/officeDocument/2006/relationships/notesSlide" Target="../notesSlides/notesSlide61.xml"/>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rteu-logo-small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40080" y="164592"/>
            <a:ext cx="242773" cy="329184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1051560" y="182880"/>
            <a:ext cx="7315200" cy="32004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100" b="0">
                <a:solidFill>
                  <a:srgbClr val="5B6770"/>
                </a:solidFill>
              </a:rPr>
              <a:t>CEN207 Data Structures · Project Guide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40080" y="6446520"/>
            <a:ext cx="73152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000" b="0">
                <a:solidFill>
                  <a:srgbClr val="5B6770"/>
                </a:solidFill>
              </a:rPr>
              <a:t>RTEU Computer Engineering · Fall 2026–2027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640080" y="2194560"/>
            <a:ext cx="10911535" cy="128016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ctr"/>
            <a:r>
              <a:rPr sz="4000" b="1">
                <a:solidFill>
                  <a:srgbClr val="2E7D32"/>
                </a:solidFill>
              </a:rPr>
              <a:t>CEN207 Term Project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40080" y="3566160"/>
            <a:ext cx="10911535" cy="439928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ctr"/>
            <a:r>
              <a:rPr sz="2000" b="1">
                <a:solidFill>
                  <a:srgbClr val="1F2D3A"/>
                </a:solidFill>
              </a:rPr>
              <a:t>Project Guide — Fall 2026-2027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640080" y="4051808"/>
            <a:ext cx="10911535" cy="439928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ctr"/>
            <a:r>
              <a:rPr sz="2000" b="0">
                <a:solidFill>
                  <a:srgbClr val="1F2D3A"/>
                </a:solidFill>
              </a:rPr>
              <a:t>Asst. Prof. Dr. Uğur CORUH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rteu-logo-small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40080" y="164592"/>
            <a:ext cx="242773" cy="329184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1051560" y="182880"/>
            <a:ext cx="7315200" cy="32004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100" b="0">
                <a:solidFill>
                  <a:srgbClr val="5B6770"/>
                </a:solidFill>
              </a:rPr>
              <a:t>CEN207 Data Structures · Project Guide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40080" y="6446520"/>
            <a:ext cx="73152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000" b="0">
                <a:solidFill>
                  <a:srgbClr val="5B6770"/>
                </a:solidFill>
              </a:rPr>
              <a:t>RTEU Computer Engineering · Fall 2026–2027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0637215" y="6446520"/>
            <a:ext cx="9144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r"/>
            <a:r>
              <a:rPr sz="1000" b="0">
                <a:solidFill>
                  <a:srgbClr val="5B6770"/>
                </a:solidFill>
              </a:rPr>
              <a:t>2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40080" y="548640"/>
            <a:ext cx="10911535" cy="731520"/>
          </a:xfrm>
          <a:prstGeom prst="rect">
            <a:avLst/>
          </a:prstGeom>
          <a:noFill/>
        </p:spPr>
        <p:txBody>
          <a:bodyPr wrap="square" lIns="45720" rIns="45720" anchor="ctr">
            <a:spAutoFit/>
          </a:bodyPr>
          <a:lstStyle/>
          <a:p>
            <a:r>
              <a:rPr sz="3000" b="1">
                <a:solidFill>
                  <a:srgbClr val="2E7D32"/>
                </a:solidFill>
              </a:rPr>
              <a:t>One project, twice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640080" y="1325880"/>
            <a:ext cx="10911535" cy="1925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>
              <a:spcAft>
                <a:spcPts val="300"/>
              </a:spcAft>
            </a:pPr>
            <a:r>
              <a:rPr sz="2000" b="1">
                <a:solidFill>
                  <a:srgbClr val="2E7D32"/>
                </a:solidFill>
              </a:rPr>
              <a:t>• </a:t>
            </a:r>
            <a:r>
              <a:rPr sz="2000" b="1">
                <a:solidFill>
                  <a:srgbClr val="1F2D3A"/>
                </a:solidFill>
              </a:rPr>
              <a:t>One project</a:t>
            </a:r>
            <a:r>
              <a:rPr sz="2000" b="0">
                <a:solidFill>
                  <a:srgbClr val="1F2D3A"/>
                </a:solidFill>
              </a:rPr>
              <a:t> this term: an application you choose from the list</a:t>
            </a:r>
          </a:p>
          <a:p>
            <a:pPr>
              <a:spcAft>
                <a:spcPts val="300"/>
              </a:spcAft>
            </a:pPr>
            <a:r>
              <a:rPr sz="2000" b="1">
                <a:solidFill>
                  <a:srgbClr val="2E7D32"/>
                </a:solidFill>
              </a:rPr>
              <a:t>• </a:t>
            </a:r>
            <a:r>
              <a:rPr sz="2000" b="0">
                <a:solidFill>
                  <a:srgbClr val="1F2D3A"/>
                </a:solidFill>
              </a:rPr>
              <a:t>Implemented </a:t>
            </a:r>
            <a:r>
              <a:rPr sz="2000" b="1">
                <a:solidFill>
                  <a:srgbClr val="1F2D3A"/>
                </a:solidFill>
              </a:rPr>
              <a:t>twice</a:t>
            </a:r>
            <a:r>
              <a:rPr sz="2000" b="0">
                <a:solidFill>
                  <a:srgbClr val="1F2D3A"/>
                </a:solidFill>
              </a:rPr>
              <a:t> with the data structures and algorithms from class</a:t>
            </a:r>
          </a:p>
          <a:p>
            <a:pPr>
              <a:spcAft>
                <a:spcPts val="300"/>
              </a:spcAft>
            </a:pPr>
            <a:r>
              <a:rPr sz="2000" b="1">
                <a:solidFill>
                  <a:srgbClr val="2E7D32"/>
                </a:solidFill>
              </a:rPr>
              <a:t>• </a:t>
            </a:r>
            <a:r>
              <a:rPr sz="2000" b="0">
                <a:solidFill>
                  <a:srgbClr val="1F2D3A"/>
                </a:solidFill>
              </a:rPr>
              <a:t>First in </a:t>
            </a:r>
            <a:r>
              <a:rPr sz="2000" b="1">
                <a:solidFill>
                  <a:srgbClr val="1F2D3A"/>
                </a:solidFill>
              </a:rPr>
              <a:t>C</a:t>
            </a:r>
            <a:r>
              <a:rPr sz="2000" b="0">
                <a:solidFill>
                  <a:srgbClr val="1F2D3A"/>
                </a:solidFill>
              </a:rPr>
              <a:t> (midterm check), then extended in </a:t>
            </a:r>
            <a:r>
              <a:rPr sz="2000" b="1">
                <a:solidFill>
                  <a:srgbClr val="1F2D3A"/>
                </a:solidFill>
              </a:rPr>
              <a:t>Java</a:t>
            </a:r>
            <a:r>
              <a:rPr sz="2000" b="0">
                <a:solidFill>
                  <a:srgbClr val="1F2D3A"/>
                </a:solidFill>
              </a:rPr>
              <a:t> (final check)</a:t>
            </a:r>
          </a:p>
          <a:p>
            <a:pPr>
              <a:spcAft>
                <a:spcPts val="300"/>
              </a:spcAft>
            </a:pPr>
            <a:r>
              <a:rPr sz="2000" b="1">
                <a:solidFill>
                  <a:srgbClr val="2E7D32"/>
                </a:solidFill>
              </a:rPr>
              <a:t>• </a:t>
            </a:r>
            <a:r>
              <a:rPr sz="2000" b="0">
                <a:solidFill>
                  <a:srgbClr val="1F2D3A"/>
                </a:solidFill>
              </a:rPr>
              <a:t>Goal: answer "why did I choose this structure?" with </a:t>
            </a:r>
            <a:r>
              <a:rPr sz="2000" b="1">
                <a:solidFill>
                  <a:srgbClr val="1F2D3A"/>
                </a:solidFill>
              </a:rPr>
              <a:t>numbers</a:t>
            </a:r>
            <a:r>
              <a:rPr sz="2000" b="0">
                <a:solidFill>
                  <a:srgbClr val="1F2D3A"/>
                </a:solidFill>
              </a:rPr>
              <a:t> — complexity and measurements, not opinions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rteu-logo-small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40080" y="164592"/>
            <a:ext cx="242773" cy="329184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1051560" y="182880"/>
            <a:ext cx="7315200" cy="32004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100" b="0">
                <a:solidFill>
                  <a:srgbClr val="5B6770"/>
                </a:solidFill>
              </a:rPr>
              <a:t>CEN207 Data Structures · Project Guide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40080" y="6446520"/>
            <a:ext cx="73152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000" b="0">
                <a:solidFill>
                  <a:srgbClr val="5B6770"/>
                </a:solidFill>
              </a:rPr>
              <a:t>RTEU Computer Engineering · Fall 2026–2027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0637215" y="6446520"/>
            <a:ext cx="9144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r"/>
            <a:r>
              <a:rPr sz="1000" b="0">
                <a:solidFill>
                  <a:srgbClr val="5B6770"/>
                </a:solidFill>
              </a:rPr>
              <a:t>3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40080" y="548640"/>
            <a:ext cx="10911535" cy="731520"/>
          </a:xfrm>
          <a:prstGeom prst="rect">
            <a:avLst/>
          </a:prstGeom>
          <a:noFill/>
        </p:spPr>
        <p:txBody>
          <a:bodyPr wrap="square" lIns="45720" rIns="45720" anchor="ctr">
            <a:spAutoFit/>
          </a:bodyPr>
          <a:lstStyle/>
          <a:p>
            <a:r>
              <a:rPr sz="3000" b="1">
                <a:solidFill>
                  <a:srgbClr val="2E7D32"/>
                </a:solidFill>
              </a:rPr>
              <a:t>At a glance — team and checks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640080" y="1325880"/>
            <a:ext cx="10911535" cy="22555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>
              <a:spcAft>
                <a:spcPts val="300"/>
              </a:spcAft>
            </a:pPr>
            <a:r>
              <a:rPr sz="2000" b="1">
                <a:solidFill>
                  <a:srgbClr val="2E7D32"/>
                </a:solidFill>
              </a:rPr>
              <a:t>• </a:t>
            </a:r>
            <a:r>
              <a:rPr sz="2000" b="1">
                <a:solidFill>
                  <a:srgbClr val="1F2D3A"/>
                </a:solidFill>
              </a:rPr>
              <a:t>Team:</a:t>
            </a:r>
            <a:r>
              <a:rPr sz="2000" b="0">
                <a:solidFill>
                  <a:srgbClr val="1F2D3A"/>
                </a:solidFill>
              </a:rPr>
              <a:t> at most 5 students (working alone is also allowed)</a:t>
            </a:r>
          </a:p>
          <a:p>
            <a:pPr>
              <a:spcAft>
                <a:spcPts val="300"/>
              </a:spcAft>
            </a:pPr>
            <a:r>
              <a:rPr sz="2000" b="1">
                <a:solidFill>
                  <a:srgbClr val="2E7D32"/>
                </a:solidFill>
              </a:rPr>
              <a:t>• </a:t>
            </a:r>
            <a:r>
              <a:rPr sz="2000" b="0">
                <a:solidFill>
                  <a:srgbClr val="1F2D3A"/>
                </a:solidFill>
              </a:rPr>
              <a:t>Each topic taken by </a:t>
            </a:r>
            <a:r>
              <a:rPr sz="2000" b="1">
                <a:solidFill>
                  <a:srgbClr val="1F2D3A"/>
                </a:solidFill>
              </a:rPr>
              <a:t>one team only</a:t>
            </a:r>
            <a:r>
              <a:rPr sz="2000" b="0">
                <a:solidFill>
                  <a:srgbClr val="1F2D3A"/>
                </a:solidFill>
              </a:rPr>
              <a:t>; no team changes after week 3</a:t>
            </a:r>
          </a:p>
          <a:p>
            <a:pPr>
              <a:spcAft>
                <a:spcPts val="300"/>
              </a:spcAft>
            </a:pPr>
            <a:r>
              <a:rPr sz="2000" b="1">
                <a:solidFill>
                  <a:srgbClr val="2E7D32"/>
                </a:solidFill>
              </a:rPr>
              <a:t>• </a:t>
            </a:r>
            <a:r>
              <a:rPr sz="2000" b="1">
                <a:solidFill>
                  <a:srgbClr val="1F2D3A"/>
                </a:solidFill>
              </a:rPr>
              <a:t>Midterm check (RAP1):</a:t>
            </a:r>
            <a:r>
              <a:rPr sz="2000" b="0">
                <a:solidFill>
                  <a:srgbClr val="1F2D3A"/>
                </a:solidFill>
              </a:rPr>
              <a:t> C implementation, report, demo — week 7, 30.10.2026 — 60% of midterm</a:t>
            </a:r>
          </a:p>
          <a:p>
            <a:pPr>
              <a:spcAft>
                <a:spcPts val="300"/>
              </a:spcAft>
            </a:pPr>
            <a:r>
              <a:rPr sz="2000" b="1">
                <a:solidFill>
                  <a:srgbClr val="2E7D32"/>
                </a:solidFill>
              </a:rPr>
              <a:t>• </a:t>
            </a:r>
            <a:r>
              <a:rPr sz="2000" b="1">
                <a:solidFill>
                  <a:srgbClr val="1F2D3A"/>
                </a:solidFill>
              </a:rPr>
              <a:t>Final check (RAP2):</a:t>
            </a:r>
            <a:r>
              <a:rPr sz="2000" b="0">
                <a:solidFill>
                  <a:srgbClr val="1F2D3A"/>
                </a:solidFill>
              </a:rPr>
              <a:t> Java implementation, report, demo — week 15, 25.12.2026 — 70% of final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rteu-logo-small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40080" y="164592"/>
            <a:ext cx="242773" cy="329184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1051560" y="182880"/>
            <a:ext cx="7315200" cy="32004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100" b="0">
                <a:solidFill>
                  <a:srgbClr val="5B6770"/>
                </a:solidFill>
              </a:rPr>
              <a:t>CEN207 Data Structures · Project Guide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40080" y="6446520"/>
            <a:ext cx="73152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000" b="0">
                <a:solidFill>
                  <a:srgbClr val="5B6770"/>
                </a:solidFill>
              </a:rPr>
              <a:t>RTEU Computer Engineering · Fall 2026–2027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0637215" y="6446520"/>
            <a:ext cx="9144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r"/>
            <a:r>
              <a:rPr sz="1000" b="0">
                <a:solidFill>
                  <a:srgbClr val="5B6770"/>
                </a:solidFill>
              </a:rPr>
              <a:t>4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40080" y="548640"/>
            <a:ext cx="10911535" cy="731520"/>
          </a:xfrm>
          <a:prstGeom prst="rect">
            <a:avLst/>
          </a:prstGeom>
          <a:noFill/>
        </p:spPr>
        <p:txBody>
          <a:bodyPr wrap="square" lIns="45720" rIns="45720" anchor="ctr">
            <a:spAutoFit/>
          </a:bodyPr>
          <a:lstStyle/>
          <a:p>
            <a:r>
              <a:rPr sz="3000" b="1">
                <a:solidFill>
                  <a:srgbClr val="2E7D32"/>
                </a:solidFill>
              </a:rPr>
              <a:t>At a glance — tools, scope, deadlines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640080" y="1325880"/>
            <a:ext cx="10911535" cy="22555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>
              <a:spcAft>
                <a:spcPts val="300"/>
              </a:spcAft>
            </a:pPr>
            <a:r>
              <a:rPr sz="2000" b="1">
                <a:solidFill>
                  <a:srgbClr val="2E7D32"/>
                </a:solidFill>
              </a:rPr>
              <a:t>• </a:t>
            </a:r>
            <a:r>
              <a:rPr sz="2000" b="1">
                <a:solidFill>
                  <a:srgbClr val="1F2D3A"/>
                </a:solidFill>
              </a:rPr>
              <a:t>Tools:</a:t>
            </a:r>
            <a:r>
              <a:rPr sz="2000" b="0">
                <a:solidFill>
                  <a:srgbClr val="1F2D3A"/>
                </a:solidFill>
              </a:rPr>
              <a:t> CMake + GoogleTest + Doxygen (C); JDK 21 + Maven + JUnit 5 (Java); Git and GitHub</a:t>
            </a:r>
          </a:p>
          <a:p>
            <a:pPr>
              <a:spcAft>
                <a:spcPts val="300"/>
              </a:spcAft>
            </a:pPr>
            <a:r>
              <a:rPr sz="2000" b="1">
                <a:solidFill>
                  <a:srgbClr val="2E7D32"/>
                </a:solidFill>
              </a:rPr>
              <a:t>• </a:t>
            </a:r>
            <a:r>
              <a:rPr sz="2000" b="1">
                <a:solidFill>
                  <a:srgbClr val="1F2D3A"/>
                </a:solidFill>
              </a:rPr>
              <a:t>Scope:</a:t>
            </a:r>
            <a:r>
              <a:rPr sz="2000" b="0">
                <a:solidFill>
                  <a:srgbClr val="1F2D3A"/>
                </a:solidFill>
              </a:rPr>
              <a:t> every requirement code (V1–V6, F1–F9) is mandatory for every topic</a:t>
            </a:r>
          </a:p>
          <a:p>
            <a:pPr>
              <a:spcAft>
                <a:spcPts val="300"/>
              </a:spcAft>
            </a:pPr>
            <a:r>
              <a:rPr sz="2000" b="1">
                <a:solidFill>
                  <a:srgbClr val="2E7D32"/>
                </a:solidFill>
              </a:rPr>
              <a:t>• </a:t>
            </a:r>
            <a:r>
              <a:rPr sz="2000" b="0">
                <a:solidFill>
                  <a:srgbClr val="1F2D3A"/>
                </a:solidFill>
              </a:rPr>
              <a:t>The topic box tells you what each code represents in that application</a:t>
            </a:r>
          </a:p>
          <a:p>
            <a:pPr>
              <a:spcAft>
                <a:spcPts val="300"/>
              </a:spcAft>
            </a:pPr>
            <a:r>
              <a:rPr sz="2000" b="1">
                <a:solidFill>
                  <a:srgbClr val="2E7D32"/>
                </a:solidFill>
              </a:rPr>
              <a:t>• </a:t>
            </a:r>
            <a:r>
              <a:rPr sz="2000" b="1">
                <a:solidFill>
                  <a:srgbClr val="1F2D3A"/>
                </a:solidFill>
              </a:rPr>
              <a:t>Deadlines:</a:t>
            </a:r>
            <a:r>
              <a:rPr sz="2000" b="0">
                <a:solidFill>
                  <a:srgbClr val="1F2D3A"/>
                </a:solidFill>
              </a:rPr>
              <a:t> topic/team selection by end of week 3 (04.10.2026); plan approval week 4 (09.10.2026)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2E7D32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1051560" y="182880"/>
            <a:ext cx="7315200" cy="32004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100" b="0">
                <a:solidFill>
                  <a:srgbClr val="D8F0F2"/>
                </a:solidFill>
              </a:rPr>
              <a:t>CEN207 Data Structures · Project Guide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640080" y="6446520"/>
            <a:ext cx="73152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000" b="0">
                <a:solidFill>
                  <a:srgbClr val="D8F0F2"/>
                </a:solidFill>
              </a:rPr>
              <a:t>RTEU Computer Engineering · Fall 2026–2027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10637215" y="6446520"/>
            <a:ext cx="9144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r"/>
            <a:r>
              <a:rPr sz="1000" b="0">
                <a:solidFill>
                  <a:srgbClr val="D8F0F2"/>
                </a:solidFill>
              </a:rPr>
              <a:t>5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640080" y="2743200"/>
            <a:ext cx="10911535" cy="128016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l"/>
            <a:r>
              <a:rPr sz="4000" b="1">
                <a:solidFill>
                  <a:srgbClr val="FFFFFF"/>
                </a:solidFill>
              </a:rPr>
              <a:t>1. Calendar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rteu-logo-small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40080" y="164592"/>
            <a:ext cx="242773" cy="329184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1051560" y="182880"/>
            <a:ext cx="7315200" cy="32004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100" b="0">
                <a:solidFill>
                  <a:srgbClr val="5B6770"/>
                </a:solidFill>
              </a:rPr>
              <a:t>CEN207 Data Structures · Project Guide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40080" y="6446520"/>
            <a:ext cx="73152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000" b="0">
                <a:solidFill>
                  <a:srgbClr val="5B6770"/>
                </a:solidFill>
              </a:rPr>
              <a:t>RTEU Computer Engineering · Fall 2026–2027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0637215" y="6446520"/>
            <a:ext cx="9144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r"/>
            <a:r>
              <a:rPr sz="1000" b="0">
                <a:solidFill>
                  <a:srgbClr val="5B6770"/>
                </a:solidFill>
              </a:rPr>
              <a:t>6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40080" y="548640"/>
            <a:ext cx="10911535" cy="731520"/>
          </a:xfrm>
          <a:prstGeom prst="rect">
            <a:avLst/>
          </a:prstGeom>
          <a:noFill/>
        </p:spPr>
        <p:txBody>
          <a:bodyPr wrap="square" lIns="45720" rIns="45720" anchor="ctr">
            <a:spAutoFit/>
          </a:bodyPr>
          <a:lstStyle/>
          <a:p>
            <a:r>
              <a:rPr sz="3000" b="1">
                <a:solidFill>
                  <a:srgbClr val="2E7D32"/>
                </a:solidFill>
              </a:rPr>
              <a:t>Project calendar</a:t>
            </a:r>
          </a:p>
        </p:txBody>
      </p:sp>
      <p:graphicFrame>
        <p:nvGraphicFramePr>
          <p:cNvPr id="7" name="Table 6"/>
          <p:cNvGraphicFramePr>
            <a:graphicFrameLocks noGrp="1"/>
          </p:cNvGraphicFramePr>
          <p:nvPr/>
        </p:nvGraphicFramePr>
        <p:xfrm>
          <a:off x="640080" y="1325880"/>
          <a:ext cx="10911533" cy="2569463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5668329"/>
                <a:gridCol w="2409040"/>
                <a:gridCol w="2834164"/>
              </a:tblGrid>
              <a:tr h="367066">
                <a:tc>
                  <a:txBody>
                    <a:bodyPr wrap="square"/>
                    <a:lstStyle/>
                    <a:p>
                      <a:r>
                        <a:rPr sz="1439" b="1">
                          <a:solidFill>
                            <a:srgbClr val="FFFFFF"/>
                          </a:solidFill>
                        </a:rPr>
                        <a:t>Milestone</a:t>
                      </a:r>
                    </a:p>
                  </a:txBody>
                  <a:tcPr marL="54864" marR="54864" marT="27432" marB="27432" anchor="ctr">
                    <a:solidFill>
                      <a:srgbClr val="2E7D32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439" b="1">
                          <a:solidFill>
                            <a:srgbClr val="FFFFFF"/>
                          </a:solidFill>
                        </a:rPr>
                        <a:t>Week</a:t>
                      </a:r>
                    </a:p>
                  </a:txBody>
                  <a:tcPr marL="54864" marR="54864" marT="27432" marB="27432" anchor="ctr">
                    <a:solidFill>
                      <a:srgbClr val="2E7D32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439" b="1">
                          <a:solidFill>
                            <a:srgbClr val="FFFFFF"/>
                          </a:solidFill>
                        </a:rPr>
                        <a:t>Date</a:t>
                      </a:r>
                    </a:p>
                  </a:txBody>
                  <a:tcPr marL="54864" marR="54864" marT="27432" marB="27432" anchor="ctr">
                    <a:solidFill>
                      <a:srgbClr val="2E7D32"/>
                    </a:solidFill>
                  </a:tcPr>
                </a:tc>
              </a:tr>
              <a:tr h="367066">
                <a:tc>
                  <a:txBody>
                    <a:bodyPr wrap="square"/>
                    <a:lstStyle/>
                    <a:p>
                      <a:r>
                        <a:rPr sz="1439" b="0">
                          <a:solidFill>
                            <a:srgbClr val="1F2D3A"/>
                          </a:solidFill>
                        </a:rPr>
                        <a:t>Topic and team selection</a:t>
                      </a:r>
                    </a:p>
                  </a:txBody>
                  <a:tcPr marL="54864" marR="54864" marT="27432" marB="27432" anchor="ctr">
                    <a:solidFill>
                      <a:srgbClr val="FFFFFF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439" b="0">
                          <a:solidFill>
                            <a:srgbClr val="1F2D3A"/>
                          </a:solidFill>
                        </a:rPr>
                        <a:t>end of week 3</a:t>
                      </a:r>
                    </a:p>
                  </a:txBody>
                  <a:tcPr marL="54864" marR="54864" marT="27432" marB="27432" anchor="ctr">
                    <a:solidFill>
                      <a:srgbClr val="FFFFFF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439" b="0">
                          <a:solidFill>
                            <a:srgbClr val="1F2D3A"/>
                          </a:solidFill>
                        </a:rPr>
                        <a:t>04.10.2026</a:t>
                      </a:r>
                    </a:p>
                  </a:txBody>
                  <a:tcPr marL="54864" marR="54864" marT="27432" marB="27432" anchor="ctr">
                    <a:solidFill>
                      <a:srgbClr val="FFFFFF"/>
                    </a:solidFill>
                  </a:tcPr>
                </a:tc>
              </a:tr>
              <a:tr h="367066">
                <a:tc>
                  <a:txBody>
                    <a:bodyPr wrap="square"/>
                    <a:lstStyle/>
                    <a:p>
                      <a:r>
                        <a:rPr sz="1439" b="0">
                          <a:solidFill>
                            <a:srgbClr val="1F2D3A"/>
                          </a:solidFill>
                        </a:rPr>
                        <a:t>Project plan approval</a:t>
                      </a:r>
                    </a:p>
                  </a:txBody>
                  <a:tcPr marL="54864" marR="54864" marT="27432" marB="27432" anchor="ctr">
                    <a:solidFill>
                      <a:srgbClr val="EAF6EC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439" b="0">
                          <a:solidFill>
                            <a:srgbClr val="1F2D3A"/>
                          </a:solidFill>
                        </a:rPr>
                        <a:t>week 4</a:t>
                      </a:r>
                    </a:p>
                  </a:txBody>
                  <a:tcPr marL="54864" marR="54864" marT="27432" marB="27432" anchor="ctr">
                    <a:solidFill>
                      <a:srgbClr val="EAF6EC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439" b="0">
                          <a:solidFill>
                            <a:srgbClr val="1F2D3A"/>
                          </a:solidFill>
                        </a:rPr>
                        <a:t>09.10.2026</a:t>
                      </a:r>
                    </a:p>
                  </a:txBody>
                  <a:tcPr marL="54864" marR="54864" marT="27432" marB="27432" anchor="ctr">
                    <a:solidFill>
                      <a:srgbClr val="EAF6EC"/>
                    </a:solidFill>
                  </a:tcPr>
                </a:tc>
              </a:tr>
              <a:tr h="367066">
                <a:tc>
                  <a:txBody>
                    <a:bodyPr wrap="square"/>
                    <a:lstStyle/>
                    <a:p>
                      <a:r>
                        <a:rPr sz="1439" b="0">
                          <a:solidFill>
                            <a:srgbClr val="1F2D3A"/>
                          </a:solidFill>
                        </a:rPr>
                        <a:t>Midterm demo + interim report (RAP1)</a:t>
                      </a:r>
                    </a:p>
                  </a:txBody>
                  <a:tcPr marL="54864" marR="54864" marT="27432" marB="27432" anchor="ctr">
                    <a:solidFill>
                      <a:srgbClr val="FFFFFF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439" b="0">
                          <a:solidFill>
                            <a:srgbClr val="1F2D3A"/>
                          </a:solidFill>
                        </a:rPr>
                        <a:t>week 7</a:t>
                      </a:r>
                    </a:p>
                  </a:txBody>
                  <a:tcPr marL="54864" marR="54864" marT="27432" marB="27432" anchor="ctr">
                    <a:solidFill>
                      <a:srgbClr val="FFFFFF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439" b="0">
                          <a:solidFill>
                            <a:srgbClr val="1F2D3A"/>
                          </a:solidFill>
                        </a:rPr>
                        <a:t>30.10.2026</a:t>
                      </a:r>
                    </a:p>
                  </a:txBody>
                  <a:tcPr marL="54864" marR="54864" marT="27432" marB="27432" anchor="ctr">
                    <a:solidFill>
                      <a:srgbClr val="FFFFFF"/>
                    </a:solidFill>
                  </a:tcPr>
                </a:tc>
              </a:tr>
              <a:tr h="367066">
                <a:tc>
                  <a:txBody>
                    <a:bodyPr wrap="square"/>
                    <a:lstStyle/>
                    <a:p>
                      <a:r>
                        <a:rPr sz="1439" b="0">
                          <a:solidFill>
                            <a:srgbClr val="1F2D3A"/>
                          </a:solidFill>
                        </a:rPr>
                        <a:t>Quiz-1</a:t>
                      </a:r>
                    </a:p>
                  </a:txBody>
                  <a:tcPr marL="54864" marR="54864" marT="27432" marB="27432" anchor="ctr">
                    <a:solidFill>
                      <a:srgbClr val="EAF6EC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439" b="0">
                          <a:solidFill>
                            <a:srgbClr val="1F2D3A"/>
                          </a:solidFill>
                        </a:rPr>
                        <a:t>week 8</a:t>
                      </a:r>
                    </a:p>
                  </a:txBody>
                  <a:tcPr marL="54864" marR="54864" marT="27432" marB="27432" anchor="ctr">
                    <a:solidFill>
                      <a:srgbClr val="EAF6EC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439" b="0">
                          <a:solidFill>
                            <a:srgbClr val="1F2D3A"/>
                          </a:solidFill>
                        </a:rPr>
                        <a:t>31.10–08.11.2026</a:t>
                      </a:r>
                    </a:p>
                  </a:txBody>
                  <a:tcPr marL="54864" marR="54864" marT="27432" marB="27432" anchor="ctr">
                    <a:solidFill>
                      <a:srgbClr val="EAF6EC"/>
                    </a:solidFill>
                  </a:tcPr>
                </a:tc>
              </a:tr>
              <a:tr h="367066">
                <a:tc>
                  <a:txBody>
                    <a:bodyPr wrap="square"/>
                    <a:lstStyle/>
                    <a:p>
                      <a:r>
                        <a:rPr sz="1439" b="0">
                          <a:solidFill>
                            <a:srgbClr val="1F2D3A"/>
                          </a:solidFill>
                        </a:rPr>
                        <a:t>Final demo + final report (RAP2)</a:t>
                      </a:r>
                    </a:p>
                  </a:txBody>
                  <a:tcPr marL="54864" marR="54864" marT="27432" marB="27432" anchor="ctr">
                    <a:solidFill>
                      <a:srgbClr val="FFFFFF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439" b="0">
                          <a:solidFill>
                            <a:srgbClr val="1F2D3A"/>
                          </a:solidFill>
                        </a:rPr>
                        <a:t>week 15</a:t>
                      </a:r>
                    </a:p>
                  </a:txBody>
                  <a:tcPr marL="54864" marR="54864" marT="27432" marB="27432" anchor="ctr">
                    <a:solidFill>
                      <a:srgbClr val="FFFFFF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439" b="0">
                          <a:solidFill>
                            <a:srgbClr val="1F2D3A"/>
                          </a:solidFill>
                        </a:rPr>
                        <a:t>25.12.2026</a:t>
                      </a:r>
                    </a:p>
                  </a:txBody>
                  <a:tcPr marL="54864" marR="54864" marT="27432" marB="27432" anchor="ctr">
                    <a:solidFill>
                      <a:srgbClr val="FFFFFF"/>
                    </a:solidFill>
                  </a:tcPr>
                </a:tc>
              </a:tr>
              <a:tr h="367067">
                <a:tc>
                  <a:txBody>
                    <a:bodyPr wrap="square"/>
                    <a:lstStyle/>
                    <a:p>
                      <a:r>
                        <a:rPr sz="1439" b="0">
                          <a:solidFill>
                            <a:srgbClr val="1F2D3A"/>
                          </a:solidFill>
                        </a:rPr>
                        <a:t>Quiz-2</a:t>
                      </a:r>
                    </a:p>
                  </a:txBody>
                  <a:tcPr marL="54864" marR="54864" marT="27432" marB="27432" anchor="ctr">
                    <a:solidFill>
                      <a:srgbClr val="EAF6EC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439" b="0">
                          <a:solidFill>
                            <a:srgbClr val="1F2D3A"/>
                          </a:solidFill>
                        </a:rPr>
                        <a:t>week 16</a:t>
                      </a:r>
                    </a:p>
                  </a:txBody>
                  <a:tcPr marL="54864" marR="54864" marT="27432" marB="27432" anchor="ctr">
                    <a:solidFill>
                      <a:srgbClr val="EAF6EC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439" b="0">
                          <a:solidFill>
                            <a:srgbClr val="1F2D3A"/>
                          </a:solidFill>
                        </a:rPr>
                        <a:t>04–17.01.2027</a:t>
                      </a:r>
                    </a:p>
                  </a:txBody>
                  <a:tcPr marL="54864" marR="54864" marT="27432" marB="27432" anchor="ctr">
                    <a:solidFill>
                      <a:srgbClr val="EAF6EC"/>
                    </a:solidFill>
                  </a:tcPr>
                </a:tc>
              </a:tr>
            </a:tbl>
          </a:graphicData>
        </a:graphic>
      </p:graphicFrame>
    </p:spTree>
  </p:cSld>
  <p:clrMapOvr>
    <a:masterClrMapping/>
  </p:clrMapOvr>
</p:sld>
</file>

<file path=ppt/slides/slide7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2E7D32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1051560" y="182880"/>
            <a:ext cx="7315200" cy="32004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100" b="0">
                <a:solidFill>
                  <a:srgbClr val="D8F0F2"/>
                </a:solidFill>
              </a:rPr>
              <a:t>CEN207 Data Structures · Project Guide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640080" y="6446520"/>
            <a:ext cx="73152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000" b="0">
                <a:solidFill>
                  <a:srgbClr val="D8F0F2"/>
                </a:solidFill>
              </a:rPr>
              <a:t>RTEU Computer Engineering · Fall 2026–2027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10637215" y="6446520"/>
            <a:ext cx="9144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r"/>
            <a:r>
              <a:rPr sz="1000" b="0">
                <a:solidFill>
                  <a:srgbClr val="D8F0F2"/>
                </a:solidFill>
              </a:rPr>
              <a:t>7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640080" y="2743200"/>
            <a:ext cx="10911535" cy="128016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l"/>
            <a:r>
              <a:rPr sz="4000" b="1">
                <a:solidFill>
                  <a:srgbClr val="FFFFFF"/>
                </a:solidFill>
              </a:rPr>
              <a:t>2. Assessment Structure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rteu-logo-small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40080" y="164592"/>
            <a:ext cx="242773" cy="329184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1051560" y="182880"/>
            <a:ext cx="7315200" cy="32004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100" b="0">
                <a:solidFill>
                  <a:srgbClr val="5B6770"/>
                </a:solidFill>
              </a:rPr>
              <a:t>CEN207 Data Structures · Project Guide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40080" y="6446520"/>
            <a:ext cx="73152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000" b="0">
                <a:solidFill>
                  <a:srgbClr val="5B6770"/>
                </a:solidFill>
              </a:rPr>
              <a:t>RTEU Computer Engineering · Fall 2026–2027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0637215" y="6446520"/>
            <a:ext cx="9144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r"/>
            <a:r>
              <a:rPr sz="1000" b="0">
                <a:solidFill>
                  <a:srgbClr val="5B6770"/>
                </a:solidFill>
              </a:rPr>
              <a:t>8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40080" y="548640"/>
            <a:ext cx="10911535" cy="731520"/>
          </a:xfrm>
          <a:prstGeom prst="rect">
            <a:avLst/>
          </a:prstGeom>
          <a:noFill/>
        </p:spPr>
        <p:txBody>
          <a:bodyPr wrap="square" lIns="45720" rIns="45720" anchor="ctr">
            <a:spAutoFit/>
          </a:bodyPr>
          <a:lstStyle/>
          <a:p>
            <a:r>
              <a:rPr sz="3000" b="1">
                <a:solidFill>
                  <a:srgbClr val="2E7D32"/>
                </a:solidFill>
              </a:rPr>
              <a:t>How the project feeds into the grade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640080" y="1325880"/>
            <a:ext cx="10911535" cy="439928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l"/>
            <a:r>
              <a:rPr sz="2000" b="0">
                <a:solidFill>
                  <a:srgbClr val="1F2D3A"/>
                </a:solidFill>
              </a:rPr>
              <a:t>$$ Grade_{Midterm} = 0.6 cdot RAP1 + 0.4 cdot Quiztext{-}1 $$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640080" y="1875536"/>
            <a:ext cx="10911535" cy="439928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l"/>
            <a:r>
              <a:rPr sz="2000" b="0">
                <a:solidFill>
                  <a:srgbClr val="1F2D3A"/>
                </a:solidFill>
              </a:rPr>
              <a:t>$$ Grade_{Final} = 0.7 cdot RAP2 + 0.3 cdot Quiztext{-}2 $$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640080" y="2425192"/>
            <a:ext cx="10911535" cy="439928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l"/>
            <a:r>
              <a:rPr sz="2000" b="0">
                <a:solidFill>
                  <a:srgbClr val="1F2D3A"/>
                </a:solidFill>
              </a:rPr>
              <a:t>$$ Course grade = 0.4 cdot Midterm + 0.6 cdot Final $$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rteu-logo-small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40080" y="164592"/>
            <a:ext cx="242773" cy="329184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1051560" y="182880"/>
            <a:ext cx="7315200" cy="32004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100" b="0">
                <a:solidFill>
                  <a:srgbClr val="5B6770"/>
                </a:solidFill>
              </a:rPr>
              <a:t>CEN207 Data Structures · Project Guide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40080" y="6446520"/>
            <a:ext cx="73152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000" b="0">
                <a:solidFill>
                  <a:srgbClr val="5B6770"/>
                </a:solidFill>
              </a:rPr>
              <a:t>RTEU Computer Engineering · Fall 2026–2027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0637215" y="6446520"/>
            <a:ext cx="9144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r"/>
            <a:r>
              <a:rPr sz="1000" b="0">
                <a:solidFill>
                  <a:srgbClr val="5B6770"/>
                </a:solidFill>
              </a:rPr>
              <a:t>9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40080" y="548640"/>
            <a:ext cx="10911535" cy="731520"/>
          </a:xfrm>
          <a:prstGeom prst="rect">
            <a:avLst/>
          </a:prstGeom>
          <a:noFill/>
        </p:spPr>
        <p:txBody>
          <a:bodyPr wrap="square" lIns="45720" rIns="45720" anchor="ctr">
            <a:spAutoFit/>
          </a:bodyPr>
          <a:lstStyle/>
          <a:p>
            <a:r>
              <a:rPr sz="2600" b="1">
                <a:solidFill>
                  <a:srgbClr val="2E7D32"/>
                </a:solidFill>
              </a:rPr>
              <a:t>Which learning outcomes each checkpoint measures</a:t>
            </a:r>
          </a:p>
        </p:txBody>
      </p:sp>
      <p:graphicFrame>
        <p:nvGraphicFramePr>
          <p:cNvPr id="7" name="Table 6"/>
          <p:cNvGraphicFramePr>
            <a:graphicFrameLocks noGrp="1"/>
          </p:cNvGraphicFramePr>
          <p:nvPr/>
        </p:nvGraphicFramePr>
        <p:xfrm>
          <a:off x="640080" y="1325880"/>
          <a:ext cx="10911533" cy="3368649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6277869"/>
                <a:gridCol w="2242096"/>
                <a:gridCol w="1195784"/>
                <a:gridCol w="1195784"/>
              </a:tblGrid>
              <a:tr h="421081">
                <a:tc>
                  <a:txBody>
                    <a:bodyPr wrap="square"/>
                    <a:lstStyle/>
                    <a:p>
                      <a:r>
                        <a:rPr sz="1296" b="1">
                          <a:solidFill>
                            <a:srgbClr val="FFFFFF"/>
                          </a:solidFill>
                        </a:rPr>
                        <a:t>LO</a:t>
                      </a:r>
                    </a:p>
                  </a:txBody>
                  <a:tcPr marL="54864" marR="54864" marT="27432" marB="27432" anchor="ctr">
                    <a:solidFill>
                      <a:srgbClr val="2E7D32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296" b="1">
                          <a:solidFill>
                            <a:srgbClr val="FFFFFF"/>
                          </a:solidFill>
                        </a:rPr>
                        <a:t>Bloom level</a:t>
                      </a:r>
                    </a:p>
                  </a:txBody>
                  <a:tcPr marL="54864" marR="54864" marT="27432" marB="27432" anchor="ctr">
                    <a:solidFill>
                      <a:srgbClr val="2E7D32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296" b="1">
                          <a:solidFill>
                            <a:srgbClr val="FFFFFF"/>
                          </a:solidFill>
                        </a:rPr>
                        <a:t>RAP1</a:t>
                      </a:r>
                    </a:p>
                  </a:txBody>
                  <a:tcPr marL="54864" marR="54864" marT="27432" marB="27432" anchor="ctr">
                    <a:solidFill>
                      <a:srgbClr val="2E7D32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296" b="1">
                          <a:solidFill>
                            <a:srgbClr val="FFFFFF"/>
                          </a:solidFill>
                        </a:rPr>
                        <a:t>RAP2</a:t>
                      </a:r>
                    </a:p>
                  </a:txBody>
                  <a:tcPr marL="54864" marR="54864" marT="27432" marB="27432" anchor="ctr">
                    <a:solidFill>
                      <a:srgbClr val="2E7D32"/>
                    </a:solidFill>
                  </a:tcPr>
                </a:tc>
              </a:tr>
              <a:tr h="421081">
                <a:tc>
                  <a:txBody>
                    <a:bodyPr wrap="square"/>
                    <a:lstStyle/>
                    <a:p>
                      <a:r>
                        <a:rPr sz="1296" b="0">
                          <a:solidFill>
                            <a:srgbClr val="1F2D3A"/>
                          </a:solidFill>
                        </a:rPr>
                        <a:t>LO.1 Linear/non-linear data structures</a:t>
                      </a:r>
                    </a:p>
                  </a:txBody>
                  <a:tcPr marL="54864" marR="54864" marT="27432" marB="27432" anchor="ctr">
                    <a:solidFill>
                      <a:srgbClr val="FFFFFF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296" b="0">
                          <a:solidFill>
                            <a:srgbClr val="1F2D3A"/>
                          </a:solidFill>
                        </a:rPr>
                        <a:t>Understand</a:t>
                      </a:r>
                    </a:p>
                  </a:txBody>
                  <a:tcPr marL="54864" marR="54864" marT="27432" marB="27432" anchor="ctr">
                    <a:solidFill>
                      <a:srgbClr val="FFFFFF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296" b="0">
                          <a:solidFill>
                            <a:srgbClr val="1F2D3A"/>
                          </a:solidFill>
                        </a:rPr>
                        <a:t>✓</a:t>
                      </a:r>
                    </a:p>
                  </a:txBody>
                  <a:tcPr marL="54864" marR="54864" marT="27432" marB="27432" anchor="ctr">
                    <a:solidFill>
                      <a:srgbClr val="FFFFFF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296" b="0">
                          <a:solidFill>
                            <a:srgbClr val="1F2D3A"/>
                          </a:solidFill>
                        </a:rPr>
                        <a:t>✓</a:t>
                      </a:r>
                    </a:p>
                  </a:txBody>
                  <a:tcPr marL="54864" marR="54864" marT="27432" marB="27432" anchor="ctr">
                    <a:solidFill>
                      <a:srgbClr val="FFFFFF"/>
                    </a:solidFill>
                  </a:tcPr>
                </a:tc>
              </a:tr>
              <a:tr h="421081">
                <a:tc>
                  <a:txBody>
                    <a:bodyPr wrap="square"/>
                    <a:lstStyle/>
                    <a:p>
                      <a:r>
                        <a:rPr sz="1296" b="0">
                          <a:solidFill>
                            <a:srgbClr val="1F2D3A"/>
                          </a:solidFill>
                        </a:rPr>
                        <a:t>LO.2 Time/space complexity (Big-O)</a:t>
                      </a:r>
                    </a:p>
                  </a:txBody>
                  <a:tcPr marL="54864" marR="54864" marT="27432" marB="27432" anchor="ctr">
                    <a:solidFill>
                      <a:srgbClr val="EAF6EC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296" b="0">
                          <a:solidFill>
                            <a:srgbClr val="1F2D3A"/>
                          </a:solidFill>
                        </a:rPr>
                        <a:t>Analyze</a:t>
                      </a:r>
                    </a:p>
                  </a:txBody>
                  <a:tcPr marL="54864" marR="54864" marT="27432" marB="27432" anchor="ctr">
                    <a:solidFill>
                      <a:srgbClr val="EAF6EC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296" b="0">
                          <a:solidFill>
                            <a:srgbClr val="1F2D3A"/>
                          </a:solidFill>
                        </a:rPr>
                        <a:t>✓</a:t>
                      </a:r>
                    </a:p>
                  </a:txBody>
                  <a:tcPr marL="54864" marR="54864" marT="27432" marB="27432" anchor="ctr">
                    <a:solidFill>
                      <a:srgbClr val="EAF6EC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296" b="0">
                          <a:solidFill>
                            <a:srgbClr val="1F2D3A"/>
                          </a:solidFill>
                        </a:rPr>
                        <a:t>✓</a:t>
                      </a:r>
                    </a:p>
                  </a:txBody>
                  <a:tcPr marL="54864" marR="54864" marT="27432" marB="27432" anchor="ctr">
                    <a:solidFill>
                      <a:srgbClr val="EAF6EC"/>
                    </a:solidFill>
                  </a:tcPr>
                </a:tc>
              </a:tr>
              <a:tr h="421081">
                <a:tc>
                  <a:txBody>
                    <a:bodyPr wrap="square"/>
                    <a:lstStyle/>
                    <a:p>
                      <a:r>
                        <a:rPr sz="1296" b="0">
                          <a:solidFill>
                            <a:srgbClr val="1F2D3A"/>
                          </a:solidFill>
                        </a:rPr>
                        <a:t>LO.3 Sorting and searching</a:t>
                      </a:r>
                    </a:p>
                  </a:txBody>
                  <a:tcPr marL="54864" marR="54864" marT="27432" marB="27432" anchor="ctr">
                    <a:solidFill>
                      <a:srgbClr val="FFFFFF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296" b="0">
                          <a:solidFill>
                            <a:srgbClr val="1F2D3A"/>
                          </a:solidFill>
                        </a:rPr>
                        <a:t>Apply</a:t>
                      </a:r>
                    </a:p>
                  </a:txBody>
                  <a:tcPr marL="54864" marR="54864" marT="27432" marB="27432" anchor="ctr">
                    <a:solidFill>
                      <a:srgbClr val="FFFFFF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296" b="0">
                          <a:solidFill>
                            <a:srgbClr val="1F2D3A"/>
                          </a:solidFill>
                        </a:rPr>
                        <a:t>✓</a:t>
                      </a:r>
                    </a:p>
                  </a:txBody>
                  <a:tcPr marL="54864" marR="54864" marT="27432" marB="27432" anchor="ctr">
                    <a:solidFill>
                      <a:srgbClr val="FFFFFF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296" b="0">
                          <a:solidFill>
                            <a:srgbClr val="1F2D3A"/>
                          </a:solidFill>
                        </a:rPr>
                        <a:t>✓</a:t>
                      </a:r>
                    </a:p>
                  </a:txBody>
                  <a:tcPr marL="54864" marR="54864" marT="27432" marB="27432" anchor="ctr">
                    <a:solidFill>
                      <a:srgbClr val="FFFFFF"/>
                    </a:solidFill>
                  </a:tcPr>
                </a:tc>
              </a:tr>
              <a:tr h="421081">
                <a:tc>
                  <a:txBody>
                    <a:bodyPr wrap="square"/>
                    <a:lstStyle/>
                    <a:p>
                      <a:r>
                        <a:rPr sz="1296" b="0">
                          <a:solidFill>
                            <a:srgbClr val="1F2D3A"/>
                          </a:solidFill>
                        </a:rPr>
                        <a:t>LO.4 Trees and hash tables</a:t>
                      </a:r>
                    </a:p>
                  </a:txBody>
                  <a:tcPr marL="54864" marR="54864" marT="27432" marB="27432" anchor="ctr">
                    <a:solidFill>
                      <a:srgbClr val="EAF6EC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296" b="0">
                          <a:solidFill>
                            <a:srgbClr val="1F2D3A"/>
                          </a:solidFill>
                        </a:rPr>
                        <a:t>Apply</a:t>
                      </a:r>
                    </a:p>
                  </a:txBody>
                  <a:tcPr marL="54864" marR="54864" marT="27432" marB="27432" anchor="ctr">
                    <a:solidFill>
                      <a:srgbClr val="EAF6EC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296" b="0">
                          <a:solidFill>
                            <a:srgbClr val="1F2D3A"/>
                          </a:solidFill>
                        </a:rPr>
                        <a:t>✓</a:t>
                      </a:r>
                    </a:p>
                  </a:txBody>
                  <a:tcPr marL="54864" marR="54864" marT="27432" marB="27432" anchor="ctr">
                    <a:solidFill>
                      <a:srgbClr val="EAF6EC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296" b="0">
                          <a:solidFill>
                            <a:srgbClr val="1F2D3A"/>
                          </a:solidFill>
                        </a:rPr>
                        <a:t>✓</a:t>
                      </a:r>
                    </a:p>
                  </a:txBody>
                  <a:tcPr marL="54864" marR="54864" marT="27432" marB="27432" anchor="ctr">
                    <a:solidFill>
                      <a:srgbClr val="EAF6EC"/>
                    </a:solidFill>
                  </a:tcPr>
                </a:tc>
              </a:tr>
              <a:tr h="421081">
                <a:tc>
                  <a:txBody>
                    <a:bodyPr wrap="square"/>
                    <a:lstStyle/>
                    <a:p>
                      <a:r>
                        <a:rPr sz="1296" b="0">
                          <a:solidFill>
                            <a:srgbClr val="1F2D3A"/>
                          </a:solidFill>
                        </a:rPr>
                        <a:t>LO.5 Graph algorithms</a:t>
                      </a:r>
                    </a:p>
                  </a:txBody>
                  <a:tcPr marL="54864" marR="54864" marT="27432" marB="27432" anchor="ctr">
                    <a:solidFill>
                      <a:srgbClr val="FFFFFF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296" b="0">
                          <a:solidFill>
                            <a:srgbClr val="1F2D3A"/>
                          </a:solidFill>
                        </a:rPr>
                        <a:t>Apply</a:t>
                      </a:r>
                    </a:p>
                  </a:txBody>
                  <a:tcPr marL="54864" marR="54864" marT="27432" marB="27432" anchor="ctr">
                    <a:solidFill>
                      <a:srgbClr val="FFFFFF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296" b="0">
                          <a:solidFill>
                            <a:srgbClr val="1F2D3A"/>
                          </a:solidFill>
                        </a:rPr>
                        <a:t>✓</a:t>
                      </a:r>
                    </a:p>
                  </a:txBody>
                  <a:tcPr marL="54864" marR="54864" marT="27432" marB="27432" anchor="ctr">
                    <a:solidFill>
                      <a:srgbClr val="FFFFFF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296" b="0">
                          <a:solidFill>
                            <a:srgbClr val="1F2D3A"/>
                          </a:solidFill>
                        </a:rPr>
                        <a:t>✓</a:t>
                      </a:r>
                    </a:p>
                  </a:txBody>
                  <a:tcPr marL="54864" marR="54864" marT="27432" marB="27432" anchor="ctr">
                    <a:solidFill>
                      <a:srgbClr val="FFFFFF"/>
                    </a:solidFill>
                  </a:tcPr>
                </a:tc>
              </a:tr>
              <a:tr h="421081">
                <a:tc>
                  <a:txBody>
                    <a:bodyPr wrap="square"/>
                    <a:lstStyle/>
                    <a:p>
                      <a:r>
                        <a:rPr sz="1296" b="0">
                          <a:solidFill>
                            <a:srgbClr val="1F2D3A"/>
                          </a:solidFill>
                        </a:rPr>
                        <a:t>LO.6 File organization</a:t>
                      </a:r>
                    </a:p>
                  </a:txBody>
                  <a:tcPr marL="54864" marR="54864" marT="27432" marB="27432" anchor="ctr">
                    <a:solidFill>
                      <a:srgbClr val="EAF6EC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296" b="0">
                          <a:solidFill>
                            <a:srgbClr val="1F2D3A"/>
                          </a:solidFill>
                        </a:rPr>
                        <a:t>Evaluate</a:t>
                      </a:r>
                    </a:p>
                  </a:txBody>
                  <a:tcPr marL="54864" marR="54864" marT="27432" marB="27432" anchor="ctr">
                    <a:solidFill>
                      <a:srgbClr val="EAF6EC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296" b="0">
                          <a:solidFill>
                            <a:srgbClr val="1F2D3A"/>
                          </a:solidFill>
                        </a:rPr>
                        <a:t>—</a:t>
                      </a:r>
                    </a:p>
                  </a:txBody>
                  <a:tcPr marL="54864" marR="54864" marT="27432" marB="27432" anchor="ctr">
                    <a:solidFill>
                      <a:srgbClr val="EAF6EC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296" b="0">
                          <a:solidFill>
                            <a:srgbClr val="1F2D3A"/>
                          </a:solidFill>
                        </a:rPr>
                        <a:t>✓</a:t>
                      </a:r>
                    </a:p>
                  </a:txBody>
                  <a:tcPr marL="54864" marR="54864" marT="27432" marB="27432" anchor="ctr">
                    <a:solidFill>
                      <a:srgbClr val="EAF6EC"/>
                    </a:solidFill>
                  </a:tcPr>
                </a:tc>
              </a:tr>
              <a:tr h="421082">
                <a:tc>
                  <a:txBody>
                    <a:bodyPr wrap="square"/>
                    <a:lstStyle/>
                    <a:p>
                      <a:r>
                        <a:rPr sz="1296" b="0">
                          <a:solidFill>
                            <a:srgbClr val="1F2D3A"/>
                          </a:solidFill>
                        </a:rPr>
                        <a:t>LO.7 Structure/algorithm selection</a:t>
                      </a:r>
                    </a:p>
                  </a:txBody>
                  <a:tcPr marL="54864" marR="54864" marT="27432" marB="27432" anchor="ctr">
                    <a:solidFill>
                      <a:srgbClr val="FFFFFF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296" b="0">
                          <a:solidFill>
                            <a:srgbClr val="1F2D3A"/>
                          </a:solidFill>
                        </a:rPr>
                        <a:t>Synthesize</a:t>
                      </a:r>
                    </a:p>
                  </a:txBody>
                  <a:tcPr marL="54864" marR="54864" marT="27432" marB="27432" anchor="ctr">
                    <a:solidFill>
                      <a:srgbClr val="FFFFFF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296" b="0">
                          <a:solidFill>
                            <a:srgbClr val="1F2D3A"/>
                          </a:solidFill>
                        </a:rPr>
                        <a:t>✓</a:t>
                      </a:r>
                    </a:p>
                  </a:txBody>
                  <a:tcPr marL="54864" marR="54864" marT="27432" marB="27432" anchor="ctr">
                    <a:solidFill>
                      <a:srgbClr val="FFFFFF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296" b="0">
                          <a:solidFill>
                            <a:srgbClr val="1F2D3A"/>
                          </a:solidFill>
                        </a:rPr>
                        <a:t>✓</a:t>
                      </a:r>
                    </a:p>
                  </a:txBody>
                  <a:tcPr marL="54864" marR="54864" marT="27432" marB="27432" anchor="ctr">
                    <a:solidFill>
                      <a:srgbClr val="FFFFFF"/>
                    </a:solidFill>
                  </a:tcPr>
                </a:tc>
              </a:tr>
            </a:tbl>
          </a:graphicData>
        </a:graphic>
      </p:graphicFrame>
    </p:spTree>
  </p:cSld>
  <p:clrMapOvr>
    <a:masterClrMapping/>
  </p:clrMapOvr>
</p:sld>
</file>

<file path=ppt/slides/slide10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2E7D32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1051560" y="182880"/>
            <a:ext cx="7315200" cy="32004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100" b="0">
                <a:solidFill>
                  <a:srgbClr val="D8F0F2"/>
                </a:solidFill>
              </a:rPr>
              <a:t>CEN207 Data Structures · Project Guide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640080" y="6446520"/>
            <a:ext cx="73152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000" b="0">
                <a:solidFill>
                  <a:srgbClr val="D8F0F2"/>
                </a:solidFill>
              </a:rPr>
              <a:t>RTEU Computer Engineering · Fall 2026–2027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10637215" y="6446520"/>
            <a:ext cx="9144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r"/>
            <a:r>
              <a:rPr sz="1000" b="0">
                <a:solidFill>
                  <a:srgbClr val="D8F0F2"/>
                </a:solidFill>
              </a:rPr>
              <a:t>10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640080" y="2743200"/>
            <a:ext cx="10911535" cy="128016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l"/>
            <a:r>
              <a:rPr sz="4000" b="1">
                <a:solidFill>
                  <a:srgbClr val="FFFFFF"/>
                </a:solidFill>
              </a:rPr>
              <a:t>3. Tools and Setup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rteu-logo-small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40080" y="164592"/>
            <a:ext cx="242773" cy="329184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1051560" y="182880"/>
            <a:ext cx="7315200" cy="32004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100" b="0">
                <a:solidFill>
                  <a:srgbClr val="5B6770"/>
                </a:solidFill>
              </a:rPr>
              <a:t>CEN207 Data Structures · Project Guide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40080" y="6446520"/>
            <a:ext cx="73152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000" b="0">
                <a:solidFill>
                  <a:srgbClr val="5B6770"/>
                </a:solidFill>
              </a:rPr>
              <a:t>RTEU Computer Engineering · Fall 2026–2027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0637215" y="6446520"/>
            <a:ext cx="9144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r"/>
            <a:r>
              <a:rPr sz="1000" b="0">
                <a:solidFill>
                  <a:srgbClr val="5B6770"/>
                </a:solidFill>
              </a:rPr>
              <a:t>11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40080" y="548640"/>
            <a:ext cx="10911535" cy="731520"/>
          </a:xfrm>
          <a:prstGeom prst="rect">
            <a:avLst/>
          </a:prstGeom>
          <a:noFill/>
        </p:spPr>
        <p:txBody>
          <a:bodyPr wrap="square" lIns="45720" rIns="45720" anchor="ctr">
            <a:spAutoFit/>
          </a:bodyPr>
          <a:lstStyle/>
          <a:p>
            <a:r>
              <a:rPr sz="2600" b="1">
                <a:solidFill>
                  <a:srgbClr val="2E7D32"/>
                </a:solidFill>
              </a:rPr>
              <a:t>Tools — C side (midterm)</a:t>
            </a:r>
          </a:p>
        </p:txBody>
      </p:sp>
      <p:graphicFrame>
        <p:nvGraphicFramePr>
          <p:cNvPr id="7" name="Table 6"/>
          <p:cNvGraphicFramePr>
            <a:graphicFrameLocks noGrp="1"/>
          </p:cNvGraphicFramePr>
          <p:nvPr/>
        </p:nvGraphicFramePr>
        <p:xfrm>
          <a:off x="640080" y="1325880"/>
          <a:ext cx="10911534" cy="1859889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306503"/>
                <a:gridCol w="2129080"/>
                <a:gridCol w="2661350"/>
                <a:gridCol w="3814601"/>
              </a:tblGrid>
              <a:tr h="464972">
                <a:tc>
                  <a:txBody>
                    <a:bodyPr wrap="square"/>
                    <a:lstStyle/>
                    <a:p>
                      <a:r>
                        <a:rPr sz="1296" b="1">
                          <a:solidFill>
                            <a:srgbClr val="FFFFFF"/>
                          </a:solidFill>
                        </a:rPr>
                        <a:t>Tool</a:t>
                      </a:r>
                    </a:p>
                  </a:txBody>
                  <a:tcPr marL="54864" marR="54864" marT="27432" marB="27432" anchor="ctr">
                    <a:solidFill>
                      <a:srgbClr val="2E7D32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296" b="1">
                          <a:solidFill>
                            <a:srgbClr val="FFFFFF"/>
                          </a:solidFill>
                        </a:rPr>
                        <a:t>What for</a:t>
                      </a:r>
                    </a:p>
                  </a:txBody>
                  <a:tcPr marL="54864" marR="54864" marT="27432" marB="27432" anchor="ctr">
                    <a:solidFill>
                      <a:srgbClr val="2E7D32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296" b="1">
                          <a:solidFill>
                            <a:srgbClr val="FFFFFF"/>
                          </a:solidFill>
                        </a:rPr>
                        <a:t>Output</a:t>
                      </a:r>
                    </a:p>
                  </a:txBody>
                  <a:tcPr marL="54864" marR="54864" marT="27432" marB="27432" anchor="ctr">
                    <a:solidFill>
                      <a:srgbClr val="2E7D32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296" b="1">
                          <a:solidFill>
                            <a:srgbClr val="FFFFFF"/>
                          </a:solidFill>
                        </a:rPr>
                        <a:t>Condition</a:t>
                      </a:r>
                    </a:p>
                  </a:txBody>
                  <a:tcPr marL="54864" marR="54864" marT="27432" marB="27432" anchor="ctr">
                    <a:solidFill>
                      <a:srgbClr val="2E7D32"/>
                    </a:solidFill>
                  </a:tcPr>
                </a:tc>
              </a:tr>
              <a:tr h="464972">
                <a:tc>
                  <a:txBody>
                    <a:bodyPr wrap="square"/>
                    <a:lstStyle/>
                    <a:p>
                      <a:r>
                        <a:rPr sz="1296" b="0">
                          <a:solidFill>
                            <a:srgbClr val="1F2D3A"/>
                          </a:solidFill>
                        </a:rPr>
                        <a:t>GCC/Clang/MSVC + CMake</a:t>
                      </a:r>
                    </a:p>
                  </a:txBody>
                  <a:tcPr marL="54864" marR="54864" marT="27432" marB="27432" anchor="ctr">
                    <a:solidFill>
                      <a:srgbClr val="FFFFFF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296" b="0">
                          <a:solidFill>
                            <a:srgbClr val="1F2D3A"/>
                          </a:solidFill>
                        </a:rPr>
                        <a:t>Build the C app</a:t>
                      </a:r>
                    </a:p>
                  </a:txBody>
                  <a:tcPr marL="54864" marR="54864" marT="27432" marB="27432" anchor="ctr">
                    <a:solidFill>
                      <a:srgbClr val="FFFFFF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296" b="0">
                          <a:solidFill>
                            <a:srgbClr val="1F2D3A"/>
                          </a:solidFill>
                        </a:rPr>
                        <a:t>Executable (not submitted)</a:t>
                      </a:r>
                    </a:p>
                  </a:txBody>
                  <a:tcPr marL="54864" marR="54864" marT="27432" marB="27432" anchor="ctr">
                    <a:solidFill>
                      <a:srgbClr val="FFFFFF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296" b="0">
                          <a:solidFill>
                            <a:srgbClr val="1F2D3A"/>
                          </a:solidFill>
                        </a:rPr>
                        <a:t>Zero errors, Windows + WSL/Linux</a:t>
                      </a:r>
                    </a:p>
                  </a:txBody>
                  <a:tcPr marL="54864" marR="54864" marT="27432" marB="27432" anchor="ctr">
                    <a:solidFill>
                      <a:srgbClr val="FFFFFF"/>
                    </a:solidFill>
                  </a:tcPr>
                </a:tc>
              </a:tr>
              <a:tr h="464972">
                <a:tc>
                  <a:txBody>
                    <a:bodyPr wrap="square"/>
                    <a:lstStyle/>
                    <a:p>
                      <a:r>
                        <a:rPr sz="1296" b="0">
                          <a:solidFill>
                            <a:srgbClr val="1F2D3A"/>
                          </a:solidFill>
                        </a:rPr>
                        <a:t>GoogleTest + gcov/lcov</a:t>
                      </a:r>
                    </a:p>
                  </a:txBody>
                  <a:tcPr marL="54864" marR="54864" marT="27432" marB="27432" anchor="ctr">
                    <a:solidFill>
                      <a:srgbClr val="EAF6EC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296" b="0">
                          <a:solidFill>
                            <a:srgbClr val="1F2D3A"/>
                          </a:solidFill>
                        </a:rPr>
                        <a:t>Unit tests, coverage</a:t>
                      </a:r>
                    </a:p>
                  </a:txBody>
                  <a:tcPr marL="54864" marR="54864" marT="27432" marB="27432" anchor="ctr">
                    <a:solidFill>
                      <a:srgbClr val="EAF6EC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296" b="0">
                          <a:solidFill>
                            <a:srgbClr val="1F2D3A"/>
                          </a:solidFill>
                        </a:rPr>
                        <a:t>HTML coverage report</a:t>
                      </a:r>
                    </a:p>
                  </a:txBody>
                  <a:tcPr marL="54864" marR="54864" marT="27432" marB="27432" anchor="ctr">
                    <a:solidFill>
                      <a:srgbClr val="EAF6EC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296" b="0">
                          <a:solidFill>
                            <a:srgbClr val="1F2D3A"/>
                          </a:solidFill>
                        </a:rPr>
                        <a:t>100% statement coverage</a:t>
                      </a:r>
                    </a:p>
                  </a:txBody>
                  <a:tcPr marL="54864" marR="54864" marT="27432" marB="27432" anchor="ctr">
                    <a:solidFill>
                      <a:srgbClr val="EAF6EC"/>
                    </a:solidFill>
                  </a:tcPr>
                </a:tc>
              </a:tr>
              <a:tr h="464973">
                <a:tc>
                  <a:txBody>
                    <a:bodyPr wrap="square"/>
                    <a:lstStyle/>
                    <a:p>
                      <a:r>
                        <a:rPr sz="1296" b="0">
                          <a:solidFill>
                            <a:srgbClr val="1F2D3A"/>
                          </a:solidFill>
                        </a:rPr>
                        <a:t>Doxygen</a:t>
                      </a:r>
                    </a:p>
                  </a:txBody>
                  <a:tcPr marL="54864" marR="54864" marT="27432" marB="27432" anchor="ctr">
                    <a:solidFill>
                      <a:srgbClr val="FFFFFF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296" b="0">
                          <a:solidFill>
                            <a:srgbClr val="1F2D3A"/>
                          </a:solidFill>
                        </a:rPr>
                        <a:t>Source documentation</a:t>
                      </a:r>
                    </a:p>
                  </a:txBody>
                  <a:tcPr marL="54864" marR="54864" marT="27432" marB="27432" anchor="ctr">
                    <a:solidFill>
                      <a:srgbClr val="FFFFFF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296" b="0">
                          <a:solidFill>
                            <a:srgbClr val="1F2D3A"/>
                          </a:solidFill>
                        </a:rPr>
                        <a:t>PDF</a:t>
                      </a:r>
                    </a:p>
                  </a:txBody>
                  <a:tcPr marL="54864" marR="54864" marT="27432" marB="27432" anchor="ctr">
                    <a:solidFill>
                      <a:srgbClr val="FFFFFF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296" b="0">
                          <a:solidFill>
                            <a:srgbClr val="1F2D3A"/>
                          </a:solidFill>
                        </a:rPr>
                        <a:t>100% coverage; PDF only, no HTML folder</a:t>
                      </a:r>
                    </a:p>
                  </a:txBody>
                  <a:tcPr marL="54864" marR="54864" marT="27432" marB="27432" anchor="ctr">
                    <a:solidFill>
                      <a:srgbClr val="FFFFFF"/>
                    </a:solidFill>
                  </a:tcPr>
                </a:tc>
              </a:tr>
            </a:tbl>
          </a:graphicData>
        </a:graphic>
      </p:graphicFrame>
    </p:spTree>
  </p:cSld>
  <p:clrMapOvr>
    <a:masterClrMapping/>
  </p:clrMapOvr>
</p:sld>
</file>

<file path=ppt/slides/slide1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rteu-logo-small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40080" y="164592"/>
            <a:ext cx="242773" cy="329184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1051560" y="182880"/>
            <a:ext cx="7315200" cy="32004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100" b="0">
                <a:solidFill>
                  <a:srgbClr val="5B6770"/>
                </a:solidFill>
              </a:rPr>
              <a:t>CEN207 Data Structures · Project Guide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40080" y="6446520"/>
            <a:ext cx="73152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000" b="0">
                <a:solidFill>
                  <a:srgbClr val="5B6770"/>
                </a:solidFill>
              </a:rPr>
              <a:t>RTEU Computer Engineering · Fall 2026–2027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0637215" y="6446520"/>
            <a:ext cx="9144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r"/>
            <a:r>
              <a:rPr sz="1000" b="0">
                <a:solidFill>
                  <a:srgbClr val="5B6770"/>
                </a:solidFill>
              </a:rPr>
              <a:t>12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40080" y="548640"/>
            <a:ext cx="10911535" cy="731520"/>
          </a:xfrm>
          <a:prstGeom prst="rect">
            <a:avLst/>
          </a:prstGeom>
          <a:noFill/>
        </p:spPr>
        <p:txBody>
          <a:bodyPr wrap="square" lIns="45720" rIns="45720" anchor="ctr">
            <a:spAutoFit/>
          </a:bodyPr>
          <a:lstStyle/>
          <a:p>
            <a:r>
              <a:rPr sz="2600" b="1">
                <a:solidFill>
                  <a:srgbClr val="2E7D32"/>
                </a:solidFill>
              </a:rPr>
              <a:t>Tools — Java side (final) and shared</a:t>
            </a:r>
          </a:p>
        </p:txBody>
      </p:sp>
      <p:graphicFrame>
        <p:nvGraphicFramePr>
          <p:cNvPr id="7" name="Table 6"/>
          <p:cNvGraphicFramePr>
            <a:graphicFrameLocks noGrp="1"/>
          </p:cNvGraphicFramePr>
          <p:nvPr/>
        </p:nvGraphicFramePr>
        <p:xfrm>
          <a:off x="640080" y="1325880"/>
          <a:ext cx="10911534" cy="2507284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572638"/>
                <a:gridCol w="2306503"/>
                <a:gridCol w="2129080"/>
                <a:gridCol w="3903313"/>
              </a:tblGrid>
              <a:tr h="417880">
                <a:tc>
                  <a:txBody>
                    <a:bodyPr wrap="square"/>
                    <a:lstStyle/>
                    <a:p>
                      <a:r>
                        <a:rPr sz="1296" b="1">
                          <a:solidFill>
                            <a:srgbClr val="FFFFFF"/>
                          </a:solidFill>
                        </a:rPr>
                        <a:t>Tool</a:t>
                      </a:r>
                    </a:p>
                  </a:txBody>
                  <a:tcPr marL="54864" marR="54864" marT="27432" marB="27432" anchor="ctr">
                    <a:solidFill>
                      <a:srgbClr val="2E7D32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296" b="1">
                          <a:solidFill>
                            <a:srgbClr val="FFFFFF"/>
                          </a:solidFill>
                        </a:rPr>
                        <a:t>What for</a:t>
                      </a:r>
                    </a:p>
                  </a:txBody>
                  <a:tcPr marL="54864" marR="54864" marT="27432" marB="27432" anchor="ctr">
                    <a:solidFill>
                      <a:srgbClr val="2E7D32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296" b="1">
                          <a:solidFill>
                            <a:srgbClr val="FFFFFF"/>
                          </a:solidFill>
                        </a:rPr>
                        <a:t>Output</a:t>
                      </a:r>
                    </a:p>
                  </a:txBody>
                  <a:tcPr marL="54864" marR="54864" marT="27432" marB="27432" anchor="ctr">
                    <a:solidFill>
                      <a:srgbClr val="2E7D32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296" b="1">
                          <a:solidFill>
                            <a:srgbClr val="FFFFFF"/>
                          </a:solidFill>
                        </a:rPr>
                        <a:t>Condition</a:t>
                      </a:r>
                    </a:p>
                  </a:txBody>
                  <a:tcPr marL="54864" marR="54864" marT="27432" marB="27432" anchor="ctr">
                    <a:solidFill>
                      <a:srgbClr val="2E7D32"/>
                    </a:solidFill>
                  </a:tcPr>
                </a:tc>
              </a:tr>
              <a:tr h="417880">
                <a:tc>
                  <a:txBody>
                    <a:bodyPr wrap="square"/>
                    <a:lstStyle/>
                    <a:p>
                      <a:r>
                        <a:rPr sz="1296" b="0">
                          <a:solidFill>
                            <a:srgbClr val="1F2D3A"/>
                          </a:solidFill>
                        </a:rPr>
                        <a:t>JDK 21 + Maven</a:t>
                      </a:r>
                    </a:p>
                  </a:txBody>
                  <a:tcPr marL="54864" marR="54864" marT="27432" marB="27432" anchor="ctr">
                    <a:solidFill>
                      <a:srgbClr val="FFFFFF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296" b="0">
                          <a:solidFill>
                            <a:srgbClr val="1F2D3A"/>
                          </a:solidFill>
                        </a:rPr>
                        <a:t>Build the Java app</a:t>
                      </a:r>
                    </a:p>
                  </a:txBody>
                  <a:tcPr marL="54864" marR="54864" marT="27432" marB="27432" anchor="ctr">
                    <a:solidFill>
                      <a:srgbClr val="FFFFFF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296" b="0">
                          <a:solidFill>
                            <a:srgbClr val="1F2D3A"/>
                          </a:solidFill>
                        </a:rPr>
                        <a:t>Release build</a:t>
                      </a:r>
                    </a:p>
                  </a:txBody>
                  <a:tcPr marL="54864" marR="54864" marT="27432" marB="27432" anchor="ctr">
                    <a:solidFill>
                      <a:srgbClr val="FFFFFF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296" b="0">
                          <a:solidFill>
                            <a:srgbClr val="A1123F"/>
                          </a:solidFill>
                          <a:latin typeface="Consolas"/>
                        </a:rPr>
                        <a:t>mvn clean verify</a:t>
                      </a:r>
                      <a:r>
                        <a:rPr sz="1296" b="0">
                          <a:solidFill>
                            <a:srgbClr val="1F2D3A"/>
                          </a:solidFill>
                        </a:rPr>
                        <a:t>, zero errors</a:t>
                      </a:r>
                    </a:p>
                  </a:txBody>
                  <a:tcPr marL="54864" marR="54864" marT="27432" marB="27432" anchor="ctr">
                    <a:solidFill>
                      <a:srgbClr val="FFFFFF"/>
                    </a:solidFill>
                  </a:tcPr>
                </a:tc>
              </a:tr>
              <a:tr h="417880">
                <a:tc>
                  <a:txBody>
                    <a:bodyPr wrap="square"/>
                    <a:lstStyle/>
                    <a:p>
                      <a:r>
                        <a:rPr sz="1296" b="0">
                          <a:solidFill>
                            <a:srgbClr val="1F2D3A"/>
                          </a:solidFill>
                        </a:rPr>
                        <a:t>JUnit 5 + JaCoCo</a:t>
                      </a:r>
                    </a:p>
                  </a:txBody>
                  <a:tcPr marL="54864" marR="54864" marT="27432" marB="27432" anchor="ctr">
                    <a:solidFill>
                      <a:srgbClr val="EAF6EC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296" b="0">
                          <a:solidFill>
                            <a:srgbClr val="1F2D3A"/>
                          </a:solidFill>
                        </a:rPr>
                        <a:t>Unit tests, coverage</a:t>
                      </a:r>
                    </a:p>
                  </a:txBody>
                  <a:tcPr marL="54864" marR="54864" marT="27432" marB="27432" anchor="ctr">
                    <a:solidFill>
                      <a:srgbClr val="EAF6EC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296" b="0">
                          <a:solidFill>
                            <a:srgbClr val="1F2D3A"/>
                          </a:solidFill>
                        </a:rPr>
                        <a:t>HTML coverage report</a:t>
                      </a:r>
                    </a:p>
                  </a:txBody>
                  <a:tcPr marL="54864" marR="54864" marT="27432" marB="27432" anchor="ctr">
                    <a:solidFill>
                      <a:srgbClr val="EAF6EC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296" b="0">
                          <a:solidFill>
                            <a:srgbClr val="1F2D3A"/>
                          </a:solidFill>
                        </a:rPr>
                        <a:t>100% statement coverage</a:t>
                      </a:r>
                    </a:p>
                  </a:txBody>
                  <a:tcPr marL="54864" marR="54864" marT="27432" marB="27432" anchor="ctr">
                    <a:solidFill>
                      <a:srgbClr val="EAF6EC"/>
                    </a:solidFill>
                  </a:tcPr>
                </a:tc>
              </a:tr>
              <a:tr h="417880">
                <a:tc>
                  <a:txBody>
                    <a:bodyPr wrap="square"/>
                    <a:lstStyle/>
                    <a:p>
                      <a:r>
                        <a:rPr sz="1296" b="0">
                          <a:solidFill>
                            <a:srgbClr val="1F2D3A"/>
                          </a:solidFill>
                        </a:rPr>
                        <a:t>Javadoc/Doxygen</a:t>
                      </a:r>
                    </a:p>
                  </a:txBody>
                  <a:tcPr marL="54864" marR="54864" marT="27432" marB="27432" anchor="ctr">
                    <a:solidFill>
                      <a:srgbClr val="FFFFFF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296" b="0">
                          <a:solidFill>
                            <a:srgbClr val="1F2D3A"/>
                          </a:solidFill>
                        </a:rPr>
                        <a:t>Source documentation</a:t>
                      </a:r>
                    </a:p>
                  </a:txBody>
                  <a:tcPr marL="54864" marR="54864" marT="27432" marB="27432" anchor="ctr">
                    <a:solidFill>
                      <a:srgbClr val="FFFFFF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296" b="0">
                          <a:solidFill>
                            <a:srgbClr val="1F2D3A"/>
                          </a:solidFill>
                        </a:rPr>
                        <a:t>PDF</a:t>
                      </a:r>
                    </a:p>
                  </a:txBody>
                  <a:tcPr marL="54864" marR="54864" marT="27432" marB="27432" anchor="ctr">
                    <a:solidFill>
                      <a:srgbClr val="FFFFFF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296" b="0">
                          <a:solidFill>
                            <a:srgbClr val="1F2D3A"/>
                          </a:solidFill>
                        </a:rPr>
                        <a:t>100% coverage; PDF only</a:t>
                      </a:r>
                    </a:p>
                  </a:txBody>
                  <a:tcPr marL="54864" marR="54864" marT="27432" marB="27432" anchor="ctr">
                    <a:solidFill>
                      <a:srgbClr val="FFFFFF"/>
                    </a:solidFill>
                  </a:tcPr>
                </a:tc>
              </a:tr>
              <a:tr h="417880">
                <a:tc>
                  <a:txBody>
                    <a:bodyPr wrap="square"/>
                    <a:lstStyle/>
                    <a:p>
                      <a:r>
                        <a:rPr sz="1296" b="0">
                          <a:solidFill>
                            <a:srgbClr val="1F2D3A"/>
                          </a:solidFill>
                        </a:rPr>
                        <a:t>Git + GitHub</a:t>
                      </a:r>
                    </a:p>
                  </a:txBody>
                  <a:tcPr marL="54864" marR="54864" marT="27432" marB="27432" anchor="ctr">
                    <a:solidFill>
                      <a:srgbClr val="EAF6EC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296" b="0">
                          <a:solidFill>
                            <a:srgbClr val="1F2D3A"/>
                          </a:solidFill>
                        </a:rPr>
                        <a:t>Version control</a:t>
                      </a:r>
                    </a:p>
                  </a:txBody>
                  <a:tcPr marL="54864" marR="54864" marT="27432" marB="27432" anchor="ctr">
                    <a:solidFill>
                      <a:srgbClr val="EAF6EC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296" b="0">
                          <a:solidFill>
                            <a:srgbClr val="1F2D3A"/>
                          </a:solidFill>
                        </a:rPr>
                        <a:t>Private repository</a:t>
                      </a:r>
                    </a:p>
                  </a:txBody>
                  <a:tcPr marL="54864" marR="54864" marT="27432" marB="27432" anchor="ctr">
                    <a:solidFill>
                      <a:srgbClr val="EAF6EC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296" b="0">
                          <a:solidFill>
                            <a:srgbClr val="1F2D3A"/>
                          </a:solidFill>
                        </a:rPr>
                        <a:t>Meaningful commits, proper </a:t>
                      </a:r>
                      <a:r>
                        <a:rPr sz="1296" b="0">
                          <a:solidFill>
                            <a:srgbClr val="A1123F"/>
                          </a:solidFill>
                          <a:latin typeface="Consolas"/>
                        </a:rPr>
                        <a:t>.gitignore</a:t>
                      </a:r>
                    </a:p>
                  </a:txBody>
                  <a:tcPr marL="54864" marR="54864" marT="27432" marB="27432" anchor="ctr">
                    <a:solidFill>
                      <a:srgbClr val="EAF6EC"/>
                    </a:solidFill>
                  </a:tcPr>
                </a:tc>
              </a:tr>
              <a:tr h="417884">
                <a:tc>
                  <a:txBody>
                    <a:bodyPr wrap="square"/>
                    <a:lstStyle/>
                    <a:p>
                      <a:r>
                        <a:rPr sz="1296" b="0">
                          <a:solidFill>
                            <a:srgbClr val="1F2D3A"/>
                          </a:solidFill>
                        </a:rPr>
                        <a:t>GitHub Actions (optional)</a:t>
                      </a:r>
                    </a:p>
                  </a:txBody>
                  <a:tcPr marL="54864" marR="54864" marT="27432" marB="27432" anchor="ctr">
                    <a:solidFill>
                      <a:srgbClr val="FFFFFF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296" b="0">
                          <a:solidFill>
                            <a:srgbClr val="1F2D3A"/>
                          </a:solidFill>
                        </a:rPr>
                        <a:t>Continuous integration</a:t>
                      </a:r>
                    </a:p>
                  </a:txBody>
                  <a:tcPr marL="54864" marR="54864" marT="27432" marB="27432" anchor="ctr">
                    <a:solidFill>
                      <a:srgbClr val="FFFFFF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296" b="0">
                          <a:solidFill>
                            <a:srgbClr val="1F2D3A"/>
                          </a:solidFill>
                        </a:rPr>
                        <a:t>CI status</a:t>
                      </a:r>
                    </a:p>
                  </a:txBody>
                  <a:tcPr marL="54864" marR="54864" marT="27432" marB="27432" anchor="ctr">
                    <a:solidFill>
                      <a:srgbClr val="FFFFFF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296" b="0">
                          <a:solidFill>
                            <a:srgbClr val="1F2D3A"/>
                          </a:solidFill>
                        </a:rPr>
                        <a:t>If enabled, must be green before merging</a:t>
                      </a:r>
                    </a:p>
                  </a:txBody>
                  <a:tcPr marL="54864" marR="54864" marT="27432" marB="27432" anchor="ctr">
                    <a:solidFill>
                      <a:srgbClr val="FFFFFF"/>
                    </a:solidFill>
                  </a:tcPr>
                </a:tc>
              </a:tr>
            </a:tbl>
          </a:graphicData>
        </a:graphic>
      </p:graphicFrame>
    </p:spTree>
  </p:cSld>
  <p:clrMapOvr>
    <a:masterClrMapping/>
  </p:clrMapOvr>
</p:sld>
</file>

<file path=ppt/slides/slide1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rteu-logo-small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40080" y="164592"/>
            <a:ext cx="242773" cy="329184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1051560" y="182880"/>
            <a:ext cx="7315200" cy="32004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100" b="0">
                <a:solidFill>
                  <a:srgbClr val="5B6770"/>
                </a:solidFill>
              </a:rPr>
              <a:t>CEN207 Data Structures · Project Guide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40080" y="6446520"/>
            <a:ext cx="73152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000" b="0">
                <a:solidFill>
                  <a:srgbClr val="5B6770"/>
                </a:solidFill>
              </a:rPr>
              <a:t>RTEU Computer Engineering · Fall 2026–2027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0637215" y="6446520"/>
            <a:ext cx="9144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r"/>
            <a:r>
              <a:rPr sz="1000" b="0">
                <a:solidFill>
                  <a:srgbClr val="5B6770"/>
                </a:solidFill>
              </a:rPr>
              <a:t>13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40080" y="548640"/>
            <a:ext cx="10911535" cy="731520"/>
          </a:xfrm>
          <a:prstGeom prst="rect">
            <a:avLst/>
          </a:prstGeom>
          <a:noFill/>
        </p:spPr>
        <p:txBody>
          <a:bodyPr wrap="square" lIns="45720" rIns="45720" anchor="ctr">
            <a:spAutoFit/>
          </a:bodyPr>
          <a:lstStyle/>
          <a:p>
            <a:r>
              <a:rPr sz="3000" b="1">
                <a:solidFill>
                  <a:srgbClr val="2E7D32"/>
                </a:solidFill>
              </a:rPr>
              <a:t>Create your repository from the template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640080" y="1325880"/>
            <a:ext cx="10911535" cy="1925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>
              <a:spcAft>
                <a:spcPts val="300"/>
              </a:spcAft>
            </a:pPr>
            <a:r>
              <a:rPr sz="2000" b="1">
                <a:solidFill>
                  <a:srgbClr val="2E7D32"/>
                </a:solidFill>
              </a:rPr>
              <a:t>• </a:t>
            </a:r>
            <a:r>
              <a:rPr sz="2000" b="1">
                <a:solidFill>
                  <a:srgbClr val="1F2D3A"/>
                </a:solidFill>
              </a:rPr>
              <a:t>Do not fork:</a:t>
            </a:r>
            <a:r>
              <a:rPr sz="2000" b="0">
                <a:solidFill>
                  <a:srgbClr val="1F2D3A"/>
                </a:solidFill>
              </a:rPr>
              <a:t> a fork of a public repository cannot be made private</a:t>
            </a:r>
          </a:p>
          <a:p>
            <a:pPr>
              <a:spcAft>
                <a:spcPts val="300"/>
              </a:spcAft>
            </a:pPr>
            <a:r>
              <a:rPr sz="2000" b="1">
                <a:solidFill>
                  <a:srgbClr val="2E7D32"/>
                </a:solidFill>
              </a:rPr>
              <a:t>• </a:t>
            </a:r>
            <a:r>
              <a:rPr sz="2000" b="0">
                <a:solidFill>
                  <a:srgbClr val="1F2D3A"/>
                </a:solidFill>
              </a:rPr>
              <a:t>Template page: </a:t>
            </a:r>
            <a:r>
              <a:rPr sz="2000" b="1">
                <a:solidFill>
                  <a:srgbClr val="1F2D3A"/>
                </a:solidFill>
              </a:rPr>
              <a:t>Use this template → Create a new repository</a:t>
            </a:r>
          </a:p>
          <a:p>
            <a:pPr>
              <a:spcAft>
                <a:spcPts val="300"/>
              </a:spcAft>
            </a:pPr>
            <a:r>
              <a:rPr sz="2000" b="1">
                <a:solidFill>
                  <a:srgbClr val="2E7D32"/>
                </a:solidFill>
              </a:rPr>
              <a:t>• </a:t>
            </a:r>
            <a:r>
              <a:rPr sz="2000" b="0">
                <a:solidFill>
                  <a:srgbClr val="1F2D3A"/>
                </a:solidFill>
              </a:rPr>
              <a:t>Choose the owner, name it with the course code (pattern on the next slide), select </a:t>
            </a:r>
            <a:r>
              <a:rPr sz="2000" b="1">
                <a:solidFill>
                  <a:srgbClr val="1F2D3A"/>
                </a:solidFill>
              </a:rPr>
              <a:t>Private</a:t>
            </a:r>
          </a:p>
          <a:p>
            <a:pPr>
              <a:spcAft>
                <a:spcPts val="300"/>
              </a:spcAft>
            </a:pPr>
            <a:r>
              <a:rPr sz="2000" b="1">
                <a:solidFill>
                  <a:srgbClr val="2E7D32"/>
                </a:solidFill>
              </a:rPr>
              <a:t>• </a:t>
            </a:r>
            <a:r>
              <a:rPr sz="2000" b="0">
                <a:solidFill>
                  <a:srgbClr val="1F2D3A"/>
                </a:solidFill>
              </a:rPr>
              <a:t>Add the </a:t>
            </a:r>
            <a:r>
              <a:rPr sz="2000" b="1">
                <a:solidFill>
                  <a:srgbClr val="1F2D3A"/>
                </a:solidFill>
              </a:rPr>
              <a:t>instructor</a:t>
            </a:r>
            <a:r>
              <a:rPr sz="2000" b="0">
                <a:solidFill>
                  <a:srgbClr val="1F2D3A"/>
                </a:solidFill>
              </a:rPr>
              <a:t> (</a:t>
            </a:r>
            <a:r>
              <a:rPr sz="2000" b="0">
                <a:solidFill>
                  <a:srgbClr val="A1123F"/>
                </a:solidFill>
                <a:latin typeface="Consolas"/>
              </a:rPr>
              <a:t>ucoruh</a:t>
            </a:r>
            <a:r>
              <a:rPr sz="2000" b="0">
                <a:solidFill>
                  <a:srgbClr val="1F2D3A"/>
                </a:solidFill>
              </a:rPr>
              <a:t>) and your </a:t>
            </a:r>
            <a:r>
              <a:rPr sz="2000" b="1">
                <a:solidFill>
                  <a:srgbClr val="1F2D3A"/>
                </a:solidFill>
              </a:rPr>
              <a:t>teammate</a:t>
            </a:r>
            <a:r>
              <a:rPr sz="2000" b="0">
                <a:solidFill>
                  <a:srgbClr val="1F2D3A"/>
                </a:solidFill>
              </a:rPr>
              <a:t> as collaborators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rteu-logo-small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40080" y="164592"/>
            <a:ext cx="242773" cy="329184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1051560" y="182880"/>
            <a:ext cx="7315200" cy="32004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100" b="0">
                <a:solidFill>
                  <a:srgbClr val="5B6770"/>
                </a:solidFill>
              </a:rPr>
              <a:t>CEN207 Data Structures · Project Guide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40080" y="6446520"/>
            <a:ext cx="73152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000" b="0">
                <a:solidFill>
                  <a:srgbClr val="5B6770"/>
                </a:solidFill>
              </a:rPr>
              <a:t>RTEU Computer Engineering · Fall 2026–2027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0637215" y="6446520"/>
            <a:ext cx="9144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r"/>
            <a:r>
              <a:rPr sz="1000" b="0">
                <a:solidFill>
                  <a:srgbClr val="5B6770"/>
                </a:solidFill>
              </a:rPr>
              <a:t>14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40080" y="548640"/>
            <a:ext cx="10911535" cy="731520"/>
          </a:xfrm>
          <a:prstGeom prst="rect">
            <a:avLst/>
          </a:prstGeom>
          <a:noFill/>
        </p:spPr>
        <p:txBody>
          <a:bodyPr wrap="square" lIns="45720" rIns="45720" anchor="ctr">
            <a:spAutoFit/>
          </a:bodyPr>
          <a:lstStyle/>
          <a:p>
            <a:r>
              <a:rPr sz="3000" b="1">
                <a:solidFill>
                  <a:srgbClr val="2E7D32"/>
                </a:solidFill>
              </a:rPr>
              <a:t>Templates and repository names</a:t>
            </a:r>
          </a:p>
        </p:txBody>
      </p:sp>
      <p:graphicFrame>
        <p:nvGraphicFramePr>
          <p:cNvPr id="7" name="Table 6"/>
          <p:cNvGraphicFramePr>
            <a:graphicFrameLocks noGrp="1"/>
          </p:cNvGraphicFramePr>
          <p:nvPr/>
        </p:nvGraphicFramePr>
        <p:xfrm>
          <a:off x="640080" y="1325880"/>
          <a:ext cx="10911534" cy="1179576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006719"/>
                <a:gridCol w="4138858"/>
                <a:gridCol w="4765957"/>
              </a:tblGrid>
              <a:tr h="393192">
                <a:tc>
                  <a:txBody>
                    <a:bodyPr wrap="square"/>
                    <a:lstStyle/>
                    <a:p>
                      <a:r>
                        <a:rPr sz="1439" b="1">
                          <a:solidFill>
                            <a:srgbClr val="FFFFFF"/>
                          </a:solidFill>
                        </a:rPr>
                        <a:t>Check</a:t>
                      </a:r>
                    </a:p>
                  </a:txBody>
                  <a:tcPr marL="54864" marR="54864" marT="27432" marB="27432" anchor="ctr">
                    <a:solidFill>
                      <a:srgbClr val="2E7D32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439" b="1">
                          <a:solidFill>
                            <a:srgbClr val="FFFFFF"/>
                          </a:solidFill>
                        </a:rPr>
                        <a:t>Template</a:t>
                      </a:r>
                    </a:p>
                  </a:txBody>
                  <a:tcPr marL="54864" marR="54864" marT="27432" marB="27432" anchor="ctr">
                    <a:solidFill>
                      <a:srgbClr val="2E7D32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439" b="1">
                          <a:solidFill>
                            <a:srgbClr val="FFFFFF"/>
                          </a:solidFill>
                        </a:rPr>
                        <a:t>Repository name</a:t>
                      </a:r>
                    </a:p>
                  </a:txBody>
                  <a:tcPr marL="54864" marR="54864" marT="27432" marB="27432" anchor="ctr">
                    <a:solidFill>
                      <a:srgbClr val="2E7D32"/>
                    </a:solidFill>
                  </a:tcPr>
                </a:tc>
              </a:tr>
              <a:tr h="393192">
                <a:tc>
                  <a:txBody>
                    <a:bodyPr wrap="square"/>
                    <a:lstStyle/>
                    <a:p>
                      <a:r>
                        <a:rPr sz="1439" b="0">
                          <a:solidFill>
                            <a:srgbClr val="1F2D3A"/>
                          </a:solidFill>
                        </a:rPr>
                        <a:t>Midterm (C)</a:t>
                      </a:r>
                    </a:p>
                  </a:txBody>
                  <a:tcPr marL="54864" marR="54864" marT="27432" marB="27432" anchor="ctr">
                    <a:solidFill>
                      <a:srgbClr val="FFFFFF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439" b="0">
                          <a:solidFill>
                            <a:srgbClr val="A1123F"/>
                          </a:solidFill>
                          <a:latin typeface="Consolas"/>
                        </a:rPr>
                        <a:t>cpp-cmake-ctest-template</a:t>
                      </a:r>
                    </a:p>
                  </a:txBody>
                  <a:tcPr marL="54864" marR="54864" marT="27432" marB="27432" anchor="ctr">
                    <a:solidFill>
                      <a:srgbClr val="FFFFFF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439" b="0">
                          <a:solidFill>
                            <a:srgbClr val="A1123F"/>
                          </a:solidFill>
                          <a:latin typeface="Consolas"/>
                        </a:rPr>
                        <a:t>cen207-project-name-surname-c</a:t>
                      </a:r>
                    </a:p>
                  </a:txBody>
                  <a:tcPr marL="54864" marR="54864" marT="27432" marB="27432" anchor="ctr">
                    <a:solidFill>
                      <a:srgbClr val="FFFFFF"/>
                    </a:solidFill>
                  </a:tcPr>
                </a:tc>
              </a:tr>
              <a:tr h="393192">
                <a:tc>
                  <a:txBody>
                    <a:bodyPr wrap="square"/>
                    <a:lstStyle/>
                    <a:p>
                      <a:r>
                        <a:rPr sz="1439" b="0">
                          <a:solidFill>
                            <a:srgbClr val="1F2D3A"/>
                          </a:solidFill>
                        </a:rPr>
                        <a:t>Final (Java)</a:t>
                      </a:r>
                    </a:p>
                  </a:txBody>
                  <a:tcPr marL="54864" marR="54864" marT="27432" marB="27432" anchor="ctr">
                    <a:solidFill>
                      <a:srgbClr val="EAF6EC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439" b="0">
                          <a:solidFill>
                            <a:srgbClr val="A1123F"/>
                          </a:solidFill>
                          <a:latin typeface="Consolas"/>
                        </a:rPr>
                        <a:t>eclipse-java-maven-template</a:t>
                      </a:r>
                    </a:p>
                  </a:txBody>
                  <a:tcPr marL="54864" marR="54864" marT="27432" marB="27432" anchor="ctr">
                    <a:solidFill>
                      <a:srgbClr val="EAF6EC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439" b="0">
                          <a:solidFill>
                            <a:srgbClr val="A1123F"/>
                          </a:solidFill>
                          <a:latin typeface="Consolas"/>
                        </a:rPr>
                        <a:t>cen207-project-name-surname-java</a:t>
                      </a:r>
                    </a:p>
                  </a:txBody>
                  <a:tcPr marL="54864" marR="54864" marT="27432" marB="27432" anchor="ctr">
                    <a:solidFill>
                      <a:srgbClr val="EAF6EC"/>
                    </a:solidFill>
                  </a:tcPr>
                </a:tc>
              </a:tr>
            </a:tbl>
          </a:graphicData>
        </a:graphic>
      </p:graphicFrame>
      <p:sp>
        <p:nvSpPr>
          <p:cNvPr id="8" name="TextBox 7"/>
          <p:cNvSpPr txBox="1"/>
          <p:nvPr/>
        </p:nvSpPr>
        <p:spPr>
          <a:xfrm>
            <a:off x="640080" y="2615184"/>
            <a:ext cx="10911535" cy="770128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l"/>
            <a:r>
              <a:rPr sz="2000" b="0">
                <a:solidFill>
                  <a:srgbClr val="1F2D3A"/>
                </a:solidFill>
              </a:rPr>
              <a:t>Both templates already provide building, unit testing, documentation generation, coverage measurement and packaging — you build </a:t>
            </a:r>
            <a:r>
              <a:rPr sz="2000" b="1">
                <a:solidFill>
                  <a:srgbClr val="1F2D3A"/>
                </a:solidFill>
              </a:rPr>
              <a:t>on</a:t>
            </a:r>
            <a:r>
              <a:rPr sz="2000" b="0">
                <a:solidFill>
                  <a:srgbClr val="1F2D3A"/>
                </a:solidFill>
              </a:rPr>
              <a:t> them.</a:t>
            </a: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rteu-logo-small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40080" y="164592"/>
            <a:ext cx="242773" cy="329184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1051560" y="182880"/>
            <a:ext cx="7315200" cy="32004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100" b="0">
                <a:solidFill>
                  <a:srgbClr val="5B6770"/>
                </a:solidFill>
              </a:rPr>
              <a:t>CEN207 Data Structures · Project Guide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40080" y="6446520"/>
            <a:ext cx="73152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000" b="0">
                <a:solidFill>
                  <a:srgbClr val="5B6770"/>
                </a:solidFill>
              </a:rPr>
              <a:t>RTEU Computer Engineering · Fall 2026–2027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0637215" y="6446520"/>
            <a:ext cx="9144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r"/>
            <a:r>
              <a:rPr sz="1000" b="0">
                <a:solidFill>
                  <a:srgbClr val="5B6770"/>
                </a:solidFill>
              </a:rPr>
              <a:t>15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40080" y="548640"/>
            <a:ext cx="10911535" cy="731520"/>
          </a:xfrm>
          <a:prstGeom prst="rect">
            <a:avLst/>
          </a:prstGeom>
          <a:noFill/>
        </p:spPr>
        <p:txBody>
          <a:bodyPr wrap="square" lIns="45720" rIns="45720" anchor="ctr">
            <a:spAutoFit/>
          </a:bodyPr>
          <a:lstStyle/>
          <a:p>
            <a:r>
              <a:rPr sz="3000" b="1">
                <a:solidFill>
                  <a:srgbClr val="2E7D32"/>
                </a:solidFill>
              </a:rPr>
              <a:t>Showing your project locally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640080" y="1325880"/>
            <a:ext cx="10911535" cy="770128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l"/>
            <a:r>
              <a:rPr sz="2000" b="0">
                <a:solidFill>
                  <a:srgbClr val="1F2D3A"/>
                </a:solidFill>
              </a:rPr>
              <a:t>A private repository on GitHub Free has no GitHub Pages site. You show everything </a:t>
            </a:r>
            <a:r>
              <a:rPr sz="2000" b="1">
                <a:solidFill>
                  <a:srgbClr val="1F2D3A"/>
                </a:solidFill>
              </a:rPr>
              <a:t>on your computer</a:t>
            </a:r>
            <a:r>
              <a:rPr sz="2000" b="0">
                <a:solidFill>
                  <a:srgbClr val="1F2D3A"/>
                </a:solidFill>
              </a:rPr>
              <a:t>: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640080" y="2205736"/>
            <a:ext cx="10911535" cy="32461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>
              <a:spcAft>
                <a:spcPts val="300"/>
              </a:spcAft>
            </a:pPr>
            <a:r>
              <a:rPr sz="2000" b="1">
                <a:solidFill>
                  <a:srgbClr val="2E7D32"/>
                </a:solidFill>
              </a:rPr>
              <a:t>• </a:t>
            </a:r>
            <a:r>
              <a:rPr sz="2000" b="0">
                <a:solidFill>
                  <a:srgbClr val="A1123F"/>
                </a:solidFill>
                <a:latin typeface="Consolas"/>
              </a:rPr>
              <a:t>7-build-all-windows.bat</a:t>
            </a:r>
            <a:r>
              <a:rPr sz="2000" b="0">
                <a:solidFill>
                  <a:srgbClr val="1F2D3A"/>
                </a:solidFill>
              </a:rPr>
              <a:t> (Linux/WSL: </a:t>
            </a:r>
            <a:r>
              <a:rPr sz="2000" b="0">
                <a:solidFill>
                  <a:srgbClr val="A1123F"/>
                </a:solidFill>
                <a:latin typeface="Consolas"/>
              </a:rPr>
              <a:t>7-build-all-linux.sh</a:t>
            </a:r>
            <a:r>
              <a:rPr sz="2000" b="0">
                <a:solidFill>
                  <a:srgbClr val="1F2D3A"/>
                </a:solidFill>
              </a:rPr>
              <a:t>) builds, tests and makes every report</a:t>
            </a:r>
          </a:p>
          <a:p>
            <a:pPr>
              <a:spcAft>
                <a:spcPts val="300"/>
              </a:spcAft>
            </a:pPr>
            <a:r>
              <a:rPr sz="2000" b="1">
                <a:solidFill>
                  <a:srgbClr val="2E7D32"/>
                </a:solidFill>
              </a:rPr>
              <a:t>• </a:t>
            </a:r>
            <a:r>
              <a:rPr sz="2000" b="0">
                <a:solidFill>
                  <a:srgbClr val="A1123F"/>
                </a:solidFill>
                <a:latin typeface="Consolas"/>
              </a:rPr>
              <a:t>9-open-site-windows.bat</a:t>
            </a:r>
            <a:r>
              <a:rPr sz="2000" b="0">
                <a:solidFill>
                  <a:srgbClr val="1F2D3A"/>
                </a:solidFill>
              </a:rPr>
              <a:t> (Linux: </a:t>
            </a:r>
            <a:r>
              <a:rPr sz="2000" b="0">
                <a:solidFill>
                  <a:srgbClr val="A1123F"/>
                </a:solidFill>
                <a:latin typeface="Consolas"/>
              </a:rPr>
              <a:t>9-open-site-linux.sh</a:t>
            </a:r>
            <a:r>
              <a:rPr sz="2000" b="0">
                <a:solidFill>
                  <a:srgbClr val="1F2D3A"/>
                </a:solidFill>
              </a:rPr>
              <a:t>) opens the full site on </a:t>
            </a:r>
            <a:r>
              <a:rPr sz="2000" b="0">
                <a:solidFill>
                  <a:srgbClr val="A1123F"/>
                </a:solidFill>
                <a:latin typeface="Consolas"/>
              </a:rPr>
              <a:t>http://localhost</a:t>
            </a:r>
            <a:r>
              <a:rPr sz="2000" b="0">
                <a:solidFill>
                  <a:srgbClr val="1F2D3A"/>
                </a:solidFill>
              </a:rPr>
              <a:t>: every report (tests, code coverage, documentation coverage, Windows and Linux) and the API docs</a:t>
            </a:r>
          </a:p>
          <a:p>
            <a:pPr>
              <a:spcAft>
                <a:spcPts val="300"/>
              </a:spcAft>
            </a:pPr>
            <a:r>
              <a:rPr sz="2000" b="1">
                <a:solidFill>
                  <a:srgbClr val="2E7D32"/>
                </a:solidFill>
              </a:rPr>
              <a:t>• </a:t>
            </a:r>
            <a:r>
              <a:rPr sz="2000" b="0">
                <a:solidFill>
                  <a:srgbClr val="A1123F"/>
                </a:solidFill>
                <a:latin typeface="Consolas"/>
              </a:rPr>
              <a:t>release/</a:t>
            </a:r>
            <a:r>
              <a:rPr sz="2000" b="0">
                <a:solidFill>
                  <a:srgbClr val="1F2D3A"/>
                </a:solidFill>
              </a:rPr>
              <a:t> holds every output: app/exe, library, reports, API docs, </a:t>
            </a:r>
            <a:r>
              <a:rPr sz="2000" b="0">
                <a:solidFill>
                  <a:srgbClr val="A1123F"/>
                </a:solidFill>
                <a:latin typeface="Consolas"/>
              </a:rPr>
              <a:t>site.zip</a:t>
            </a:r>
            <a:r>
              <a:rPr sz="2000" b="0">
                <a:solidFill>
                  <a:srgbClr val="1F2D3A"/>
                </a:solidFill>
              </a:rPr>
              <a:t>, source, </a:t>
            </a:r>
            <a:r>
              <a:rPr sz="2000" b="0">
                <a:solidFill>
                  <a:srgbClr val="A1123F"/>
                </a:solidFill>
                <a:latin typeface="Consolas"/>
              </a:rPr>
              <a:t>ASSETS.md</a:t>
            </a:r>
            <a:r>
              <a:rPr sz="2000" b="0">
                <a:solidFill>
                  <a:srgbClr val="1F2D3A"/>
                </a:solidFill>
              </a:rPr>
              <a:t>, </a:t>
            </a:r>
            <a:r>
              <a:rPr sz="2000" b="0">
                <a:solidFill>
                  <a:srgbClr val="A1123F"/>
                </a:solidFill>
                <a:latin typeface="Consolas"/>
              </a:rPr>
              <a:t>SHA256SUMS.txt</a:t>
            </a:r>
          </a:p>
          <a:p>
            <a:pPr>
              <a:spcAft>
                <a:spcPts val="300"/>
              </a:spcAft>
            </a:pPr>
            <a:r>
              <a:rPr sz="2000" b="1">
                <a:solidFill>
                  <a:srgbClr val="2E7D32"/>
                </a:solidFill>
              </a:rPr>
              <a:t>• </a:t>
            </a:r>
            <a:r>
              <a:rPr sz="2000" b="0">
                <a:solidFill>
                  <a:srgbClr val="A1123F"/>
                </a:solidFill>
                <a:latin typeface="Consolas"/>
              </a:rPr>
              <a:t>10-release-windows.bat</a:t>
            </a:r>
            <a:r>
              <a:rPr sz="2000" b="0">
                <a:solidFill>
                  <a:srgbClr val="1F2D3A"/>
                </a:solidFill>
              </a:rPr>
              <a:t> (Linux: </a:t>
            </a:r>
            <a:r>
              <a:rPr sz="2000" b="0">
                <a:solidFill>
                  <a:srgbClr val="A1123F"/>
                </a:solidFill>
                <a:latin typeface="Consolas"/>
              </a:rPr>
              <a:t>10-release-linux.sh</a:t>
            </a:r>
            <a:r>
              <a:rPr sz="2000" b="0">
                <a:solidFill>
                  <a:srgbClr val="1F2D3A"/>
                </a:solidFill>
              </a:rPr>
              <a:t>) makes the GitHub Release; releases work on private repositories</a:t>
            </a: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rteu-logo-small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40080" y="164592"/>
            <a:ext cx="242773" cy="329184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1051560" y="182880"/>
            <a:ext cx="7315200" cy="32004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100" b="0">
                <a:solidFill>
                  <a:srgbClr val="5B6770"/>
                </a:solidFill>
              </a:rPr>
              <a:t>CEN207 Data Structures · Project Guide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40080" y="6446520"/>
            <a:ext cx="73152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000" b="0">
                <a:solidFill>
                  <a:srgbClr val="5B6770"/>
                </a:solidFill>
              </a:rPr>
              <a:t>RTEU Computer Engineering · Fall 2026–2027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0637215" y="6446520"/>
            <a:ext cx="9144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r"/>
            <a:r>
              <a:rPr sz="1000" b="0">
                <a:solidFill>
                  <a:srgbClr val="5B6770"/>
                </a:solidFill>
              </a:rPr>
              <a:t>16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40080" y="548640"/>
            <a:ext cx="10911535" cy="731520"/>
          </a:xfrm>
          <a:prstGeom prst="rect">
            <a:avLst/>
          </a:prstGeom>
          <a:noFill/>
        </p:spPr>
        <p:txBody>
          <a:bodyPr wrap="square" lIns="45720" rIns="45720" anchor="ctr">
            <a:spAutoFit/>
          </a:bodyPr>
          <a:lstStyle/>
          <a:p>
            <a:r>
              <a:rPr sz="3000" b="1">
                <a:solidFill>
                  <a:srgbClr val="2E7D32"/>
                </a:solidFill>
              </a:rPr>
              <a:t>Demo checklist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640080" y="1325880"/>
            <a:ext cx="10911535" cy="439928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l"/>
            <a:r>
              <a:rPr sz="2000" b="0">
                <a:solidFill>
                  <a:srgbClr val="1F2D3A"/>
                </a:solidFill>
              </a:rPr>
              <a:t>What you open and show, in this order: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640080" y="1875536"/>
            <a:ext cx="10911535" cy="300736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>
              <a:spcAft>
                <a:spcPts val="300"/>
              </a:spcAft>
            </a:pPr>
            <a:r>
              <a:rPr sz="2000" b="1">
                <a:solidFill>
                  <a:srgbClr val="2E7D32"/>
                </a:solidFill>
              </a:rPr>
              <a:t>1. </a:t>
            </a:r>
            <a:r>
              <a:rPr sz="2000" b="0">
                <a:solidFill>
                  <a:srgbClr val="1F2D3A"/>
                </a:solidFill>
              </a:rPr>
              <a:t>The </a:t>
            </a:r>
            <a:r>
              <a:rPr sz="2000" b="1">
                <a:solidFill>
                  <a:srgbClr val="1F2D3A"/>
                </a:solidFill>
              </a:rPr>
              <a:t>home page</a:t>
            </a:r>
            <a:r>
              <a:rPr sz="2000" b="0">
                <a:solidFill>
                  <a:srgbClr val="1F2D3A"/>
                </a:solidFill>
              </a:rPr>
              <a:t> of the local site (</a:t>
            </a:r>
            <a:r>
              <a:rPr sz="2000" b="0">
                <a:solidFill>
                  <a:srgbClr val="A1123F"/>
                </a:solidFill>
                <a:latin typeface="Consolas"/>
              </a:rPr>
              <a:t>9-open-site-...</a:t>
            </a:r>
            <a:r>
              <a:rPr sz="2000" b="0">
                <a:solidFill>
                  <a:srgbClr val="1F2D3A"/>
                </a:solidFill>
              </a:rPr>
              <a:t>, on </a:t>
            </a:r>
            <a:r>
              <a:rPr sz="2000" b="0">
                <a:solidFill>
                  <a:srgbClr val="A1123F"/>
                </a:solidFill>
                <a:latin typeface="Consolas"/>
              </a:rPr>
              <a:t>http://localhost</a:t>
            </a:r>
            <a:r>
              <a:rPr sz="2000" b="0">
                <a:solidFill>
                  <a:srgbClr val="1F2D3A"/>
                </a:solidFill>
              </a:rPr>
              <a:t>).</a:t>
            </a:r>
          </a:p>
          <a:p>
            <a:pPr>
              <a:spcAft>
                <a:spcPts val="300"/>
              </a:spcAft>
            </a:pPr>
            <a:r>
              <a:rPr sz="2000" b="1">
                <a:solidFill>
                  <a:srgbClr val="2E7D32"/>
                </a:solidFill>
              </a:rPr>
              <a:t>2. </a:t>
            </a:r>
            <a:r>
              <a:rPr sz="2000" b="1">
                <a:solidFill>
                  <a:srgbClr val="1F2D3A"/>
                </a:solidFill>
              </a:rPr>
              <a:t>Each report page:</a:t>
            </a:r>
            <a:r>
              <a:rPr sz="2000" b="0">
                <a:solidFill>
                  <a:srgbClr val="1F2D3A"/>
                </a:solidFill>
              </a:rPr>
              <a:t> tests, code coverage, documentation coverage (Windows and Linux).</a:t>
            </a:r>
          </a:p>
          <a:p>
            <a:pPr>
              <a:spcAft>
                <a:spcPts val="300"/>
              </a:spcAft>
            </a:pPr>
            <a:r>
              <a:rPr sz="2000" b="1">
                <a:solidFill>
                  <a:srgbClr val="2E7D32"/>
                </a:solidFill>
              </a:rPr>
              <a:t>3. </a:t>
            </a:r>
            <a:r>
              <a:rPr sz="2000" b="0">
                <a:solidFill>
                  <a:srgbClr val="1F2D3A"/>
                </a:solidFill>
              </a:rPr>
              <a:t>The </a:t>
            </a:r>
            <a:r>
              <a:rPr sz="2000" b="1">
                <a:solidFill>
                  <a:srgbClr val="1F2D3A"/>
                </a:solidFill>
              </a:rPr>
              <a:t>API docs</a:t>
            </a:r>
            <a:r>
              <a:rPr sz="2000" b="0">
                <a:solidFill>
                  <a:srgbClr val="1F2D3A"/>
                </a:solidFill>
              </a:rPr>
              <a:t>.</a:t>
            </a:r>
          </a:p>
          <a:p>
            <a:pPr>
              <a:spcAft>
                <a:spcPts val="300"/>
              </a:spcAft>
            </a:pPr>
            <a:r>
              <a:rPr sz="2000" b="1">
                <a:solidFill>
                  <a:srgbClr val="2E7D32"/>
                </a:solidFill>
              </a:rPr>
              <a:t>4. </a:t>
            </a:r>
            <a:r>
              <a:rPr sz="2000" b="0">
                <a:solidFill>
                  <a:srgbClr val="1F2D3A"/>
                </a:solidFill>
              </a:rPr>
              <a:t>The </a:t>
            </a:r>
            <a:r>
              <a:rPr sz="2000" b="1">
                <a:solidFill>
                  <a:srgbClr val="1F2D3A"/>
                </a:solidFill>
              </a:rPr>
              <a:t>`release/` folder</a:t>
            </a:r>
            <a:r>
              <a:rPr sz="2000" b="0">
                <a:solidFill>
                  <a:srgbClr val="1F2D3A"/>
                </a:solidFill>
              </a:rPr>
              <a:t> listing.</a:t>
            </a:r>
          </a:p>
          <a:p>
            <a:pPr>
              <a:spcAft>
                <a:spcPts val="300"/>
              </a:spcAft>
            </a:pPr>
            <a:r>
              <a:rPr sz="2000" b="1">
                <a:solidFill>
                  <a:srgbClr val="2E7D32"/>
                </a:solidFill>
              </a:rPr>
              <a:t>5. </a:t>
            </a:r>
            <a:r>
              <a:rPr sz="2000" b="1">
                <a:solidFill>
                  <a:srgbClr val="1F2D3A"/>
                </a:solidFill>
              </a:rPr>
              <a:t>Run the app</a:t>
            </a:r>
            <a:r>
              <a:rPr sz="2000" b="0">
                <a:solidFill>
                  <a:srgbClr val="1F2D3A"/>
                </a:solidFill>
              </a:rPr>
              <a:t> from the release archive.</a:t>
            </a:r>
          </a:p>
          <a:p>
            <a:pPr>
              <a:spcAft>
                <a:spcPts val="300"/>
              </a:spcAft>
            </a:pPr>
            <a:r>
              <a:rPr sz="2000" b="1">
                <a:solidFill>
                  <a:srgbClr val="2E7D32"/>
                </a:solidFill>
              </a:rPr>
              <a:t>6. </a:t>
            </a:r>
            <a:r>
              <a:rPr sz="2000" b="0">
                <a:solidFill>
                  <a:srgbClr val="1F2D3A"/>
                </a:solidFill>
              </a:rPr>
              <a:t>The </a:t>
            </a:r>
            <a:r>
              <a:rPr sz="2000" b="1">
                <a:solidFill>
                  <a:srgbClr val="1F2D3A"/>
                </a:solidFill>
              </a:rPr>
              <a:t>GitHub Release page</a:t>
            </a:r>
            <a:r>
              <a:rPr sz="2000" b="0">
                <a:solidFill>
                  <a:srgbClr val="1F2D3A"/>
                </a:solidFill>
              </a:rPr>
              <a:t> of your private repository (the instructor is a collaborator).</a:t>
            </a: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rteu-logo-small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40080" y="164592"/>
            <a:ext cx="242773" cy="329184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1051560" y="182880"/>
            <a:ext cx="7315200" cy="32004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100" b="0">
                <a:solidFill>
                  <a:srgbClr val="5B6770"/>
                </a:solidFill>
              </a:rPr>
              <a:t>CEN207 Data Structures · Project Guide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40080" y="6446520"/>
            <a:ext cx="73152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000" b="0">
                <a:solidFill>
                  <a:srgbClr val="5B6770"/>
                </a:solidFill>
              </a:rPr>
              <a:t>RTEU Computer Engineering · Fall 2026–2027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0637215" y="6446520"/>
            <a:ext cx="9144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r"/>
            <a:r>
              <a:rPr sz="1000" b="0">
                <a:solidFill>
                  <a:srgbClr val="5B6770"/>
                </a:solidFill>
              </a:rPr>
              <a:t>17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40080" y="548640"/>
            <a:ext cx="10911535" cy="731520"/>
          </a:xfrm>
          <a:prstGeom prst="rect">
            <a:avLst/>
          </a:prstGeom>
          <a:noFill/>
        </p:spPr>
        <p:txBody>
          <a:bodyPr wrap="square" lIns="45720" rIns="45720" anchor="ctr">
            <a:spAutoFit/>
          </a:bodyPr>
          <a:lstStyle/>
          <a:p>
            <a:r>
              <a:rPr sz="3000" b="1">
                <a:solidFill>
                  <a:srgbClr val="2E7D32"/>
                </a:solidFill>
              </a:rPr>
              <a:t>The lib / app / test layout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640080" y="1325880"/>
            <a:ext cx="10911535" cy="121920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>
              <a:spcAft>
                <a:spcPts val="300"/>
              </a:spcAft>
            </a:pPr>
            <a:r>
              <a:rPr sz="2000" b="1">
                <a:solidFill>
                  <a:srgbClr val="2E7D32"/>
                </a:solidFill>
              </a:rPr>
              <a:t>• </a:t>
            </a:r>
            <a:r>
              <a:rPr sz="2000" b="1">
                <a:solidFill>
                  <a:srgbClr val="1F2D3A"/>
                </a:solidFill>
              </a:rPr>
              <a:t>`lib`</a:t>
            </a:r>
            <a:r>
              <a:rPr sz="2000" b="0">
                <a:solidFill>
                  <a:srgbClr val="1F2D3A"/>
                </a:solidFill>
              </a:rPr>
              <a:t> — data structures and algorithms live here</a:t>
            </a:r>
          </a:p>
          <a:p>
            <a:pPr>
              <a:spcAft>
                <a:spcPts val="300"/>
              </a:spcAft>
            </a:pPr>
            <a:r>
              <a:rPr sz="2000" b="1">
                <a:solidFill>
                  <a:srgbClr val="2E7D32"/>
                </a:solidFill>
              </a:rPr>
              <a:t>• </a:t>
            </a:r>
            <a:r>
              <a:rPr sz="2000" b="1">
                <a:solidFill>
                  <a:srgbClr val="1F2D3A"/>
                </a:solidFill>
              </a:rPr>
              <a:t>`app`</a:t>
            </a:r>
            <a:r>
              <a:rPr sz="2000" b="0">
                <a:solidFill>
                  <a:srgbClr val="1F2D3A"/>
                </a:solidFill>
              </a:rPr>
              <a:t> — console menus and user interaction; uses </a:t>
            </a:r>
            <a:r>
              <a:rPr sz="2000" b="0">
                <a:solidFill>
                  <a:srgbClr val="A1123F"/>
                </a:solidFill>
                <a:latin typeface="Consolas"/>
              </a:rPr>
              <a:t>lib</a:t>
            </a:r>
          </a:p>
          <a:p>
            <a:pPr>
              <a:spcAft>
                <a:spcPts val="300"/>
              </a:spcAft>
            </a:pPr>
            <a:r>
              <a:rPr sz="2000" b="1">
                <a:solidFill>
                  <a:srgbClr val="2E7D32"/>
                </a:solidFill>
              </a:rPr>
              <a:t>• </a:t>
            </a:r>
            <a:r>
              <a:rPr sz="2000" b="1">
                <a:solidFill>
                  <a:srgbClr val="1F2D3A"/>
                </a:solidFill>
              </a:rPr>
              <a:t>`test`</a:t>
            </a:r>
            <a:r>
              <a:rPr sz="2000" b="0">
                <a:solidFill>
                  <a:srgbClr val="1F2D3A"/>
                </a:solidFill>
              </a:rPr>
              <a:t> — unit tests; uses </a:t>
            </a:r>
            <a:r>
              <a:rPr sz="2000" b="0">
                <a:solidFill>
                  <a:srgbClr val="A1123F"/>
                </a:solidFill>
                <a:latin typeface="Consolas"/>
              </a:rPr>
              <a:t>lib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640080" y="2654808"/>
            <a:ext cx="10911535" cy="770128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l"/>
            <a:r>
              <a:rPr sz="2000" b="0">
                <a:solidFill>
                  <a:srgbClr val="1F2D3A"/>
                </a:solidFill>
              </a:rPr>
              <a:t>Before you start: make sure your environment is ready — see the </a:t>
            </a:r>
            <a:r>
              <a:rPr sz="2000" b="1">
                <a:solidFill>
                  <a:srgbClr val="1F2D3A"/>
                </a:solidFill>
              </a:rPr>
              <a:t>Prerequisites</a:t>
            </a:r>
            <a:r>
              <a:rPr sz="2000" b="0">
                <a:solidFill>
                  <a:srgbClr val="1F2D3A"/>
                </a:solidFill>
              </a:rPr>
              <a:t> page/deck.</a:t>
            </a: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2E7D32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1051560" y="182880"/>
            <a:ext cx="7315200" cy="32004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100" b="0">
                <a:solidFill>
                  <a:srgbClr val="D8F0F2"/>
                </a:solidFill>
              </a:rPr>
              <a:t>CEN207 Data Structures · Project Guide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640080" y="6446520"/>
            <a:ext cx="73152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000" b="0">
                <a:solidFill>
                  <a:srgbClr val="D8F0F2"/>
                </a:solidFill>
              </a:rPr>
              <a:t>RTEU Computer Engineering · Fall 2026–2027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10637215" y="6446520"/>
            <a:ext cx="9144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r"/>
            <a:r>
              <a:rPr sz="1000" b="0">
                <a:solidFill>
                  <a:srgbClr val="D8F0F2"/>
                </a:solidFill>
              </a:rPr>
              <a:t>18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640080" y="2743200"/>
            <a:ext cx="10911535" cy="128016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l"/>
            <a:r>
              <a:rPr sz="4000" b="1">
                <a:solidFill>
                  <a:srgbClr val="FFFFFF"/>
                </a:solidFill>
              </a:rPr>
              <a:t>4. Choosing a Topic</a:t>
            </a: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rteu-logo-small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40080" y="164592"/>
            <a:ext cx="242773" cy="329184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1051560" y="182880"/>
            <a:ext cx="7315200" cy="32004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100" b="0">
                <a:solidFill>
                  <a:srgbClr val="5B6770"/>
                </a:solidFill>
              </a:rPr>
              <a:t>CEN207 Data Structures · Project Guide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40080" y="6446520"/>
            <a:ext cx="73152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000" b="0">
                <a:solidFill>
                  <a:srgbClr val="5B6770"/>
                </a:solidFill>
              </a:rPr>
              <a:t>RTEU Computer Engineering · Fall 2026–2027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0637215" y="6446520"/>
            <a:ext cx="9144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r"/>
            <a:r>
              <a:rPr sz="1000" b="0">
                <a:solidFill>
                  <a:srgbClr val="5B6770"/>
                </a:solidFill>
              </a:rPr>
              <a:t>19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40080" y="548640"/>
            <a:ext cx="10911535" cy="731520"/>
          </a:xfrm>
          <a:prstGeom prst="rect">
            <a:avLst/>
          </a:prstGeom>
          <a:noFill/>
        </p:spPr>
        <p:txBody>
          <a:bodyPr wrap="square" lIns="45720" rIns="45720" anchor="ctr">
            <a:spAutoFit/>
          </a:bodyPr>
          <a:lstStyle/>
          <a:p>
            <a:r>
              <a:rPr sz="3000" b="1">
                <a:solidFill>
                  <a:srgbClr val="2E7D32"/>
                </a:solidFill>
              </a:rPr>
              <a:t>Where the topics are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640080" y="1325880"/>
            <a:ext cx="10911535" cy="121920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>
              <a:spcAft>
                <a:spcPts val="300"/>
              </a:spcAft>
            </a:pPr>
            <a:r>
              <a:rPr sz="2000" b="1">
                <a:solidFill>
                  <a:srgbClr val="2E7D32"/>
                </a:solidFill>
              </a:rPr>
              <a:t>• </a:t>
            </a:r>
            <a:r>
              <a:rPr sz="2000" b="0">
                <a:solidFill>
                  <a:srgbClr val="1F2D3A"/>
                </a:solidFill>
              </a:rPr>
              <a:t>The </a:t>
            </a:r>
            <a:r>
              <a:rPr sz="2000" b="1">
                <a:solidFill>
                  <a:srgbClr val="1F2D3A"/>
                </a:solidFill>
              </a:rPr>
              <a:t>Appendix — Project topic list</a:t>
            </a:r>
            <a:r>
              <a:rPr sz="2000" b="0">
                <a:solidFill>
                  <a:srgbClr val="1F2D3A"/>
                </a:solidFill>
              </a:rPr>
              <a:t>, at the end of the project guide page</a:t>
            </a:r>
          </a:p>
          <a:p>
            <a:pPr>
              <a:spcAft>
                <a:spcPts val="300"/>
              </a:spcAft>
            </a:pPr>
            <a:r>
              <a:rPr sz="2000" b="1">
                <a:solidFill>
                  <a:srgbClr val="2E7D32"/>
                </a:solidFill>
              </a:rPr>
              <a:t>• </a:t>
            </a:r>
            <a:r>
              <a:rPr sz="2000" b="1">
                <a:solidFill>
                  <a:srgbClr val="1F2D3A"/>
                </a:solidFill>
              </a:rPr>
              <a:t>200 topics</a:t>
            </a:r>
            <a:r>
              <a:rPr sz="2000" b="0">
                <a:solidFill>
                  <a:srgbClr val="1F2D3A"/>
                </a:solidFill>
              </a:rPr>
              <a:t> in </a:t>
            </a:r>
            <a:r>
              <a:rPr sz="2000" b="1">
                <a:solidFill>
                  <a:srgbClr val="1F2D3A"/>
                </a:solidFill>
              </a:rPr>
              <a:t>eight groups</a:t>
            </a:r>
            <a:r>
              <a:rPr sz="2000" b="0">
                <a:solidFill>
                  <a:srgbClr val="1F2D3A"/>
                </a:solidFill>
              </a:rPr>
              <a:t> of 25</a:t>
            </a:r>
          </a:p>
          <a:p>
            <a:pPr>
              <a:spcAft>
                <a:spcPts val="300"/>
              </a:spcAft>
            </a:pPr>
            <a:r>
              <a:rPr sz="2000" b="1">
                <a:solidFill>
                  <a:srgbClr val="2E7D32"/>
                </a:solidFill>
              </a:rPr>
              <a:t>• </a:t>
            </a:r>
            <a:r>
              <a:rPr sz="2000" b="0">
                <a:solidFill>
                  <a:srgbClr val="1F2D3A"/>
                </a:solidFill>
              </a:rPr>
              <a:t>Each topic box: a short summary, then one sentence per requirement code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640080" y="2654808"/>
            <a:ext cx="10911535" cy="439928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l"/>
            <a:r>
              <a:rPr sz="2000" b="0">
                <a:solidFill>
                  <a:srgbClr val="1F2D3A"/>
                </a:solidFill>
              </a:rPr>
              <a:t>saying what it stores and what operation it performs </a:t>
            </a:r>
            <a:r>
              <a:rPr sz="2000" b="1">
                <a:solidFill>
                  <a:srgbClr val="1F2D3A"/>
                </a:solidFill>
              </a:rPr>
              <a:t>in that application</a:t>
            </a:r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rteu-logo-small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40080" y="164592"/>
            <a:ext cx="242773" cy="329184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1051560" y="182880"/>
            <a:ext cx="7315200" cy="32004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100" b="0">
                <a:solidFill>
                  <a:srgbClr val="5B6770"/>
                </a:solidFill>
              </a:rPr>
              <a:t>CEN207 Data Structures · Project Guide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40080" y="6446520"/>
            <a:ext cx="73152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000" b="0">
                <a:solidFill>
                  <a:srgbClr val="5B6770"/>
                </a:solidFill>
              </a:rPr>
              <a:t>RTEU Computer Engineering · Fall 2026–2027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0637215" y="6446520"/>
            <a:ext cx="9144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r"/>
            <a:r>
              <a:rPr sz="1000" b="0">
                <a:solidFill>
                  <a:srgbClr val="5B6770"/>
                </a:solidFill>
              </a:rPr>
              <a:t>20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40080" y="548640"/>
            <a:ext cx="10911535" cy="731520"/>
          </a:xfrm>
          <a:prstGeom prst="rect">
            <a:avLst/>
          </a:prstGeom>
          <a:noFill/>
        </p:spPr>
        <p:txBody>
          <a:bodyPr wrap="square" lIns="45720" rIns="45720" anchor="ctr">
            <a:spAutoFit/>
          </a:bodyPr>
          <a:lstStyle/>
          <a:p>
            <a:r>
              <a:rPr sz="3000" b="1">
                <a:solidFill>
                  <a:srgbClr val="2E7D32"/>
                </a:solidFill>
              </a:rPr>
              <a:t>How to choose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640080" y="1325880"/>
            <a:ext cx="10911535" cy="187960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>
              <a:spcAft>
                <a:spcPts val="300"/>
              </a:spcAft>
            </a:pPr>
            <a:r>
              <a:rPr sz="2000" b="1">
                <a:solidFill>
                  <a:srgbClr val="2E7D32"/>
                </a:solidFill>
              </a:rPr>
              <a:t>1. </a:t>
            </a:r>
            <a:r>
              <a:rPr sz="2000" b="0">
                <a:solidFill>
                  <a:srgbClr val="1F2D3A"/>
                </a:solidFill>
              </a:rPr>
              <a:t>Browse the list and pick a topic</a:t>
            </a:r>
          </a:p>
          <a:p>
            <a:pPr>
              <a:spcAft>
                <a:spcPts val="300"/>
              </a:spcAft>
            </a:pPr>
            <a:r>
              <a:rPr sz="2000" b="1">
                <a:solidFill>
                  <a:srgbClr val="2E7D32"/>
                </a:solidFill>
              </a:rPr>
              <a:t>2. </a:t>
            </a:r>
            <a:r>
              <a:rPr sz="2000" b="0">
                <a:solidFill>
                  <a:srgbClr val="1F2D3A"/>
                </a:solidFill>
              </a:rPr>
              <a:t>Write your choice in the shared </a:t>
            </a:r>
            <a:r>
              <a:rPr sz="2000" b="1">
                <a:solidFill>
                  <a:srgbClr val="1F2D3A"/>
                </a:solidFill>
              </a:rPr>
              <a:t>team and topic list</a:t>
            </a:r>
            <a:r>
              <a:rPr sz="2000" b="0">
                <a:solidFill>
                  <a:srgbClr val="1F2D3A"/>
                </a:solidFill>
              </a:rPr>
              <a:t> (link in the Teams post) — one topic per team, first to write it gets it</a:t>
            </a:r>
          </a:p>
          <a:p>
            <a:pPr>
              <a:spcAft>
                <a:spcPts val="300"/>
              </a:spcAft>
            </a:pPr>
            <a:r>
              <a:rPr sz="2000" b="1">
                <a:solidFill>
                  <a:srgbClr val="2E7D32"/>
                </a:solidFill>
              </a:rPr>
              <a:t>3. </a:t>
            </a:r>
            <a:r>
              <a:rPr sz="2000" b="0">
                <a:solidFill>
                  <a:srgbClr val="1F2D3A"/>
                </a:solidFill>
              </a:rPr>
              <a:t>Get it approved together with your </a:t>
            </a:r>
            <a:r>
              <a:rPr sz="2000" b="1">
                <a:solidFill>
                  <a:srgbClr val="1F2D3A"/>
                </a:solidFill>
              </a:rPr>
              <a:t>project plan</a:t>
            </a:r>
            <a:r>
              <a:rPr sz="2000" b="0">
                <a:solidFill>
                  <a:srgbClr val="1F2D3A"/>
                </a:solidFill>
              </a:rPr>
              <a:t> — the topic cannot change after approval</a:t>
            </a:r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rteu-logo-small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40080" y="164592"/>
            <a:ext cx="242773" cy="329184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1051560" y="182880"/>
            <a:ext cx="7315200" cy="32004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100" b="0">
                <a:solidFill>
                  <a:srgbClr val="5B6770"/>
                </a:solidFill>
              </a:rPr>
              <a:t>CEN207 Data Structures · Project Guide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40080" y="6446520"/>
            <a:ext cx="73152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000" b="0">
                <a:solidFill>
                  <a:srgbClr val="5B6770"/>
                </a:solidFill>
              </a:rPr>
              <a:t>RTEU Computer Engineering · Fall 2026–2027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0637215" y="6446520"/>
            <a:ext cx="9144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r"/>
            <a:r>
              <a:rPr sz="1000" b="0">
                <a:solidFill>
                  <a:srgbClr val="5B6770"/>
                </a:solidFill>
              </a:rPr>
              <a:t>21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40080" y="548640"/>
            <a:ext cx="10911535" cy="731520"/>
          </a:xfrm>
          <a:prstGeom prst="rect">
            <a:avLst/>
          </a:prstGeom>
          <a:noFill/>
        </p:spPr>
        <p:txBody>
          <a:bodyPr wrap="square" lIns="45720" rIns="45720" anchor="ctr">
            <a:spAutoFit/>
          </a:bodyPr>
          <a:lstStyle/>
          <a:p>
            <a:r>
              <a:rPr sz="3000" b="1">
                <a:solidFill>
                  <a:srgbClr val="2E7D32"/>
                </a:solidFill>
              </a:rPr>
              <a:t>Rules about the topic itself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640080" y="1325880"/>
            <a:ext cx="10911535" cy="467359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>
              <a:spcAft>
                <a:spcPts val="300"/>
              </a:spcAft>
            </a:pPr>
            <a:r>
              <a:rPr sz="2000" b="1">
                <a:solidFill>
                  <a:srgbClr val="2E7D32"/>
                </a:solidFill>
              </a:rPr>
              <a:t>• </a:t>
            </a:r>
            <a:r>
              <a:rPr sz="2000" b="0">
                <a:solidFill>
                  <a:srgbClr val="1F2D3A"/>
                </a:solidFill>
              </a:rPr>
              <a:t>The mappings in a topic box are a </a:t>
            </a:r>
            <a:r>
              <a:rPr sz="2000" b="1">
                <a:solidFill>
                  <a:srgbClr val="1F2D3A"/>
                </a:solidFill>
              </a:rPr>
              <a:t>starting suggestion</a:t>
            </a:r>
            <a:r>
              <a:rPr sz="2000" b="0">
                <a:solidFill>
                  <a:srgbClr val="1F2D3A"/>
                </a:solidFill>
              </a:rPr>
              <a:t> — a more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640080" y="1902968"/>
            <a:ext cx="10911535" cy="439928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l"/>
            <a:r>
              <a:rPr sz="2000" b="0">
                <a:solidFill>
                  <a:srgbClr val="1F2D3A"/>
                </a:solidFill>
              </a:rPr>
              <a:t>natural feature meeting the same requirement is fine, justify it in the report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640080" y="2452624"/>
            <a:ext cx="10911535" cy="467359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>
              <a:spcAft>
                <a:spcPts val="300"/>
              </a:spcAft>
            </a:pPr>
            <a:r>
              <a:rPr sz="2000" b="1">
                <a:solidFill>
                  <a:srgbClr val="2E7D32"/>
                </a:solidFill>
              </a:rPr>
              <a:t>• </a:t>
            </a:r>
            <a:r>
              <a:rPr sz="2000" b="0">
                <a:solidFill>
                  <a:srgbClr val="1F2D3A"/>
                </a:solidFill>
              </a:rPr>
              <a:t>An idea </a:t>
            </a:r>
            <a:r>
              <a:rPr sz="2000" b="1">
                <a:solidFill>
                  <a:srgbClr val="1F2D3A"/>
                </a:solidFill>
              </a:rPr>
              <a:t>not on the list</a:t>
            </a:r>
            <a:r>
              <a:rPr sz="2000" b="0">
                <a:solidFill>
                  <a:srgbClr val="1F2D3A"/>
                </a:solidFill>
              </a:rPr>
              <a:t> is allowed with instructor approval, if it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640080" y="3029712"/>
            <a:ext cx="10911535" cy="439928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l"/>
            <a:r>
              <a:rPr sz="2000" b="0">
                <a:solidFill>
                  <a:srgbClr val="1F2D3A"/>
                </a:solidFill>
              </a:rPr>
              <a:t>meets every requirement meaningfully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640080" y="3579368"/>
            <a:ext cx="10911535" cy="467359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>
              <a:spcAft>
                <a:spcPts val="300"/>
              </a:spcAft>
            </a:pPr>
            <a:r>
              <a:rPr sz="2000" b="1">
                <a:solidFill>
                  <a:srgbClr val="2E7D32"/>
                </a:solidFill>
              </a:rPr>
              <a:t>• </a:t>
            </a:r>
            <a:r>
              <a:rPr sz="2000" b="1">
                <a:solidFill>
                  <a:srgbClr val="1F2D3A"/>
                </a:solidFill>
              </a:rPr>
              <a:t>Retaking the course:</a:t>
            </a:r>
            <a:r>
              <a:rPr sz="2000" b="0">
                <a:solidFill>
                  <a:srgbClr val="1F2D3A"/>
                </a:solidFill>
              </a:rPr>
              <a:t> choose a topic different from your previous project</a:t>
            </a:r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2E7D32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1051560" y="182880"/>
            <a:ext cx="7315200" cy="32004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100" b="0">
                <a:solidFill>
                  <a:srgbClr val="D8F0F2"/>
                </a:solidFill>
              </a:rPr>
              <a:t>CEN207 Data Structures · Project Guide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640080" y="6446520"/>
            <a:ext cx="73152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000" b="0">
                <a:solidFill>
                  <a:srgbClr val="D8F0F2"/>
                </a:solidFill>
              </a:rPr>
              <a:t>RTEU Computer Engineering · Fall 2026–2027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10637215" y="6446520"/>
            <a:ext cx="9144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r"/>
            <a:r>
              <a:rPr sz="1000" b="0">
                <a:solidFill>
                  <a:srgbClr val="D8F0F2"/>
                </a:solidFill>
              </a:rPr>
              <a:t>22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640080" y="2743200"/>
            <a:ext cx="10911535" cy="128016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l"/>
            <a:r>
              <a:rPr sz="4000" b="1">
                <a:solidFill>
                  <a:srgbClr val="FFFFFF"/>
                </a:solidFill>
              </a:rPr>
              <a:t>5. Requirements</a:t>
            </a:r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rteu-logo-small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40080" y="164592"/>
            <a:ext cx="242773" cy="329184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1051560" y="182880"/>
            <a:ext cx="7315200" cy="32004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100" b="0">
                <a:solidFill>
                  <a:srgbClr val="5B6770"/>
                </a:solidFill>
              </a:rPr>
              <a:t>CEN207 Data Structures · Project Guide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40080" y="6446520"/>
            <a:ext cx="73152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000" b="0">
                <a:solidFill>
                  <a:srgbClr val="5B6770"/>
                </a:solidFill>
              </a:rPr>
              <a:t>RTEU Computer Engineering · Fall 2026–2027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0637215" y="6446520"/>
            <a:ext cx="9144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r"/>
            <a:r>
              <a:rPr sz="1000" b="0">
                <a:solidFill>
                  <a:srgbClr val="5B6770"/>
                </a:solidFill>
              </a:rPr>
              <a:t>23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40080" y="548640"/>
            <a:ext cx="10911535" cy="731520"/>
          </a:xfrm>
          <a:prstGeom prst="rect">
            <a:avLst/>
          </a:prstGeom>
          <a:noFill/>
        </p:spPr>
        <p:txBody>
          <a:bodyPr wrap="square" lIns="45720" rIns="45720" anchor="ctr">
            <a:spAutoFit/>
          </a:bodyPr>
          <a:lstStyle/>
          <a:p>
            <a:r>
              <a:rPr sz="3000" b="1">
                <a:solidFill>
                  <a:srgbClr val="2E7D32"/>
                </a:solidFill>
              </a:rPr>
              <a:t>Implemented by you, not the library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640080" y="1325880"/>
            <a:ext cx="10911535" cy="770128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l"/>
            <a:r>
              <a:rPr sz="2000" b="0">
                <a:solidFill>
                  <a:srgbClr val="1F2D3A"/>
                </a:solidFill>
              </a:rPr>
              <a:t>Each code lists the </a:t>
            </a:r>
            <a:r>
              <a:rPr sz="2000" b="1">
                <a:solidFill>
                  <a:srgbClr val="1F2D3A"/>
                </a:solidFill>
              </a:rPr>
              <a:t>week it is taught</a:t>
            </a:r>
            <a:r>
              <a:rPr sz="2000" b="0">
                <a:solidFill>
                  <a:srgbClr val="1F2D3A"/>
                </a:solidFill>
              </a:rPr>
              <a:t> and the </a:t>
            </a:r>
            <a:r>
              <a:rPr sz="2000" b="1">
                <a:solidFill>
                  <a:srgbClr val="1F2D3A"/>
                </a:solidFill>
              </a:rPr>
              <a:t>LO it measures</a:t>
            </a:r>
            <a:r>
              <a:rPr sz="2000" b="0">
                <a:solidFill>
                  <a:srgbClr val="1F2D3A"/>
                </a:solidFill>
              </a:rPr>
              <a:t>. You implement the basic operations of every structure (insert, delete, search, list…) </a:t>
            </a:r>
            <a:r>
              <a:rPr sz="2000" b="1">
                <a:solidFill>
                  <a:srgbClr val="1F2D3A"/>
                </a:solidFill>
              </a:rPr>
              <a:t>yourself</a:t>
            </a:r>
            <a:r>
              <a:rPr sz="2000" b="0">
                <a:solidFill>
                  <a:srgbClr val="1F2D3A"/>
                </a:solidFill>
              </a:rPr>
              <a:t>.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640080" y="2205736"/>
            <a:ext cx="10911535" cy="770128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l"/>
            <a:r>
              <a:rPr sz="2000" b="0">
                <a:solidFill>
                  <a:srgbClr val="1F2D3A"/>
                </a:solidFill>
              </a:rPr>
              <a:t>Ready-made library structures (e.g. Java's </a:t>
            </a:r>
            <a:r>
              <a:rPr sz="2000" b="0">
                <a:solidFill>
                  <a:srgbClr val="A1123F"/>
                </a:solidFill>
                <a:latin typeface="Consolas"/>
              </a:rPr>
              <a:t>java.util</a:t>
            </a:r>
            <a:r>
              <a:rPr sz="2000" b="0">
                <a:solidFill>
                  <a:srgbClr val="1F2D3A"/>
                </a:solidFill>
              </a:rPr>
              <a:t> collections) do </a:t>
            </a:r>
            <a:r>
              <a:rPr sz="2000" b="1">
                <a:solidFill>
                  <a:srgbClr val="1F2D3A"/>
                </a:solidFill>
              </a:rPr>
              <a:t>not</a:t>
            </a:r>
            <a:r>
              <a:rPr sz="2000" b="0">
                <a:solidFill>
                  <a:srgbClr val="1F2D3A"/>
                </a:solidFill>
              </a:rPr>
              <a:t> count towards these requirements.</a:t>
            </a:r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rteu-logo-small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40080" y="164592"/>
            <a:ext cx="242773" cy="329184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1051560" y="182880"/>
            <a:ext cx="7315200" cy="32004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100" b="0">
                <a:solidFill>
                  <a:srgbClr val="5B6770"/>
                </a:solidFill>
              </a:rPr>
              <a:t>CEN207 Data Structures · Project Guide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40080" y="6446520"/>
            <a:ext cx="73152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000" b="0">
                <a:solidFill>
                  <a:srgbClr val="5B6770"/>
                </a:solidFill>
              </a:rPr>
              <a:t>RTEU Computer Engineering · Fall 2026–2027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0637215" y="6446520"/>
            <a:ext cx="9144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r"/>
            <a:r>
              <a:rPr sz="1000" b="0">
                <a:solidFill>
                  <a:srgbClr val="5B6770"/>
                </a:solidFill>
              </a:rPr>
              <a:t>24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40080" y="548640"/>
            <a:ext cx="10911535" cy="731520"/>
          </a:xfrm>
          <a:prstGeom prst="rect">
            <a:avLst/>
          </a:prstGeom>
          <a:noFill/>
        </p:spPr>
        <p:txBody>
          <a:bodyPr wrap="square" lIns="45720" rIns="45720" anchor="ctr">
            <a:spAutoFit/>
          </a:bodyPr>
          <a:lstStyle/>
          <a:p>
            <a:r>
              <a:rPr sz="2600" b="1">
                <a:solidFill>
                  <a:srgbClr val="2E7D32"/>
                </a:solidFill>
              </a:rPr>
              <a:t>5.1 Midterm scope (C, weeks 1–6) — V1–V3</a:t>
            </a:r>
          </a:p>
        </p:txBody>
      </p:sp>
      <p:graphicFrame>
        <p:nvGraphicFramePr>
          <p:cNvPr id="7" name="Table 6"/>
          <p:cNvGraphicFramePr>
            <a:graphicFrameLocks noGrp="1"/>
          </p:cNvGraphicFramePr>
          <p:nvPr/>
        </p:nvGraphicFramePr>
        <p:xfrm>
          <a:off x="640080" y="1325880"/>
          <a:ext cx="10911532" cy="2501798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010327"/>
                <a:gridCol w="8284683"/>
                <a:gridCol w="808261"/>
                <a:gridCol w="808261"/>
              </a:tblGrid>
              <a:tr h="625449">
                <a:tc>
                  <a:txBody>
                    <a:bodyPr wrap="square"/>
                    <a:lstStyle/>
                    <a:p>
                      <a:r>
                        <a:rPr sz="1296" b="1">
                          <a:solidFill>
                            <a:srgbClr val="FFFFFF"/>
                          </a:solidFill>
                        </a:rPr>
                        <a:t>Code</a:t>
                      </a:r>
                    </a:p>
                  </a:txBody>
                  <a:tcPr marL="54864" marR="54864" marT="27432" marB="27432" anchor="ctr">
                    <a:solidFill>
                      <a:srgbClr val="2E7D32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296" b="1">
                          <a:solidFill>
                            <a:srgbClr val="FFFFFF"/>
                          </a:solidFill>
                        </a:rPr>
                        <a:t>Requirement</a:t>
                      </a:r>
                    </a:p>
                  </a:txBody>
                  <a:tcPr marL="54864" marR="54864" marT="27432" marB="27432" anchor="ctr">
                    <a:solidFill>
                      <a:srgbClr val="2E7D32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296" b="1">
                          <a:solidFill>
                            <a:srgbClr val="FFFFFF"/>
                          </a:solidFill>
                        </a:rPr>
                        <a:t>Week</a:t>
                      </a:r>
                    </a:p>
                  </a:txBody>
                  <a:tcPr marL="54864" marR="54864" marT="27432" marB="27432" anchor="ctr">
                    <a:solidFill>
                      <a:srgbClr val="2E7D32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296" b="1">
                          <a:solidFill>
                            <a:srgbClr val="FFFFFF"/>
                          </a:solidFill>
                        </a:rPr>
                        <a:t>LO</a:t>
                      </a:r>
                    </a:p>
                  </a:txBody>
                  <a:tcPr marL="54864" marR="54864" marT="27432" marB="27432" anchor="ctr">
                    <a:solidFill>
                      <a:srgbClr val="2E7D32"/>
                    </a:solidFill>
                  </a:tcPr>
                </a:tc>
              </a:tr>
              <a:tr h="625449">
                <a:tc>
                  <a:txBody>
                    <a:bodyPr wrap="square"/>
                    <a:lstStyle/>
                    <a:p>
                      <a:r>
                        <a:rPr sz="1296" b="1">
                          <a:solidFill>
                            <a:srgbClr val="1F2D3A"/>
                          </a:solidFill>
                        </a:rPr>
                        <a:t>V1</a:t>
                      </a:r>
                    </a:p>
                  </a:txBody>
                  <a:tcPr marL="54864" marR="54864" marT="27432" marB="27432" anchor="ctr">
                    <a:solidFill>
                      <a:srgbClr val="FFFFFF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296" b="0">
                          <a:solidFill>
                            <a:srgbClr val="1F2D3A"/>
                          </a:solidFill>
                        </a:rPr>
                        <a:t>Linked list: doubly + XOR/circular; insert, delete, search, traverse both ways</a:t>
                      </a:r>
                    </a:p>
                  </a:txBody>
                  <a:tcPr marL="54864" marR="54864" marT="27432" marB="27432" anchor="ctr">
                    <a:solidFill>
                      <a:srgbClr val="FFFFFF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296" b="0">
                          <a:solidFill>
                            <a:srgbClr val="1F2D3A"/>
                          </a:solidFill>
                        </a:rPr>
                        <a:t>2</a:t>
                      </a:r>
                    </a:p>
                  </a:txBody>
                  <a:tcPr marL="54864" marR="54864" marT="27432" marB="27432" anchor="ctr">
                    <a:solidFill>
                      <a:srgbClr val="FFFFFF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296" b="0">
                          <a:solidFill>
                            <a:srgbClr val="1F2D3A"/>
                          </a:solidFill>
                        </a:rPr>
                        <a:t>LO.1</a:t>
                      </a:r>
                    </a:p>
                  </a:txBody>
                  <a:tcPr marL="54864" marR="54864" marT="27432" marB="27432" anchor="ctr">
                    <a:solidFill>
                      <a:srgbClr val="FFFFFF"/>
                    </a:solidFill>
                  </a:tcPr>
                </a:tc>
              </a:tr>
              <a:tr h="625449">
                <a:tc>
                  <a:txBody>
                    <a:bodyPr wrap="square"/>
                    <a:lstStyle/>
                    <a:p>
                      <a:r>
                        <a:rPr sz="1296" b="1">
                          <a:solidFill>
                            <a:srgbClr val="1F2D3A"/>
                          </a:solidFill>
                        </a:rPr>
                        <a:t>V2</a:t>
                      </a:r>
                    </a:p>
                  </a:txBody>
                  <a:tcPr marL="54864" marR="54864" marT="27432" marB="27432" anchor="ctr">
                    <a:solidFill>
                      <a:srgbClr val="EAF6EC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296" b="0">
                          <a:solidFill>
                            <a:srgbClr val="1F2D3A"/>
                          </a:solidFill>
                        </a:rPr>
                        <a:t>Sparse matrix: store only filled cells; read, write, walk rows/columns</a:t>
                      </a:r>
                    </a:p>
                  </a:txBody>
                  <a:tcPr marL="54864" marR="54864" marT="27432" marB="27432" anchor="ctr">
                    <a:solidFill>
                      <a:srgbClr val="EAF6EC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296" b="0">
                          <a:solidFill>
                            <a:srgbClr val="1F2D3A"/>
                          </a:solidFill>
                        </a:rPr>
                        <a:t>2</a:t>
                      </a:r>
                    </a:p>
                  </a:txBody>
                  <a:tcPr marL="54864" marR="54864" marT="27432" marB="27432" anchor="ctr">
                    <a:solidFill>
                      <a:srgbClr val="EAF6EC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296" b="0">
                          <a:solidFill>
                            <a:srgbClr val="1F2D3A"/>
                          </a:solidFill>
                        </a:rPr>
                        <a:t>LO.1</a:t>
                      </a:r>
                    </a:p>
                  </a:txBody>
                  <a:tcPr marL="54864" marR="54864" marT="27432" marB="27432" anchor="ctr">
                    <a:solidFill>
                      <a:srgbClr val="EAF6EC"/>
                    </a:solidFill>
                  </a:tcPr>
                </a:tc>
              </a:tr>
              <a:tr h="625451">
                <a:tc>
                  <a:txBody>
                    <a:bodyPr wrap="square"/>
                    <a:lstStyle/>
                    <a:p>
                      <a:r>
                        <a:rPr sz="1296" b="1">
                          <a:solidFill>
                            <a:srgbClr val="1F2D3A"/>
                          </a:solidFill>
                        </a:rPr>
                        <a:t>V3</a:t>
                      </a:r>
                    </a:p>
                  </a:txBody>
                  <a:tcPr marL="54864" marR="54864" marT="27432" marB="27432" anchor="ctr">
                    <a:solidFill>
                      <a:srgbClr val="FFFFFF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296" b="0">
                          <a:solidFill>
                            <a:srgbClr val="1F2D3A"/>
                          </a:solidFill>
                        </a:rPr>
                        <a:t>Stack and queue: array or linked-list based</a:t>
                      </a:r>
                    </a:p>
                  </a:txBody>
                  <a:tcPr marL="54864" marR="54864" marT="27432" marB="27432" anchor="ctr">
                    <a:solidFill>
                      <a:srgbClr val="FFFFFF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296" b="0">
                          <a:solidFill>
                            <a:srgbClr val="1F2D3A"/>
                          </a:solidFill>
                        </a:rPr>
                        <a:t>3</a:t>
                      </a:r>
                    </a:p>
                  </a:txBody>
                  <a:tcPr marL="54864" marR="54864" marT="27432" marB="27432" anchor="ctr">
                    <a:solidFill>
                      <a:srgbClr val="FFFFFF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296" b="0">
                          <a:solidFill>
                            <a:srgbClr val="1F2D3A"/>
                          </a:solidFill>
                        </a:rPr>
                        <a:t>LO.1</a:t>
                      </a:r>
                    </a:p>
                  </a:txBody>
                  <a:tcPr marL="54864" marR="54864" marT="27432" marB="27432" anchor="ctr">
                    <a:solidFill>
                      <a:srgbClr val="FFFFFF"/>
                    </a:solidFill>
                  </a:tcPr>
                </a:tc>
              </a:tr>
            </a:tbl>
          </a:graphicData>
        </a:graphic>
      </p:graphicFrame>
    </p:spTree>
  </p:cSld>
  <p:clrMapOvr>
    <a:masterClrMapping/>
  </p:clrMapOvr>
</p:sld>
</file>

<file path=ppt/slides/slide2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rteu-logo-small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40080" y="164592"/>
            <a:ext cx="242773" cy="329184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1051560" y="182880"/>
            <a:ext cx="7315200" cy="32004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100" b="0">
                <a:solidFill>
                  <a:srgbClr val="5B6770"/>
                </a:solidFill>
              </a:rPr>
              <a:t>CEN207 Data Structures · Project Guide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40080" y="6446520"/>
            <a:ext cx="73152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000" b="0">
                <a:solidFill>
                  <a:srgbClr val="5B6770"/>
                </a:solidFill>
              </a:rPr>
              <a:t>RTEU Computer Engineering · Fall 2026–2027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0637215" y="6446520"/>
            <a:ext cx="9144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r"/>
            <a:r>
              <a:rPr sz="1000" b="0">
                <a:solidFill>
                  <a:srgbClr val="5B6770"/>
                </a:solidFill>
              </a:rPr>
              <a:t>25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40080" y="548640"/>
            <a:ext cx="10911535" cy="731520"/>
          </a:xfrm>
          <a:prstGeom prst="rect">
            <a:avLst/>
          </a:prstGeom>
          <a:noFill/>
        </p:spPr>
        <p:txBody>
          <a:bodyPr wrap="square" lIns="45720" rIns="45720" anchor="ctr">
            <a:spAutoFit/>
          </a:bodyPr>
          <a:lstStyle/>
          <a:p>
            <a:r>
              <a:rPr sz="2600" b="1">
                <a:solidFill>
                  <a:srgbClr val="2E7D32"/>
                </a:solidFill>
              </a:rPr>
              <a:t>5.1 Midterm scope (C, weeks 1–6) — V4–V6</a:t>
            </a:r>
          </a:p>
        </p:txBody>
      </p:sp>
      <p:graphicFrame>
        <p:nvGraphicFramePr>
          <p:cNvPr id="7" name="Table 6"/>
          <p:cNvGraphicFramePr>
            <a:graphicFrameLocks noGrp="1"/>
          </p:cNvGraphicFramePr>
          <p:nvPr/>
        </p:nvGraphicFramePr>
        <p:xfrm>
          <a:off x="640080" y="1325880"/>
          <a:ext cx="10911533" cy="2501798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948829"/>
                <a:gridCol w="7875281"/>
                <a:gridCol w="759063"/>
                <a:gridCol w="1328360"/>
              </a:tblGrid>
              <a:tr h="625449">
                <a:tc>
                  <a:txBody>
                    <a:bodyPr wrap="square"/>
                    <a:lstStyle/>
                    <a:p>
                      <a:r>
                        <a:rPr sz="1296" b="1">
                          <a:solidFill>
                            <a:srgbClr val="FFFFFF"/>
                          </a:solidFill>
                        </a:rPr>
                        <a:t>Code</a:t>
                      </a:r>
                    </a:p>
                  </a:txBody>
                  <a:tcPr marL="54864" marR="54864" marT="27432" marB="27432" anchor="ctr">
                    <a:solidFill>
                      <a:srgbClr val="2E7D32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296" b="1">
                          <a:solidFill>
                            <a:srgbClr val="FFFFFF"/>
                          </a:solidFill>
                        </a:rPr>
                        <a:t>Requirement</a:t>
                      </a:r>
                    </a:p>
                  </a:txBody>
                  <a:tcPr marL="54864" marR="54864" marT="27432" marB="27432" anchor="ctr">
                    <a:solidFill>
                      <a:srgbClr val="2E7D32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296" b="1">
                          <a:solidFill>
                            <a:srgbClr val="FFFFFF"/>
                          </a:solidFill>
                        </a:rPr>
                        <a:t>Week</a:t>
                      </a:r>
                    </a:p>
                  </a:txBody>
                  <a:tcPr marL="54864" marR="54864" marT="27432" marB="27432" anchor="ctr">
                    <a:solidFill>
                      <a:srgbClr val="2E7D32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296" b="1">
                          <a:solidFill>
                            <a:srgbClr val="FFFFFF"/>
                          </a:solidFill>
                        </a:rPr>
                        <a:t>LO</a:t>
                      </a:r>
                    </a:p>
                  </a:txBody>
                  <a:tcPr marL="54864" marR="54864" marT="27432" marB="27432" anchor="ctr">
                    <a:solidFill>
                      <a:srgbClr val="2E7D32"/>
                    </a:solidFill>
                  </a:tcPr>
                </a:tc>
              </a:tr>
              <a:tr h="625449">
                <a:tc>
                  <a:txBody>
                    <a:bodyPr wrap="square"/>
                    <a:lstStyle/>
                    <a:p>
                      <a:r>
                        <a:rPr sz="1296" b="1">
                          <a:solidFill>
                            <a:srgbClr val="1F2D3A"/>
                          </a:solidFill>
                        </a:rPr>
                        <a:t>V4</a:t>
                      </a:r>
                    </a:p>
                  </a:txBody>
                  <a:tcPr marL="54864" marR="54864" marT="27432" marB="27432" anchor="ctr">
                    <a:solidFill>
                      <a:srgbClr val="FFFFFF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296" b="0">
                          <a:solidFill>
                            <a:srgbClr val="1F2D3A"/>
                          </a:solidFill>
                        </a:rPr>
                        <a:t>Tree and heap: binary tree + 3 traversals; heap-based priority queue; heap sort</a:t>
                      </a:r>
                    </a:p>
                  </a:txBody>
                  <a:tcPr marL="54864" marR="54864" marT="27432" marB="27432" anchor="ctr">
                    <a:solidFill>
                      <a:srgbClr val="FFFFFF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296" b="0">
                          <a:solidFill>
                            <a:srgbClr val="1F2D3A"/>
                          </a:solidFill>
                        </a:rPr>
                        <a:t>4</a:t>
                      </a:r>
                    </a:p>
                  </a:txBody>
                  <a:tcPr marL="54864" marR="54864" marT="27432" marB="27432" anchor="ctr">
                    <a:solidFill>
                      <a:srgbClr val="FFFFFF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296" b="0">
                          <a:solidFill>
                            <a:srgbClr val="1F2D3A"/>
                          </a:solidFill>
                        </a:rPr>
                        <a:t>LO.1, LO.4</a:t>
                      </a:r>
                    </a:p>
                  </a:txBody>
                  <a:tcPr marL="54864" marR="54864" marT="27432" marB="27432" anchor="ctr">
                    <a:solidFill>
                      <a:srgbClr val="FFFFFF"/>
                    </a:solidFill>
                  </a:tcPr>
                </a:tc>
              </a:tr>
              <a:tr h="625449">
                <a:tc>
                  <a:txBody>
                    <a:bodyPr wrap="square"/>
                    <a:lstStyle/>
                    <a:p>
                      <a:r>
                        <a:rPr sz="1296" b="1">
                          <a:solidFill>
                            <a:srgbClr val="1F2D3A"/>
                          </a:solidFill>
                        </a:rPr>
                        <a:t>V5</a:t>
                      </a:r>
                    </a:p>
                  </a:txBody>
                  <a:tcPr marL="54864" marR="54864" marT="27432" marB="27432" anchor="ctr">
                    <a:solidFill>
                      <a:srgbClr val="EAF6EC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296" b="0">
                          <a:solidFill>
                            <a:srgbClr val="1F2D3A"/>
                          </a:solidFill>
                        </a:rPr>
                        <a:t>Graph and traversal: adjacency list/matrix; BFS and DFS</a:t>
                      </a:r>
                    </a:p>
                  </a:txBody>
                  <a:tcPr marL="54864" marR="54864" marT="27432" marB="27432" anchor="ctr">
                    <a:solidFill>
                      <a:srgbClr val="EAF6EC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296" b="0">
                          <a:solidFill>
                            <a:srgbClr val="1F2D3A"/>
                          </a:solidFill>
                        </a:rPr>
                        <a:t>5</a:t>
                      </a:r>
                    </a:p>
                  </a:txBody>
                  <a:tcPr marL="54864" marR="54864" marT="27432" marB="27432" anchor="ctr">
                    <a:solidFill>
                      <a:srgbClr val="EAF6EC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296" b="0">
                          <a:solidFill>
                            <a:srgbClr val="1F2D3A"/>
                          </a:solidFill>
                        </a:rPr>
                        <a:t>LO.1, LO.5</a:t>
                      </a:r>
                    </a:p>
                  </a:txBody>
                  <a:tcPr marL="54864" marR="54864" marT="27432" marB="27432" anchor="ctr">
                    <a:solidFill>
                      <a:srgbClr val="EAF6EC"/>
                    </a:solidFill>
                  </a:tcPr>
                </a:tc>
              </a:tr>
              <a:tr h="625451">
                <a:tc>
                  <a:txBody>
                    <a:bodyPr wrap="square"/>
                    <a:lstStyle/>
                    <a:p>
                      <a:r>
                        <a:rPr sz="1296" b="1">
                          <a:solidFill>
                            <a:srgbClr val="1F2D3A"/>
                          </a:solidFill>
                        </a:rPr>
                        <a:t>V6</a:t>
                      </a:r>
                    </a:p>
                  </a:txBody>
                  <a:tcPr marL="54864" marR="54864" marT="27432" marB="27432" anchor="ctr">
                    <a:solidFill>
                      <a:srgbClr val="FFFFFF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296" b="0">
                          <a:solidFill>
                            <a:srgbClr val="1F2D3A"/>
                          </a:solidFill>
                        </a:rPr>
                        <a:t>Search and hashing: binary search; hash table + collision resolution</a:t>
                      </a:r>
                    </a:p>
                  </a:txBody>
                  <a:tcPr marL="54864" marR="54864" marT="27432" marB="27432" anchor="ctr">
                    <a:solidFill>
                      <a:srgbClr val="FFFFFF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296" b="0">
                          <a:solidFill>
                            <a:srgbClr val="1F2D3A"/>
                          </a:solidFill>
                        </a:rPr>
                        <a:t>6</a:t>
                      </a:r>
                    </a:p>
                  </a:txBody>
                  <a:tcPr marL="54864" marR="54864" marT="27432" marB="27432" anchor="ctr">
                    <a:solidFill>
                      <a:srgbClr val="FFFFFF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296" b="0">
                          <a:solidFill>
                            <a:srgbClr val="1F2D3A"/>
                          </a:solidFill>
                        </a:rPr>
                        <a:t>LO.3, LO.4</a:t>
                      </a:r>
                    </a:p>
                  </a:txBody>
                  <a:tcPr marL="54864" marR="54864" marT="27432" marB="27432" anchor="ctr">
                    <a:solidFill>
                      <a:srgbClr val="FFFFFF"/>
                    </a:solidFill>
                  </a:tcPr>
                </a:tc>
              </a:tr>
            </a:tbl>
          </a:graphicData>
        </a:graphic>
      </p:graphicFrame>
    </p:spTree>
  </p:cSld>
  <p:clrMapOvr>
    <a:masterClrMapping/>
  </p:clrMapOvr>
</p:sld>
</file>

<file path=ppt/slides/slide2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rteu-logo-small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40080" y="164592"/>
            <a:ext cx="242773" cy="329184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1051560" y="182880"/>
            <a:ext cx="7315200" cy="32004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100" b="0">
                <a:solidFill>
                  <a:srgbClr val="5B6770"/>
                </a:solidFill>
              </a:rPr>
              <a:t>CEN207 Data Structures · Project Guide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40080" y="6446520"/>
            <a:ext cx="73152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000" b="0">
                <a:solidFill>
                  <a:srgbClr val="5B6770"/>
                </a:solidFill>
              </a:rPr>
              <a:t>RTEU Computer Engineering · Fall 2026–2027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0637215" y="6446520"/>
            <a:ext cx="9144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r"/>
            <a:r>
              <a:rPr sz="1000" b="0">
                <a:solidFill>
                  <a:srgbClr val="5B6770"/>
                </a:solidFill>
              </a:rPr>
              <a:t>26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40080" y="548640"/>
            <a:ext cx="10911535" cy="731520"/>
          </a:xfrm>
          <a:prstGeom prst="rect">
            <a:avLst/>
          </a:prstGeom>
          <a:noFill/>
        </p:spPr>
        <p:txBody>
          <a:bodyPr wrap="square" lIns="45720" rIns="45720" anchor="ctr">
            <a:spAutoFit/>
          </a:bodyPr>
          <a:lstStyle/>
          <a:p>
            <a:r>
              <a:rPr sz="2600" b="1">
                <a:solidFill>
                  <a:srgbClr val="2E7D32"/>
                </a:solidFill>
              </a:rPr>
              <a:t>5.2 Final scope (Java, weeks 9–14) — F1–F3</a:t>
            </a:r>
          </a:p>
        </p:txBody>
      </p:sp>
      <p:graphicFrame>
        <p:nvGraphicFramePr>
          <p:cNvPr id="7" name="Table 6"/>
          <p:cNvGraphicFramePr>
            <a:graphicFrameLocks noGrp="1"/>
          </p:cNvGraphicFramePr>
          <p:nvPr/>
        </p:nvGraphicFramePr>
        <p:xfrm>
          <a:off x="640080" y="1325880"/>
          <a:ext cx="10911534" cy="2287828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029390"/>
                <a:gridCol w="7617486"/>
                <a:gridCol w="823512"/>
                <a:gridCol w="1441146"/>
              </a:tblGrid>
              <a:tr h="571957">
                <a:tc>
                  <a:txBody>
                    <a:bodyPr wrap="square"/>
                    <a:lstStyle/>
                    <a:p>
                      <a:r>
                        <a:rPr sz="1296" b="1">
                          <a:solidFill>
                            <a:srgbClr val="FFFFFF"/>
                          </a:solidFill>
                        </a:rPr>
                        <a:t>Code</a:t>
                      </a:r>
                    </a:p>
                  </a:txBody>
                  <a:tcPr marL="54864" marR="54864" marT="27432" marB="27432" anchor="ctr">
                    <a:solidFill>
                      <a:srgbClr val="2E7D32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296" b="1">
                          <a:solidFill>
                            <a:srgbClr val="FFFFFF"/>
                          </a:solidFill>
                        </a:rPr>
                        <a:t>Requirement</a:t>
                      </a:r>
                    </a:p>
                  </a:txBody>
                  <a:tcPr marL="54864" marR="54864" marT="27432" marB="27432" anchor="ctr">
                    <a:solidFill>
                      <a:srgbClr val="2E7D32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296" b="1">
                          <a:solidFill>
                            <a:srgbClr val="FFFFFF"/>
                          </a:solidFill>
                        </a:rPr>
                        <a:t>Week</a:t>
                      </a:r>
                    </a:p>
                  </a:txBody>
                  <a:tcPr marL="54864" marR="54864" marT="27432" marB="27432" anchor="ctr">
                    <a:solidFill>
                      <a:srgbClr val="2E7D32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296" b="1">
                          <a:solidFill>
                            <a:srgbClr val="FFFFFF"/>
                          </a:solidFill>
                        </a:rPr>
                        <a:t>LO</a:t>
                      </a:r>
                    </a:p>
                  </a:txBody>
                  <a:tcPr marL="54864" marR="54864" marT="27432" marB="27432" anchor="ctr">
                    <a:solidFill>
                      <a:srgbClr val="2E7D32"/>
                    </a:solidFill>
                  </a:tcPr>
                </a:tc>
              </a:tr>
              <a:tr h="571957">
                <a:tc>
                  <a:txBody>
                    <a:bodyPr wrap="square"/>
                    <a:lstStyle/>
                    <a:p>
                      <a:r>
                        <a:rPr sz="1296" b="1">
                          <a:solidFill>
                            <a:srgbClr val="1F2D3A"/>
                          </a:solidFill>
                        </a:rPr>
                        <a:t>F1</a:t>
                      </a:r>
                    </a:p>
                  </a:txBody>
                  <a:tcPr marL="54864" marR="54864" marT="27432" marB="27432" anchor="ctr">
                    <a:solidFill>
                      <a:srgbClr val="FFFFFF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296" b="0">
                          <a:solidFill>
                            <a:srgbClr val="1F2D3A"/>
                          </a:solidFill>
                        </a:rPr>
                        <a:t>Port to Java: V1–V6 with generics; all features in one menu</a:t>
                      </a:r>
                    </a:p>
                  </a:txBody>
                  <a:tcPr marL="54864" marR="54864" marT="27432" marB="27432" anchor="ctr">
                    <a:solidFill>
                      <a:srgbClr val="FFFFFF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296" b="0">
                          <a:solidFill>
                            <a:srgbClr val="1F2D3A"/>
                          </a:solidFill>
                        </a:rPr>
                        <a:t>9–14</a:t>
                      </a:r>
                    </a:p>
                  </a:txBody>
                  <a:tcPr marL="54864" marR="54864" marT="27432" marB="27432" anchor="ctr">
                    <a:solidFill>
                      <a:srgbClr val="FFFFFF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296" b="0">
                          <a:solidFill>
                            <a:srgbClr val="1F2D3A"/>
                          </a:solidFill>
                        </a:rPr>
                        <a:t>LO.1, LO.7</a:t>
                      </a:r>
                    </a:p>
                  </a:txBody>
                  <a:tcPr marL="54864" marR="54864" marT="27432" marB="27432" anchor="ctr">
                    <a:solidFill>
                      <a:srgbClr val="FFFFFF"/>
                    </a:solidFill>
                  </a:tcPr>
                </a:tc>
              </a:tr>
              <a:tr h="571957">
                <a:tc>
                  <a:txBody>
                    <a:bodyPr wrap="square"/>
                    <a:lstStyle/>
                    <a:p>
                      <a:r>
                        <a:rPr sz="1296" b="1">
                          <a:solidFill>
                            <a:srgbClr val="1F2D3A"/>
                          </a:solidFill>
                        </a:rPr>
                        <a:t>F2</a:t>
                      </a:r>
                    </a:p>
                  </a:txBody>
                  <a:tcPr marL="54864" marR="54864" marT="27432" marB="27432" anchor="ctr">
                    <a:solidFill>
                      <a:srgbClr val="EAF6EC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296" b="0">
                          <a:solidFill>
                            <a:srgbClr val="1F2D3A"/>
                          </a:solidFill>
                        </a:rPr>
                        <a:t>Graph algorithms: ≥2 of MST/shortest-path/topo-sort/SCC/cycle/max-flow</a:t>
                      </a:r>
                    </a:p>
                  </a:txBody>
                  <a:tcPr marL="54864" marR="54864" marT="27432" marB="27432" anchor="ctr">
                    <a:solidFill>
                      <a:srgbClr val="EAF6EC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296" b="0">
                          <a:solidFill>
                            <a:srgbClr val="1F2D3A"/>
                          </a:solidFill>
                        </a:rPr>
                        <a:t>9</a:t>
                      </a:r>
                    </a:p>
                  </a:txBody>
                  <a:tcPr marL="54864" marR="54864" marT="27432" marB="27432" anchor="ctr">
                    <a:solidFill>
                      <a:srgbClr val="EAF6EC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296" b="0">
                          <a:solidFill>
                            <a:srgbClr val="1F2D3A"/>
                          </a:solidFill>
                        </a:rPr>
                        <a:t>LO.5</a:t>
                      </a:r>
                    </a:p>
                  </a:txBody>
                  <a:tcPr marL="54864" marR="54864" marT="27432" marB="27432" anchor="ctr">
                    <a:solidFill>
                      <a:srgbClr val="EAF6EC"/>
                    </a:solidFill>
                  </a:tcPr>
                </a:tc>
              </a:tr>
              <a:tr h="571957">
                <a:tc>
                  <a:txBody>
                    <a:bodyPr wrap="square"/>
                    <a:lstStyle/>
                    <a:p>
                      <a:r>
                        <a:rPr sz="1296" b="1">
                          <a:solidFill>
                            <a:srgbClr val="1F2D3A"/>
                          </a:solidFill>
                        </a:rPr>
                        <a:t>F3</a:t>
                      </a:r>
                    </a:p>
                  </a:txBody>
                  <a:tcPr marL="54864" marR="54864" marT="27432" marB="27432" anchor="ctr">
                    <a:solidFill>
                      <a:srgbClr val="FFFFFF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296" b="0">
                          <a:solidFill>
                            <a:srgbClr val="1F2D3A"/>
                          </a:solidFill>
                        </a:rPr>
                        <a:t>Sorting: ≥3 algorithms, timed comparison across data sizes</a:t>
                      </a:r>
                    </a:p>
                  </a:txBody>
                  <a:tcPr marL="54864" marR="54864" marT="27432" marB="27432" anchor="ctr">
                    <a:solidFill>
                      <a:srgbClr val="FFFFFF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296" b="0">
                          <a:solidFill>
                            <a:srgbClr val="1F2D3A"/>
                          </a:solidFill>
                        </a:rPr>
                        <a:t>10</a:t>
                      </a:r>
                    </a:p>
                  </a:txBody>
                  <a:tcPr marL="54864" marR="54864" marT="27432" marB="27432" anchor="ctr">
                    <a:solidFill>
                      <a:srgbClr val="FFFFFF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296" b="0">
                          <a:solidFill>
                            <a:srgbClr val="1F2D3A"/>
                          </a:solidFill>
                        </a:rPr>
                        <a:t>LO.2, LO.3</a:t>
                      </a:r>
                    </a:p>
                  </a:txBody>
                  <a:tcPr marL="54864" marR="54864" marT="27432" marB="27432" anchor="ctr">
                    <a:solidFill>
                      <a:srgbClr val="FFFFFF"/>
                    </a:solidFill>
                  </a:tcPr>
                </a:tc>
              </a:tr>
            </a:tbl>
          </a:graphicData>
        </a:graphic>
      </p:graphicFrame>
    </p:spTree>
  </p:cSld>
  <p:clrMapOvr>
    <a:masterClrMapping/>
  </p:clrMapOvr>
</p:sld>
</file>

<file path=ppt/slides/slide27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rteu-logo-small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40080" y="164592"/>
            <a:ext cx="242773" cy="329184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1051560" y="182880"/>
            <a:ext cx="7315200" cy="32004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100" b="0">
                <a:solidFill>
                  <a:srgbClr val="5B6770"/>
                </a:solidFill>
              </a:rPr>
              <a:t>CEN207 Data Structures · Project Guide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40080" y="6446520"/>
            <a:ext cx="73152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000" b="0">
                <a:solidFill>
                  <a:srgbClr val="5B6770"/>
                </a:solidFill>
              </a:rPr>
              <a:t>RTEU Computer Engineering · Fall 2026–2027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0637215" y="6446520"/>
            <a:ext cx="9144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r"/>
            <a:r>
              <a:rPr sz="1000" b="0">
                <a:solidFill>
                  <a:srgbClr val="5B6770"/>
                </a:solidFill>
              </a:rPr>
              <a:t>27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40080" y="548640"/>
            <a:ext cx="10911535" cy="731520"/>
          </a:xfrm>
          <a:prstGeom prst="rect">
            <a:avLst/>
          </a:prstGeom>
          <a:noFill/>
        </p:spPr>
        <p:txBody>
          <a:bodyPr wrap="square" lIns="45720" rIns="45720" anchor="ctr">
            <a:spAutoFit/>
          </a:bodyPr>
          <a:lstStyle/>
          <a:p>
            <a:r>
              <a:rPr sz="2600" b="1">
                <a:solidFill>
                  <a:srgbClr val="2E7D32"/>
                </a:solidFill>
              </a:rPr>
              <a:t>5.2 Final scope (Java, weeks 9–14) — F4–F6</a:t>
            </a:r>
          </a:p>
        </p:txBody>
      </p:sp>
      <p:graphicFrame>
        <p:nvGraphicFramePr>
          <p:cNvPr id="7" name="Table 6"/>
          <p:cNvGraphicFramePr>
            <a:graphicFrameLocks noGrp="1"/>
          </p:cNvGraphicFramePr>
          <p:nvPr/>
        </p:nvGraphicFramePr>
        <p:xfrm>
          <a:off x="640080" y="1325880"/>
          <a:ext cx="10911534" cy="2287828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029390"/>
                <a:gridCol w="7514547"/>
                <a:gridCol w="926451"/>
                <a:gridCol w="1441146"/>
              </a:tblGrid>
              <a:tr h="571957">
                <a:tc>
                  <a:txBody>
                    <a:bodyPr wrap="square"/>
                    <a:lstStyle/>
                    <a:p>
                      <a:r>
                        <a:rPr sz="1296" b="1">
                          <a:solidFill>
                            <a:srgbClr val="FFFFFF"/>
                          </a:solidFill>
                        </a:rPr>
                        <a:t>Code</a:t>
                      </a:r>
                    </a:p>
                  </a:txBody>
                  <a:tcPr marL="54864" marR="54864" marT="27432" marB="27432" anchor="ctr">
                    <a:solidFill>
                      <a:srgbClr val="2E7D32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296" b="1">
                          <a:solidFill>
                            <a:srgbClr val="FFFFFF"/>
                          </a:solidFill>
                        </a:rPr>
                        <a:t>Requirement</a:t>
                      </a:r>
                    </a:p>
                  </a:txBody>
                  <a:tcPr marL="54864" marR="54864" marT="27432" marB="27432" anchor="ctr">
                    <a:solidFill>
                      <a:srgbClr val="2E7D32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296" b="1">
                          <a:solidFill>
                            <a:srgbClr val="FFFFFF"/>
                          </a:solidFill>
                        </a:rPr>
                        <a:t>Week</a:t>
                      </a:r>
                    </a:p>
                  </a:txBody>
                  <a:tcPr marL="54864" marR="54864" marT="27432" marB="27432" anchor="ctr">
                    <a:solidFill>
                      <a:srgbClr val="2E7D32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296" b="1">
                          <a:solidFill>
                            <a:srgbClr val="FFFFFF"/>
                          </a:solidFill>
                        </a:rPr>
                        <a:t>LO</a:t>
                      </a:r>
                    </a:p>
                  </a:txBody>
                  <a:tcPr marL="54864" marR="54864" marT="27432" marB="27432" anchor="ctr">
                    <a:solidFill>
                      <a:srgbClr val="2E7D32"/>
                    </a:solidFill>
                  </a:tcPr>
                </a:tc>
              </a:tr>
              <a:tr h="571957">
                <a:tc>
                  <a:txBody>
                    <a:bodyPr wrap="square"/>
                    <a:lstStyle/>
                    <a:p>
                      <a:r>
                        <a:rPr sz="1296" b="1">
                          <a:solidFill>
                            <a:srgbClr val="1F2D3A"/>
                          </a:solidFill>
                        </a:rPr>
                        <a:t>F4</a:t>
                      </a:r>
                    </a:p>
                  </a:txBody>
                  <a:tcPr marL="54864" marR="54864" marT="27432" marB="27432" anchor="ctr">
                    <a:solidFill>
                      <a:srgbClr val="FFFFFF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296" b="0">
                          <a:solidFill>
                            <a:srgbClr val="1F2D3A"/>
                          </a:solidFill>
                        </a:rPr>
                        <a:t>BST and AVL: balancing rotations; insert, delete, search, range query</a:t>
                      </a:r>
                    </a:p>
                  </a:txBody>
                  <a:tcPr marL="54864" marR="54864" marT="27432" marB="27432" anchor="ctr">
                    <a:solidFill>
                      <a:srgbClr val="FFFFFF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296" b="0">
                          <a:solidFill>
                            <a:srgbClr val="1F2D3A"/>
                          </a:solidFill>
                        </a:rPr>
                        <a:t>11</a:t>
                      </a:r>
                    </a:p>
                  </a:txBody>
                  <a:tcPr marL="54864" marR="54864" marT="27432" marB="27432" anchor="ctr">
                    <a:solidFill>
                      <a:srgbClr val="FFFFFF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296" b="0">
                          <a:solidFill>
                            <a:srgbClr val="1F2D3A"/>
                          </a:solidFill>
                        </a:rPr>
                        <a:t>LO.4</a:t>
                      </a:r>
                    </a:p>
                  </a:txBody>
                  <a:tcPr marL="54864" marR="54864" marT="27432" marB="27432" anchor="ctr">
                    <a:solidFill>
                      <a:srgbClr val="FFFFFF"/>
                    </a:solidFill>
                  </a:tcPr>
                </a:tc>
              </a:tr>
              <a:tr h="571957">
                <a:tc>
                  <a:txBody>
                    <a:bodyPr wrap="square"/>
                    <a:lstStyle/>
                    <a:p>
                      <a:r>
                        <a:rPr sz="1296" b="1">
                          <a:solidFill>
                            <a:srgbClr val="1F2D3A"/>
                          </a:solidFill>
                        </a:rPr>
                        <a:t>F5</a:t>
                      </a:r>
                    </a:p>
                  </a:txBody>
                  <a:tcPr marL="54864" marR="54864" marT="27432" marB="27432" anchor="ctr">
                    <a:solidFill>
                      <a:srgbClr val="EAF6EC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296" b="0">
                          <a:solidFill>
                            <a:srgbClr val="1F2D3A"/>
                          </a:solidFill>
                        </a:rPr>
                        <a:t>String algorithms: KMP/Boyer–Moore search + edit distance/LCS</a:t>
                      </a:r>
                    </a:p>
                  </a:txBody>
                  <a:tcPr marL="54864" marR="54864" marT="27432" marB="27432" anchor="ctr">
                    <a:solidFill>
                      <a:srgbClr val="EAF6EC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296" b="0">
                          <a:solidFill>
                            <a:srgbClr val="1F2D3A"/>
                          </a:solidFill>
                        </a:rPr>
                        <a:t>12</a:t>
                      </a:r>
                    </a:p>
                  </a:txBody>
                  <a:tcPr marL="54864" marR="54864" marT="27432" marB="27432" anchor="ctr">
                    <a:solidFill>
                      <a:srgbClr val="EAF6EC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296" b="0">
                          <a:solidFill>
                            <a:srgbClr val="1F2D3A"/>
                          </a:solidFill>
                        </a:rPr>
                        <a:t>LO.1, LO.3</a:t>
                      </a:r>
                    </a:p>
                  </a:txBody>
                  <a:tcPr marL="54864" marR="54864" marT="27432" marB="27432" anchor="ctr">
                    <a:solidFill>
                      <a:srgbClr val="EAF6EC"/>
                    </a:solidFill>
                  </a:tcPr>
                </a:tc>
              </a:tr>
              <a:tr h="571957">
                <a:tc>
                  <a:txBody>
                    <a:bodyPr wrap="square"/>
                    <a:lstStyle/>
                    <a:p>
                      <a:r>
                        <a:rPr sz="1296" b="1">
                          <a:solidFill>
                            <a:srgbClr val="1F2D3A"/>
                          </a:solidFill>
                        </a:rPr>
                        <a:t>F6</a:t>
                      </a:r>
                    </a:p>
                  </a:txBody>
                  <a:tcPr marL="54864" marR="54864" marT="27432" marB="27432" anchor="ctr">
                    <a:solidFill>
                      <a:srgbClr val="FFFFFF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296" b="0">
                          <a:solidFill>
                            <a:srgbClr val="1F2D3A"/>
                          </a:solidFill>
                        </a:rPr>
                        <a:t>Trie and disjoint sets: prefix tree + union-find</a:t>
                      </a:r>
                    </a:p>
                  </a:txBody>
                  <a:tcPr marL="54864" marR="54864" marT="27432" marB="27432" anchor="ctr">
                    <a:solidFill>
                      <a:srgbClr val="FFFFFF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296" b="0">
                          <a:solidFill>
                            <a:srgbClr val="1F2D3A"/>
                          </a:solidFill>
                        </a:rPr>
                        <a:t>9, 12</a:t>
                      </a:r>
                    </a:p>
                  </a:txBody>
                  <a:tcPr marL="54864" marR="54864" marT="27432" marB="27432" anchor="ctr">
                    <a:solidFill>
                      <a:srgbClr val="FFFFFF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296" b="0">
                          <a:solidFill>
                            <a:srgbClr val="1F2D3A"/>
                          </a:solidFill>
                        </a:rPr>
                        <a:t>LO.4</a:t>
                      </a:r>
                    </a:p>
                  </a:txBody>
                  <a:tcPr marL="54864" marR="54864" marT="27432" marB="27432" anchor="ctr">
                    <a:solidFill>
                      <a:srgbClr val="FFFFFF"/>
                    </a:solidFill>
                  </a:tcPr>
                </a:tc>
              </a:tr>
            </a:tbl>
          </a:graphicData>
        </a:graphic>
      </p:graphicFrame>
    </p:spTree>
  </p:cSld>
  <p:clrMapOvr>
    <a:masterClrMapping/>
  </p:clrMapOvr>
</p:sld>
</file>

<file path=ppt/slides/slide28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rteu-logo-small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40080" y="164592"/>
            <a:ext cx="242773" cy="329184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1051560" y="182880"/>
            <a:ext cx="7315200" cy="32004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100" b="0">
                <a:solidFill>
                  <a:srgbClr val="5B6770"/>
                </a:solidFill>
              </a:rPr>
              <a:t>CEN207 Data Structures · Project Guide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40080" y="6446520"/>
            <a:ext cx="73152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000" b="0">
                <a:solidFill>
                  <a:srgbClr val="5B6770"/>
                </a:solidFill>
              </a:rPr>
              <a:t>RTEU Computer Engineering · Fall 2026–2027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0637215" y="6446520"/>
            <a:ext cx="9144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r"/>
            <a:r>
              <a:rPr sz="1000" b="0">
                <a:solidFill>
                  <a:srgbClr val="5B6770"/>
                </a:solidFill>
              </a:rPr>
              <a:t>28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40080" y="548640"/>
            <a:ext cx="10911535" cy="731520"/>
          </a:xfrm>
          <a:prstGeom prst="rect">
            <a:avLst/>
          </a:prstGeom>
          <a:noFill/>
        </p:spPr>
        <p:txBody>
          <a:bodyPr wrap="square" lIns="45720" rIns="45720" anchor="ctr">
            <a:spAutoFit/>
          </a:bodyPr>
          <a:lstStyle/>
          <a:p>
            <a:r>
              <a:rPr sz="2600" b="1">
                <a:solidFill>
                  <a:srgbClr val="2E7D32"/>
                </a:solidFill>
              </a:rPr>
              <a:t>5.2 Final scope (Java, weeks 9–14) — F7–F9</a:t>
            </a:r>
          </a:p>
        </p:txBody>
      </p:sp>
      <p:graphicFrame>
        <p:nvGraphicFramePr>
          <p:cNvPr id="7" name="Table 6"/>
          <p:cNvGraphicFramePr>
            <a:graphicFrameLocks noGrp="1"/>
          </p:cNvGraphicFramePr>
          <p:nvPr/>
        </p:nvGraphicFramePr>
        <p:xfrm>
          <a:off x="640080" y="1325880"/>
          <a:ext cx="10911533" cy="2287828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909294"/>
                <a:gridCol w="8001792"/>
                <a:gridCol w="727435"/>
                <a:gridCol w="1273012"/>
              </a:tblGrid>
              <a:tr h="571957">
                <a:tc>
                  <a:txBody>
                    <a:bodyPr wrap="square"/>
                    <a:lstStyle/>
                    <a:p>
                      <a:r>
                        <a:rPr sz="1296" b="1">
                          <a:solidFill>
                            <a:srgbClr val="FFFFFF"/>
                          </a:solidFill>
                        </a:rPr>
                        <a:t>Code</a:t>
                      </a:r>
                    </a:p>
                  </a:txBody>
                  <a:tcPr marL="54864" marR="54864" marT="27432" marB="27432" anchor="ctr">
                    <a:solidFill>
                      <a:srgbClr val="2E7D32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296" b="1">
                          <a:solidFill>
                            <a:srgbClr val="FFFFFF"/>
                          </a:solidFill>
                        </a:rPr>
                        <a:t>Requirement</a:t>
                      </a:r>
                    </a:p>
                  </a:txBody>
                  <a:tcPr marL="54864" marR="54864" marT="27432" marB="27432" anchor="ctr">
                    <a:solidFill>
                      <a:srgbClr val="2E7D32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296" b="1">
                          <a:solidFill>
                            <a:srgbClr val="FFFFFF"/>
                          </a:solidFill>
                        </a:rPr>
                        <a:t>Week</a:t>
                      </a:r>
                    </a:p>
                  </a:txBody>
                  <a:tcPr marL="54864" marR="54864" marT="27432" marB="27432" anchor="ctr">
                    <a:solidFill>
                      <a:srgbClr val="2E7D32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296" b="1">
                          <a:solidFill>
                            <a:srgbClr val="FFFFFF"/>
                          </a:solidFill>
                        </a:rPr>
                        <a:t>LO</a:t>
                      </a:r>
                    </a:p>
                  </a:txBody>
                  <a:tcPr marL="54864" marR="54864" marT="27432" marB="27432" anchor="ctr">
                    <a:solidFill>
                      <a:srgbClr val="2E7D32"/>
                    </a:solidFill>
                  </a:tcPr>
                </a:tc>
              </a:tr>
              <a:tr h="571957">
                <a:tc>
                  <a:txBody>
                    <a:bodyPr wrap="square"/>
                    <a:lstStyle/>
                    <a:p>
                      <a:r>
                        <a:rPr sz="1296" b="1">
                          <a:solidFill>
                            <a:srgbClr val="1F2D3A"/>
                          </a:solidFill>
                        </a:rPr>
                        <a:t>F7</a:t>
                      </a:r>
                    </a:p>
                  </a:txBody>
                  <a:tcPr marL="54864" marR="54864" marT="27432" marB="27432" anchor="ctr">
                    <a:solidFill>
                      <a:srgbClr val="FFFFFF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296" b="0">
                          <a:solidFill>
                            <a:srgbClr val="1F2D3A"/>
                          </a:solidFill>
                        </a:rPr>
                        <a:t>File organization: sequential + direct-access file; collision resolution in the file</a:t>
                      </a:r>
                    </a:p>
                  </a:txBody>
                  <a:tcPr marL="54864" marR="54864" marT="27432" marB="27432" anchor="ctr">
                    <a:solidFill>
                      <a:srgbClr val="FFFFFF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296" b="0">
                          <a:solidFill>
                            <a:srgbClr val="1F2D3A"/>
                          </a:solidFill>
                        </a:rPr>
                        <a:t>13</a:t>
                      </a:r>
                    </a:p>
                  </a:txBody>
                  <a:tcPr marL="54864" marR="54864" marT="27432" marB="27432" anchor="ctr">
                    <a:solidFill>
                      <a:srgbClr val="FFFFFF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296" b="0">
                          <a:solidFill>
                            <a:srgbClr val="1F2D3A"/>
                          </a:solidFill>
                        </a:rPr>
                        <a:t>LO.6</a:t>
                      </a:r>
                    </a:p>
                  </a:txBody>
                  <a:tcPr marL="54864" marR="54864" marT="27432" marB="27432" anchor="ctr">
                    <a:solidFill>
                      <a:srgbClr val="FFFFFF"/>
                    </a:solidFill>
                  </a:tcPr>
                </a:tc>
              </a:tr>
              <a:tr h="571957">
                <a:tc>
                  <a:txBody>
                    <a:bodyPr wrap="square"/>
                    <a:lstStyle/>
                    <a:p>
                      <a:r>
                        <a:rPr sz="1296" b="1">
                          <a:solidFill>
                            <a:srgbClr val="1F2D3A"/>
                          </a:solidFill>
                        </a:rPr>
                        <a:t>F8</a:t>
                      </a:r>
                    </a:p>
                  </a:txBody>
                  <a:tcPr marL="54864" marR="54864" marT="27432" marB="27432" anchor="ctr">
                    <a:solidFill>
                      <a:srgbClr val="EAF6EC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296" b="0">
                          <a:solidFill>
                            <a:srgbClr val="1F2D3A"/>
                          </a:solidFill>
                        </a:rPr>
                        <a:t>B+ tree index: secondary-key index over file records</a:t>
                      </a:r>
                    </a:p>
                  </a:txBody>
                  <a:tcPr marL="54864" marR="54864" marT="27432" marB="27432" anchor="ctr">
                    <a:solidFill>
                      <a:srgbClr val="EAF6EC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296" b="0">
                          <a:solidFill>
                            <a:srgbClr val="1F2D3A"/>
                          </a:solidFill>
                        </a:rPr>
                        <a:t>14</a:t>
                      </a:r>
                    </a:p>
                  </a:txBody>
                  <a:tcPr marL="54864" marR="54864" marT="27432" marB="27432" anchor="ctr">
                    <a:solidFill>
                      <a:srgbClr val="EAF6EC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296" b="0">
                          <a:solidFill>
                            <a:srgbClr val="1F2D3A"/>
                          </a:solidFill>
                        </a:rPr>
                        <a:t>LO.4, LO.6</a:t>
                      </a:r>
                    </a:p>
                  </a:txBody>
                  <a:tcPr marL="54864" marR="54864" marT="27432" marB="27432" anchor="ctr">
                    <a:solidFill>
                      <a:srgbClr val="EAF6EC"/>
                    </a:solidFill>
                  </a:tcPr>
                </a:tc>
              </a:tr>
              <a:tr h="571957">
                <a:tc>
                  <a:txBody>
                    <a:bodyPr wrap="square"/>
                    <a:lstStyle/>
                    <a:p>
                      <a:r>
                        <a:rPr sz="1296" b="1">
                          <a:solidFill>
                            <a:srgbClr val="1F2D3A"/>
                          </a:solidFill>
                        </a:rPr>
                        <a:t>F9</a:t>
                      </a:r>
                    </a:p>
                  </a:txBody>
                  <a:tcPr marL="54864" marR="54864" marT="27432" marB="27432" anchor="ctr">
                    <a:solidFill>
                      <a:srgbClr val="FFFFFF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296" b="0">
                          <a:solidFill>
                            <a:srgbClr val="1F2D3A"/>
                          </a:solidFill>
                        </a:rPr>
                        <a:t>Growing files: extendible hashing </a:t>
                      </a:r>
                      <a:r>
                        <a:rPr sz="1296" b="1">
                          <a:solidFill>
                            <a:srgbClr val="1F2D3A"/>
                          </a:solidFill>
                        </a:rPr>
                        <a:t>or</a:t>
                      </a:r>
                      <a:r>
                        <a:rPr sz="1296" b="0">
                          <a:solidFill>
                            <a:srgbClr val="1F2D3A"/>
                          </a:solidFill>
                        </a:rPr>
                        <a:t> external merge sort</a:t>
                      </a:r>
                    </a:p>
                  </a:txBody>
                  <a:tcPr marL="54864" marR="54864" marT="27432" marB="27432" anchor="ctr">
                    <a:solidFill>
                      <a:srgbClr val="FFFFFF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296" b="0">
                          <a:solidFill>
                            <a:srgbClr val="1F2D3A"/>
                          </a:solidFill>
                        </a:rPr>
                        <a:t>14</a:t>
                      </a:r>
                    </a:p>
                  </a:txBody>
                  <a:tcPr marL="54864" marR="54864" marT="27432" marB="27432" anchor="ctr">
                    <a:solidFill>
                      <a:srgbClr val="FFFFFF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296" b="0">
                          <a:solidFill>
                            <a:srgbClr val="1F2D3A"/>
                          </a:solidFill>
                        </a:rPr>
                        <a:t>LO.3, LO.6</a:t>
                      </a:r>
                    </a:p>
                  </a:txBody>
                  <a:tcPr marL="54864" marR="54864" marT="27432" marB="27432" anchor="ctr">
                    <a:solidFill>
                      <a:srgbClr val="FFFFFF"/>
                    </a:solidFill>
                  </a:tcPr>
                </a:tc>
              </a:tr>
            </a:tbl>
          </a:graphicData>
        </a:graphic>
      </p:graphicFrame>
    </p:spTree>
  </p:cSld>
  <p:clrMapOvr>
    <a:masterClrMapping/>
  </p:clrMapOvr>
</p:sld>
</file>

<file path=ppt/slides/slide29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rteu-logo-small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40080" y="164592"/>
            <a:ext cx="242773" cy="329184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1051560" y="182880"/>
            <a:ext cx="7315200" cy="32004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100" b="0">
                <a:solidFill>
                  <a:srgbClr val="5B6770"/>
                </a:solidFill>
              </a:rPr>
              <a:t>CEN207 Data Structures · Project Guide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40080" y="6446520"/>
            <a:ext cx="73152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000" b="0">
                <a:solidFill>
                  <a:srgbClr val="5B6770"/>
                </a:solidFill>
              </a:rPr>
              <a:t>RTEU Computer Engineering · Fall 2026–2027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0637215" y="6446520"/>
            <a:ext cx="9144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r"/>
            <a:r>
              <a:rPr sz="1000" b="0">
                <a:solidFill>
                  <a:srgbClr val="5B6770"/>
                </a:solidFill>
              </a:rPr>
              <a:t>29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40080" y="548640"/>
            <a:ext cx="10911535" cy="731520"/>
          </a:xfrm>
          <a:prstGeom prst="rect">
            <a:avLst/>
          </a:prstGeom>
          <a:noFill/>
        </p:spPr>
        <p:txBody>
          <a:bodyPr wrap="square" lIns="45720" rIns="45720" anchor="ctr">
            <a:spAutoFit/>
          </a:bodyPr>
          <a:lstStyle/>
          <a:p>
            <a:r>
              <a:rPr sz="3000" b="1">
                <a:solidFill>
                  <a:srgbClr val="2E7D32"/>
                </a:solidFill>
              </a:rPr>
              <a:t>5.3 Rules for both checks — the application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640080" y="1325880"/>
            <a:ext cx="10911535" cy="121920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>
              <a:spcAft>
                <a:spcPts val="300"/>
              </a:spcAft>
            </a:pPr>
            <a:r>
              <a:rPr sz="2000" b="1">
                <a:solidFill>
                  <a:srgbClr val="2E7D32"/>
                </a:solidFill>
              </a:rPr>
              <a:t>• </a:t>
            </a:r>
            <a:r>
              <a:rPr sz="2000" b="1">
                <a:solidFill>
                  <a:srgbClr val="1F2D3A"/>
                </a:solidFill>
              </a:rPr>
              <a:t>Console app, keyboard-navigable menus</a:t>
            </a:r>
            <a:r>
              <a:rPr sz="2000" b="0">
                <a:solidFill>
                  <a:srgbClr val="1F2D3A"/>
                </a:solidFill>
              </a:rPr>
              <a:t> — arrow keys/Tab, not number entry alone</a:t>
            </a:r>
          </a:p>
          <a:p>
            <a:pPr>
              <a:spcAft>
                <a:spcPts val="300"/>
              </a:spcAft>
            </a:pPr>
            <a:r>
              <a:rPr sz="2000" b="1">
                <a:solidFill>
                  <a:srgbClr val="2E7D32"/>
                </a:solidFill>
              </a:rPr>
              <a:t>• </a:t>
            </a:r>
            <a:r>
              <a:rPr sz="2000" b="1">
                <a:solidFill>
                  <a:srgbClr val="1F2D3A"/>
                </a:solidFill>
              </a:rPr>
              <a:t>Persistent data in binary files</a:t>
            </a:r>
            <a:r>
              <a:rPr sz="2000" b="0">
                <a:solidFill>
                  <a:srgbClr val="1F2D3A"/>
                </a:solidFill>
              </a:rPr>
              <a:t> (</a:t>
            </a:r>
            <a:r>
              <a:rPr sz="2000" b="0">
                <a:solidFill>
                  <a:srgbClr val="A1123F"/>
                </a:solidFill>
                <a:latin typeface="Consolas"/>
              </a:rPr>
              <a:t>.bin</a:t>
            </a:r>
            <a:r>
              <a:rPr sz="2000" b="0">
                <a:solidFill>
                  <a:srgbClr val="1F2D3A"/>
                </a:solidFill>
              </a:rPr>
              <a:t>/</a:t>
            </a:r>
            <a:r>
              <a:rPr sz="2000" b="0">
                <a:solidFill>
                  <a:srgbClr val="A1123F"/>
                </a:solidFill>
                <a:latin typeface="Consolas"/>
              </a:rPr>
              <a:t>.dat</a:t>
            </a:r>
            <a:r>
              <a:rPr sz="2000" b="0">
                <a:solidFill>
                  <a:srgbClr val="1F2D3A"/>
                </a:solidFill>
              </a:rPr>
              <a:t>) — records survive a restart</a:t>
            </a:r>
          </a:p>
          <a:p>
            <a:pPr>
              <a:spcAft>
                <a:spcPts val="300"/>
              </a:spcAft>
            </a:pPr>
            <a:r>
              <a:rPr sz="2000" b="1">
                <a:solidFill>
                  <a:srgbClr val="2E7D32"/>
                </a:solidFill>
              </a:rPr>
              <a:t>• </a:t>
            </a:r>
            <a:r>
              <a:rPr sz="2000" b="1">
                <a:solidFill>
                  <a:srgbClr val="1F2D3A"/>
                </a:solidFill>
              </a:rPr>
              <a:t>Complexity:</a:t>
            </a:r>
            <a:r>
              <a:rPr sz="2000" b="0">
                <a:solidFill>
                  <a:srgbClr val="1F2D3A"/>
                </a:solidFill>
              </a:rPr>
              <a:t> Big-O of every operation, in code comments </a:t>
            </a:r>
            <a:r>
              <a:rPr sz="2000" b="1">
                <a:solidFill>
                  <a:srgbClr val="1F2D3A"/>
                </a:solidFill>
              </a:rPr>
              <a:t>and</a:t>
            </a:r>
            <a:r>
              <a:rPr sz="2000" b="0">
                <a:solidFill>
                  <a:srgbClr val="1F2D3A"/>
                </a:solidFill>
              </a:rPr>
              <a:t> the report;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640080" y="2654808"/>
            <a:ext cx="10911535" cy="439928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l"/>
            <a:r>
              <a:rPr sz="2000" b="0">
                <a:solidFill>
                  <a:srgbClr val="1F2D3A"/>
                </a:solidFill>
              </a:rPr>
              <a:t>a measurement table for at least two structures</a:t>
            </a:r>
          </a:p>
        </p:txBody>
      </p:sp>
    </p:spTree>
  </p:cSld>
  <p:clrMapOvr>
    <a:masterClrMapping/>
  </p:clrMapOvr>
</p:sld>
</file>

<file path=ppt/slides/slide30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rteu-logo-small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40080" y="164592"/>
            <a:ext cx="242773" cy="329184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1051560" y="182880"/>
            <a:ext cx="7315200" cy="32004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100" b="0">
                <a:solidFill>
                  <a:srgbClr val="5B6770"/>
                </a:solidFill>
              </a:rPr>
              <a:t>CEN207 Data Structures · Project Guide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40080" y="6446520"/>
            <a:ext cx="73152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000" b="0">
                <a:solidFill>
                  <a:srgbClr val="5B6770"/>
                </a:solidFill>
              </a:rPr>
              <a:t>RTEU Computer Engineering · Fall 2026–2027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0637215" y="6446520"/>
            <a:ext cx="9144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r"/>
            <a:r>
              <a:rPr sz="1000" b="0">
                <a:solidFill>
                  <a:srgbClr val="5B6770"/>
                </a:solidFill>
              </a:rPr>
              <a:t>30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40080" y="548640"/>
            <a:ext cx="10911535" cy="731520"/>
          </a:xfrm>
          <a:prstGeom prst="rect">
            <a:avLst/>
          </a:prstGeom>
          <a:noFill/>
        </p:spPr>
        <p:txBody>
          <a:bodyPr wrap="square" lIns="45720" rIns="45720" anchor="ctr">
            <a:spAutoFit/>
          </a:bodyPr>
          <a:lstStyle/>
          <a:p>
            <a:r>
              <a:rPr sz="3000" b="1">
                <a:solidFill>
                  <a:srgbClr val="2E7D32"/>
                </a:solidFill>
              </a:rPr>
              <a:t>5.3 Rules for both checks — engineering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640080" y="1325880"/>
            <a:ext cx="10911535" cy="121920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>
              <a:spcAft>
                <a:spcPts val="300"/>
              </a:spcAft>
            </a:pPr>
            <a:r>
              <a:rPr sz="2000" b="1">
                <a:solidFill>
                  <a:srgbClr val="2E7D32"/>
                </a:solidFill>
              </a:rPr>
              <a:t>• </a:t>
            </a:r>
            <a:r>
              <a:rPr sz="2000" b="1">
                <a:solidFill>
                  <a:srgbClr val="1F2D3A"/>
                </a:solidFill>
              </a:rPr>
              <a:t>Tests and docs:</a:t>
            </a:r>
            <a:r>
              <a:rPr sz="2000" b="0">
                <a:solidFill>
                  <a:srgbClr val="1F2D3A"/>
                </a:solidFill>
              </a:rPr>
              <a:t> unit-test coverage </a:t>
            </a:r>
            <a:r>
              <a:rPr sz="2000" b="1">
                <a:solidFill>
                  <a:srgbClr val="1F2D3A"/>
                </a:solidFill>
              </a:rPr>
              <a:t>100%</a:t>
            </a:r>
            <a:r>
              <a:rPr sz="2000" b="0">
                <a:solidFill>
                  <a:srgbClr val="1F2D3A"/>
                </a:solidFill>
              </a:rPr>
              <a:t>, documentation coverage </a:t>
            </a:r>
            <a:r>
              <a:rPr sz="2000" b="1">
                <a:solidFill>
                  <a:srgbClr val="1F2D3A"/>
                </a:solidFill>
              </a:rPr>
              <a:t>100%</a:t>
            </a:r>
          </a:p>
          <a:p>
            <a:pPr>
              <a:spcAft>
                <a:spcPts val="300"/>
              </a:spcAft>
            </a:pPr>
            <a:r>
              <a:rPr sz="2000" b="1">
                <a:solidFill>
                  <a:srgbClr val="2E7D32"/>
                </a:solidFill>
              </a:rPr>
              <a:t>• </a:t>
            </a:r>
            <a:r>
              <a:rPr sz="2000" b="1">
                <a:solidFill>
                  <a:srgbClr val="1F2D3A"/>
                </a:solidFill>
              </a:rPr>
              <a:t>Platforms:</a:t>
            </a:r>
            <a:r>
              <a:rPr sz="2000" b="0">
                <a:solidFill>
                  <a:srgbClr val="1F2D3A"/>
                </a:solidFill>
              </a:rPr>
              <a:t> builds and runs on both </a:t>
            </a:r>
            <a:r>
              <a:rPr sz="2000" b="1">
                <a:solidFill>
                  <a:srgbClr val="1F2D3A"/>
                </a:solidFill>
              </a:rPr>
              <a:t>Windows</a:t>
            </a:r>
            <a:r>
              <a:rPr sz="2000" b="0">
                <a:solidFill>
                  <a:srgbClr val="1F2D3A"/>
                </a:solidFill>
              </a:rPr>
              <a:t> and </a:t>
            </a:r>
            <a:r>
              <a:rPr sz="2000" b="1">
                <a:solidFill>
                  <a:srgbClr val="1F2D3A"/>
                </a:solidFill>
              </a:rPr>
              <a:t>WSL/Linux</a:t>
            </a:r>
          </a:p>
          <a:p>
            <a:pPr>
              <a:spcAft>
                <a:spcPts val="300"/>
              </a:spcAft>
            </a:pPr>
            <a:r>
              <a:rPr sz="2000" b="1">
                <a:solidFill>
                  <a:srgbClr val="2E7D32"/>
                </a:solidFill>
              </a:rPr>
              <a:t>• </a:t>
            </a:r>
            <a:r>
              <a:rPr sz="2000" b="1">
                <a:solidFill>
                  <a:srgbClr val="1F2D3A"/>
                </a:solidFill>
              </a:rPr>
              <a:t>GitHub:</a:t>
            </a:r>
            <a:r>
              <a:rPr sz="2000" b="0">
                <a:solidFill>
                  <a:srgbClr val="1F2D3A"/>
                </a:solidFill>
              </a:rPr>
              <a:t> private repo, meaningful commits, branches, proper </a:t>
            </a:r>
            <a:r>
              <a:rPr sz="2000" b="0">
                <a:solidFill>
                  <a:srgbClr val="A1123F"/>
                </a:solidFill>
                <a:latin typeface="Consolas"/>
              </a:rPr>
              <a:t>.gitignore</a:t>
            </a:r>
            <a:r>
              <a:rPr sz="2000" b="0">
                <a:solidFill>
                  <a:srgbClr val="1F2D3A"/>
                </a:solidFill>
              </a:rPr>
              <a:t>;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640080" y="2654808"/>
            <a:ext cx="10911535" cy="439928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l"/>
            <a:r>
              <a:rPr sz="2000" b="1">
                <a:solidFill>
                  <a:srgbClr val="1F2D3A"/>
                </a:solidFill>
              </a:rPr>
              <a:t>no</a:t>
            </a:r>
            <a:r>
              <a:rPr sz="2000" b="0">
                <a:solidFill>
                  <a:srgbClr val="1F2D3A"/>
                </a:solidFill>
              </a:rPr>
              <a:t> compiled files (</a:t>
            </a:r>
            <a:r>
              <a:rPr sz="2000" b="0">
                <a:solidFill>
                  <a:srgbClr val="A1123F"/>
                </a:solidFill>
                <a:latin typeface="Consolas"/>
              </a:rPr>
              <a:t>.exe</a:t>
            </a:r>
            <a:r>
              <a:rPr sz="2000" b="0">
                <a:solidFill>
                  <a:srgbClr val="1F2D3A"/>
                </a:solidFill>
              </a:rPr>
              <a:t>, </a:t>
            </a:r>
            <a:r>
              <a:rPr sz="2000" b="0">
                <a:solidFill>
                  <a:srgbClr val="A1123F"/>
                </a:solidFill>
                <a:latin typeface="Consolas"/>
              </a:rPr>
              <a:t>.o</a:t>
            </a:r>
            <a:r>
              <a:rPr sz="2000" b="0">
                <a:solidFill>
                  <a:srgbClr val="1F2D3A"/>
                </a:solidFill>
              </a:rPr>
              <a:t>, </a:t>
            </a:r>
            <a:r>
              <a:rPr sz="2000" b="0">
                <a:solidFill>
                  <a:srgbClr val="A1123F"/>
                </a:solidFill>
                <a:latin typeface="Consolas"/>
              </a:rPr>
              <a:t>.class</a:t>
            </a:r>
            <a:r>
              <a:rPr sz="2000" b="0">
                <a:solidFill>
                  <a:srgbClr val="1F2D3A"/>
                </a:solidFill>
              </a:rPr>
              <a:t>, </a:t>
            </a:r>
            <a:r>
              <a:rPr sz="2000" b="0">
                <a:solidFill>
                  <a:srgbClr val="A1123F"/>
                </a:solidFill>
                <a:latin typeface="Consolas"/>
              </a:rPr>
              <a:t>.jar</a:t>
            </a:r>
            <a:r>
              <a:rPr sz="2000" b="0">
                <a:solidFill>
                  <a:srgbClr val="1F2D3A"/>
                </a:solidFill>
              </a:rPr>
              <a:t>); Java repo produces a </a:t>
            </a:r>
            <a:r>
              <a:rPr sz="2000" b="1">
                <a:solidFill>
                  <a:srgbClr val="1F2D3A"/>
                </a:solidFill>
              </a:rPr>
              <a:t>release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640080" y="3204464"/>
            <a:ext cx="10911535" cy="467359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>
              <a:spcAft>
                <a:spcPts val="300"/>
              </a:spcAft>
            </a:pPr>
            <a:r>
              <a:rPr sz="2000" b="1">
                <a:solidFill>
                  <a:srgbClr val="2E7D32"/>
                </a:solidFill>
              </a:rPr>
              <a:t>• </a:t>
            </a:r>
            <a:r>
              <a:rPr sz="2000" b="1">
                <a:solidFill>
                  <a:srgbClr val="1F2D3A"/>
                </a:solidFill>
              </a:rPr>
              <a:t>Data:</a:t>
            </a:r>
            <a:r>
              <a:rPr sz="2000" b="0">
                <a:solidFill>
                  <a:srgbClr val="1F2D3A"/>
                </a:solidFill>
              </a:rPr>
              <a:t> all data is </a:t>
            </a:r>
            <a:r>
              <a:rPr sz="2000" b="1">
                <a:solidFill>
                  <a:srgbClr val="1F2D3A"/>
                </a:solidFill>
              </a:rPr>
              <a:t>synthetic</a:t>
            </a:r>
            <a:r>
              <a:rPr sz="2000" b="0">
                <a:solidFill>
                  <a:srgbClr val="1F2D3A"/>
                </a:solidFill>
              </a:rPr>
              <a:t> — no real personal data, ever</a:t>
            </a:r>
          </a:p>
        </p:txBody>
      </p:sp>
    </p:spTree>
  </p:cSld>
  <p:clrMapOvr>
    <a:masterClrMapping/>
  </p:clrMapOvr>
</p:sld>
</file>

<file path=ppt/slides/slide3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2E7D32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1051560" y="182880"/>
            <a:ext cx="7315200" cy="32004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100" b="0">
                <a:solidFill>
                  <a:srgbClr val="D8F0F2"/>
                </a:solidFill>
              </a:rPr>
              <a:t>CEN207 Data Structures · Project Guide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640080" y="6446520"/>
            <a:ext cx="73152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000" b="0">
                <a:solidFill>
                  <a:srgbClr val="D8F0F2"/>
                </a:solidFill>
              </a:rPr>
              <a:t>RTEU Computer Engineering · Fall 2026–2027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10637215" y="6446520"/>
            <a:ext cx="9144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r"/>
            <a:r>
              <a:rPr sz="1000" b="0">
                <a:solidFill>
                  <a:srgbClr val="D8F0F2"/>
                </a:solidFill>
              </a:rPr>
              <a:t>31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640080" y="2743200"/>
            <a:ext cx="10911535" cy="128016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l"/>
            <a:r>
              <a:rPr sz="4000" b="1">
                <a:solidFill>
                  <a:srgbClr val="FFFFFF"/>
                </a:solidFill>
              </a:rPr>
              <a:t>6. Deliverables</a:t>
            </a:r>
          </a:p>
        </p:txBody>
      </p:sp>
    </p:spTree>
  </p:cSld>
  <p:clrMapOvr>
    <a:masterClrMapping/>
  </p:clrMapOvr>
</p:sld>
</file>

<file path=ppt/slides/slide3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rteu-logo-small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40080" y="164592"/>
            <a:ext cx="242773" cy="329184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1051560" y="182880"/>
            <a:ext cx="7315200" cy="32004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100" b="0">
                <a:solidFill>
                  <a:srgbClr val="5B6770"/>
                </a:solidFill>
              </a:rPr>
              <a:t>CEN207 Data Structures · Project Guide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40080" y="6446520"/>
            <a:ext cx="73152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000" b="0">
                <a:solidFill>
                  <a:srgbClr val="5B6770"/>
                </a:solidFill>
              </a:rPr>
              <a:t>RTEU Computer Engineering · Fall 2026–2027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0637215" y="6446520"/>
            <a:ext cx="9144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r"/>
            <a:r>
              <a:rPr sz="1000" b="0">
                <a:solidFill>
                  <a:srgbClr val="5B6770"/>
                </a:solidFill>
              </a:rPr>
              <a:t>32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40080" y="548640"/>
            <a:ext cx="10911535" cy="731520"/>
          </a:xfrm>
          <a:prstGeom prst="rect">
            <a:avLst/>
          </a:prstGeom>
          <a:noFill/>
        </p:spPr>
        <p:txBody>
          <a:bodyPr wrap="square" lIns="45720" rIns="45720" anchor="ctr">
            <a:spAutoFit/>
          </a:bodyPr>
          <a:lstStyle/>
          <a:p>
            <a:r>
              <a:rPr sz="3000" b="1">
                <a:solidFill>
                  <a:srgbClr val="2E7D32"/>
                </a:solidFill>
              </a:rPr>
              <a:t>What you submit, per checkpoint</a:t>
            </a:r>
          </a:p>
        </p:txBody>
      </p:sp>
      <p:graphicFrame>
        <p:nvGraphicFramePr>
          <p:cNvPr id="7" name="Table 6"/>
          <p:cNvGraphicFramePr>
            <a:graphicFrameLocks noGrp="1"/>
          </p:cNvGraphicFramePr>
          <p:nvPr/>
        </p:nvGraphicFramePr>
        <p:xfrm>
          <a:off x="640080" y="1325880"/>
          <a:ext cx="10911534" cy="3867912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8130163"/>
                <a:gridCol w="1176734"/>
                <a:gridCol w="1604637"/>
              </a:tblGrid>
              <a:tr h="483489">
                <a:tc>
                  <a:txBody>
                    <a:bodyPr wrap="square"/>
                    <a:lstStyle/>
                    <a:p>
                      <a:r>
                        <a:rPr sz="1439" b="1">
                          <a:solidFill>
                            <a:srgbClr val="FFFFFF"/>
                          </a:solidFill>
                        </a:rPr>
                        <a:t>Deliverable</a:t>
                      </a:r>
                    </a:p>
                  </a:txBody>
                  <a:tcPr marL="54864" marR="54864" marT="27432" marB="27432" anchor="ctr">
                    <a:solidFill>
                      <a:srgbClr val="2E7D32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439" b="1">
                          <a:solidFill>
                            <a:srgbClr val="FFFFFF"/>
                          </a:solidFill>
                        </a:rPr>
                        <a:t>Midterm</a:t>
                      </a:r>
                    </a:p>
                  </a:txBody>
                  <a:tcPr marL="54864" marR="54864" marT="27432" marB="27432" anchor="ctr">
                    <a:solidFill>
                      <a:srgbClr val="2E7D32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439" b="1">
                          <a:solidFill>
                            <a:srgbClr val="FFFFFF"/>
                          </a:solidFill>
                        </a:rPr>
                        <a:t>Final</a:t>
                      </a:r>
                    </a:p>
                  </a:txBody>
                  <a:tcPr marL="54864" marR="54864" marT="27432" marB="27432" anchor="ctr">
                    <a:solidFill>
                      <a:srgbClr val="2E7D32"/>
                    </a:solidFill>
                  </a:tcPr>
                </a:tc>
              </a:tr>
              <a:tr h="483489">
                <a:tc>
                  <a:txBody>
                    <a:bodyPr wrap="square"/>
                    <a:lstStyle/>
                    <a:p>
                      <a:r>
                        <a:rPr sz="1439" b="0">
                          <a:solidFill>
                            <a:srgbClr val="1F2D3A"/>
                          </a:solidFill>
                        </a:rPr>
                        <a:t>Source code archive (no compiled files)</a:t>
                      </a:r>
                    </a:p>
                  </a:txBody>
                  <a:tcPr marL="54864" marR="54864" marT="27432" marB="27432" anchor="ctr">
                    <a:solidFill>
                      <a:srgbClr val="FFFFFF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439" b="0">
                          <a:solidFill>
                            <a:srgbClr val="1F2D3A"/>
                          </a:solidFill>
                        </a:rPr>
                        <a:t>✓</a:t>
                      </a:r>
                    </a:p>
                  </a:txBody>
                  <a:tcPr marL="54864" marR="54864" marT="27432" marB="27432" anchor="ctr">
                    <a:solidFill>
                      <a:srgbClr val="FFFFFF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439" b="0">
                          <a:solidFill>
                            <a:srgbClr val="1F2D3A"/>
                          </a:solidFill>
                        </a:rPr>
                        <a:t>✓</a:t>
                      </a:r>
                    </a:p>
                  </a:txBody>
                  <a:tcPr marL="54864" marR="54864" marT="27432" marB="27432" anchor="ctr">
                    <a:solidFill>
                      <a:srgbClr val="FFFFFF"/>
                    </a:solidFill>
                  </a:tcPr>
                </a:tc>
              </a:tr>
              <a:tr h="483489">
                <a:tc>
                  <a:txBody>
                    <a:bodyPr wrap="square"/>
                    <a:lstStyle/>
                    <a:p>
                      <a:r>
                        <a:rPr sz="1439" b="0">
                          <a:solidFill>
                            <a:srgbClr val="1F2D3A"/>
                          </a:solidFill>
                        </a:rPr>
                        <a:t>Report (</a:t>
                      </a:r>
                      <a:r>
                        <a:rPr sz="1439" b="0">
                          <a:solidFill>
                            <a:srgbClr val="A1123F"/>
                          </a:solidFill>
                          <a:latin typeface="Consolas"/>
                        </a:rPr>
                        <a:t>.docx</a:t>
                      </a:r>
                      <a:r>
                        <a:rPr sz="1439" b="0">
                          <a:solidFill>
                            <a:srgbClr val="1F2D3A"/>
                          </a:solidFill>
                        </a:rPr>
                        <a:t>): design, complexity, measurements, coverage screenshots</a:t>
                      </a:r>
                    </a:p>
                  </a:txBody>
                  <a:tcPr marL="54864" marR="54864" marT="27432" marB="27432" anchor="ctr">
                    <a:solidFill>
                      <a:srgbClr val="EAF6EC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439" b="0">
                          <a:solidFill>
                            <a:srgbClr val="1F2D3A"/>
                          </a:solidFill>
                        </a:rPr>
                        <a:t>✓</a:t>
                      </a:r>
                    </a:p>
                  </a:txBody>
                  <a:tcPr marL="54864" marR="54864" marT="27432" marB="27432" anchor="ctr">
                    <a:solidFill>
                      <a:srgbClr val="EAF6EC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439" b="0">
                          <a:solidFill>
                            <a:srgbClr val="1F2D3A"/>
                          </a:solidFill>
                        </a:rPr>
                        <a:t>✓ (updated)</a:t>
                      </a:r>
                    </a:p>
                  </a:txBody>
                  <a:tcPr marL="54864" marR="54864" marT="27432" marB="27432" anchor="ctr">
                    <a:solidFill>
                      <a:srgbClr val="EAF6EC"/>
                    </a:solidFill>
                  </a:tcPr>
                </a:tc>
              </a:tr>
              <a:tr h="483489">
                <a:tc>
                  <a:txBody>
                    <a:bodyPr wrap="square"/>
                    <a:lstStyle/>
                    <a:p>
                      <a:r>
                        <a:rPr sz="1439" b="0">
                          <a:solidFill>
                            <a:srgbClr val="1F2D3A"/>
                          </a:solidFill>
                        </a:rPr>
                        <a:t>Doxygen/Javadoc output — </a:t>
                      </a:r>
                      <a:r>
                        <a:rPr sz="1439" b="1">
                          <a:solidFill>
                            <a:srgbClr val="1F2D3A"/>
                          </a:solidFill>
                        </a:rPr>
                        <a:t>PDF only</a:t>
                      </a:r>
                    </a:p>
                  </a:txBody>
                  <a:tcPr marL="54864" marR="54864" marT="27432" marB="27432" anchor="ctr">
                    <a:solidFill>
                      <a:srgbClr val="FFFFFF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439" b="0">
                          <a:solidFill>
                            <a:srgbClr val="1F2D3A"/>
                          </a:solidFill>
                        </a:rPr>
                        <a:t>✓</a:t>
                      </a:r>
                    </a:p>
                  </a:txBody>
                  <a:tcPr marL="54864" marR="54864" marT="27432" marB="27432" anchor="ctr">
                    <a:solidFill>
                      <a:srgbClr val="FFFFFF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439" b="0">
                          <a:solidFill>
                            <a:srgbClr val="1F2D3A"/>
                          </a:solidFill>
                        </a:rPr>
                        <a:t>✓</a:t>
                      </a:r>
                    </a:p>
                  </a:txBody>
                  <a:tcPr marL="54864" marR="54864" marT="27432" marB="27432" anchor="ctr">
                    <a:solidFill>
                      <a:srgbClr val="FFFFFF"/>
                    </a:solidFill>
                  </a:tcPr>
                </a:tc>
              </a:tr>
              <a:tr h="483489">
                <a:tc>
                  <a:txBody>
                    <a:bodyPr wrap="square"/>
                    <a:lstStyle/>
                    <a:p>
                      <a:r>
                        <a:rPr sz="1439" b="0">
                          <a:solidFill>
                            <a:srgbClr val="1F2D3A"/>
                          </a:solidFill>
                        </a:rPr>
                        <a:t>Test coverage report (HTML, inside the archive)</a:t>
                      </a:r>
                    </a:p>
                  </a:txBody>
                  <a:tcPr marL="54864" marR="54864" marT="27432" marB="27432" anchor="ctr">
                    <a:solidFill>
                      <a:srgbClr val="EAF6EC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439" b="0">
                          <a:solidFill>
                            <a:srgbClr val="1F2D3A"/>
                          </a:solidFill>
                        </a:rPr>
                        <a:t>✓</a:t>
                      </a:r>
                    </a:p>
                  </a:txBody>
                  <a:tcPr marL="54864" marR="54864" marT="27432" marB="27432" anchor="ctr">
                    <a:solidFill>
                      <a:srgbClr val="EAF6EC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439" b="0">
                          <a:solidFill>
                            <a:srgbClr val="1F2D3A"/>
                          </a:solidFill>
                        </a:rPr>
                        <a:t>✓</a:t>
                      </a:r>
                    </a:p>
                  </a:txBody>
                  <a:tcPr marL="54864" marR="54864" marT="27432" marB="27432" anchor="ctr">
                    <a:solidFill>
                      <a:srgbClr val="EAF6EC"/>
                    </a:solidFill>
                  </a:tcPr>
                </a:tc>
              </a:tr>
              <a:tr h="483489">
                <a:tc>
                  <a:txBody>
                    <a:bodyPr wrap="square"/>
                    <a:lstStyle/>
                    <a:p>
                      <a:r>
                        <a:rPr sz="1439" b="0">
                          <a:solidFill>
                            <a:srgbClr val="1F2D3A"/>
                          </a:solidFill>
                        </a:rPr>
                        <a:t>Presentation (≤10 slides)</a:t>
                      </a:r>
                    </a:p>
                  </a:txBody>
                  <a:tcPr marL="54864" marR="54864" marT="27432" marB="27432" anchor="ctr">
                    <a:solidFill>
                      <a:srgbClr val="FFFFFF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439" b="0">
                          <a:solidFill>
                            <a:srgbClr val="1F2D3A"/>
                          </a:solidFill>
                        </a:rPr>
                        <a:t>—</a:t>
                      </a:r>
                    </a:p>
                  </a:txBody>
                  <a:tcPr marL="54864" marR="54864" marT="27432" marB="27432" anchor="ctr">
                    <a:solidFill>
                      <a:srgbClr val="FFFFFF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439" b="0">
                          <a:solidFill>
                            <a:srgbClr val="1F2D3A"/>
                          </a:solidFill>
                        </a:rPr>
                        <a:t>✓</a:t>
                      </a:r>
                    </a:p>
                  </a:txBody>
                  <a:tcPr marL="54864" marR="54864" marT="27432" marB="27432" anchor="ctr">
                    <a:solidFill>
                      <a:srgbClr val="FFFFFF"/>
                    </a:solidFill>
                  </a:tcPr>
                </a:tc>
              </a:tr>
              <a:tr h="483489">
                <a:tc>
                  <a:txBody>
                    <a:bodyPr wrap="square"/>
                    <a:lstStyle/>
                    <a:p>
                      <a:r>
                        <a:rPr sz="1439" b="0">
                          <a:solidFill>
                            <a:srgbClr val="1F2D3A"/>
                          </a:solidFill>
                        </a:rPr>
                        <a:t>Video (≤4 min per member)</a:t>
                      </a:r>
                    </a:p>
                  </a:txBody>
                  <a:tcPr marL="54864" marR="54864" marT="27432" marB="27432" anchor="ctr">
                    <a:solidFill>
                      <a:srgbClr val="EAF6EC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439" b="0">
                          <a:solidFill>
                            <a:srgbClr val="1F2D3A"/>
                          </a:solidFill>
                        </a:rPr>
                        <a:t>—</a:t>
                      </a:r>
                    </a:p>
                  </a:txBody>
                  <a:tcPr marL="54864" marR="54864" marT="27432" marB="27432" anchor="ctr">
                    <a:solidFill>
                      <a:srgbClr val="EAF6EC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439" b="0">
                          <a:solidFill>
                            <a:srgbClr val="1F2D3A"/>
                          </a:solidFill>
                        </a:rPr>
                        <a:t>✓</a:t>
                      </a:r>
                    </a:p>
                  </a:txBody>
                  <a:tcPr marL="54864" marR="54864" marT="27432" marB="27432" anchor="ctr">
                    <a:solidFill>
                      <a:srgbClr val="EAF6EC"/>
                    </a:solidFill>
                  </a:tcPr>
                </a:tc>
              </a:tr>
              <a:tr h="483489">
                <a:tc>
                  <a:txBody>
                    <a:bodyPr wrap="square"/>
                    <a:lstStyle/>
                    <a:p>
                      <a:r>
                        <a:rPr sz="1439" b="0">
                          <a:solidFill>
                            <a:srgbClr val="1F2D3A"/>
                          </a:solidFill>
                        </a:rPr>
                        <a:t>Live demo and questions (~10 min per team)</a:t>
                      </a:r>
                    </a:p>
                  </a:txBody>
                  <a:tcPr marL="54864" marR="54864" marT="27432" marB="27432" anchor="ctr">
                    <a:solidFill>
                      <a:srgbClr val="FFFFFF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439" b="0">
                          <a:solidFill>
                            <a:srgbClr val="1F2D3A"/>
                          </a:solidFill>
                        </a:rPr>
                        <a:t>week 7</a:t>
                      </a:r>
                    </a:p>
                  </a:txBody>
                  <a:tcPr marL="54864" marR="54864" marT="27432" marB="27432" anchor="ctr">
                    <a:solidFill>
                      <a:srgbClr val="FFFFFF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439" b="0">
                          <a:solidFill>
                            <a:srgbClr val="1F2D3A"/>
                          </a:solidFill>
                        </a:rPr>
                        <a:t>week 15</a:t>
                      </a:r>
                    </a:p>
                  </a:txBody>
                  <a:tcPr marL="54864" marR="54864" marT="27432" marB="27432" anchor="ctr">
                    <a:solidFill>
                      <a:srgbClr val="FFFFFF"/>
                    </a:solidFill>
                  </a:tcPr>
                </a:tc>
              </a:tr>
            </a:tbl>
          </a:graphicData>
        </a:graphic>
      </p:graphicFrame>
    </p:spTree>
  </p:cSld>
  <p:clrMapOvr>
    <a:masterClrMapping/>
  </p:clrMapOvr>
</p:sld>
</file>

<file path=ppt/slides/slide3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rteu-logo-small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40080" y="164592"/>
            <a:ext cx="242773" cy="329184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1051560" y="182880"/>
            <a:ext cx="7315200" cy="32004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100" b="0">
                <a:solidFill>
                  <a:srgbClr val="5B6770"/>
                </a:solidFill>
              </a:rPr>
              <a:t>CEN207 Data Structures · Project Guide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40080" y="6446520"/>
            <a:ext cx="73152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000" b="0">
                <a:solidFill>
                  <a:srgbClr val="5B6770"/>
                </a:solidFill>
              </a:rPr>
              <a:t>RTEU Computer Engineering · Fall 2026–2027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0637215" y="6446520"/>
            <a:ext cx="9144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r"/>
            <a:r>
              <a:rPr sz="1000" b="0">
                <a:solidFill>
                  <a:srgbClr val="5B6770"/>
                </a:solidFill>
              </a:rPr>
              <a:t>33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40080" y="548640"/>
            <a:ext cx="10911535" cy="731520"/>
          </a:xfrm>
          <a:prstGeom prst="rect">
            <a:avLst/>
          </a:prstGeom>
          <a:noFill/>
        </p:spPr>
        <p:txBody>
          <a:bodyPr wrap="square" lIns="45720" rIns="45720" anchor="ctr">
            <a:spAutoFit/>
          </a:bodyPr>
          <a:lstStyle/>
          <a:p>
            <a:r>
              <a:rPr sz="3000" b="1">
                <a:solidFill>
                  <a:srgbClr val="2E7D32"/>
                </a:solidFill>
              </a:rPr>
              <a:t>Archive structure — midterm (C)</a:t>
            </a:r>
          </a:p>
        </p:txBody>
      </p:sp>
      <p:sp>
        <p:nvSpPr>
          <p:cNvPr id="7" name="Rectangle 6"/>
          <p:cNvSpPr/>
          <p:nvPr/>
        </p:nvSpPr>
        <p:spPr>
          <a:xfrm>
            <a:off x="640080" y="1325880"/>
            <a:ext cx="10911535" cy="2353056"/>
          </a:xfrm>
          <a:prstGeom prst="rect">
            <a:avLst/>
          </a:prstGeom>
          <a:solidFill>
            <a:srgbClr val="F3F4F6"/>
          </a:solidFill>
          <a:ln>
            <a:solidFill>
              <a:srgbClr val="D9DEE3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t" wrap="none" lIns="137160" rIns="137160" tIns="91440" bIns="91440"/>
          <a:lstStyle/>
          <a:p>
            <a:pPr algn="l"/>
            <a:r>
              <a:rPr sz="1240">
                <a:solidFill>
                  <a:srgbClr val="1F2D3A"/>
                </a:solidFill>
                <a:latin typeface="Consolas"/>
              </a:rPr>
              <a:t>cen207-midterm-name-surname.zip</a:t>
            </a:r>
          </a:p>
          <a:p>
            <a:pPr algn="l"/>
            <a:r>
              <a:rPr sz="1240">
                <a:solidFill>
                  <a:srgbClr val="1F2D3A"/>
                </a:solidFill>
                <a:latin typeface="Consolas"/>
              </a:rPr>
              <a:t>└── cen207-project-name-surname-c/</a:t>
            </a:r>
          </a:p>
          <a:p>
            <a:pPr algn="l"/>
            <a:r>
              <a:rPr sz="1240">
                <a:solidFill>
                  <a:srgbClr val="1F2D3A"/>
                </a:solidFill>
                <a:latin typeface="Consolas"/>
              </a:rPr>
              <a:t>    ├── lib/          # V1–V6</a:t>
            </a:r>
          </a:p>
          <a:p>
            <a:pPr algn="l"/>
            <a:r>
              <a:rPr sz="1240">
                <a:solidFill>
                  <a:srgbClr val="1F2D3A"/>
                </a:solidFill>
                <a:latin typeface="Consolas"/>
              </a:rPr>
              <a:t>    ├── app/          # console menus, uses lib</a:t>
            </a:r>
          </a:p>
          <a:p>
            <a:pPr algn="l"/>
            <a:r>
              <a:rPr sz="1240">
                <a:solidFill>
                  <a:srgbClr val="1F2D3A"/>
                </a:solidFill>
                <a:latin typeface="Consolas"/>
              </a:rPr>
              <a:t>    ├── test/         # GoogleTest, uses lib</a:t>
            </a:r>
          </a:p>
          <a:p>
            <a:pPr algn="l"/>
            <a:r>
              <a:rPr sz="1240">
                <a:solidFill>
                  <a:srgbClr val="1F2D3A"/>
                </a:solidFill>
                <a:latin typeface="Consolas"/>
              </a:rPr>
              <a:t>    ├── CMakeLists.txt</a:t>
            </a:r>
          </a:p>
          <a:p>
            <a:pPr algn="l"/>
            <a:r>
              <a:rPr sz="1240">
                <a:solidFill>
                  <a:srgbClr val="1F2D3A"/>
                </a:solidFill>
                <a:latin typeface="Consolas"/>
              </a:rPr>
              <a:t>    ├── report/cen207-midterm-name-surname.docx</a:t>
            </a:r>
          </a:p>
          <a:p>
            <a:pPr algn="l"/>
            <a:r>
              <a:rPr sz="1240">
                <a:solidFill>
                  <a:srgbClr val="1F2D3A"/>
                </a:solidFill>
                <a:latin typeface="Consolas"/>
              </a:rPr>
              <a:t>    ├── docs/cen207-midterm-name-surname-doxygen.pdf</a:t>
            </a:r>
          </a:p>
          <a:p>
            <a:pPr algn="l"/>
            <a:r>
              <a:rPr sz="1240">
                <a:solidFill>
                  <a:srgbClr val="1F2D3A"/>
                </a:solidFill>
                <a:latin typeface="Consolas"/>
              </a:rPr>
              <a:t>    ├── coverage/     # gcov/lcov HTML</a:t>
            </a:r>
          </a:p>
          <a:p>
            <a:pPr algn="l"/>
            <a:r>
              <a:rPr sz="1240">
                <a:solidFill>
                  <a:srgbClr val="1F2D3A"/>
                </a:solidFill>
                <a:latin typeface="Consolas"/>
              </a:rPr>
              <a:t>    ├── .gitignore</a:t>
            </a:r>
          </a:p>
          <a:p>
            <a:pPr algn="l"/>
            <a:r>
              <a:rPr sz="1240">
                <a:solidFill>
                  <a:srgbClr val="1F2D3A"/>
                </a:solidFill>
                <a:latin typeface="Consolas"/>
              </a:rPr>
              <a:t>    └── README.md</a:t>
            </a:r>
          </a:p>
        </p:txBody>
      </p:sp>
    </p:spTree>
  </p:cSld>
  <p:clrMapOvr>
    <a:masterClrMapping/>
  </p:clrMapOvr>
</p:sld>
</file>

<file path=ppt/slides/slide3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rteu-logo-small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40080" y="164592"/>
            <a:ext cx="242773" cy="329184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1051560" y="182880"/>
            <a:ext cx="7315200" cy="32004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100" b="0">
                <a:solidFill>
                  <a:srgbClr val="5B6770"/>
                </a:solidFill>
              </a:rPr>
              <a:t>CEN207 Data Structures · Project Guide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40080" y="6446520"/>
            <a:ext cx="73152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000" b="0">
                <a:solidFill>
                  <a:srgbClr val="5B6770"/>
                </a:solidFill>
              </a:rPr>
              <a:t>RTEU Computer Engineering · Fall 2026–2027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0637215" y="6446520"/>
            <a:ext cx="9144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r"/>
            <a:r>
              <a:rPr sz="1000" b="0">
                <a:solidFill>
                  <a:srgbClr val="5B6770"/>
                </a:solidFill>
              </a:rPr>
              <a:t>34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40080" y="548640"/>
            <a:ext cx="10911535" cy="731520"/>
          </a:xfrm>
          <a:prstGeom prst="rect">
            <a:avLst/>
          </a:prstGeom>
          <a:noFill/>
        </p:spPr>
        <p:txBody>
          <a:bodyPr wrap="square" lIns="45720" rIns="45720" anchor="ctr">
            <a:spAutoFit/>
          </a:bodyPr>
          <a:lstStyle/>
          <a:p>
            <a:r>
              <a:rPr sz="3000" b="1">
                <a:solidFill>
                  <a:srgbClr val="2E7D32"/>
                </a:solidFill>
              </a:rPr>
              <a:t>Archive structure — final (Java)</a:t>
            </a:r>
          </a:p>
        </p:txBody>
      </p:sp>
      <p:sp>
        <p:nvSpPr>
          <p:cNvPr id="7" name="Rectangle 6"/>
          <p:cNvSpPr/>
          <p:nvPr/>
        </p:nvSpPr>
        <p:spPr>
          <a:xfrm>
            <a:off x="640080" y="1325880"/>
            <a:ext cx="10911535" cy="2164079"/>
          </a:xfrm>
          <a:prstGeom prst="rect">
            <a:avLst/>
          </a:prstGeom>
          <a:solidFill>
            <a:srgbClr val="F3F4F6"/>
          </a:solidFill>
          <a:ln>
            <a:solidFill>
              <a:srgbClr val="D9DEE3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t" wrap="none" lIns="137160" rIns="137160" tIns="91440" bIns="91440"/>
          <a:lstStyle/>
          <a:p>
            <a:pPr algn="l"/>
            <a:r>
              <a:rPr sz="1240">
                <a:solidFill>
                  <a:srgbClr val="1F2D3A"/>
                </a:solidFill>
                <a:latin typeface="Consolas"/>
              </a:rPr>
              <a:t>cen207-final-name-surname.zip</a:t>
            </a:r>
          </a:p>
          <a:p>
            <a:pPr algn="l"/>
            <a:r>
              <a:rPr sz="1240">
                <a:solidFill>
                  <a:srgbClr val="1F2D3A"/>
                </a:solidFill>
                <a:latin typeface="Consolas"/>
              </a:rPr>
              <a:t>└── cen207-project-name-surname-java/</a:t>
            </a:r>
          </a:p>
          <a:p>
            <a:pPr algn="l"/>
            <a:r>
              <a:rPr sz="1240">
                <a:solidFill>
                  <a:srgbClr val="1F2D3A"/>
                </a:solidFill>
                <a:latin typeface="Consolas"/>
              </a:rPr>
              <a:t>    ├── src/main/java/...   # F1 port of V1–V6, plus F2–F9</a:t>
            </a:r>
          </a:p>
          <a:p>
            <a:pPr algn="l"/>
            <a:r>
              <a:rPr sz="1240">
                <a:solidFill>
                  <a:srgbClr val="1F2D3A"/>
                </a:solidFill>
                <a:latin typeface="Consolas"/>
              </a:rPr>
              <a:t>    ├── src/test/java/...   # JUnit 5</a:t>
            </a:r>
          </a:p>
          <a:p>
            <a:pPr algn="l"/>
            <a:r>
              <a:rPr sz="1240">
                <a:solidFill>
                  <a:srgbClr val="1F2D3A"/>
                </a:solidFill>
                <a:latin typeface="Consolas"/>
              </a:rPr>
              <a:t>    ├── pom.xml</a:t>
            </a:r>
          </a:p>
          <a:p>
            <a:pPr algn="l"/>
            <a:r>
              <a:rPr sz="1240">
                <a:solidFill>
                  <a:srgbClr val="1F2D3A"/>
                </a:solidFill>
                <a:latin typeface="Consolas"/>
              </a:rPr>
              <a:t>    ├── report/, docs/, coverage/</a:t>
            </a:r>
          </a:p>
          <a:p>
            <a:pPr algn="l"/>
            <a:r>
              <a:rPr sz="1240">
                <a:solidFill>
                  <a:srgbClr val="1F2D3A"/>
                </a:solidFill>
                <a:latin typeface="Consolas"/>
              </a:rPr>
              <a:t>    ├── presentation/cen207-final-name-surname.pptx</a:t>
            </a:r>
          </a:p>
          <a:p>
            <a:pPr algn="l"/>
            <a:r>
              <a:rPr sz="1240">
                <a:solidFill>
                  <a:srgbClr val="1F2D3A"/>
                </a:solidFill>
                <a:latin typeface="Consolas"/>
              </a:rPr>
              <a:t>    ├── video/               # added before zipping, not committed</a:t>
            </a:r>
          </a:p>
          <a:p>
            <a:pPr algn="l"/>
            <a:r>
              <a:rPr sz="1240">
                <a:solidFill>
                  <a:srgbClr val="1F2D3A"/>
                </a:solidFill>
                <a:latin typeface="Consolas"/>
              </a:rPr>
              <a:t>    ├── .gitignore</a:t>
            </a:r>
          </a:p>
          <a:p>
            <a:pPr algn="l"/>
            <a:r>
              <a:rPr sz="1240">
                <a:solidFill>
                  <a:srgbClr val="1F2D3A"/>
                </a:solidFill>
                <a:latin typeface="Consolas"/>
              </a:rPr>
              <a:t>    └── README.md</a:t>
            </a:r>
          </a:p>
        </p:txBody>
      </p:sp>
    </p:spTree>
  </p:cSld>
  <p:clrMapOvr>
    <a:masterClrMapping/>
  </p:clrMapOvr>
</p:sld>
</file>

<file path=ppt/slides/slide3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rteu-logo-small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40080" y="164592"/>
            <a:ext cx="242773" cy="329184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1051560" y="182880"/>
            <a:ext cx="7315200" cy="32004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100" b="0">
                <a:solidFill>
                  <a:srgbClr val="5B6770"/>
                </a:solidFill>
              </a:rPr>
              <a:t>CEN207 Data Structures · Project Guide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40080" y="6446520"/>
            <a:ext cx="73152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000" b="0">
                <a:solidFill>
                  <a:srgbClr val="5B6770"/>
                </a:solidFill>
              </a:rPr>
              <a:t>RTEU Computer Engineering · Fall 2026–2027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0637215" y="6446520"/>
            <a:ext cx="9144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r"/>
            <a:r>
              <a:rPr sz="1000" b="0">
                <a:solidFill>
                  <a:srgbClr val="5B6770"/>
                </a:solidFill>
              </a:rPr>
              <a:t>35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40080" y="548640"/>
            <a:ext cx="10911535" cy="731520"/>
          </a:xfrm>
          <a:prstGeom prst="rect">
            <a:avLst/>
          </a:prstGeom>
          <a:noFill/>
        </p:spPr>
        <p:txBody>
          <a:bodyPr wrap="square" lIns="45720" rIns="45720" anchor="ctr">
            <a:spAutoFit/>
          </a:bodyPr>
          <a:lstStyle/>
          <a:p>
            <a:r>
              <a:rPr sz="3000" b="1">
                <a:solidFill>
                  <a:srgbClr val="2E7D32"/>
                </a:solidFill>
              </a:rPr>
              <a:t>Naming everything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640080" y="1325880"/>
            <a:ext cx="10911535" cy="439928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l"/>
            <a:r>
              <a:rPr sz="2000" b="0">
                <a:solidFill>
                  <a:srgbClr val="1F2D3A"/>
                </a:solidFill>
              </a:rPr>
              <a:t>Name every file with the </a:t>
            </a:r>
            <a:r>
              <a:rPr sz="2000" b="1">
                <a:solidFill>
                  <a:srgbClr val="1F2D3A"/>
                </a:solidFill>
              </a:rPr>
              <a:t>course code</a:t>
            </a:r>
            <a:r>
              <a:rPr sz="2000" b="0">
                <a:solidFill>
                  <a:srgbClr val="1F2D3A"/>
                </a:solidFill>
              </a:rPr>
              <a:t>, the </a:t>
            </a:r>
            <a:r>
              <a:rPr sz="2000" b="1">
                <a:solidFill>
                  <a:srgbClr val="1F2D3A"/>
                </a:solidFill>
              </a:rPr>
              <a:t>checkpoint</a:t>
            </a:r>
            <a:r>
              <a:rPr sz="2000" b="0">
                <a:solidFill>
                  <a:srgbClr val="1F2D3A"/>
                </a:solidFill>
              </a:rPr>
              <a:t>, and your </a:t>
            </a:r>
            <a:r>
              <a:rPr sz="2000" b="1">
                <a:solidFill>
                  <a:srgbClr val="1F2D3A"/>
                </a:solidFill>
              </a:rPr>
              <a:t>name-surname</a:t>
            </a:r>
            <a:r>
              <a:rPr sz="2000" b="0">
                <a:solidFill>
                  <a:srgbClr val="1F2D3A"/>
                </a:solidFill>
              </a:rPr>
              <a:t>: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640080" y="1875536"/>
            <a:ext cx="10911535" cy="770128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l"/>
            <a:r>
              <a:rPr sz="2000" b="0">
                <a:solidFill>
                  <a:srgbClr val="A1123F"/>
                </a:solidFill>
                <a:latin typeface="Consolas"/>
              </a:rPr>
              <a:t>cen207-midterm-name-surname.zip</a:t>
            </a:r>
            <a:r>
              <a:rPr sz="2000" b="0">
                <a:solidFill>
                  <a:srgbClr val="1F2D3A"/>
                </a:solidFill>
              </a:rPr>
              <a:t> · </a:t>
            </a:r>
            <a:r>
              <a:rPr sz="2000" b="0">
                <a:solidFill>
                  <a:srgbClr val="A1123F"/>
                </a:solidFill>
                <a:latin typeface="Consolas"/>
              </a:rPr>
              <a:t>cen207-final-name-surname.zip</a:t>
            </a:r>
            <a:r>
              <a:rPr sz="2000" b="0">
                <a:solidFill>
                  <a:srgbClr val="1F2D3A"/>
                </a:solidFill>
              </a:rPr>
              <a:t> · </a:t>
            </a:r>
            <a:r>
              <a:rPr sz="2000" b="0">
                <a:solidFill>
                  <a:srgbClr val="A1123F"/>
                </a:solidFill>
                <a:latin typeface="Consolas"/>
              </a:rPr>
              <a:t>cen207-midterm-name-surname.docx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640080" y="2755392"/>
            <a:ext cx="10911535" cy="439928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l"/>
            <a:r>
              <a:rPr sz="2000" b="0">
                <a:solidFill>
                  <a:srgbClr val="1F2D3A"/>
                </a:solidFill>
              </a:rPr>
              <a:t>Repository names follow the pattern from the tools/setup section.</a:t>
            </a:r>
          </a:p>
        </p:txBody>
      </p:sp>
    </p:spTree>
  </p:cSld>
  <p:clrMapOvr>
    <a:masterClrMapping/>
  </p:clrMapOvr>
</p:sld>
</file>

<file path=ppt/slides/slide3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2E7D32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1051560" y="182880"/>
            <a:ext cx="7315200" cy="32004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100" b="0">
                <a:solidFill>
                  <a:srgbClr val="D8F0F2"/>
                </a:solidFill>
              </a:rPr>
              <a:t>CEN207 Data Structures · Project Guide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640080" y="6446520"/>
            <a:ext cx="73152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000" b="0">
                <a:solidFill>
                  <a:srgbClr val="D8F0F2"/>
                </a:solidFill>
              </a:rPr>
              <a:t>RTEU Computer Engineering · Fall 2026–2027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10637215" y="6446520"/>
            <a:ext cx="9144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r"/>
            <a:r>
              <a:rPr sz="1000" b="0">
                <a:solidFill>
                  <a:srgbClr val="D8F0F2"/>
                </a:solidFill>
              </a:rPr>
              <a:t>36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640080" y="2743200"/>
            <a:ext cx="10911535" cy="128016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l"/>
            <a:r>
              <a:rPr sz="4000" b="1">
                <a:solidFill>
                  <a:srgbClr val="FFFFFF"/>
                </a:solidFill>
              </a:rPr>
              <a:t>7. Team Workflow and Engineering Practices</a:t>
            </a:r>
          </a:p>
        </p:txBody>
      </p:sp>
    </p:spTree>
  </p:cSld>
  <p:clrMapOvr>
    <a:masterClrMapping/>
  </p:clrMapOvr>
</p:sld>
</file>

<file path=ppt/slides/slide37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rteu-logo-small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40080" y="164592"/>
            <a:ext cx="242773" cy="329184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1051560" y="182880"/>
            <a:ext cx="7315200" cy="32004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100" b="0">
                <a:solidFill>
                  <a:srgbClr val="5B6770"/>
                </a:solidFill>
              </a:rPr>
              <a:t>CEN207 Data Structures · Project Guide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40080" y="6446520"/>
            <a:ext cx="73152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000" b="0">
                <a:solidFill>
                  <a:srgbClr val="5B6770"/>
                </a:solidFill>
              </a:rPr>
              <a:t>RTEU Computer Engineering · Fall 2026–2027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0637215" y="6446520"/>
            <a:ext cx="9144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r"/>
            <a:r>
              <a:rPr sz="1000" b="0">
                <a:solidFill>
                  <a:srgbClr val="5B6770"/>
                </a:solidFill>
              </a:rPr>
              <a:t>37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40080" y="548640"/>
            <a:ext cx="10911535" cy="731520"/>
          </a:xfrm>
          <a:prstGeom prst="rect">
            <a:avLst/>
          </a:prstGeom>
          <a:noFill/>
        </p:spPr>
        <p:txBody>
          <a:bodyPr wrap="square" lIns="45720" rIns="45720" anchor="ctr">
            <a:spAutoFit/>
          </a:bodyPr>
          <a:lstStyle/>
          <a:p>
            <a:r>
              <a:rPr sz="3000" b="1">
                <a:solidFill>
                  <a:srgbClr val="2E7D32"/>
                </a:solidFill>
              </a:rPr>
              <a:t>GitHub Flow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640080" y="1325880"/>
            <a:ext cx="10911535" cy="467359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>
              <a:spcAft>
                <a:spcPts val="300"/>
              </a:spcAft>
            </a:pPr>
            <a:r>
              <a:rPr sz="2000" b="1">
                <a:solidFill>
                  <a:srgbClr val="2E7D32"/>
                </a:solidFill>
              </a:rPr>
              <a:t>• </a:t>
            </a:r>
            <a:r>
              <a:rPr sz="2000" b="1">
                <a:solidFill>
                  <a:srgbClr val="1F2D3A"/>
                </a:solidFill>
              </a:rPr>
              <a:t>`main`</a:t>
            </a:r>
            <a:r>
              <a:rPr sz="2000" b="0">
                <a:solidFill>
                  <a:srgbClr val="1F2D3A"/>
                </a:solidFill>
              </a:rPr>
              <a:t> is protected — all work happens on </a:t>
            </a:r>
            <a:r>
              <a:rPr sz="2000" b="1">
                <a:solidFill>
                  <a:srgbClr val="1F2D3A"/>
                </a:solidFill>
              </a:rPr>
              <a:t>feature branches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640080" y="1902968"/>
            <a:ext cx="10911535" cy="439928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l"/>
            <a:r>
              <a:rPr sz="2000" b="0">
                <a:solidFill>
                  <a:srgbClr val="1F2D3A"/>
                </a:solidFill>
              </a:rPr>
              <a:t>(</a:t>
            </a:r>
            <a:r>
              <a:rPr sz="2000" b="0">
                <a:solidFill>
                  <a:srgbClr val="A1123F"/>
                </a:solidFill>
                <a:latin typeface="Consolas"/>
              </a:rPr>
              <a:t>feature/hash-table</a:t>
            </a:r>
            <a:r>
              <a:rPr sz="2000" b="0">
                <a:solidFill>
                  <a:srgbClr val="1F2D3A"/>
                </a:solidFill>
              </a:rPr>
              <a:t>, </a:t>
            </a:r>
            <a:r>
              <a:rPr sz="2000" b="0">
                <a:solidFill>
                  <a:srgbClr val="A1123F"/>
                </a:solidFill>
                <a:latin typeface="Consolas"/>
              </a:rPr>
              <a:t>fix/avl-rotation</a:t>
            </a:r>
            <a:r>
              <a:rPr sz="2000" b="0">
                <a:solidFill>
                  <a:srgbClr val="1F2D3A"/>
                </a:solidFill>
              </a:rPr>
              <a:t>)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640080" y="2452624"/>
            <a:ext cx="10911535" cy="467359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>
              <a:spcAft>
                <a:spcPts val="300"/>
              </a:spcAft>
            </a:pPr>
            <a:r>
              <a:rPr sz="2000" b="1">
                <a:solidFill>
                  <a:srgbClr val="2E7D32"/>
                </a:solidFill>
              </a:rPr>
              <a:t>• </a:t>
            </a:r>
            <a:r>
              <a:rPr sz="2000" b="0">
                <a:solidFill>
                  <a:srgbClr val="1F2D3A"/>
                </a:solidFill>
              </a:rPr>
              <a:t>Branches merge through </a:t>
            </a:r>
            <a:r>
              <a:rPr sz="2000" b="1">
                <a:solidFill>
                  <a:srgbClr val="1F2D3A"/>
                </a:solidFill>
              </a:rPr>
              <a:t>pull requests</a:t>
            </a:r>
            <a:r>
              <a:rPr sz="2000" b="0">
                <a:solidFill>
                  <a:srgbClr val="1F2D3A"/>
                </a:solidFill>
              </a:rPr>
              <a:t>, not direct pushes to </a:t>
            </a:r>
            <a:r>
              <a:rPr sz="2000" b="0">
                <a:solidFill>
                  <a:srgbClr val="A1123F"/>
                </a:solidFill>
                <a:latin typeface="Consolas"/>
              </a:rPr>
              <a:t>main</a:t>
            </a:r>
          </a:p>
        </p:txBody>
      </p:sp>
    </p:spTree>
  </p:cSld>
  <p:clrMapOvr>
    <a:masterClrMapping/>
  </p:clrMapOvr>
</p:sld>
</file>

<file path=ppt/slides/slide38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rteu-logo-small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40080" y="164592"/>
            <a:ext cx="242773" cy="329184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1051560" y="182880"/>
            <a:ext cx="7315200" cy="32004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100" b="0">
                <a:solidFill>
                  <a:srgbClr val="5B6770"/>
                </a:solidFill>
              </a:rPr>
              <a:t>CEN207 Data Structures · Project Guide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40080" y="6446520"/>
            <a:ext cx="73152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000" b="0">
                <a:solidFill>
                  <a:srgbClr val="5B6770"/>
                </a:solidFill>
              </a:rPr>
              <a:t>RTEU Computer Engineering · Fall 2026–2027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0637215" y="6446520"/>
            <a:ext cx="9144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r"/>
            <a:r>
              <a:rPr sz="1000" b="0">
                <a:solidFill>
                  <a:srgbClr val="5B6770"/>
                </a:solidFill>
              </a:rPr>
              <a:t>38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40080" y="548640"/>
            <a:ext cx="10911535" cy="731520"/>
          </a:xfrm>
          <a:prstGeom prst="rect">
            <a:avLst/>
          </a:prstGeom>
          <a:noFill/>
        </p:spPr>
        <p:txBody>
          <a:bodyPr wrap="square" lIns="45720" rIns="45720" anchor="ctr">
            <a:spAutoFit/>
          </a:bodyPr>
          <a:lstStyle/>
          <a:p>
            <a:r>
              <a:rPr sz="3000" b="1">
                <a:solidFill>
                  <a:srgbClr val="2E7D32"/>
                </a:solidFill>
              </a:rPr>
              <a:t>Commits and review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640080" y="1325880"/>
            <a:ext cx="10911535" cy="770128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l"/>
            <a:r>
              <a:rPr sz="2000" b="1">
                <a:solidFill>
                  <a:srgbClr val="1F2D3A"/>
                </a:solidFill>
              </a:rPr>
              <a:t>Conventional Commits:</a:t>
            </a:r>
            <a:r>
              <a:rPr sz="2000" b="0">
                <a:solidFill>
                  <a:srgbClr val="1F2D3A"/>
                </a:solidFill>
              </a:rPr>
              <a:t> </a:t>
            </a:r>
            <a:r>
              <a:rPr sz="2000" b="0">
                <a:solidFill>
                  <a:srgbClr val="A1123F"/>
                </a:solidFill>
                <a:latin typeface="Consolas"/>
              </a:rPr>
              <a:t>feat(lib): implement AVL rotation</a:t>
            </a:r>
            <a:r>
              <a:rPr sz="2000" b="0">
                <a:solidFill>
                  <a:srgbClr val="1F2D3A"/>
                </a:solidFill>
              </a:rPr>
              <a:t> · </a:t>
            </a:r>
            <a:r>
              <a:rPr sz="2000" b="0">
                <a:solidFill>
                  <a:srgbClr val="A1123F"/>
                </a:solidFill>
                <a:latin typeface="Consolas"/>
              </a:rPr>
              <a:t>fix(app): correct menu navigation</a:t>
            </a:r>
            <a:r>
              <a:rPr sz="2000" b="0">
                <a:solidFill>
                  <a:srgbClr val="1F2D3A"/>
                </a:solidFill>
              </a:rPr>
              <a:t> · </a:t>
            </a:r>
            <a:r>
              <a:rPr sz="2000" b="0">
                <a:solidFill>
                  <a:srgbClr val="A1123F"/>
                </a:solidFill>
                <a:latin typeface="Consolas"/>
              </a:rPr>
              <a:t>test(hash): add collision unit tests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640080" y="2205736"/>
            <a:ext cx="10911535" cy="770128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l"/>
            <a:r>
              <a:rPr sz="2000" b="1">
                <a:solidFill>
                  <a:srgbClr val="1F2D3A"/>
                </a:solidFill>
              </a:rPr>
              <a:t>Pull requests:</a:t>
            </a:r>
            <a:r>
              <a:rPr sz="2000" b="0">
                <a:solidFill>
                  <a:srgbClr val="1F2D3A"/>
                </a:solidFill>
              </a:rPr>
              <a:t> open from your branch to </a:t>
            </a:r>
            <a:r>
              <a:rPr sz="2000" b="0">
                <a:solidFill>
                  <a:srgbClr val="A1123F"/>
                </a:solidFill>
                <a:latin typeface="Consolas"/>
              </a:rPr>
              <a:t>main</a:t>
            </a:r>
            <a:r>
              <a:rPr sz="2000" b="0">
                <a:solidFill>
                  <a:srgbClr val="1F2D3A"/>
                </a:solidFill>
              </a:rPr>
              <a:t>; your teammate reviews what changed and how it was tested, then approves before merging</a:t>
            </a:r>
          </a:p>
        </p:txBody>
      </p:sp>
    </p:spTree>
  </p:cSld>
  <p:clrMapOvr>
    <a:masterClrMapping/>
  </p:clrMapOvr>
</p:sld>
</file>

<file path=ppt/slides/slide39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rteu-logo-small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40080" y="164592"/>
            <a:ext cx="242773" cy="329184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1051560" y="182880"/>
            <a:ext cx="7315200" cy="32004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100" b="0">
                <a:solidFill>
                  <a:srgbClr val="5B6770"/>
                </a:solidFill>
              </a:rPr>
              <a:t>CEN207 Data Structures · Project Guide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40080" y="6446520"/>
            <a:ext cx="73152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000" b="0">
                <a:solidFill>
                  <a:srgbClr val="5B6770"/>
                </a:solidFill>
              </a:rPr>
              <a:t>RTEU Computer Engineering · Fall 2026–2027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0637215" y="6446520"/>
            <a:ext cx="9144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r"/>
            <a:r>
              <a:rPr sz="1000" b="0">
                <a:solidFill>
                  <a:srgbClr val="5B6770"/>
                </a:solidFill>
              </a:rPr>
              <a:t>39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40080" y="548640"/>
            <a:ext cx="10911535" cy="731520"/>
          </a:xfrm>
          <a:prstGeom prst="rect">
            <a:avLst/>
          </a:prstGeom>
          <a:noFill/>
        </p:spPr>
        <p:txBody>
          <a:bodyPr wrap="square" lIns="45720" rIns="45720" anchor="ctr">
            <a:spAutoFit/>
          </a:bodyPr>
          <a:lstStyle/>
          <a:p>
            <a:r>
              <a:rPr sz="3000" b="1">
                <a:solidFill>
                  <a:srgbClr val="2E7D32"/>
                </a:solidFill>
              </a:rPr>
              <a:t>Issues, CI, tags, Definition of Done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640080" y="1325880"/>
            <a:ext cx="10911535" cy="467359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>
              <a:spcAft>
                <a:spcPts val="300"/>
              </a:spcAft>
            </a:pPr>
            <a:r>
              <a:rPr sz="2000" b="1">
                <a:solidFill>
                  <a:srgbClr val="2E7D32"/>
                </a:solidFill>
              </a:rPr>
              <a:t>• </a:t>
            </a:r>
            <a:r>
              <a:rPr sz="2000" b="1">
                <a:solidFill>
                  <a:srgbClr val="1F2D3A"/>
                </a:solidFill>
              </a:rPr>
              <a:t>GitHub Issue</a:t>
            </a:r>
            <a:r>
              <a:rPr sz="2000" b="0">
                <a:solidFill>
                  <a:srgbClr val="1F2D3A"/>
                </a:solidFill>
              </a:rPr>
              <a:t> for every requirement code (V1–V6, F1–F9); tracked on a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640080" y="1902968"/>
            <a:ext cx="10911535" cy="439928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l"/>
            <a:r>
              <a:rPr sz="2000" b="0">
                <a:solidFill>
                  <a:srgbClr val="1F2D3A"/>
                </a:solidFill>
              </a:rPr>
              <a:t>Projects board (Backlog → In progress → In review → Done)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640080" y="2452624"/>
            <a:ext cx="10911535" cy="121920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>
              <a:spcAft>
                <a:spcPts val="300"/>
              </a:spcAft>
            </a:pPr>
            <a:r>
              <a:rPr sz="2000" b="1">
                <a:solidFill>
                  <a:srgbClr val="2E7D32"/>
                </a:solidFill>
              </a:rPr>
              <a:t>• </a:t>
            </a:r>
            <a:r>
              <a:rPr sz="2000" b="1">
                <a:solidFill>
                  <a:srgbClr val="1F2D3A"/>
                </a:solidFill>
              </a:rPr>
              <a:t>CI (if enabled):</a:t>
            </a:r>
            <a:r>
              <a:rPr sz="2000" b="0">
                <a:solidFill>
                  <a:srgbClr val="1F2D3A"/>
                </a:solidFill>
              </a:rPr>
              <a:t> never merge while build/tests are red</a:t>
            </a:r>
          </a:p>
          <a:p>
            <a:pPr>
              <a:spcAft>
                <a:spcPts val="300"/>
              </a:spcAft>
            </a:pPr>
            <a:r>
              <a:rPr sz="2000" b="1">
                <a:solidFill>
                  <a:srgbClr val="2E7D32"/>
                </a:solidFill>
              </a:rPr>
              <a:t>• </a:t>
            </a:r>
            <a:r>
              <a:rPr sz="2000" b="1">
                <a:solidFill>
                  <a:srgbClr val="1F2D3A"/>
                </a:solidFill>
              </a:rPr>
              <a:t>Version tags:</a:t>
            </a:r>
            <a:r>
              <a:rPr sz="2000" b="0">
                <a:solidFill>
                  <a:srgbClr val="1F2D3A"/>
                </a:solidFill>
              </a:rPr>
              <a:t> </a:t>
            </a:r>
            <a:r>
              <a:rPr sz="2000" b="0">
                <a:solidFill>
                  <a:srgbClr val="A1123F"/>
                </a:solidFill>
                <a:latin typeface="Consolas"/>
              </a:rPr>
              <a:t>midterm-v1.0</a:t>
            </a:r>
            <a:r>
              <a:rPr sz="2000" b="0">
                <a:solidFill>
                  <a:srgbClr val="1F2D3A"/>
                </a:solidFill>
              </a:rPr>
              <a:t>, </a:t>
            </a:r>
            <a:r>
              <a:rPr sz="2000" b="0">
                <a:solidFill>
                  <a:srgbClr val="A1123F"/>
                </a:solidFill>
                <a:latin typeface="Consolas"/>
              </a:rPr>
              <a:t>final-v1.0</a:t>
            </a:r>
            <a:r>
              <a:rPr sz="2000" b="0">
                <a:solidFill>
                  <a:srgbClr val="1F2D3A"/>
                </a:solidFill>
              </a:rPr>
              <a:t> for what you submit</a:t>
            </a:r>
          </a:p>
          <a:p>
            <a:pPr>
              <a:spcAft>
                <a:spcPts val="300"/>
              </a:spcAft>
            </a:pPr>
            <a:r>
              <a:rPr sz="2000" b="1">
                <a:solidFill>
                  <a:srgbClr val="2E7D32"/>
                </a:solidFill>
              </a:rPr>
              <a:t>• </a:t>
            </a:r>
            <a:r>
              <a:rPr sz="2000" b="1">
                <a:solidFill>
                  <a:srgbClr val="1F2D3A"/>
                </a:solidFill>
              </a:rPr>
              <a:t>Definition of Done:</a:t>
            </a:r>
            <a:r>
              <a:rPr sz="2000" b="0">
                <a:solidFill>
                  <a:srgbClr val="1F2D3A"/>
                </a:solidFill>
              </a:rPr>
              <a:t> builds without warnings, full test coverage,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640080" y="3781552"/>
            <a:ext cx="10911535" cy="439928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l"/>
            <a:r>
              <a:rPr sz="2000" b="0">
                <a:solidFill>
                  <a:srgbClr val="1F2D3A"/>
                </a:solidFill>
              </a:rPr>
              <a:t>complexity documented, teammate has reviewed the code</a:t>
            </a:r>
          </a:p>
        </p:txBody>
      </p:sp>
    </p:spTree>
  </p:cSld>
  <p:clrMapOvr>
    <a:masterClrMapping/>
  </p:clrMapOvr>
</p:sld>
</file>

<file path=ppt/slides/slide40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2E7D32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1051560" y="182880"/>
            <a:ext cx="7315200" cy="32004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100" b="0">
                <a:solidFill>
                  <a:srgbClr val="D8F0F2"/>
                </a:solidFill>
              </a:rPr>
              <a:t>CEN207 Data Structures · Project Guide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640080" y="6446520"/>
            <a:ext cx="73152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000" b="0">
                <a:solidFill>
                  <a:srgbClr val="D8F0F2"/>
                </a:solidFill>
              </a:rPr>
              <a:t>RTEU Computer Engineering · Fall 2026–2027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10637215" y="6446520"/>
            <a:ext cx="9144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r"/>
            <a:r>
              <a:rPr sz="1000" b="0">
                <a:solidFill>
                  <a:srgbClr val="D8F0F2"/>
                </a:solidFill>
              </a:rPr>
              <a:t>40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640080" y="2743200"/>
            <a:ext cx="10911535" cy="128016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l"/>
            <a:r>
              <a:rPr sz="4000" b="1">
                <a:solidFill>
                  <a:srgbClr val="FFFFFF"/>
                </a:solidFill>
              </a:rPr>
              <a:t>8. Rubrics</a:t>
            </a:r>
          </a:p>
        </p:txBody>
      </p:sp>
    </p:spTree>
  </p:cSld>
  <p:clrMapOvr>
    <a:masterClrMapping/>
  </p:clrMapOvr>
</p:sld>
</file>

<file path=ppt/slides/slide4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rteu-logo-small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40080" y="164592"/>
            <a:ext cx="242773" cy="329184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1051560" y="182880"/>
            <a:ext cx="7315200" cy="32004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100" b="0">
                <a:solidFill>
                  <a:srgbClr val="5B6770"/>
                </a:solidFill>
              </a:rPr>
              <a:t>CEN207 Data Structures · Project Guide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40080" y="6446520"/>
            <a:ext cx="73152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000" b="0">
                <a:solidFill>
                  <a:srgbClr val="5B6770"/>
                </a:solidFill>
              </a:rPr>
              <a:t>RTEU Computer Engineering · Fall 2026–2027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0637215" y="6446520"/>
            <a:ext cx="9144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r"/>
            <a:r>
              <a:rPr sz="1000" b="0">
                <a:solidFill>
                  <a:srgbClr val="5B6770"/>
                </a:solidFill>
              </a:rPr>
              <a:t>41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40080" y="548640"/>
            <a:ext cx="10911535" cy="731520"/>
          </a:xfrm>
          <a:prstGeom prst="rect">
            <a:avLst/>
          </a:prstGeom>
          <a:noFill/>
        </p:spPr>
        <p:txBody>
          <a:bodyPr wrap="square" lIns="45720" rIns="45720" anchor="ctr">
            <a:spAutoFit/>
          </a:bodyPr>
          <a:lstStyle/>
          <a:p>
            <a:r>
              <a:rPr sz="2600" b="1">
                <a:solidFill>
                  <a:srgbClr val="2E7D32"/>
                </a:solidFill>
              </a:rPr>
              <a:t>Achievement levels (every criterion)</a:t>
            </a:r>
          </a:p>
        </p:txBody>
      </p:sp>
      <p:graphicFrame>
        <p:nvGraphicFramePr>
          <p:cNvPr id="7" name="Table 6"/>
          <p:cNvGraphicFramePr>
            <a:graphicFrameLocks noGrp="1"/>
          </p:cNvGraphicFramePr>
          <p:nvPr/>
        </p:nvGraphicFramePr>
        <p:xfrm>
          <a:off x="640080" y="1325880"/>
          <a:ext cx="10911534" cy="2507284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535003"/>
                <a:gridCol w="8376531"/>
              </a:tblGrid>
              <a:tr h="417880">
                <a:tc>
                  <a:txBody>
                    <a:bodyPr wrap="square"/>
                    <a:lstStyle/>
                    <a:p>
                      <a:r>
                        <a:rPr sz="1296" b="1">
                          <a:solidFill>
                            <a:srgbClr val="FFFFFF"/>
                          </a:solidFill>
                        </a:rPr>
                        <a:t>Level</a:t>
                      </a:r>
                    </a:p>
                  </a:txBody>
                  <a:tcPr marL="54864" marR="54864" marT="27432" marB="27432" anchor="ctr">
                    <a:solidFill>
                      <a:srgbClr val="2E7D32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296" b="1">
                          <a:solidFill>
                            <a:srgbClr val="FFFFFF"/>
                          </a:solidFill>
                        </a:rPr>
                        <a:t>Meaning</a:t>
                      </a:r>
                    </a:p>
                  </a:txBody>
                  <a:tcPr marL="54864" marR="54864" marT="27432" marB="27432" anchor="ctr">
                    <a:solidFill>
                      <a:srgbClr val="2E7D32"/>
                    </a:solidFill>
                  </a:tcPr>
                </a:tc>
              </a:tr>
              <a:tr h="417880">
                <a:tc>
                  <a:txBody>
                    <a:bodyPr wrap="square"/>
                    <a:lstStyle/>
                    <a:p>
                      <a:r>
                        <a:rPr sz="1296" b="1">
                          <a:solidFill>
                            <a:srgbClr val="1F2D3A"/>
                          </a:solidFill>
                        </a:rPr>
                        <a:t>5 — Excellent</a:t>
                      </a:r>
                    </a:p>
                  </a:txBody>
                  <a:tcPr marL="54864" marR="54864" marT="27432" marB="27432" anchor="ctr">
                    <a:solidFill>
                      <a:srgbClr val="FFFFFF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296" b="0">
                          <a:solidFill>
                            <a:srgbClr val="1F2D3A"/>
                          </a:solidFill>
                        </a:rPr>
                        <a:t>Everything works, tested, documented; explained step by step in the demo</a:t>
                      </a:r>
                    </a:p>
                  </a:txBody>
                  <a:tcPr marL="54864" marR="54864" marT="27432" marB="27432" anchor="ctr">
                    <a:solidFill>
                      <a:srgbClr val="FFFFFF"/>
                    </a:solidFill>
                  </a:tcPr>
                </a:tc>
              </a:tr>
              <a:tr h="417880">
                <a:tc>
                  <a:txBody>
                    <a:bodyPr wrap="square"/>
                    <a:lstStyle/>
                    <a:p>
                      <a:r>
                        <a:rPr sz="1296" b="1">
                          <a:solidFill>
                            <a:srgbClr val="1F2D3A"/>
                          </a:solidFill>
                        </a:rPr>
                        <a:t>4 — Good</a:t>
                      </a:r>
                    </a:p>
                  </a:txBody>
                  <a:tcPr marL="54864" marR="54864" marT="27432" marB="27432" anchor="ctr">
                    <a:solidFill>
                      <a:srgbClr val="EAF6EC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296" b="0">
                          <a:solidFill>
                            <a:srgbClr val="1F2D3A"/>
                          </a:solidFill>
                        </a:rPr>
                        <a:t>Minor gaps or edge-case bugs; complete and tested overall</a:t>
                      </a:r>
                    </a:p>
                  </a:txBody>
                  <a:tcPr marL="54864" marR="54864" marT="27432" marB="27432" anchor="ctr">
                    <a:solidFill>
                      <a:srgbClr val="EAF6EC"/>
                    </a:solidFill>
                  </a:tcPr>
                </a:tc>
              </a:tr>
              <a:tr h="417880">
                <a:tc>
                  <a:txBody>
                    <a:bodyPr wrap="square"/>
                    <a:lstStyle/>
                    <a:p>
                      <a:r>
                        <a:rPr sz="1296" b="1">
                          <a:solidFill>
                            <a:srgbClr val="1F2D3A"/>
                          </a:solidFill>
                        </a:rPr>
                        <a:t>3 — Adequate</a:t>
                      </a:r>
                    </a:p>
                  </a:txBody>
                  <a:tcPr marL="54864" marR="54864" marT="27432" marB="27432" anchor="ctr">
                    <a:solidFill>
                      <a:srgbClr val="FFFFFF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296" b="0">
                          <a:solidFill>
                            <a:srgbClr val="1F2D3A"/>
                          </a:solidFill>
                        </a:rPr>
                        <a:t>Basic operations work; clear gaps in tests/docs/measurements</a:t>
                      </a:r>
                    </a:p>
                  </a:txBody>
                  <a:tcPr marL="54864" marR="54864" marT="27432" marB="27432" anchor="ctr">
                    <a:solidFill>
                      <a:srgbClr val="FFFFFF"/>
                    </a:solidFill>
                  </a:tcPr>
                </a:tc>
              </a:tr>
              <a:tr h="417880">
                <a:tc>
                  <a:txBody>
                    <a:bodyPr wrap="square"/>
                    <a:lstStyle/>
                    <a:p>
                      <a:r>
                        <a:rPr sz="1296" b="1">
                          <a:solidFill>
                            <a:srgbClr val="1F2D3A"/>
                          </a:solidFill>
                        </a:rPr>
                        <a:t>2 — Poor</a:t>
                      </a:r>
                    </a:p>
                  </a:txBody>
                  <a:tcPr marL="54864" marR="54864" marT="27432" marB="27432" anchor="ctr">
                    <a:solidFill>
                      <a:srgbClr val="EAF6EC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296" b="0">
                          <a:solidFill>
                            <a:srgbClr val="1F2D3A"/>
                          </a:solidFill>
                        </a:rPr>
                        <a:t>Compiles, but most operations wrong or missing; weak explanation</a:t>
                      </a:r>
                    </a:p>
                  </a:txBody>
                  <a:tcPr marL="54864" marR="54864" marT="27432" marB="27432" anchor="ctr">
                    <a:solidFill>
                      <a:srgbClr val="EAF6EC"/>
                    </a:solidFill>
                  </a:tcPr>
                </a:tc>
              </a:tr>
              <a:tr h="417884">
                <a:tc>
                  <a:txBody>
                    <a:bodyPr wrap="square"/>
                    <a:lstStyle/>
                    <a:p>
                      <a:r>
                        <a:rPr sz="1296" b="1">
                          <a:solidFill>
                            <a:srgbClr val="1F2D3A"/>
                          </a:solidFill>
                        </a:rPr>
                        <a:t>1 — No evidence</a:t>
                      </a:r>
                    </a:p>
                  </a:txBody>
                  <a:tcPr marL="54864" marR="54864" marT="27432" marB="27432" anchor="ctr">
                    <a:solidFill>
                      <a:srgbClr val="FFFFFF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296" b="0">
                          <a:solidFill>
                            <a:srgbClr val="1F2D3A"/>
                          </a:solidFill>
                        </a:rPr>
                        <a:t>Not submitted or not working</a:t>
                      </a:r>
                    </a:p>
                  </a:txBody>
                  <a:tcPr marL="54864" marR="54864" marT="27432" marB="27432" anchor="ctr">
                    <a:solidFill>
                      <a:srgbClr val="FFFFFF"/>
                    </a:solidFill>
                  </a:tcPr>
                </a:tc>
              </a:tr>
            </a:tbl>
          </a:graphicData>
        </a:graphic>
      </p:graphicFrame>
      <p:sp>
        <p:nvSpPr>
          <p:cNvPr id="8" name="TextBox 7"/>
          <p:cNvSpPr txBox="1"/>
          <p:nvPr/>
        </p:nvSpPr>
        <p:spPr>
          <a:xfrm>
            <a:off x="640080" y="3942892"/>
            <a:ext cx="10911535" cy="406908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l"/>
            <a:r>
              <a:rPr sz="1800" b="0">
                <a:solidFill>
                  <a:srgbClr val="1F2D3A"/>
                </a:solidFill>
              </a:rPr>
              <a:t>Points = (level ÷ 5) × criterion points.</a:t>
            </a:r>
          </a:p>
        </p:txBody>
      </p:sp>
    </p:spTree>
  </p:cSld>
  <p:clrMapOvr>
    <a:masterClrMapping/>
  </p:clrMapOvr>
</p:sld>
</file>

<file path=ppt/slides/slide4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rteu-logo-small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40080" y="164592"/>
            <a:ext cx="242773" cy="329184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1051560" y="182880"/>
            <a:ext cx="7315200" cy="32004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100" b="0">
                <a:solidFill>
                  <a:srgbClr val="5B6770"/>
                </a:solidFill>
              </a:rPr>
              <a:t>CEN207 Data Structures · Project Guide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40080" y="6446520"/>
            <a:ext cx="73152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000" b="0">
                <a:solidFill>
                  <a:srgbClr val="5B6770"/>
                </a:solidFill>
              </a:rPr>
              <a:t>RTEU Computer Engineering · Fall 2026–2027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0637215" y="6446520"/>
            <a:ext cx="9144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r"/>
            <a:r>
              <a:rPr sz="1000" b="0">
                <a:solidFill>
                  <a:srgbClr val="5B6770"/>
                </a:solidFill>
              </a:rPr>
              <a:t>42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40080" y="548640"/>
            <a:ext cx="10911535" cy="731520"/>
          </a:xfrm>
          <a:prstGeom prst="rect">
            <a:avLst/>
          </a:prstGeom>
          <a:noFill/>
        </p:spPr>
        <p:txBody>
          <a:bodyPr wrap="square" lIns="45720" rIns="45720" anchor="ctr">
            <a:spAutoFit/>
          </a:bodyPr>
          <a:lstStyle/>
          <a:p>
            <a:r>
              <a:rPr sz="3000" b="1">
                <a:solidFill>
                  <a:srgbClr val="2E7D32"/>
                </a:solidFill>
              </a:rPr>
              <a:t>8.1 Midterm rubric — RAP1 (C, 100 points)</a:t>
            </a:r>
          </a:p>
        </p:txBody>
      </p:sp>
      <p:graphicFrame>
        <p:nvGraphicFramePr>
          <p:cNvPr id="7" name="Table 6"/>
          <p:cNvGraphicFramePr>
            <a:graphicFrameLocks noGrp="1"/>
          </p:cNvGraphicFramePr>
          <p:nvPr/>
        </p:nvGraphicFramePr>
        <p:xfrm>
          <a:off x="640080" y="1325880"/>
          <a:ext cx="10911533" cy="4105656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551087"/>
                <a:gridCol w="4188265"/>
                <a:gridCol w="5070006"/>
                <a:gridCol w="1102175"/>
              </a:tblGrid>
              <a:tr h="513207">
                <a:tc>
                  <a:txBody>
                    <a:bodyPr wrap="square"/>
                    <a:lstStyle/>
                    <a:p>
                      <a:r>
                        <a:rPr sz="1439" b="1">
                          <a:solidFill>
                            <a:srgbClr val="FFFFFF"/>
                          </a:solidFill>
                        </a:rPr>
                        <a:t>#</a:t>
                      </a:r>
                    </a:p>
                  </a:txBody>
                  <a:tcPr marL="54864" marR="54864" marT="27432" marB="27432" anchor="ctr">
                    <a:solidFill>
                      <a:srgbClr val="2E7D32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439" b="1">
                          <a:solidFill>
                            <a:srgbClr val="FFFFFF"/>
                          </a:solidFill>
                        </a:rPr>
                        <a:t>Criterion</a:t>
                      </a:r>
                    </a:p>
                  </a:txBody>
                  <a:tcPr marL="54864" marR="54864" marT="27432" marB="27432" anchor="ctr">
                    <a:solidFill>
                      <a:srgbClr val="2E7D32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439" b="1">
                          <a:solidFill>
                            <a:srgbClr val="FFFFFF"/>
                          </a:solidFill>
                        </a:rPr>
                        <a:t>Scope</a:t>
                      </a:r>
                    </a:p>
                  </a:txBody>
                  <a:tcPr marL="54864" marR="54864" marT="27432" marB="27432" anchor="ctr">
                    <a:solidFill>
                      <a:srgbClr val="2E7D32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439" b="1">
                          <a:solidFill>
                            <a:srgbClr val="FFFFFF"/>
                          </a:solidFill>
                        </a:rPr>
                        <a:t>Points</a:t>
                      </a:r>
                    </a:p>
                  </a:txBody>
                  <a:tcPr marL="54864" marR="54864" marT="27432" marB="27432" anchor="ctr">
                    <a:solidFill>
                      <a:srgbClr val="2E7D32"/>
                    </a:solidFill>
                  </a:tcPr>
                </a:tc>
              </a:tr>
              <a:tr h="513207">
                <a:tc>
                  <a:txBody>
                    <a:bodyPr wrap="square"/>
                    <a:lstStyle/>
                    <a:p>
                      <a:r>
                        <a:rPr sz="1439" b="0">
                          <a:solidFill>
                            <a:srgbClr val="1F2D3A"/>
                          </a:solidFill>
                        </a:rPr>
                        <a:t>1</a:t>
                      </a:r>
                    </a:p>
                  </a:txBody>
                  <a:tcPr marL="54864" marR="54864" marT="27432" marB="27432" anchor="ctr">
                    <a:solidFill>
                      <a:srgbClr val="FFFFFF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439" b="0">
                          <a:solidFill>
                            <a:srgbClr val="1F2D3A"/>
                          </a:solidFill>
                        </a:rPr>
                        <a:t>Linear structures</a:t>
                      </a:r>
                    </a:p>
                  </a:txBody>
                  <a:tcPr marL="54864" marR="54864" marT="27432" marB="27432" anchor="ctr">
                    <a:solidFill>
                      <a:srgbClr val="FFFFFF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439" b="0">
                          <a:solidFill>
                            <a:srgbClr val="1F2D3A"/>
                          </a:solidFill>
                        </a:rPr>
                        <a:t>V1 lists, V2 sparse matrix, V3 stack/queue</a:t>
                      </a:r>
                    </a:p>
                  </a:txBody>
                  <a:tcPr marL="54864" marR="54864" marT="27432" marB="27432" anchor="ctr">
                    <a:solidFill>
                      <a:srgbClr val="FFFFFF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439" b="0">
                          <a:solidFill>
                            <a:srgbClr val="1F2D3A"/>
                          </a:solidFill>
                        </a:rPr>
                        <a:t>20</a:t>
                      </a:r>
                    </a:p>
                  </a:txBody>
                  <a:tcPr marL="54864" marR="54864" marT="27432" marB="27432" anchor="ctr">
                    <a:solidFill>
                      <a:srgbClr val="FFFFFF"/>
                    </a:solidFill>
                  </a:tcPr>
                </a:tc>
              </a:tr>
              <a:tr h="513207">
                <a:tc>
                  <a:txBody>
                    <a:bodyPr wrap="square"/>
                    <a:lstStyle/>
                    <a:p>
                      <a:r>
                        <a:rPr sz="1439" b="0">
                          <a:solidFill>
                            <a:srgbClr val="1F2D3A"/>
                          </a:solidFill>
                        </a:rPr>
                        <a:t>2</a:t>
                      </a:r>
                    </a:p>
                  </a:txBody>
                  <a:tcPr marL="54864" marR="54864" marT="27432" marB="27432" anchor="ctr">
                    <a:solidFill>
                      <a:srgbClr val="EAF6EC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439" b="0">
                          <a:solidFill>
                            <a:srgbClr val="1F2D3A"/>
                          </a:solidFill>
                        </a:rPr>
                        <a:t>Tree and heap</a:t>
                      </a:r>
                    </a:p>
                  </a:txBody>
                  <a:tcPr marL="54864" marR="54864" marT="27432" marB="27432" anchor="ctr">
                    <a:solidFill>
                      <a:srgbClr val="EAF6EC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439" b="0">
                          <a:solidFill>
                            <a:srgbClr val="1F2D3A"/>
                          </a:solidFill>
                        </a:rPr>
                        <a:t>V4 traversals, heap, heap sort</a:t>
                      </a:r>
                    </a:p>
                  </a:txBody>
                  <a:tcPr marL="54864" marR="54864" marT="27432" marB="27432" anchor="ctr">
                    <a:solidFill>
                      <a:srgbClr val="EAF6EC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439" b="0">
                          <a:solidFill>
                            <a:srgbClr val="1F2D3A"/>
                          </a:solidFill>
                        </a:rPr>
                        <a:t>15</a:t>
                      </a:r>
                    </a:p>
                  </a:txBody>
                  <a:tcPr marL="54864" marR="54864" marT="27432" marB="27432" anchor="ctr">
                    <a:solidFill>
                      <a:srgbClr val="EAF6EC"/>
                    </a:solidFill>
                  </a:tcPr>
                </a:tc>
              </a:tr>
              <a:tr h="513207">
                <a:tc>
                  <a:txBody>
                    <a:bodyPr wrap="square"/>
                    <a:lstStyle/>
                    <a:p>
                      <a:r>
                        <a:rPr sz="1439" b="0">
                          <a:solidFill>
                            <a:srgbClr val="1F2D3A"/>
                          </a:solidFill>
                        </a:rPr>
                        <a:t>3</a:t>
                      </a:r>
                    </a:p>
                  </a:txBody>
                  <a:tcPr marL="54864" marR="54864" marT="27432" marB="27432" anchor="ctr">
                    <a:solidFill>
                      <a:srgbClr val="FFFFFF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439" b="0">
                          <a:solidFill>
                            <a:srgbClr val="1F2D3A"/>
                          </a:solidFill>
                        </a:rPr>
                        <a:t>Graph and traversal</a:t>
                      </a:r>
                    </a:p>
                  </a:txBody>
                  <a:tcPr marL="54864" marR="54864" marT="27432" marB="27432" anchor="ctr">
                    <a:solidFill>
                      <a:srgbClr val="FFFFFF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439" b="0">
                          <a:solidFill>
                            <a:srgbClr val="1F2D3A"/>
                          </a:solidFill>
                        </a:rPr>
                        <a:t>V5 representation, BFS/DFS</a:t>
                      </a:r>
                    </a:p>
                  </a:txBody>
                  <a:tcPr marL="54864" marR="54864" marT="27432" marB="27432" anchor="ctr">
                    <a:solidFill>
                      <a:srgbClr val="FFFFFF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439" b="0">
                          <a:solidFill>
                            <a:srgbClr val="1F2D3A"/>
                          </a:solidFill>
                        </a:rPr>
                        <a:t>15</a:t>
                      </a:r>
                    </a:p>
                  </a:txBody>
                  <a:tcPr marL="54864" marR="54864" marT="27432" marB="27432" anchor="ctr">
                    <a:solidFill>
                      <a:srgbClr val="FFFFFF"/>
                    </a:solidFill>
                  </a:tcPr>
                </a:tc>
              </a:tr>
              <a:tr h="513207">
                <a:tc>
                  <a:txBody>
                    <a:bodyPr wrap="square"/>
                    <a:lstStyle/>
                    <a:p>
                      <a:r>
                        <a:rPr sz="1439" b="0">
                          <a:solidFill>
                            <a:srgbClr val="1F2D3A"/>
                          </a:solidFill>
                        </a:rPr>
                        <a:t>4</a:t>
                      </a:r>
                    </a:p>
                  </a:txBody>
                  <a:tcPr marL="54864" marR="54864" marT="27432" marB="27432" anchor="ctr">
                    <a:solidFill>
                      <a:srgbClr val="EAF6EC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439" b="0">
                          <a:solidFill>
                            <a:srgbClr val="1F2D3A"/>
                          </a:solidFill>
                        </a:rPr>
                        <a:t>Search and hashing</a:t>
                      </a:r>
                    </a:p>
                  </a:txBody>
                  <a:tcPr marL="54864" marR="54864" marT="27432" marB="27432" anchor="ctr">
                    <a:solidFill>
                      <a:srgbClr val="EAF6EC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439" b="0">
                          <a:solidFill>
                            <a:srgbClr val="1F2D3A"/>
                          </a:solidFill>
                        </a:rPr>
                        <a:t>V6 binary search, hashing, collisions</a:t>
                      </a:r>
                    </a:p>
                  </a:txBody>
                  <a:tcPr marL="54864" marR="54864" marT="27432" marB="27432" anchor="ctr">
                    <a:solidFill>
                      <a:srgbClr val="EAF6EC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439" b="0">
                          <a:solidFill>
                            <a:srgbClr val="1F2D3A"/>
                          </a:solidFill>
                        </a:rPr>
                        <a:t>10</a:t>
                      </a:r>
                    </a:p>
                  </a:txBody>
                  <a:tcPr marL="54864" marR="54864" marT="27432" marB="27432" anchor="ctr">
                    <a:solidFill>
                      <a:srgbClr val="EAF6EC"/>
                    </a:solidFill>
                  </a:tcPr>
                </a:tc>
              </a:tr>
              <a:tr h="513207">
                <a:tc>
                  <a:txBody>
                    <a:bodyPr wrap="square"/>
                    <a:lstStyle/>
                    <a:p>
                      <a:r>
                        <a:rPr sz="1439" b="0">
                          <a:solidFill>
                            <a:srgbClr val="1F2D3A"/>
                          </a:solidFill>
                        </a:rPr>
                        <a:t>5</a:t>
                      </a:r>
                    </a:p>
                  </a:txBody>
                  <a:tcPr marL="54864" marR="54864" marT="27432" marB="27432" anchor="ctr">
                    <a:solidFill>
                      <a:srgbClr val="FFFFFF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439" b="0">
                          <a:solidFill>
                            <a:srgbClr val="1F2D3A"/>
                          </a:solidFill>
                        </a:rPr>
                        <a:t>Complexity analysis</a:t>
                      </a:r>
                    </a:p>
                  </a:txBody>
                  <a:tcPr marL="54864" marR="54864" marT="27432" marB="27432" anchor="ctr">
                    <a:solidFill>
                      <a:srgbClr val="FFFFFF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439" b="0">
                          <a:solidFill>
                            <a:srgbClr val="1F2D3A"/>
                          </a:solidFill>
                        </a:rPr>
                        <a:t>Big-O + measurement table</a:t>
                      </a:r>
                    </a:p>
                  </a:txBody>
                  <a:tcPr marL="54864" marR="54864" marT="27432" marB="27432" anchor="ctr">
                    <a:solidFill>
                      <a:srgbClr val="FFFFFF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439" b="0">
                          <a:solidFill>
                            <a:srgbClr val="1F2D3A"/>
                          </a:solidFill>
                        </a:rPr>
                        <a:t>10</a:t>
                      </a:r>
                    </a:p>
                  </a:txBody>
                  <a:tcPr marL="54864" marR="54864" marT="27432" marB="27432" anchor="ctr">
                    <a:solidFill>
                      <a:srgbClr val="FFFFFF"/>
                    </a:solidFill>
                  </a:tcPr>
                </a:tc>
              </a:tr>
              <a:tr h="513207">
                <a:tc>
                  <a:txBody>
                    <a:bodyPr wrap="square"/>
                    <a:lstStyle/>
                    <a:p>
                      <a:r>
                        <a:rPr sz="1439" b="0">
                          <a:solidFill>
                            <a:srgbClr val="1F2D3A"/>
                          </a:solidFill>
                        </a:rPr>
                        <a:t>6</a:t>
                      </a:r>
                    </a:p>
                  </a:txBody>
                  <a:tcPr marL="54864" marR="54864" marT="27432" marB="27432" anchor="ctr">
                    <a:solidFill>
                      <a:srgbClr val="EAF6EC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439" b="0">
                          <a:solidFill>
                            <a:srgbClr val="1F2D3A"/>
                          </a:solidFill>
                        </a:rPr>
                        <a:t>Problem analysis, structure choice</a:t>
                      </a:r>
                    </a:p>
                  </a:txBody>
                  <a:tcPr marL="54864" marR="54864" marT="27432" marB="27432" anchor="ctr">
                    <a:solidFill>
                      <a:srgbClr val="EAF6EC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439" b="0">
                          <a:solidFill>
                            <a:srgbClr val="1F2D3A"/>
                          </a:solidFill>
                        </a:rPr>
                        <a:t>"Why this structure?" in the report</a:t>
                      </a:r>
                    </a:p>
                  </a:txBody>
                  <a:tcPr marL="54864" marR="54864" marT="27432" marB="27432" anchor="ctr">
                    <a:solidFill>
                      <a:srgbClr val="EAF6EC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439" b="0">
                          <a:solidFill>
                            <a:srgbClr val="1F2D3A"/>
                          </a:solidFill>
                        </a:rPr>
                        <a:t>10</a:t>
                      </a:r>
                    </a:p>
                  </a:txBody>
                  <a:tcPr marL="54864" marR="54864" marT="27432" marB="27432" anchor="ctr">
                    <a:solidFill>
                      <a:srgbClr val="EAF6EC"/>
                    </a:solidFill>
                  </a:tcPr>
                </a:tc>
              </a:tr>
              <a:tr h="513207">
                <a:tc>
                  <a:txBody>
                    <a:bodyPr wrap="square"/>
                    <a:lstStyle/>
                    <a:p>
                      <a:r>
                        <a:rPr sz="1439" b="0">
                          <a:solidFill>
                            <a:srgbClr val="1F2D3A"/>
                          </a:solidFill>
                        </a:rPr>
                        <a:t>7</a:t>
                      </a:r>
                    </a:p>
                  </a:txBody>
                  <a:tcPr marL="54864" marR="54864" marT="27432" marB="27432" anchor="ctr">
                    <a:solidFill>
                      <a:srgbClr val="FFFFFF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439" b="0">
                          <a:solidFill>
                            <a:srgbClr val="1F2D3A"/>
                          </a:solidFill>
                        </a:rPr>
                        <a:t>Software engineering</a:t>
                      </a:r>
                    </a:p>
                  </a:txBody>
                  <a:tcPr marL="54864" marR="54864" marT="27432" marB="27432" anchor="ctr">
                    <a:solidFill>
                      <a:srgbClr val="FFFFFF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439" b="0">
                          <a:solidFill>
                            <a:srgbClr val="1F2D3A"/>
                          </a:solidFill>
                        </a:rPr>
                        <a:t>CMake, tests 100%, docs 100%, GitHub</a:t>
                      </a:r>
                    </a:p>
                  </a:txBody>
                  <a:tcPr marL="54864" marR="54864" marT="27432" marB="27432" anchor="ctr">
                    <a:solidFill>
                      <a:srgbClr val="FFFFFF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439" b="0">
                          <a:solidFill>
                            <a:srgbClr val="1F2D3A"/>
                          </a:solidFill>
                        </a:rPr>
                        <a:t>20</a:t>
                      </a:r>
                    </a:p>
                  </a:txBody>
                  <a:tcPr marL="54864" marR="54864" marT="27432" marB="27432" anchor="ctr">
                    <a:solidFill>
                      <a:srgbClr val="FFFFFF"/>
                    </a:solidFill>
                  </a:tcPr>
                </a:tc>
              </a:tr>
            </a:tbl>
          </a:graphicData>
        </a:graphic>
      </p:graphicFrame>
    </p:spTree>
  </p:cSld>
  <p:clrMapOvr>
    <a:masterClrMapping/>
  </p:clrMapOvr>
</p:sld>
</file>

<file path=ppt/slides/slide4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rteu-logo-small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40080" y="164592"/>
            <a:ext cx="242773" cy="329184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1051560" y="182880"/>
            <a:ext cx="7315200" cy="32004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100" b="0">
                <a:solidFill>
                  <a:srgbClr val="5B6770"/>
                </a:solidFill>
              </a:rPr>
              <a:t>CEN207 Data Structures · Project Guide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40080" y="6446520"/>
            <a:ext cx="73152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000" b="0">
                <a:solidFill>
                  <a:srgbClr val="5B6770"/>
                </a:solidFill>
              </a:rPr>
              <a:t>RTEU Computer Engineering · Fall 2026–2027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0637215" y="6446520"/>
            <a:ext cx="9144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r"/>
            <a:r>
              <a:rPr sz="1000" b="0">
                <a:solidFill>
                  <a:srgbClr val="5B6770"/>
                </a:solidFill>
              </a:rPr>
              <a:t>43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40080" y="548640"/>
            <a:ext cx="10911535" cy="731520"/>
          </a:xfrm>
          <a:prstGeom prst="rect">
            <a:avLst/>
          </a:prstGeom>
          <a:noFill/>
        </p:spPr>
        <p:txBody>
          <a:bodyPr wrap="square" lIns="45720" rIns="45720" anchor="ctr">
            <a:spAutoFit/>
          </a:bodyPr>
          <a:lstStyle/>
          <a:p>
            <a:r>
              <a:rPr sz="3000" b="1">
                <a:solidFill>
                  <a:srgbClr val="2E7D32"/>
                </a:solidFill>
              </a:rPr>
              <a:t>8.2 Final rubric — RAP2 (Java, 100 points)</a:t>
            </a:r>
          </a:p>
        </p:txBody>
      </p:sp>
      <p:graphicFrame>
        <p:nvGraphicFramePr>
          <p:cNvPr id="7" name="Table 6"/>
          <p:cNvGraphicFramePr>
            <a:graphicFrameLocks noGrp="1"/>
          </p:cNvGraphicFramePr>
          <p:nvPr/>
        </p:nvGraphicFramePr>
        <p:xfrm>
          <a:off x="640080" y="1325880"/>
          <a:ext cx="10911533" cy="434340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619973"/>
                <a:gridCol w="3719841"/>
                <a:gridCol w="5331772"/>
                <a:gridCol w="1239947"/>
              </a:tblGrid>
              <a:tr h="542925">
                <a:tc>
                  <a:txBody>
                    <a:bodyPr wrap="square"/>
                    <a:lstStyle/>
                    <a:p>
                      <a:r>
                        <a:rPr sz="1439" b="1">
                          <a:solidFill>
                            <a:srgbClr val="FFFFFF"/>
                          </a:solidFill>
                        </a:rPr>
                        <a:t>#</a:t>
                      </a:r>
                    </a:p>
                  </a:txBody>
                  <a:tcPr marL="54864" marR="54864" marT="27432" marB="27432" anchor="ctr">
                    <a:solidFill>
                      <a:srgbClr val="2E7D32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439" b="1">
                          <a:solidFill>
                            <a:srgbClr val="FFFFFF"/>
                          </a:solidFill>
                        </a:rPr>
                        <a:t>Criterion</a:t>
                      </a:r>
                    </a:p>
                  </a:txBody>
                  <a:tcPr marL="54864" marR="54864" marT="27432" marB="27432" anchor="ctr">
                    <a:solidFill>
                      <a:srgbClr val="2E7D32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439" b="1">
                          <a:solidFill>
                            <a:srgbClr val="FFFFFF"/>
                          </a:solidFill>
                        </a:rPr>
                        <a:t>Scope</a:t>
                      </a:r>
                    </a:p>
                  </a:txBody>
                  <a:tcPr marL="54864" marR="54864" marT="27432" marB="27432" anchor="ctr">
                    <a:solidFill>
                      <a:srgbClr val="2E7D32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439" b="1">
                          <a:solidFill>
                            <a:srgbClr val="FFFFFF"/>
                          </a:solidFill>
                        </a:rPr>
                        <a:t>Points</a:t>
                      </a:r>
                    </a:p>
                  </a:txBody>
                  <a:tcPr marL="54864" marR="54864" marT="27432" marB="27432" anchor="ctr">
                    <a:solidFill>
                      <a:srgbClr val="2E7D32"/>
                    </a:solidFill>
                  </a:tcPr>
                </a:tc>
              </a:tr>
              <a:tr h="542925">
                <a:tc>
                  <a:txBody>
                    <a:bodyPr wrap="square"/>
                    <a:lstStyle/>
                    <a:p>
                      <a:r>
                        <a:rPr sz="1439" b="0">
                          <a:solidFill>
                            <a:srgbClr val="1F2D3A"/>
                          </a:solidFill>
                        </a:rPr>
                        <a:t>1</a:t>
                      </a:r>
                    </a:p>
                  </a:txBody>
                  <a:tcPr marL="54864" marR="54864" marT="27432" marB="27432" anchor="ctr">
                    <a:solidFill>
                      <a:srgbClr val="FFFFFF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439" b="0">
                          <a:solidFill>
                            <a:srgbClr val="1F2D3A"/>
                          </a:solidFill>
                        </a:rPr>
                        <a:t>Port + integrated app</a:t>
                      </a:r>
                    </a:p>
                  </a:txBody>
                  <a:tcPr marL="54864" marR="54864" marT="27432" marB="27432" anchor="ctr">
                    <a:solidFill>
                      <a:srgbClr val="FFFFFF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439" b="0">
                          <a:solidFill>
                            <a:srgbClr val="1F2D3A"/>
                          </a:solidFill>
                        </a:rPr>
                        <a:t>F1 generics, one menu, binary files</a:t>
                      </a:r>
                    </a:p>
                  </a:txBody>
                  <a:tcPr marL="54864" marR="54864" marT="27432" marB="27432" anchor="ctr">
                    <a:solidFill>
                      <a:srgbClr val="FFFFFF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439" b="0">
                          <a:solidFill>
                            <a:srgbClr val="1F2D3A"/>
                          </a:solidFill>
                        </a:rPr>
                        <a:t>10</a:t>
                      </a:r>
                    </a:p>
                  </a:txBody>
                  <a:tcPr marL="54864" marR="54864" marT="27432" marB="27432" anchor="ctr">
                    <a:solidFill>
                      <a:srgbClr val="FFFFFF"/>
                    </a:solidFill>
                  </a:tcPr>
                </a:tc>
              </a:tr>
              <a:tr h="542925">
                <a:tc>
                  <a:txBody>
                    <a:bodyPr wrap="square"/>
                    <a:lstStyle/>
                    <a:p>
                      <a:r>
                        <a:rPr sz="1439" b="0">
                          <a:solidFill>
                            <a:srgbClr val="1F2D3A"/>
                          </a:solidFill>
                        </a:rPr>
                        <a:t>2</a:t>
                      </a:r>
                    </a:p>
                  </a:txBody>
                  <a:tcPr marL="54864" marR="54864" marT="27432" marB="27432" anchor="ctr">
                    <a:solidFill>
                      <a:srgbClr val="EAF6EC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439" b="0">
                          <a:solidFill>
                            <a:srgbClr val="1F2D3A"/>
                          </a:solidFill>
                        </a:rPr>
                        <a:t>Graph algorithms</a:t>
                      </a:r>
                    </a:p>
                  </a:txBody>
                  <a:tcPr marL="54864" marR="54864" marT="27432" marB="27432" anchor="ctr">
                    <a:solidFill>
                      <a:srgbClr val="EAF6EC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439" b="0">
                          <a:solidFill>
                            <a:srgbClr val="1F2D3A"/>
                          </a:solidFill>
                        </a:rPr>
                        <a:t>F2, two algorithms</a:t>
                      </a:r>
                    </a:p>
                  </a:txBody>
                  <a:tcPr marL="54864" marR="54864" marT="27432" marB="27432" anchor="ctr">
                    <a:solidFill>
                      <a:srgbClr val="EAF6EC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439" b="0">
                          <a:solidFill>
                            <a:srgbClr val="1F2D3A"/>
                          </a:solidFill>
                        </a:rPr>
                        <a:t>10</a:t>
                      </a:r>
                    </a:p>
                  </a:txBody>
                  <a:tcPr marL="54864" marR="54864" marT="27432" marB="27432" anchor="ctr">
                    <a:solidFill>
                      <a:srgbClr val="EAF6EC"/>
                    </a:solidFill>
                  </a:tcPr>
                </a:tc>
              </a:tr>
              <a:tr h="542925">
                <a:tc>
                  <a:txBody>
                    <a:bodyPr wrap="square"/>
                    <a:lstStyle/>
                    <a:p>
                      <a:r>
                        <a:rPr sz="1439" b="0">
                          <a:solidFill>
                            <a:srgbClr val="1F2D3A"/>
                          </a:solidFill>
                        </a:rPr>
                        <a:t>3</a:t>
                      </a:r>
                    </a:p>
                  </a:txBody>
                  <a:tcPr marL="54864" marR="54864" marT="27432" marB="27432" anchor="ctr">
                    <a:solidFill>
                      <a:srgbClr val="FFFFFF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439" b="0">
                          <a:solidFill>
                            <a:srgbClr val="1F2D3A"/>
                          </a:solidFill>
                        </a:rPr>
                        <a:t>Sorting</a:t>
                      </a:r>
                    </a:p>
                  </a:txBody>
                  <a:tcPr marL="54864" marR="54864" marT="27432" marB="27432" anchor="ctr">
                    <a:solidFill>
                      <a:srgbClr val="FFFFFF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439" b="0">
                          <a:solidFill>
                            <a:srgbClr val="1F2D3A"/>
                          </a:solidFill>
                        </a:rPr>
                        <a:t>F3, three algorithms, comparison</a:t>
                      </a:r>
                    </a:p>
                  </a:txBody>
                  <a:tcPr marL="54864" marR="54864" marT="27432" marB="27432" anchor="ctr">
                    <a:solidFill>
                      <a:srgbClr val="FFFFFF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439" b="0">
                          <a:solidFill>
                            <a:srgbClr val="1F2D3A"/>
                          </a:solidFill>
                        </a:rPr>
                        <a:t>10</a:t>
                      </a:r>
                    </a:p>
                  </a:txBody>
                  <a:tcPr marL="54864" marR="54864" marT="27432" marB="27432" anchor="ctr">
                    <a:solidFill>
                      <a:srgbClr val="FFFFFF"/>
                    </a:solidFill>
                  </a:tcPr>
                </a:tc>
              </a:tr>
              <a:tr h="542925">
                <a:tc>
                  <a:txBody>
                    <a:bodyPr wrap="square"/>
                    <a:lstStyle/>
                    <a:p>
                      <a:r>
                        <a:rPr sz="1439" b="0">
                          <a:solidFill>
                            <a:srgbClr val="1F2D3A"/>
                          </a:solidFill>
                        </a:rPr>
                        <a:t>4</a:t>
                      </a:r>
                    </a:p>
                  </a:txBody>
                  <a:tcPr marL="54864" marR="54864" marT="27432" marB="27432" anchor="ctr">
                    <a:solidFill>
                      <a:srgbClr val="EAF6EC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439" b="0">
                          <a:solidFill>
                            <a:srgbClr val="1F2D3A"/>
                          </a:solidFill>
                        </a:rPr>
                        <a:t>Balanced trees</a:t>
                      </a:r>
                    </a:p>
                  </a:txBody>
                  <a:tcPr marL="54864" marR="54864" marT="27432" marB="27432" anchor="ctr">
                    <a:solidFill>
                      <a:srgbClr val="EAF6EC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439" b="0">
                          <a:solidFill>
                            <a:srgbClr val="1F2D3A"/>
                          </a:solidFill>
                        </a:rPr>
                        <a:t>F4 BST/AVL, rotations, range query</a:t>
                      </a:r>
                    </a:p>
                  </a:txBody>
                  <a:tcPr marL="54864" marR="54864" marT="27432" marB="27432" anchor="ctr">
                    <a:solidFill>
                      <a:srgbClr val="EAF6EC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439" b="0">
                          <a:solidFill>
                            <a:srgbClr val="1F2D3A"/>
                          </a:solidFill>
                        </a:rPr>
                        <a:t>15</a:t>
                      </a:r>
                    </a:p>
                  </a:txBody>
                  <a:tcPr marL="54864" marR="54864" marT="27432" marB="27432" anchor="ctr">
                    <a:solidFill>
                      <a:srgbClr val="EAF6EC"/>
                    </a:solidFill>
                  </a:tcPr>
                </a:tc>
              </a:tr>
              <a:tr h="542925">
                <a:tc>
                  <a:txBody>
                    <a:bodyPr wrap="square"/>
                    <a:lstStyle/>
                    <a:p>
                      <a:r>
                        <a:rPr sz="1439" b="0">
                          <a:solidFill>
                            <a:srgbClr val="1F2D3A"/>
                          </a:solidFill>
                        </a:rPr>
                        <a:t>5</a:t>
                      </a:r>
                    </a:p>
                  </a:txBody>
                  <a:tcPr marL="54864" marR="54864" marT="27432" marB="27432" anchor="ctr">
                    <a:solidFill>
                      <a:srgbClr val="FFFFFF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439" b="0">
                          <a:solidFill>
                            <a:srgbClr val="1F2D3A"/>
                          </a:solidFill>
                        </a:rPr>
                        <a:t>Strings and structures</a:t>
                      </a:r>
                    </a:p>
                  </a:txBody>
                  <a:tcPr marL="54864" marR="54864" marT="27432" marB="27432" anchor="ctr">
                    <a:solidFill>
                      <a:srgbClr val="FFFFFF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439" b="0">
                          <a:solidFill>
                            <a:srgbClr val="1F2D3A"/>
                          </a:solidFill>
                        </a:rPr>
                        <a:t>F5 search/alignment, F6 trie/union-find</a:t>
                      </a:r>
                    </a:p>
                  </a:txBody>
                  <a:tcPr marL="54864" marR="54864" marT="27432" marB="27432" anchor="ctr">
                    <a:solidFill>
                      <a:srgbClr val="FFFFFF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439" b="0">
                          <a:solidFill>
                            <a:srgbClr val="1F2D3A"/>
                          </a:solidFill>
                        </a:rPr>
                        <a:t>15</a:t>
                      </a:r>
                    </a:p>
                  </a:txBody>
                  <a:tcPr marL="54864" marR="54864" marT="27432" marB="27432" anchor="ctr">
                    <a:solidFill>
                      <a:srgbClr val="FFFFFF"/>
                    </a:solidFill>
                  </a:tcPr>
                </a:tc>
              </a:tr>
              <a:tr h="542925">
                <a:tc>
                  <a:txBody>
                    <a:bodyPr wrap="square"/>
                    <a:lstStyle/>
                    <a:p>
                      <a:r>
                        <a:rPr sz="1439" b="0">
                          <a:solidFill>
                            <a:srgbClr val="1F2D3A"/>
                          </a:solidFill>
                        </a:rPr>
                        <a:t>6</a:t>
                      </a:r>
                    </a:p>
                  </a:txBody>
                  <a:tcPr marL="54864" marR="54864" marT="27432" marB="27432" anchor="ctr">
                    <a:solidFill>
                      <a:srgbClr val="EAF6EC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439" b="0">
                          <a:solidFill>
                            <a:srgbClr val="1F2D3A"/>
                          </a:solidFill>
                        </a:rPr>
                        <a:t>File organisation</a:t>
                      </a:r>
                    </a:p>
                  </a:txBody>
                  <a:tcPr marL="54864" marR="54864" marT="27432" marB="27432" anchor="ctr">
                    <a:solidFill>
                      <a:srgbClr val="EAF6EC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439" b="0">
                          <a:solidFill>
                            <a:srgbClr val="1F2D3A"/>
                          </a:solidFill>
                        </a:rPr>
                        <a:t>F7 files, F8 B+ index, F9 hashing/sort</a:t>
                      </a:r>
                    </a:p>
                  </a:txBody>
                  <a:tcPr marL="54864" marR="54864" marT="27432" marB="27432" anchor="ctr">
                    <a:solidFill>
                      <a:srgbClr val="EAF6EC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439" b="0">
                          <a:solidFill>
                            <a:srgbClr val="1F2D3A"/>
                          </a:solidFill>
                        </a:rPr>
                        <a:t>20</a:t>
                      </a:r>
                    </a:p>
                  </a:txBody>
                  <a:tcPr marL="54864" marR="54864" marT="27432" marB="27432" anchor="ctr">
                    <a:solidFill>
                      <a:srgbClr val="EAF6EC"/>
                    </a:solidFill>
                  </a:tcPr>
                </a:tc>
              </a:tr>
              <a:tr h="542925">
                <a:tc>
                  <a:txBody>
                    <a:bodyPr wrap="square"/>
                    <a:lstStyle/>
                    <a:p>
                      <a:r>
                        <a:rPr sz="1439" b="0">
                          <a:solidFill>
                            <a:srgbClr val="1F2D3A"/>
                          </a:solidFill>
                        </a:rPr>
                        <a:t>7</a:t>
                      </a:r>
                    </a:p>
                  </a:txBody>
                  <a:tcPr marL="54864" marR="54864" marT="27432" marB="27432" anchor="ctr">
                    <a:solidFill>
                      <a:srgbClr val="FFFFFF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439" b="0">
                          <a:solidFill>
                            <a:srgbClr val="1F2D3A"/>
                          </a:solidFill>
                        </a:rPr>
                        <a:t>Engineering + presentation</a:t>
                      </a:r>
                    </a:p>
                  </a:txBody>
                  <a:tcPr marL="54864" marR="54864" marT="27432" marB="27432" anchor="ctr">
                    <a:solidFill>
                      <a:srgbClr val="FFFFFF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439" b="0">
                          <a:solidFill>
                            <a:srgbClr val="1F2D3A"/>
                          </a:solidFill>
                        </a:rPr>
                        <a:t>Maven, tests 100%, docs, video, demo</a:t>
                      </a:r>
                    </a:p>
                  </a:txBody>
                  <a:tcPr marL="54864" marR="54864" marT="27432" marB="27432" anchor="ctr">
                    <a:solidFill>
                      <a:srgbClr val="FFFFFF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439" b="0">
                          <a:solidFill>
                            <a:srgbClr val="1F2D3A"/>
                          </a:solidFill>
                        </a:rPr>
                        <a:t>20</a:t>
                      </a:r>
                    </a:p>
                  </a:txBody>
                  <a:tcPr marL="54864" marR="54864" marT="27432" marB="27432" anchor="ctr">
                    <a:solidFill>
                      <a:srgbClr val="FFFFFF"/>
                    </a:solidFill>
                  </a:tcPr>
                </a:tc>
              </a:tr>
            </a:tbl>
          </a:graphicData>
        </a:graphic>
      </p:graphicFrame>
    </p:spTree>
  </p:cSld>
  <p:clrMapOvr>
    <a:masterClrMapping/>
  </p:clrMapOvr>
</p:sld>
</file>

<file path=ppt/slides/slide4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2E7D32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1051560" y="182880"/>
            <a:ext cx="7315200" cy="32004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100" b="0">
                <a:solidFill>
                  <a:srgbClr val="D8F0F2"/>
                </a:solidFill>
              </a:rPr>
              <a:t>CEN207 Data Structures · Project Guide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640080" y="6446520"/>
            <a:ext cx="73152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000" b="0">
                <a:solidFill>
                  <a:srgbClr val="D8F0F2"/>
                </a:solidFill>
              </a:rPr>
              <a:t>RTEU Computer Engineering · Fall 2026–2027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10637215" y="6446520"/>
            <a:ext cx="9144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r"/>
            <a:r>
              <a:rPr sz="1000" b="0">
                <a:solidFill>
                  <a:srgbClr val="D8F0F2"/>
                </a:solidFill>
              </a:rPr>
              <a:t>44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640080" y="2743200"/>
            <a:ext cx="10911535" cy="128016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l"/>
            <a:r>
              <a:rPr sz="4000" b="1">
                <a:solidFill>
                  <a:srgbClr val="FFFFFF"/>
                </a:solidFill>
              </a:rPr>
              <a:t>9. Acceptance Conditions</a:t>
            </a:r>
          </a:p>
        </p:txBody>
      </p:sp>
    </p:spTree>
  </p:cSld>
  <p:clrMapOvr>
    <a:masterClrMapping/>
  </p:clrMapOvr>
</p:sld>
</file>

<file path=ppt/slides/slide4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rteu-logo-small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40080" y="164592"/>
            <a:ext cx="242773" cy="329184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1051560" y="182880"/>
            <a:ext cx="7315200" cy="32004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100" b="0">
                <a:solidFill>
                  <a:srgbClr val="5B6770"/>
                </a:solidFill>
              </a:rPr>
              <a:t>CEN207 Data Structures · Project Guide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40080" y="6446520"/>
            <a:ext cx="73152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000" b="0">
                <a:solidFill>
                  <a:srgbClr val="5B6770"/>
                </a:solidFill>
              </a:rPr>
              <a:t>RTEU Computer Engineering · Fall 2026–2027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0637215" y="6446520"/>
            <a:ext cx="9144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r"/>
            <a:r>
              <a:rPr sz="1000" b="0">
                <a:solidFill>
                  <a:srgbClr val="5B6770"/>
                </a:solidFill>
              </a:rPr>
              <a:t>45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40080" y="548640"/>
            <a:ext cx="10911535" cy="731520"/>
          </a:xfrm>
          <a:prstGeom prst="rect">
            <a:avLst/>
          </a:prstGeom>
          <a:noFill/>
        </p:spPr>
        <p:txBody>
          <a:bodyPr wrap="square" lIns="45720" rIns="45720" anchor="ctr">
            <a:spAutoFit/>
          </a:bodyPr>
          <a:lstStyle/>
          <a:p>
            <a:r>
              <a:rPr sz="3000" b="1">
                <a:solidFill>
                  <a:srgbClr val="2E7D32"/>
                </a:solidFill>
              </a:rPr>
              <a:t>Submissions are NOT accepted if…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640080" y="1325880"/>
            <a:ext cx="10911535" cy="197104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>
              <a:spcAft>
                <a:spcPts val="300"/>
              </a:spcAft>
            </a:pPr>
            <a:r>
              <a:rPr sz="2000" b="1">
                <a:solidFill>
                  <a:srgbClr val="2E7D32"/>
                </a:solidFill>
              </a:rPr>
              <a:t>• </a:t>
            </a:r>
            <a:r>
              <a:rPr sz="2000" b="0">
                <a:solidFill>
                  <a:srgbClr val="1F2D3A"/>
                </a:solidFill>
              </a:rPr>
              <a:t>No GitHub repository, or it is not private, or a team member has no commits</a:t>
            </a:r>
          </a:p>
          <a:p>
            <a:pPr>
              <a:spcAft>
                <a:spcPts val="300"/>
              </a:spcAft>
            </a:pPr>
            <a:r>
              <a:rPr sz="2000" b="1">
                <a:solidFill>
                  <a:srgbClr val="2E7D32"/>
                </a:solidFill>
              </a:rPr>
              <a:t>• </a:t>
            </a:r>
            <a:r>
              <a:rPr sz="2000" b="0">
                <a:solidFill>
                  <a:srgbClr val="1F2D3A"/>
                </a:solidFill>
              </a:rPr>
              <a:t>Unit-test or documentation coverage is </a:t>
            </a:r>
            <a:r>
              <a:rPr sz="2000" b="1">
                <a:solidFill>
                  <a:srgbClr val="1F2D3A"/>
                </a:solidFill>
              </a:rPr>
              <a:t>below 100%</a:t>
            </a:r>
          </a:p>
          <a:p>
            <a:pPr>
              <a:spcAft>
                <a:spcPts val="300"/>
              </a:spcAft>
            </a:pPr>
            <a:r>
              <a:rPr sz="2000" b="1">
                <a:solidFill>
                  <a:srgbClr val="2E7D32"/>
                </a:solidFill>
              </a:rPr>
              <a:t>• </a:t>
            </a:r>
            <a:r>
              <a:rPr sz="2000" b="0">
                <a:solidFill>
                  <a:srgbClr val="1F2D3A"/>
                </a:solidFill>
              </a:rPr>
              <a:t>The repository/archive contains compiled files, or the Java repo has no release</a:t>
            </a:r>
          </a:p>
          <a:p>
            <a:pPr>
              <a:spcAft>
                <a:spcPts val="300"/>
              </a:spcAft>
            </a:pPr>
            <a:r>
              <a:rPr sz="2000" b="1">
                <a:solidFill>
                  <a:srgbClr val="2E7D32"/>
                </a:solidFill>
              </a:rPr>
              <a:t>• </a:t>
            </a:r>
            <a:r>
              <a:rPr sz="2000" b="0">
                <a:solidFill>
                  <a:srgbClr val="1F2D3A"/>
                </a:solidFill>
              </a:rPr>
              <a:t>The application does not build and run on </a:t>
            </a:r>
            <a:r>
              <a:rPr sz="2000" b="1">
                <a:solidFill>
                  <a:srgbClr val="1F2D3A"/>
                </a:solidFill>
              </a:rPr>
              <a:t>Windows or WSL/Linux</a:t>
            </a:r>
          </a:p>
          <a:p>
            <a:pPr>
              <a:spcAft>
                <a:spcPts val="300"/>
              </a:spcAft>
            </a:pPr>
            <a:r>
              <a:rPr sz="2000" b="1">
                <a:solidFill>
                  <a:srgbClr val="2E7D32"/>
                </a:solidFill>
              </a:rPr>
              <a:t>• </a:t>
            </a:r>
            <a:r>
              <a:rPr sz="2000" b="1">
                <a:solidFill>
                  <a:srgbClr val="1F2D3A"/>
                </a:solidFill>
              </a:rPr>
              <a:t>Plagiarism</a:t>
            </a:r>
            <a:r>
              <a:rPr sz="2000" b="0">
                <a:solidFill>
                  <a:srgbClr val="1F2D3A"/>
                </a:solidFill>
              </a:rPr>
              <a:t> is detected</a:t>
            </a:r>
          </a:p>
        </p:txBody>
      </p:sp>
    </p:spTree>
  </p:cSld>
  <p:clrMapOvr>
    <a:masterClrMapping/>
  </p:clrMapOvr>
</p:sld>
</file>

<file path=ppt/slides/slide4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2E7D32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1051560" y="182880"/>
            <a:ext cx="7315200" cy="32004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100" b="0">
                <a:solidFill>
                  <a:srgbClr val="D8F0F2"/>
                </a:solidFill>
              </a:rPr>
              <a:t>CEN207 Data Structures · Project Guide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640080" y="6446520"/>
            <a:ext cx="73152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000" b="0">
                <a:solidFill>
                  <a:srgbClr val="D8F0F2"/>
                </a:solidFill>
              </a:rPr>
              <a:t>RTEU Computer Engineering · Fall 2026–2027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10637215" y="6446520"/>
            <a:ext cx="9144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r"/>
            <a:r>
              <a:rPr sz="1000" b="0">
                <a:solidFill>
                  <a:srgbClr val="D8F0F2"/>
                </a:solidFill>
              </a:rPr>
              <a:t>46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640080" y="2743200"/>
            <a:ext cx="10911535" cy="128016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l"/>
            <a:r>
              <a:rPr sz="4000" b="1">
                <a:solidFill>
                  <a:srgbClr val="FFFFFF"/>
                </a:solidFill>
              </a:rPr>
              <a:t>10. Questions Asked in the Demo</a:t>
            </a:r>
          </a:p>
        </p:txBody>
      </p:sp>
    </p:spTree>
  </p:cSld>
  <p:clrMapOvr>
    <a:masterClrMapping/>
  </p:clrMapOvr>
</p:sld>
</file>

<file path=ppt/slides/slide47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rteu-logo-small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40080" y="164592"/>
            <a:ext cx="242773" cy="329184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1051560" y="182880"/>
            <a:ext cx="7315200" cy="32004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100" b="0">
                <a:solidFill>
                  <a:srgbClr val="5B6770"/>
                </a:solidFill>
              </a:rPr>
              <a:t>CEN207 Data Structures · Project Guide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40080" y="6446520"/>
            <a:ext cx="73152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000" b="0">
                <a:solidFill>
                  <a:srgbClr val="5B6770"/>
                </a:solidFill>
              </a:rPr>
              <a:t>RTEU Computer Engineering · Fall 2026–2027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0637215" y="6446520"/>
            <a:ext cx="9144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r"/>
            <a:r>
              <a:rPr sz="1000" b="0">
                <a:solidFill>
                  <a:srgbClr val="5B6770"/>
                </a:solidFill>
              </a:rPr>
              <a:t>47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40080" y="548640"/>
            <a:ext cx="10911535" cy="731520"/>
          </a:xfrm>
          <a:prstGeom prst="rect">
            <a:avLst/>
          </a:prstGeom>
          <a:noFill/>
        </p:spPr>
        <p:txBody>
          <a:bodyPr wrap="square" lIns="45720" rIns="45720" anchor="ctr">
            <a:spAutoFit/>
          </a:bodyPr>
          <a:lstStyle/>
          <a:p>
            <a:r>
              <a:rPr sz="3000" b="1">
                <a:solidFill>
                  <a:srgbClr val="2E7D32"/>
                </a:solidFill>
              </a:rPr>
              <a:t>Demo questions — Git/GitHub and setup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640080" y="1325880"/>
            <a:ext cx="10911535" cy="154940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>
              <a:spcAft>
                <a:spcPts val="300"/>
              </a:spcAft>
            </a:pPr>
            <a:r>
              <a:rPr sz="2000" b="1">
                <a:solidFill>
                  <a:srgbClr val="2E7D32"/>
                </a:solidFill>
              </a:rPr>
              <a:t>• </a:t>
            </a:r>
            <a:r>
              <a:rPr sz="2000" b="0">
                <a:solidFill>
                  <a:srgbClr val="1F2D3A"/>
                </a:solidFill>
              </a:rPr>
              <a:t>Repository created from the template with the correct name? Both members have commits, branches used?</a:t>
            </a:r>
          </a:p>
          <a:p>
            <a:pPr>
              <a:spcAft>
                <a:spcPts val="300"/>
              </a:spcAft>
            </a:pPr>
            <a:r>
              <a:rPr sz="2000" b="1">
                <a:solidFill>
                  <a:srgbClr val="2E7D32"/>
                </a:solidFill>
              </a:rPr>
              <a:t>• </a:t>
            </a:r>
            <a:r>
              <a:rPr sz="2000" b="0">
                <a:solidFill>
                  <a:srgbClr val="1F2D3A"/>
                </a:solidFill>
              </a:rPr>
              <a:t>How were merges and conflicts resolved? Is </a:t>
            </a:r>
            <a:r>
              <a:rPr sz="2000" b="0">
                <a:solidFill>
                  <a:srgbClr val="A1123F"/>
                </a:solidFill>
                <a:latin typeface="Consolas"/>
              </a:rPr>
              <a:t>.gitignore</a:t>
            </a:r>
            <a:r>
              <a:rPr sz="2000" b="0">
                <a:solidFill>
                  <a:srgbClr val="1F2D3A"/>
                </a:solidFill>
              </a:rPr>
              <a:t> correct?</a:t>
            </a:r>
          </a:p>
          <a:p>
            <a:pPr>
              <a:spcAft>
                <a:spcPts val="300"/>
              </a:spcAft>
            </a:pPr>
            <a:r>
              <a:rPr sz="2000" b="1">
                <a:solidFill>
                  <a:srgbClr val="2E7D32"/>
                </a:solidFill>
              </a:rPr>
              <a:t>• </a:t>
            </a:r>
            <a:r>
              <a:rPr sz="2000" b="0">
                <a:solidFill>
                  <a:srgbClr val="1F2D3A"/>
                </a:solidFill>
              </a:rPr>
              <a:t>Build and run on </a:t>
            </a:r>
            <a:r>
              <a:rPr sz="2000" b="1">
                <a:solidFill>
                  <a:srgbClr val="1F2D3A"/>
                </a:solidFill>
              </a:rPr>
              <a:t>Windows and WSL</a:t>
            </a:r>
            <a:r>
              <a:rPr sz="2000" b="0">
                <a:solidFill>
                  <a:srgbClr val="1F2D3A"/>
                </a:solidFill>
              </a:rPr>
              <a:t>; show </a:t>
            </a:r>
            <a:r>
              <a:rPr sz="2000" b="0">
                <a:solidFill>
                  <a:srgbClr val="A1123F"/>
                </a:solidFill>
                <a:latin typeface="Consolas"/>
              </a:rPr>
              <a:t>lib</a:t>
            </a:r>
            <a:r>
              <a:rPr sz="2000" b="0">
                <a:solidFill>
                  <a:srgbClr val="1F2D3A"/>
                </a:solidFill>
              </a:rPr>
              <a:t>/</a:t>
            </a:r>
            <a:r>
              <a:rPr sz="2000" b="0">
                <a:solidFill>
                  <a:srgbClr val="A1123F"/>
                </a:solidFill>
                <a:latin typeface="Consolas"/>
              </a:rPr>
              <a:t>app</a:t>
            </a:r>
            <a:r>
              <a:rPr sz="2000" b="0">
                <a:solidFill>
                  <a:srgbClr val="1F2D3A"/>
                </a:solidFill>
              </a:rPr>
              <a:t>/</a:t>
            </a:r>
            <a:r>
              <a:rPr sz="2000" b="0">
                <a:solidFill>
                  <a:srgbClr val="A1123F"/>
                </a:solidFill>
                <a:latin typeface="Consolas"/>
              </a:rPr>
              <a:t>test</a:t>
            </a:r>
            <a:r>
              <a:rPr sz="2000" b="0">
                <a:solidFill>
                  <a:srgbClr val="1F2D3A"/>
                </a:solidFill>
              </a:rPr>
              <a:t> and their dependencies</a:t>
            </a:r>
          </a:p>
        </p:txBody>
      </p:sp>
    </p:spTree>
  </p:cSld>
  <p:clrMapOvr>
    <a:masterClrMapping/>
  </p:clrMapOvr>
</p:sld>
</file>

<file path=ppt/slides/slide48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rteu-logo-small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40080" y="164592"/>
            <a:ext cx="242773" cy="329184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1051560" y="182880"/>
            <a:ext cx="7315200" cy="32004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100" b="0">
                <a:solidFill>
                  <a:srgbClr val="5B6770"/>
                </a:solidFill>
              </a:rPr>
              <a:t>CEN207 Data Structures · Project Guide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40080" y="6446520"/>
            <a:ext cx="73152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000" b="0">
                <a:solidFill>
                  <a:srgbClr val="5B6770"/>
                </a:solidFill>
              </a:rPr>
              <a:t>RTEU Computer Engineering · Fall 2026–2027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0637215" y="6446520"/>
            <a:ext cx="9144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r"/>
            <a:r>
              <a:rPr sz="1000" b="0">
                <a:solidFill>
                  <a:srgbClr val="5B6770"/>
                </a:solidFill>
              </a:rPr>
              <a:t>48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40080" y="548640"/>
            <a:ext cx="10911535" cy="731520"/>
          </a:xfrm>
          <a:prstGeom prst="rect">
            <a:avLst/>
          </a:prstGeom>
          <a:noFill/>
        </p:spPr>
        <p:txBody>
          <a:bodyPr wrap="square" lIns="45720" rIns="45720" anchor="ctr">
            <a:spAutoFit/>
          </a:bodyPr>
          <a:lstStyle/>
          <a:p>
            <a:r>
              <a:rPr sz="3000" b="1">
                <a:solidFill>
                  <a:srgbClr val="2E7D32"/>
                </a:solidFill>
              </a:rPr>
              <a:t>Demo questions — data structures and tests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640080" y="1325880"/>
            <a:ext cx="10911535" cy="467359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>
              <a:spcAft>
                <a:spcPts val="300"/>
              </a:spcAft>
            </a:pPr>
            <a:r>
              <a:rPr sz="2000" b="1">
                <a:solidFill>
                  <a:srgbClr val="2E7D32"/>
                </a:solidFill>
              </a:rPr>
              <a:t>• </a:t>
            </a:r>
            <a:r>
              <a:rPr sz="2000" b="0">
                <a:solidFill>
                  <a:srgbClr val="1F2D3A"/>
                </a:solidFill>
              </a:rPr>
              <a:t>Explain a chosen operation (e.g. doubly-linked-list delete, AVL rotation,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640080" y="1902968"/>
            <a:ext cx="10911535" cy="439928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l"/>
            <a:r>
              <a:rPr sz="2000" b="0">
                <a:solidFill>
                  <a:srgbClr val="1F2D3A"/>
                </a:solidFill>
              </a:rPr>
              <a:t>hash collision) </a:t>
            </a:r>
            <a:r>
              <a:rPr sz="2000" b="1">
                <a:solidFill>
                  <a:srgbClr val="1F2D3A"/>
                </a:solidFill>
              </a:rPr>
              <a:t>line by line</a:t>
            </a:r>
            <a:r>
              <a:rPr sz="2000" b="0">
                <a:solidFill>
                  <a:srgbClr val="1F2D3A"/>
                </a:solidFill>
              </a:rPr>
              <a:t>, with a box-and-arrow memory drawing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640080" y="2452624"/>
            <a:ext cx="10911535" cy="84328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>
              <a:spcAft>
                <a:spcPts val="300"/>
              </a:spcAft>
            </a:pPr>
            <a:r>
              <a:rPr sz="2000" b="1">
                <a:solidFill>
                  <a:srgbClr val="2E7D32"/>
                </a:solidFill>
              </a:rPr>
              <a:t>• </a:t>
            </a:r>
            <a:r>
              <a:rPr sz="2000" b="0">
                <a:solidFill>
                  <a:srgbClr val="1F2D3A"/>
                </a:solidFill>
              </a:rPr>
              <a:t>What is its complexity, and why?</a:t>
            </a:r>
          </a:p>
          <a:p>
            <a:pPr>
              <a:spcAft>
                <a:spcPts val="300"/>
              </a:spcAft>
            </a:pPr>
            <a:r>
              <a:rPr sz="2000" b="1">
                <a:solidFill>
                  <a:srgbClr val="2E7D32"/>
                </a:solidFill>
              </a:rPr>
              <a:t>• </a:t>
            </a:r>
            <a:r>
              <a:rPr sz="2000" b="0">
                <a:solidFill>
                  <a:srgbClr val="1F2D3A"/>
                </a:solidFill>
              </a:rPr>
              <a:t>Open the test/documentation coverage reports; show an edge-case test</a:t>
            </a:r>
          </a:p>
        </p:txBody>
      </p:sp>
    </p:spTree>
  </p:cSld>
  <p:clrMapOvr>
    <a:masterClrMapping/>
  </p:clrMapOvr>
</p:sld>
</file>

<file path=ppt/slides/slide49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rteu-logo-small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40080" y="164592"/>
            <a:ext cx="242773" cy="329184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1051560" y="182880"/>
            <a:ext cx="7315200" cy="32004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100" b="0">
                <a:solidFill>
                  <a:srgbClr val="5B6770"/>
                </a:solidFill>
              </a:rPr>
              <a:t>CEN207 Data Structures · Project Guide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40080" y="6446520"/>
            <a:ext cx="73152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000" b="0">
                <a:solidFill>
                  <a:srgbClr val="5B6770"/>
                </a:solidFill>
              </a:rPr>
              <a:t>RTEU Computer Engineering · Fall 2026–2027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0637215" y="6446520"/>
            <a:ext cx="9144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r"/>
            <a:r>
              <a:rPr sz="1000" b="0">
                <a:solidFill>
                  <a:srgbClr val="5B6770"/>
                </a:solidFill>
              </a:rPr>
              <a:t>49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40080" y="548640"/>
            <a:ext cx="10911535" cy="731520"/>
          </a:xfrm>
          <a:prstGeom prst="rect">
            <a:avLst/>
          </a:prstGeom>
          <a:noFill/>
        </p:spPr>
        <p:txBody>
          <a:bodyPr wrap="square" lIns="45720" rIns="45720" anchor="ctr">
            <a:spAutoFit/>
          </a:bodyPr>
          <a:lstStyle/>
          <a:p>
            <a:r>
              <a:rPr sz="3000" b="1">
                <a:solidFill>
                  <a:srgbClr val="2E7D32"/>
                </a:solidFill>
              </a:rPr>
              <a:t>Demo questions — file ops and programming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640080" y="1325880"/>
            <a:ext cx="10911535" cy="154940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>
              <a:spcAft>
                <a:spcPts val="300"/>
              </a:spcAft>
            </a:pPr>
            <a:r>
              <a:rPr sz="2000" b="1">
                <a:solidFill>
                  <a:srgbClr val="2E7D32"/>
                </a:solidFill>
              </a:rPr>
              <a:t>• </a:t>
            </a:r>
            <a:r>
              <a:rPr sz="2000" b="0">
                <a:solidFill>
                  <a:srgbClr val="1F2D3A"/>
                </a:solidFill>
              </a:rPr>
              <a:t>Add a record, close and reopen the program, show it comes back from the binary file</a:t>
            </a:r>
          </a:p>
          <a:p>
            <a:pPr>
              <a:spcAft>
                <a:spcPts val="300"/>
              </a:spcAft>
            </a:pPr>
            <a:r>
              <a:rPr sz="2000" b="1">
                <a:solidFill>
                  <a:srgbClr val="2E7D32"/>
                </a:solidFill>
              </a:rPr>
              <a:t>• </a:t>
            </a:r>
            <a:r>
              <a:rPr sz="2000" b="1">
                <a:solidFill>
                  <a:srgbClr val="1F2D3A"/>
                </a:solidFill>
              </a:rPr>
              <a:t>C:</a:t>
            </a:r>
            <a:r>
              <a:rPr sz="2000" b="0">
                <a:solidFill>
                  <a:srgbClr val="1F2D3A"/>
                </a:solidFill>
              </a:rPr>
              <a:t> pointers/arrays, </a:t>
            </a:r>
            <a:r>
              <a:rPr sz="2000" b="0">
                <a:solidFill>
                  <a:srgbClr val="A1123F"/>
                </a:solidFill>
                <a:latin typeface="Consolas"/>
              </a:rPr>
              <a:t>struct</a:t>
            </a:r>
            <a:r>
              <a:rPr sz="2000" b="0">
                <a:solidFill>
                  <a:srgbClr val="1F2D3A"/>
                </a:solidFill>
              </a:rPr>
              <a:t>, </a:t>
            </a:r>
            <a:r>
              <a:rPr sz="2000" b="0">
                <a:solidFill>
                  <a:srgbClr val="A1123F"/>
                </a:solidFill>
                <a:latin typeface="Consolas"/>
              </a:rPr>
              <a:t>malloc</a:t>
            </a:r>
            <a:r>
              <a:rPr sz="2000" b="0">
                <a:solidFill>
                  <a:srgbClr val="1F2D3A"/>
                </a:solidFill>
              </a:rPr>
              <a:t>/</a:t>
            </a:r>
            <a:r>
              <a:rPr sz="2000" b="0">
                <a:solidFill>
                  <a:srgbClr val="A1123F"/>
                </a:solidFill>
                <a:latin typeface="Consolas"/>
              </a:rPr>
              <a:t>free</a:t>
            </a:r>
            <a:r>
              <a:rPr sz="2000" b="0">
                <a:solidFill>
                  <a:srgbClr val="1F2D3A"/>
                </a:solidFill>
              </a:rPr>
              <a:t>, file I/O, debugger call stack</a:t>
            </a:r>
          </a:p>
          <a:p>
            <a:pPr>
              <a:spcAft>
                <a:spcPts val="300"/>
              </a:spcAft>
            </a:pPr>
            <a:r>
              <a:rPr sz="2000" b="1">
                <a:solidFill>
                  <a:srgbClr val="2E7D32"/>
                </a:solidFill>
              </a:rPr>
              <a:t>• </a:t>
            </a:r>
            <a:r>
              <a:rPr sz="2000" b="1">
                <a:solidFill>
                  <a:srgbClr val="1F2D3A"/>
                </a:solidFill>
              </a:rPr>
              <a:t>Java:</a:t>
            </a:r>
            <a:r>
              <a:rPr sz="2000" b="0">
                <a:solidFill>
                  <a:srgbClr val="1F2D3A"/>
                </a:solidFill>
              </a:rPr>
              <a:t> generics, interfaces, exceptions</a:t>
            </a:r>
          </a:p>
        </p:txBody>
      </p:sp>
    </p:spTree>
  </p:cSld>
  <p:clrMapOvr>
    <a:masterClrMapping/>
  </p:clrMapOvr>
</p:sld>
</file>

<file path=ppt/slides/slide50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2E7D32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1051560" y="182880"/>
            <a:ext cx="7315200" cy="32004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100" b="0">
                <a:solidFill>
                  <a:srgbClr val="D8F0F2"/>
                </a:solidFill>
              </a:rPr>
              <a:t>CEN207 Data Structures · Project Guide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640080" y="6446520"/>
            <a:ext cx="73152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000" b="0">
                <a:solidFill>
                  <a:srgbClr val="D8F0F2"/>
                </a:solidFill>
              </a:rPr>
              <a:t>RTEU Computer Engineering · Fall 2026–2027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10637215" y="6446520"/>
            <a:ext cx="9144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r"/>
            <a:r>
              <a:rPr sz="1000" b="0">
                <a:solidFill>
                  <a:srgbClr val="D8F0F2"/>
                </a:solidFill>
              </a:rPr>
              <a:t>50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640080" y="2743200"/>
            <a:ext cx="10911535" cy="128016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l"/>
            <a:r>
              <a:rPr sz="4000" b="1">
                <a:solidFill>
                  <a:srgbClr val="FFFFFF"/>
                </a:solidFill>
              </a:rPr>
              <a:t>11. Professional Responsibility &amp; Integrity</a:t>
            </a:r>
          </a:p>
        </p:txBody>
      </p:sp>
    </p:spTree>
  </p:cSld>
  <p:clrMapOvr>
    <a:masterClrMapping/>
  </p:clrMapOvr>
</p:sld>
</file>

<file path=ppt/slides/slide5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rteu-logo-small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40080" y="164592"/>
            <a:ext cx="242773" cy="329184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1051560" y="182880"/>
            <a:ext cx="7315200" cy="32004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100" b="0">
                <a:solidFill>
                  <a:srgbClr val="5B6770"/>
                </a:solidFill>
              </a:rPr>
              <a:t>CEN207 Data Structures · Project Guide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40080" y="6446520"/>
            <a:ext cx="73152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000" b="0">
                <a:solidFill>
                  <a:srgbClr val="5B6770"/>
                </a:solidFill>
              </a:rPr>
              <a:t>RTEU Computer Engineering · Fall 2026–2027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0637215" y="6446520"/>
            <a:ext cx="9144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r"/>
            <a:r>
              <a:rPr sz="1000" b="0">
                <a:solidFill>
                  <a:srgbClr val="5B6770"/>
                </a:solidFill>
              </a:rPr>
              <a:t>51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40080" y="548640"/>
            <a:ext cx="10911535" cy="731520"/>
          </a:xfrm>
          <a:prstGeom prst="rect">
            <a:avLst/>
          </a:prstGeom>
          <a:noFill/>
        </p:spPr>
        <p:txBody>
          <a:bodyPr wrap="square" lIns="45720" rIns="45720" anchor="ctr">
            <a:spAutoFit/>
          </a:bodyPr>
          <a:lstStyle/>
          <a:p>
            <a:r>
              <a:rPr sz="3000" b="1">
                <a:solidFill>
                  <a:srgbClr val="2E7D32"/>
                </a:solidFill>
              </a:rPr>
              <a:t>Ethics, license, synthetic data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640080" y="1325880"/>
            <a:ext cx="10911535" cy="467359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>
              <a:spcAft>
                <a:spcPts val="300"/>
              </a:spcAft>
            </a:pPr>
            <a:r>
              <a:rPr sz="2000" b="1">
                <a:solidFill>
                  <a:srgbClr val="2E7D32"/>
                </a:solidFill>
              </a:rPr>
              <a:t>• </a:t>
            </a:r>
            <a:r>
              <a:rPr sz="2000" b="1">
                <a:solidFill>
                  <a:srgbClr val="1F2D3A"/>
                </a:solidFill>
              </a:rPr>
              <a:t>Ethics:</a:t>
            </a:r>
            <a:r>
              <a:rPr sz="2000" b="0">
                <a:solidFill>
                  <a:srgbClr val="1F2D3A"/>
                </a:solidFill>
              </a:rPr>
              <a:t> IEEE/ACM codes ask for honesty about what your code does and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640080" y="1902968"/>
            <a:ext cx="10911535" cy="439928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l"/>
            <a:r>
              <a:rPr sz="2000" b="0">
                <a:solidFill>
                  <a:srgbClr val="1F2D3A"/>
                </a:solidFill>
              </a:rPr>
              <a:t>does not do, and for giving/accepting fair technical criticism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640080" y="2452624"/>
            <a:ext cx="10911535" cy="467359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>
              <a:spcAft>
                <a:spcPts val="300"/>
              </a:spcAft>
            </a:pPr>
            <a:r>
              <a:rPr sz="2000" b="1">
                <a:solidFill>
                  <a:srgbClr val="2E7D32"/>
                </a:solidFill>
              </a:rPr>
              <a:t>• </a:t>
            </a:r>
            <a:r>
              <a:rPr sz="2000" b="1">
                <a:solidFill>
                  <a:srgbClr val="1F2D3A"/>
                </a:solidFill>
              </a:rPr>
              <a:t>License and attribution:</a:t>
            </a:r>
            <a:r>
              <a:rPr sz="2000" b="0">
                <a:solidFill>
                  <a:srgbClr val="1F2D3A"/>
                </a:solidFill>
              </a:rPr>
              <a:t> cite external sources in the report; mark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640080" y="3029712"/>
            <a:ext cx="10911535" cy="439928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l"/>
            <a:r>
              <a:rPr sz="2000" b="0">
                <a:solidFill>
                  <a:srgbClr val="1F2D3A"/>
                </a:solidFill>
              </a:rPr>
              <a:t>the source/license of any reused code snippet in a comment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640080" y="3579368"/>
            <a:ext cx="10911535" cy="467359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>
              <a:spcAft>
                <a:spcPts val="300"/>
              </a:spcAft>
            </a:pPr>
            <a:r>
              <a:rPr sz="2000" b="1">
                <a:solidFill>
                  <a:srgbClr val="2E7D32"/>
                </a:solidFill>
              </a:rPr>
              <a:t>• </a:t>
            </a:r>
            <a:r>
              <a:rPr sz="2000" b="1">
                <a:solidFill>
                  <a:srgbClr val="1F2D3A"/>
                </a:solidFill>
              </a:rPr>
              <a:t>Synthetic data:</a:t>
            </a:r>
            <a:r>
              <a:rPr sz="2000" b="0">
                <a:solidFill>
                  <a:srgbClr val="1F2D3A"/>
                </a:solidFill>
              </a:rPr>
              <a:t> all data is sample data you generate — never real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640080" y="4156456"/>
            <a:ext cx="10911535" cy="439928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l"/>
            <a:r>
              <a:rPr sz="2000" b="0">
                <a:solidFill>
                  <a:srgbClr val="1F2D3A"/>
                </a:solidFill>
              </a:rPr>
              <a:t>personal data (see rule 5.3)</a:t>
            </a:r>
          </a:p>
        </p:txBody>
      </p:sp>
    </p:spTree>
  </p:cSld>
  <p:clrMapOvr>
    <a:masterClrMapping/>
  </p:clrMapOvr>
</p:sld>
</file>

<file path=ppt/slides/slide5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rteu-logo-small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40080" y="164592"/>
            <a:ext cx="242773" cy="329184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1051560" y="182880"/>
            <a:ext cx="7315200" cy="32004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100" b="0">
                <a:solidFill>
                  <a:srgbClr val="5B6770"/>
                </a:solidFill>
              </a:rPr>
              <a:t>CEN207 Data Structures · Project Guide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40080" y="6446520"/>
            <a:ext cx="73152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000" b="0">
                <a:solidFill>
                  <a:srgbClr val="5B6770"/>
                </a:solidFill>
              </a:rPr>
              <a:t>RTEU Computer Engineering · Fall 2026–2027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0637215" y="6446520"/>
            <a:ext cx="9144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r"/>
            <a:r>
              <a:rPr sz="1000" b="0">
                <a:solidFill>
                  <a:srgbClr val="5B6770"/>
                </a:solidFill>
              </a:rPr>
              <a:t>52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40080" y="548640"/>
            <a:ext cx="10911535" cy="731520"/>
          </a:xfrm>
          <a:prstGeom prst="rect">
            <a:avLst/>
          </a:prstGeom>
          <a:noFill/>
        </p:spPr>
        <p:txBody>
          <a:bodyPr wrap="square" lIns="45720" rIns="45720" anchor="ctr">
            <a:spAutoFit/>
          </a:bodyPr>
          <a:lstStyle/>
          <a:p>
            <a:r>
              <a:rPr sz="3000" b="1">
                <a:solidFill>
                  <a:srgbClr val="2E7D32"/>
                </a:solidFill>
              </a:rPr>
              <a:t>Plagiarism and shared understanding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640080" y="1325880"/>
            <a:ext cx="10911535" cy="84328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>
              <a:spcAft>
                <a:spcPts val="300"/>
              </a:spcAft>
            </a:pPr>
            <a:r>
              <a:rPr sz="2000" b="1">
                <a:solidFill>
                  <a:srgbClr val="2E7D32"/>
                </a:solidFill>
              </a:rPr>
              <a:t>• </a:t>
            </a:r>
            <a:r>
              <a:rPr sz="2000" b="0">
                <a:solidFill>
                  <a:srgbClr val="1F2D3A"/>
                </a:solidFill>
              </a:rPr>
              <a:t>The code and report belong to </a:t>
            </a:r>
            <a:r>
              <a:rPr sz="2000" b="1">
                <a:solidFill>
                  <a:srgbClr val="1F2D3A"/>
                </a:solidFill>
              </a:rPr>
              <a:t>your team</a:t>
            </a:r>
          </a:p>
          <a:p>
            <a:pPr>
              <a:spcAft>
                <a:spcPts val="300"/>
              </a:spcAft>
            </a:pPr>
            <a:r>
              <a:rPr sz="2000" b="1">
                <a:solidFill>
                  <a:srgbClr val="2E7D32"/>
                </a:solidFill>
              </a:rPr>
              <a:t>• </a:t>
            </a:r>
            <a:r>
              <a:rPr sz="2000" b="0">
                <a:solidFill>
                  <a:srgbClr val="1F2D3A"/>
                </a:solidFill>
              </a:rPr>
              <a:t>Copying from another team, a previous term, or an online project is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640080" y="2278888"/>
            <a:ext cx="10911535" cy="439928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l"/>
            <a:r>
              <a:rPr sz="2000" b="1">
                <a:solidFill>
                  <a:srgbClr val="1F2D3A"/>
                </a:solidFill>
              </a:rPr>
              <a:t>plagiarism</a:t>
            </a:r>
            <a:r>
              <a:rPr sz="2000" b="0">
                <a:solidFill>
                  <a:srgbClr val="1F2D3A"/>
                </a:solidFill>
              </a:rPr>
              <a:t> — similarity checks run, and plagiarism gives </a:t>
            </a:r>
            <a:r>
              <a:rPr sz="2000" b="1">
                <a:solidFill>
                  <a:srgbClr val="1F2D3A"/>
                </a:solidFill>
              </a:rPr>
              <a:t>zero points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640080" y="2828544"/>
            <a:ext cx="10911535" cy="467359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>
              <a:spcAft>
                <a:spcPts val="300"/>
              </a:spcAft>
            </a:pPr>
            <a:r>
              <a:rPr sz="2000" b="1">
                <a:solidFill>
                  <a:srgbClr val="2E7D32"/>
                </a:solidFill>
              </a:rPr>
              <a:t>• </a:t>
            </a:r>
            <a:r>
              <a:rPr sz="2000" b="0">
                <a:solidFill>
                  <a:srgbClr val="1F2D3A"/>
                </a:solidFill>
              </a:rPr>
              <a:t>Every member must be able to explain </a:t>
            </a:r>
            <a:r>
              <a:rPr sz="2000" b="1">
                <a:solidFill>
                  <a:srgbClr val="1F2D3A"/>
                </a:solidFill>
              </a:rPr>
              <a:t>all</a:t>
            </a:r>
            <a:r>
              <a:rPr sz="2000" b="0">
                <a:solidFill>
                  <a:srgbClr val="1F2D3A"/>
                </a:solidFill>
              </a:rPr>
              <a:t> of the team's code — code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640080" y="3405632"/>
            <a:ext cx="10911535" cy="439928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l"/>
            <a:r>
              <a:rPr sz="2000" b="0">
                <a:solidFill>
                  <a:srgbClr val="1F2D3A"/>
                </a:solidFill>
              </a:rPr>
              <a:t>that cannot be explained in the demo is </a:t>
            </a:r>
            <a:r>
              <a:rPr sz="2000" b="1">
                <a:solidFill>
                  <a:srgbClr val="1F2D3A"/>
                </a:solidFill>
              </a:rPr>
              <a:t>not graded</a:t>
            </a:r>
          </a:p>
        </p:txBody>
      </p:sp>
    </p:spTree>
  </p:cSld>
  <p:clrMapOvr>
    <a:masterClrMapping/>
  </p:clrMapOvr>
</p:sld>
</file>

<file path=ppt/slides/slide5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2E7D32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1051560" y="182880"/>
            <a:ext cx="7315200" cy="32004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100" b="0">
                <a:solidFill>
                  <a:srgbClr val="D8F0F2"/>
                </a:solidFill>
              </a:rPr>
              <a:t>CEN207 Data Structures · Project Guide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640080" y="6446520"/>
            <a:ext cx="73152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000" b="0">
                <a:solidFill>
                  <a:srgbClr val="D8F0F2"/>
                </a:solidFill>
              </a:rPr>
              <a:t>RTEU Computer Engineering · Fall 2026–2027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10637215" y="6446520"/>
            <a:ext cx="9144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r"/>
            <a:r>
              <a:rPr sz="1000" b="0">
                <a:solidFill>
                  <a:srgbClr val="D8F0F2"/>
                </a:solidFill>
              </a:rPr>
              <a:t>53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640080" y="2743200"/>
            <a:ext cx="10911535" cy="128016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l"/>
            <a:r>
              <a:rPr sz="4000" b="1">
                <a:solidFill>
                  <a:srgbClr val="FFFFFF"/>
                </a:solidFill>
              </a:rPr>
              <a:t>12. Frequently Asked Questions</a:t>
            </a:r>
          </a:p>
        </p:txBody>
      </p:sp>
    </p:spTree>
  </p:cSld>
  <p:clrMapOvr>
    <a:masterClrMapping/>
  </p:clrMapOvr>
</p:sld>
</file>

<file path=ppt/slides/slide5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rteu-logo-small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40080" y="164592"/>
            <a:ext cx="242773" cy="329184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1051560" y="182880"/>
            <a:ext cx="7315200" cy="32004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100" b="0">
                <a:solidFill>
                  <a:srgbClr val="5B6770"/>
                </a:solidFill>
              </a:rPr>
              <a:t>CEN207 Data Structures · Project Guide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40080" y="6446520"/>
            <a:ext cx="73152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000" b="0">
                <a:solidFill>
                  <a:srgbClr val="5B6770"/>
                </a:solidFill>
              </a:rPr>
              <a:t>RTEU Computer Engineering · Fall 2026–2027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0637215" y="6446520"/>
            <a:ext cx="9144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r"/>
            <a:r>
              <a:rPr sz="1000" b="0">
                <a:solidFill>
                  <a:srgbClr val="5B6770"/>
                </a:solidFill>
              </a:rPr>
              <a:t>54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40080" y="548640"/>
            <a:ext cx="10911535" cy="731520"/>
          </a:xfrm>
          <a:prstGeom prst="rect">
            <a:avLst/>
          </a:prstGeom>
          <a:noFill/>
        </p:spPr>
        <p:txBody>
          <a:bodyPr wrap="square" lIns="45720" rIns="45720" anchor="ctr">
            <a:spAutoFit/>
          </a:bodyPr>
          <a:lstStyle/>
          <a:p>
            <a:r>
              <a:rPr sz="3000" b="1">
                <a:solidFill>
                  <a:srgbClr val="2E7D32"/>
                </a:solidFill>
              </a:rPr>
              <a:t>FAQ — team and topic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640080" y="1325880"/>
            <a:ext cx="10911535" cy="770128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l"/>
            <a:r>
              <a:rPr sz="2000" b="1">
                <a:solidFill>
                  <a:srgbClr val="1F2D3A"/>
                </a:solidFill>
              </a:rPr>
              <a:t>Work alone instead of a team?</a:t>
            </a:r>
            <a:r>
              <a:rPr sz="2000" b="0">
                <a:solidFill>
                  <a:srgbClr val="1F2D3A"/>
                </a:solidFill>
              </a:rPr>
              <a:t> Yes — at most 5, working alone is allowed. Teams are fixed at the end of week 3.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640080" y="2205736"/>
            <a:ext cx="10911535" cy="439928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l"/>
            <a:r>
              <a:rPr sz="2000" b="1">
                <a:solidFill>
                  <a:srgbClr val="1F2D3A"/>
                </a:solidFill>
              </a:rPr>
              <a:t>Two teams want the same topic?</a:t>
            </a:r>
            <a:r>
              <a:rPr sz="2000" b="0">
                <a:solidFill>
                  <a:srgbClr val="1F2D3A"/>
                </a:solidFill>
              </a:rPr>
              <a:t> First to write it in the Teams table gets it.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640080" y="2755392"/>
            <a:ext cx="10911535" cy="439928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l"/>
            <a:r>
              <a:rPr sz="2000" b="1">
                <a:solidFill>
                  <a:srgbClr val="1F2D3A"/>
                </a:solidFill>
              </a:rPr>
              <a:t>Change topic after approval?</a:t>
            </a:r>
            <a:r>
              <a:rPr sz="2000" b="0">
                <a:solidFill>
                  <a:srgbClr val="1F2D3A"/>
                </a:solidFill>
              </a:rPr>
              <a:t> No — it is fixed together with the project plan.</a:t>
            </a:r>
          </a:p>
        </p:txBody>
      </p:sp>
    </p:spTree>
  </p:cSld>
  <p:clrMapOvr>
    <a:masterClrMapping/>
  </p:clrMapOvr>
</p:sld>
</file>

<file path=ppt/slides/slide5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rteu-logo-small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40080" y="164592"/>
            <a:ext cx="242773" cy="329184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1051560" y="182880"/>
            <a:ext cx="7315200" cy="32004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100" b="0">
                <a:solidFill>
                  <a:srgbClr val="5B6770"/>
                </a:solidFill>
              </a:rPr>
              <a:t>CEN207 Data Structures · Project Guide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40080" y="6446520"/>
            <a:ext cx="73152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000" b="0">
                <a:solidFill>
                  <a:srgbClr val="5B6770"/>
                </a:solidFill>
              </a:rPr>
              <a:t>RTEU Computer Engineering · Fall 2026–2027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0637215" y="6446520"/>
            <a:ext cx="9144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r"/>
            <a:r>
              <a:rPr sz="1000" b="0">
                <a:solidFill>
                  <a:srgbClr val="5B6770"/>
                </a:solidFill>
              </a:rPr>
              <a:t>55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40080" y="548640"/>
            <a:ext cx="10911535" cy="731520"/>
          </a:xfrm>
          <a:prstGeom prst="rect">
            <a:avLst/>
          </a:prstGeom>
          <a:noFill/>
        </p:spPr>
        <p:txBody>
          <a:bodyPr wrap="square" lIns="45720" rIns="45720" anchor="ctr">
            <a:spAutoFit/>
          </a:bodyPr>
          <a:lstStyle/>
          <a:p>
            <a:r>
              <a:rPr sz="3000" b="1">
                <a:solidFill>
                  <a:srgbClr val="2E7D32"/>
                </a:solidFill>
              </a:rPr>
              <a:t>FAQ — coverage and submission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640080" y="1325880"/>
            <a:ext cx="10911535" cy="770128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l"/>
            <a:r>
              <a:rPr sz="2000" b="1">
                <a:solidFill>
                  <a:srgbClr val="1F2D3A"/>
                </a:solidFill>
              </a:rPr>
              <a:t>Coverage below 100%?</a:t>
            </a:r>
            <a:r>
              <a:rPr sz="2000" b="0">
                <a:solidFill>
                  <a:srgbClr val="1F2D3A"/>
                </a:solidFill>
              </a:rPr>
              <a:t> Not accepted (see acceptance conditions) — reach 100% before the deadline.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640080" y="2205736"/>
            <a:ext cx="10911535" cy="770128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l"/>
            <a:r>
              <a:rPr sz="2000" b="1">
                <a:solidFill>
                  <a:srgbClr val="1F2D3A"/>
                </a:solidFill>
              </a:rPr>
              <a:t>Do library collections (e.g. `java.util`) count?</a:t>
            </a:r>
            <a:r>
              <a:rPr sz="2000" b="0">
                <a:solidFill>
                  <a:srgbClr val="1F2D3A"/>
                </a:solidFill>
              </a:rPr>
              <a:t> No — implement the basic operations yourself.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640080" y="3085592"/>
            <a:ext cx="10911535" cy="770128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l"/>
            <a:r>
              <a:rPr sz="2000" b="1">
                <a:solidFill>
                  <a:srgbClr val="1F2D3A"/>
                </a:solidFill>
              </a:rPr>
              <a:t>Compiled files in the repo/archive?</a:t>
            </a:r>
            <a:r>
              <a:rPr sz="2000" b="0">
                <a:solidFill>
                  <a:srgbClr val="1F2D3A"/>
                </a:solidFill>
              </a:rPr>
              <a:t> No — remove with </a:t>
            </a:r>
            <a:r>
              <a:rPr sz="2000" b="0">
                <a:solidFill>
                  <a:srgbClr val="A1123F"/>
                </a:solidFill>
                <a:latin typeface="Consolas"/>
              </a:rPr>
              <a:t>.gitignore</a:t>
            </a:r>
            <a:r>
              <a:rPr sz="2000" b="0">
                <a:solidFill>
                  <a:srgbClr val="1F2D3A"/>
                </a:solidFill>
              </a:rPr>
              <a:t>; their presence is grounds for rejection.</a:t>
            </a:r>
          </a:p>
        </p:txBody>
      </p:sp>
    </p:spTree>
  </p:cSld>
  <p:clrMapOvr>
    <a:masterClrMapping/>
  </p:clrMapOvr>
</p:sld>
</file>

<file path=ppt/slides/slide5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2E7D32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1051560" y="182880"/>
            <a:ext cx="7315200" cy="32004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100" b="0">
                <a:solidFill>
                  <a:srgbClr val="D8F0F2"/>
                </a:solidFill>
              </a:rPr>
              <a:t>CEN207 Data Structures · Project Guide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640080" y="6446520"/>
            <a:ext cx="73152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000" b="0">
                <a:solidFill>
                  <a:srgbClr val="D8F0F2"/>
                </a:solidFill>
              </a:rPr>
              <a:t>RTEU Computer Engineering · Fall 2026–2027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10637215" y="6446520"/>
            <a:ext cx="9144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r"/>
            <a:r>
              <a:rPr sz="1000" b="0">
                <a:solidFill>
                  <a:srgbClr val="D8F0F2"/>
                </a:solidFill>
              </a:rPr>
              <a:t>56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640080" y="2743200"/>
            <a:ext cx="10911535" cy="128016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l"/>
            <a:r>
              <a:rPr sz="4000" b="1">
                <a:solidFill>
                  <a:srgbClr val="FFFFFF"/>
                </a:solidFill>
              </a:rPr>
              <a:t>Appendix — Project Topic List</a:t>
            </a:r>
          </a:p>
        </p:txBody>
      </p:sp>
    </p:spTree>
  </p:cSld>
  <p:clrMapOvr>
    <a:masterClrMapping/>
  </p:clrMapOvr>
</p:sld>
</file>

<file path=ppt/slides/slide57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rteu-logo-small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40080" y="164592"/>
            <a:ext cx="242773" cy="329184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1051560" y="182880"/>
            <a:ext cx="7315200" cy="32004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100" b="0">
                <a:solidFill>
                  <a:srgbClr val="5B6770"/>
                </a:solidFill>
              </a:rPr>
              <a:t>CEN207 Data Structures · Project Guide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40080" y="6446520"/>
            <a:ext cx="73152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000" b="0">
                <a:solidFill>
                  <a:srgbClr val="5B6770"/>
                </a:solidFill>
              </a:rPr>
              <a:t>RTEU Computer Engineering · Fall 2026–2027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0637215" y="6446520"/>
            <a:ext cx="9144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r"/>
            <a:r>
              <a:rPr sz="1000" b="0">
                <a:solidFill>
                  <a:srgbClr val="5B6770"/>
                </a:solidFill>
              </a:rPr>
              <a:t>57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40080" y="548640"/>
            <a:ext cx="10911535" cy="731520"/>
          </a:xfrm>
          <a:prstGeom prst="rect">
            <a:avLst/>
          </a:prstGeom>
          <a:noFill/>
        </p:spPr>
        <p:txBody>
          <a:bodyPr wrap="square" lIns="45720" rIns="45720" anchor="ctr">
            <a:spAutoFit/>
          </a:bodyPr>
          <a:lstStyle/>
          <a:p>
            <a:r>
              <a:rPr sz="3000" b="1">
                <a:solidFill>
                  <a:srgbClr val="2E7D32"/>
                </a:solidFill>
              </a:rPr>
              <a:t>Eight topic groups</a:t>
            </a:r>
          </a:p>
        </p:txBody>
      </p:sp>
      <p:graphicFrame>
        <p:nvGraphicFramePr>
          <p:cNvPr id="7" name="Table 6"/>
          <p:cNvGraphicFramePr>
            <a:graphicFrameLocks noGrp="1"/>
          </p:cNvGraphicFramePr>
          <p:nvPr/>
        </p:nvGraphicFramePr>
        <p:xfrm>
          <a:off x="640080" y="1325880"/>
          <a:ext cx="10729675" cy="326440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000448"/>
                <a:gridCol w="8729227"/>
              </a:tblGrid>
              <a:tr h="362711">
                <a:tc>
                  <a:txBody>
                    <a:bodyPr wrap="square"/>
                    <a:lstStyle/>
                    <a:p>
                      <a:r>
                        <a:rPr sz="1439" b="1">
                          <a:solidFill>
                            <a:srgbClr val="FFFFFF"/>
                          </a:solidFill>
                        </a:rPr>
                        <a:t>Range</a:t>
                      </a:r>
                    </a:p>
                  </a:txBody>
                  <a:tcPr marL="54864" marR="54864" marT="27432" marB="27432" anchor="ctr">
                    <a:solidFill>
                      <a:srgbClr val="2E7D32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439" b="1">
                          <a:solidFill>
                            <a:srgbClr val="FFFFFF"/>
                          </a:solidFill>
                        </a:rPr>
                        <a:t>Theme</a:t>
                      </a:r>
                    </a:p>
                  </a:txBody>
                  <a:tcPr marL="54864" marR="54864" marT="27432" marB="27432" anchor="ctr">
                    <a:solidFill>
                      <a:srgbClr val="2E7D32"/>
                    </a:solidFill>
                  </a:tcPr>
                </a:tc>
              </a:tr>
              <a:tr h="362711">
                <a:tc>
                  <a:txBody>
                    <a:bodyPr wrap="square"/>
                    <a:lstStyle/>
                    <a:p>
                      <a:r>
                        <a:rPr sz="1439" b="0">
                          <a:solidFill>
                            <a:srgbClr val="1F2D3A"/>
                          </a:solidFill>
                        </a:rPr>
                        <a:t>001–025</a:t>
                      </a:r>
                    </a:p>
                  </a:txBody>
                  <a:tcPr marL="54864" marR="54864" marT="27432" marB="27432" anchor="ctr">
                    <a:solidFill>
                      <a:srgbClr val="FFFFFF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439" b="0">
                          <a:solidFill>
                            <a:srgbClr val="1F2D3A"/>
                          </a:solidFill>
                        </a:rPr>
                        <a:t>Transport, maps and routing</a:t>
                      </a:r>
                    </a:p>
                  </a:txBody>
                  <a:tcPr marL="54864" marR="54864" marT="27432" marB="27432" anchor="ctr">
                    <a:solidFill>
                      <a:srgbClr val="FFFFFF"/>
                    </a:solidFill>
                  </a:tcPr>
                </a:tc>
              </a:tr>
              <a:tr h="362711">
                <a:tc>
                  <a:txBody>
                    <a:bodyPr wrap="square"/>
                    <a:lstStyle/>
                    <a:p>
                      <a:r>
                        <a:rPr sz="1439" b="0">
                          <a:solidFill>
                            <a:srgbClr val="1F2D3A"/>
                          </a:solidFill>
                        </a:rPr>
                        <a:t>026–050</a:t>
                      </a:r>
                    </a:p>
                  </a:txBody>
                  <a:tcPr marL="54864" marR="54864" marT="27432" marB="27432" anchor="ctr">
                    <a:solidFill>
                      <a:srgbClr val="EAF6EC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439" b="0">
                          <a:solidFill>
                            <a:srgbClr val="1F2D3A"/>
                          </a:solidFill>
                        </a:rPr>
                        <a:t>Games and puzzles</a:t>
                      </a:r>
                    </a:p>
                  </a:txBody>
                  <a:tcPr marL="54864" marR="54864" marT="27432" marB="27432" anchor="ctr">
                    <a:solidFill>
                      <a:srgbClr val="EAF6EC"/>
                    </a:solidFill>
                  </a:tcPr>
                </a:tc>
              </a:tr>
              <a:tr h="362711">
                <a:tc>
                  <a:txBody>
                    <a:bodyPr wrap="square"/>
                    <a:lstStyle/>
                    <a:p>
                      <a:r>
                        <a:rPr sz="1439" b="0">
                          <a:solidFill>
                            <a:srgbClr val="1F2D3A"/>
                          </a:solidFill>
                        </a:rPr>
                        <a:t>051–075</a:t>
                      </a:r>
                    </a:p>
                  </a:txBody>
                  <a:tcPr marL="54864" marR="54864" marT="27432" marB="27432" anchor="ctr">
                    <a:solidFill>
                      <a:srgbClr val="FFFFFF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439" b="0">
                          <a:solidFill>
                            <a:srgbClr val="1F2D3A"/>
                          </a:solidFill>
                        </a:rPr>
                        <a:t>Text, language and search</a:t>
                      </a:r>
                    </a:p>
                  </a:txBody>
                  <a:tcPr marL="54864" marR="54864" marT="27432" marB="27432" anchor="ctr">
                    <a:solidFill>
                      <a:srgbClr val="FFFFFF"/>
                    </a:solidFill>
                  </a:tcPr>
                </a:tc>
              </a:tr>
              <a:tr h="362711">
                <a:tc>
                  <a:txBody>
                    <a:bodyPr wrap="square"/>
                    <a:lstStyle/>
                    <a:p>
                      <a:r>
                        <a:rPr sz="1439" b="0">
                          <a:solidFill>
                            <a:srgbClr val="1F2D3A"/>
                          </a:solidFill>
                        </a:rPr>
                        <a:t>076–100</a:t>
                      </a:r>
                    </a:p>
                  </a:txBody>
                  <a:tcPr marL="54864" marR="54864" marT="27432" marB="27432" anchor="ctr">
                    <a:solidFill>
                      <a:srgbClr val="EAF6EC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439" b="0">
                          <a:solidFill>
                            <a:srgbClr val="1F2D3A"/>
                          </a:solidFill>
                        </a:rPr>
                        <a:t>Science, health and bioinformatics</a:t>
                      </a:r>
                    </a:p>
                  </a:txBody>
                  <a:tcPr marL="54864" marR="54864" marT="27432" marB="27432" anchor="ctr">
                    <a:solidFill>
                      <a:srgbClr val="EAF6EC"/>
                    </a:solidFill>
                  </a:tcPr>
                </a:tc>
              </a:tr>
              <a:tr h="362711">
                <a:tc>
                  <a:txBody>
                    <a:bodyPr wrap="square"/>
                    <a:lstStyle/>
                    <a:p>
                      <a:r>
                        <a:rPr sz="1439" b="0">
                          <a:solidFill>
                            <a:srgbClr val="1F2D3A"/>
                          </a:solidFill>
                        </a:rPr>
                        <a:t>101–125</a:t>
                      </a:r>
                    </a:p>
                  </a:txBody>
                  <a:tcPr marL="54864" marR="54864" marT="27432" marB="27432" anchor="ctr">
                    <a:solidFill>
                      <a:srgbClr val="FFFFFF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439" b="0">
                          <a:solidFill>
                            <a:srgbClr val="1F2D3A"/>
                          </a:solidFill>
                        </a:rPr>
                        <a:t>Networks and computer systems</a:t>
                      </a:r>
                    </a:p>
                  </a:txBody>
                  <a:tcPr marL="54864" marR="54864" marT="27432" marB="27432" anchor="ctr">
                    <a:solidFill>
                      <a:srgbClr val="FFFFFF"/>
                    </a:solidFill>
                  </a:tcPr>
                </a:tc>
              </a:tr>
              <a:tr h="362711">
                <a:tc>
                  <a:txBody>
                    <a:bodyPr wrap="square"/>
                    <a:lstStyle/>
                    <a:p>
                      <a:r>
                        <a:rPr sz="1439" b="0">
                          <a:solidFill>
                            <a:srgbClr val="1F2D3A"/>
                          </a:solidFill>
                        </a:rPr>
                        <a:t>126–150</a:t>
                      </a:r>
                    </a:p>
                  </a:txBody>
                  <a:tcPr marL="54864" marR="54864" marT="27432" marB="27432" anchor="ctr">
                    <a:solidFill>
                      <a:srgbClr val="EAF6EC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439" b="0">
                          <a:solidFill>
                            <a:srgbClr val="1F2D3A"/>
                          </a:solidFill>
                        </a:rPr>
                        <a:t>Logistics, manufacturing and commerce</a:t>
                      </a:r>
                    </a:p>
                  </a:txBody>
                  <a:tcPr marL="54864" marR="54864" marT="27432" marB="27432" anchor="ctr">
                    <a:solidFill>
                      <a:srgbClr val="EAF6EC"/>
                    </a:solidFill>
                  </a:tcPr>
                </a:tc>
              </a:tr>
              <a:tr h="362711">
                <a:tc>
                  <a:txBody>
                    <a:bodyPr wrap="square"/>
                    <a:lstStyle/>
                    <a:p>
                      <a:r>
                        <a:rPr sz="1439" b="0">
                          <a:solidFill>
                            <a:srgbClr val="1F2D3A"/>
                          </a:solidFill>
                        </a:rPr>
                        <a:t>151–175</a:t>
                      </a:r>
                    </a:p>
                  </a:txBody>
                  <a:tcPr marL="54864" marR="54864" marT="27432" marB="27432" anchor="ctr">
                    <a:solidFill>
                      <a:srgbClr val="FFFFFF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439" b="0">
                          <a:solidFill>
                            <a:srgbClr val="1F2D3A"/>
                          </a:solidFill>
                        </a:rPr>
                        <a:t>Media, social networks and culture</a:t>
                      </a:r>
                    </a:p>
                  </a:txBody>
                  <a:tcPr marL="54864" marR="54864" marT="27432" marB="27432" anchor="ctr">
                    <a:solidFill>
                      <a:srgbClr val="FFFFFF"/>
                    </a:solidFill>
                  </a:tcPr>
                </a:tc>
              </a:tr>
              <a:tr h="362719">
                <a:tc>
                  <a:txBody>
                    <a:bodyPr wrap="square"/>
                    <a:lstStyle/>
                    <a:p>
                      <a:r>
                        <a:rPr sz="1439" b="0">
                          <a:solidFill>
                            <a:srgbClr val="1F2D3A"/>
                          </a:solidFill>
                        </a:rPr>
                        <a:t>176–200</a:t>
                      </a:r>
                    </a:p>
                  </a:txBody>
                  <a:tcPr marL="54864" marR="54864" marT="27432" marB="27432" anchor="ctr">
                    <a:solidFill>
                      <a:srgbClr val="EAF6EC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439" b="0">
                          <a:solidFill>
                            <a:srgbClr val="1F2D3A"/>
                          </a:solidFill>
                        </a:rPr>
                        <a:t>City, environment, disasters and agriculture</a:t>
                      </a:r>
                    </a:p>
                  </a:txBody>
                  <a:tcPr marL="54864" marR="54864" marT="27432" marB="27432" anchor="ctr">
                    <a:solidFill>
                      <a:srgbClr val="EAF6EC"/>
                    </a:solidFill>
                  </a:tcPr>
                </a:tc>
              </a:tr>
            </a:tbl>
          </a:graphicData>
        </a:graphic>
      </p:graphicFrame>
    </p:spTree>
  </p:cSld>
  <p:clrMapOvr>
    <a:masterClrMapping/>
  </p:clrMapOvr>
</p:sld>
</file>

<file path=ppt/slides/slide58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rteu-logo-small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40080" y="164592"/>
            <a:ext cx="242773" cy="329184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1051560" y="182880"/>
            <a:ext cx="7315200" cy="32004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100" b="0">
                <a:solidFill>
                  <a:srgbClr val="5B6770"/>
                </a:solidFill>
              </a:rPr>
              <a:t>CEN207 Data Structures · Project Guide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40080" y="6446520"/>
            <a:ext cx="73152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000" b="0">
                <a:solidFill>
                  <a:srgbClr val="5B6770"/>
                </a:solidFill>
              </a:rPr>
              <a:t>RTEU Computer Engineering · Fall 2026–2027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0637215" y="6446520"/>
            <a:ext cx="9144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r"/>
            <a:r>
              <a:rPr sz="1000" b="0">
                <a:solidFill>
                  <a:srgbClr val="5B6770"/>
                </a:solidFill>
              </a:rPr>
              <a:t>58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40080" y="548640"/>
            <a:ext cx="10911535" cy="731520"/>
          </a:xfrm>
          <a:prstGeom prst="rect">
            <a:avLst/>
          </a:prstGeom>
          <a:noFill/>
        </p:spPr>
        <p:txBody>
          <a:bodyPr wrap="square" lIns="45720" rIns="45720" anchor="ctr">
            <a:spAutoFit/>
          </a:bodyPr>
          <a:lstStyle/>
          <a:p>
            <a:r>
              <a:rPr sz="3000" b="1">
                <a:solidFill>
                  <a:srgbClr val="2E7D32"/>
                </a:solidFill>
              </a:rPr>
              <a:t>How a topic box reads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640080" y="1325880"/>
            <a:ext cx="10911535" cy="84328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>
              <a:spcAft>
                <a:spcPts val="300"/>
              </a:spcAft>
            </a:pPr>
            <a:r>
              <a:rPr sz="2000" b="1">
                <a:solidFill>
                  <a:srgbClr val="2E7D32"/>
                </a:solidFill>
              </a:rPr>
              <a:t>• </a:t>
            </a:r>
            <a:r>
              <a:rPr sz="2000" b="0">
                <a:solidFill>
                  <a:srgbClr val="1F2D3A"/>
                </a:solidFill>
              </a:rPr>
              <a:t>A short </a:t>
            </a:r>
            <a:r>
              <a:rPr sz="2000" b="1">
                <a:solidFill>
                  <a:srgbClr val="1F2D3A"/>
                </a:solidFill>
              </a:rPr>
              <a:t>summary</a:t>
            </a:r>
            <a:r>
              <a:rPr sz="2000" b="0">
                <a:solidFill>
                  <a:srgbClr val="1F2D3A"/>
                </a:solidFill>
              </a:rPr>
              <a:t> of the application</a:t>
            </a:r>
          </a:p>
          <a:p>
            <a:pPr>
              <a:spcAft>
                <a:spcPts val="300"/>
              </a:spcAft>
            </a:pPr>
            <a:r>
              <a:rPr sz="2000" b="1">
                <a:solidFill>
                  <a:srgbClr val="2E7D32"/>
                </a:solidFill>
              </a:rPr>
              <a:t>• </a:t>
            </a:r>
            <a:r>
              <a:rPr sz="2000" b="0">
                <a:solidFill>
                  <a:srgbClr val="1F2D3A"/>
                </a:solidFill>
              </a:rPr>
              <a:t>Then, for </a:t>
            </a:r>
            <a:r>
              <a:rPr sz="2000" b="1">
                <a:solidFill>
                  <a:srgbClr val="1F2D3A"/>
                </a:solidFill>
              </a:rPr>
              <a:t>every</a:t>
            </a:r>
            <a:r>
              <a:rPr sz="2000" b="0">
                <a:solidFill>
                  <a:srgbClr val="1F2D3A"/>
                </a:solidFill>
              </a:rPr>
              <a:t> requirement code (V1–V6 and F1–F9), one sentence: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640080" y="2278888"/>
            <a:ext cx="10911535" cy="439928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l"/>
            <a:r>
              <a:rPr sz="2000" b="0">
                <a:solidFill>
                  <a:srgbClr val="1F2D3A"/>
                </a:solidFill>
              </a:rPr>
              <a:t>what it stores and what operation it performs — </a:t>
            </a:r>
            <a:r>
              <a:rPr sz="2000" b="1">
                <a:solidFill>
                  <a:srgbClr val="1F2D3A"/>
                </a:solidFill>
              </a:rPr>
              <a:t>in that application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640080" y="2828544"/>
            <a:ext cx="10911535" cy="467359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>
              <a:spcAft>
                <a:spcPts val="300"/>
              </a:spcAft>
            </a:pPr>
            <a:r>
              <a:rPr sz="2000" b="1">
                <a:solidFill>
                  <a:srgbClr val="2E7D32"/>
                </a:solidFill>
              </a:rPr>
              <a:t>• </a:t>
            </a:r>
            <a:r>
              <a:rPr sz="2000" b="0">
                <a:solidFill>
                  <a:srgbClr val="1F2D3A"/>
                </a:solidFill>
              </a:rPr>
              <a:t>Same requirement, different story each time</a:t>
            </a:r>
          </a:p>
        </p:txBody>
      </p:sp>
    </p:spTree>
  </p:cSld>
  <p:clrMapOvr>
    <a:masterClrMapping/>
  </p:clrMapOvr>
</p:sld>
</file>

<file path=ppt/slides/slide59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rteu-logo-small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40080" y="164592"/>
            <a:ext cx="242773" cy="329184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1051560" y="182880"/>
            <a:ext cx="7315200" cy="32004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100" b="0">
                <a:solidFill>
                  <a:srgbClr val="5B6770"/>
                </a:solidFill>
              </a:rPr>
              <a:t>CEN207 Data Structures · Project Guide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40080" y="6446520"/>
            <a:ext cx="73152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000" b="0">
                <a:solidFill>
                  <a:srgbClr val="5B6770"/>
                </a:solidFill>
              </a:rPr>
              <a:t>RTEU Computer Engineering · Fall 2026–2027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0637215" y="6446520"/>
            <a:ext cx="9144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r"/>
            <a:r>
              <a:rPr sz="1000" b="0">
                <a:solidFill>
                  <a:srgbClr val="5B6770"/>
                </a:solidFill>
              </a:rPr>
              <a:t>59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40080" y="548640"/>
            <a:ext cx="10911535" cy="731520"/>
          </a:xfrm>
          <a:prstGeom prst="rect">
            <a:avLst/>
          </a:prstGeom>
          <a:noFill/>
        </p:spPr>
        <p:txBody>
          <a:bodyPr wrap="square" lIns="45720" rIns="45720" anchor="ctr">
            <a:spAutoFit/>
          </a:bodyPr>
          <a:lstStyle/>
          <a:p>
            <a:r>
              <a:rPr sz="3000" b="1">
                <a:solidFill>
                  <a:srgbClr val="2E7D32"/>
                </a:solidFill>
              </a:rPr>
              <a:t>Example — 001 Metro Network Route Planner (1/2)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640080" y="1325880"/>
            <a:ext cx="10911535" cy="770128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l"/>
            <a:r>
              <a:rPr sz="2000" b="0">
                <a:solidFill>
                  <a:srgbClr val="1F2D3A"/>
                </a:solidFill>
              </a:rPr>
              <a:t>A console app merging a city's metro/tram/funicular lines into one network; suggests the fastest or fewest-transfer route (~12 lines, 250 stations).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640080" y="2205736"/>
            <a:ext cx="10911535" cy="234696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>
              <a:spcAft>
                <a:spcPts val="300"/>
              </a:spcAft>
            </a:pPr>
            <a:r>
              <a:rPr sz="2000" b="1">
                <a:solidFill>
                  <a:srgbClr val="2E7D32"/>
                </a:solidFill>
              </a:rPr>
              <a:t>• </a:t>
            </a:r>
            <a:r>
              <a:rPr sz="2000" b="1">
                <a:solidFill>
                  <a:srgbClr val="1F2D3A"/>
                </a:solidFill>
              </a:rPr>
              <a:t>V1</a:t>
            </a:r>
            <a:r>
              <a:rPr sz="2000" b="0">
                <a:solidFill>
                  <a:srgbClr val="1F2D3A"/>
                </a:solidFill>
              </a:rPr>
              <a:t> Each line: a doubly linked list of stations; ring lines use a circular list</a:t>
            </a:r>
          </a:p>
          <a:p>
            <a:pPr>
              <a:spcAft>
                <a:spcPts val="300"/>
              </a:spcAft>
            </a:pPr>
            <a:r>
              <a:rPr sz="2000" b="1">
                <a:solidFill>
                  <a:srgbClr val="2E7D32"/>
                </a:solidFill>
              </a:rPr>
              <a:t>• </a:t>
            </a:r>
            <a:r>
              <a:rPr sz="2000" b="1">
                <a:solidFill>
                  <a:srgbClr val="1F2D3A"/>
                </a:solidFill>
              </a:rPr>
              <a:t>V2</a:t>
            </a:r>
            <a:r>
              <a:rPr sz="2000" b="0">
                <a:solidFill>
                  <a:srgbClr val="1F2D3A"/>
                </a:solidFill>
              </a:rPr>
              <a:t> Time-slot × station density table stored as a sparse matrix</a:t>
            </a:r>
          </a:p>
          <a:p>
            <a:pPr>
              <a:spcAft>
                <a:spcPts val="300"/>
              </a:spcAft>
            </a:pPr>
            <a:r>
              <a:rPr sz="2000" b="1">
                <a:solidFill>
                  <a:srgbClr val="2E7D32"/>
                </a:solidFill>
              </a:rPr>
              <a:t>• </a:t>
            </a:r>
            <a:r>
              <a:rPr sz="2000" b="1">
                <a:solidFill>
                  <a:srgbClr val="1F2D3A"/>
                </a:solidFill>
              </a:rPr>
              <a:t>V3</a:t>
            </a:r>
            <a:r>
              <a:rPr sz="2000" b="0">
                <a:solidFill>
                  <a:srgbClr val="1F2D3A"/>
                </a:solidFill>
              </a:rPr>
              <a:t> Route adjustments undone with a stack; turnstile entries queued</a:t>
            </a:r>
          </a:p>
          <a:p>
            <a:pPr>
              <a:spcAft>
                <a:spcPts val="300"/>
              </a:spcAft>
            </a:pPr>
            <a:r>
              <a:rPr sz="2000" b="1">
                <a:solidFill>
                  <a:srgbClr val="2E7D32"/>
                </a:solidFill>
              </a:rPr>
              <a:t>• </a:t>
            </a:r>
            <a:r>
              <a:rPr sz="2000" b="1">
                <a:solidFill>
                  <a:srgbClr val="1F2D3A"/>
                </a:solidFill>
              </a:rPr>
              <a:t>V4</a:t>
            </a:r>
            <a:r>
              <a:rPr sz="2000" b="0">
                <a:solidFill>
                  <a:srgbClr val="1F2D3A"/>
                </a:solidFill>
              </a:rPr>
              <a:t> Fault reports kept in a heap by severity</a:t>
            </a:r>
          </a:p>
          <a:p>
            <a:pPr>
              <a:spcAft>
                <a:spcPts val="300"/>
              </a:spcAft>
            </a:pPr>
            <a:r>
              <a:rPr sz="2000" b="1">
                <a:solidFill>
                  <a:srgbClr val="2E7D32"/>
                </a:solidFill>
              </a:rPr>
              <a:t>• </a:t>
            </a:r>
            <a:r>
              <a:rPr sz="2000" b="1">
                <a:solidFill>
                  <a:srgbClr val="1F2D3A"/>
                </a:solidFill>
              </a:rPr>
              <a:t>V5</a:t>
            </a:r>
            <a:r>
              <a:rPr sz="2000" b="0">
                <a:solidFill>
                  <a:srgbClr val="1F2D3A"/>
                </a:solidFill>
              </a:rPr>
              <a:t> BFS finds the fewest-stop route; DFS finds regions cut off by a closure</a:t>
            </a:r>
          </a:p>
          <a:p>
            <a:pPr>
              <a:spcAft>
                <a:spcPts val="300"/>
              </a:spcAft>
            </a:pPr>
            <a:r>
              <a:rPr sz="2000" b="1">
                <a:solidFill>
                  <a:srgbClr val="2E7D32"/>
                </a:solidFill>
              </a:rPr>
              <a:t>• </a:t>
            </a:r>
            <a:r>
              <a:rPr sz="2000" b="1">
                <a:solidFill>
                  <a:srgbClr val="1F2D3A"/>
                </a:solidFill>
              </a:rPr>
              <a:t>V6</a:t>
            </a:r>
            <a:r>
              <a:rPr sz="2000" b="0">
                <a:solidFill>
                  <a:srgbClr val="1F2D3A"/>
                </a:solidFill>
              </a:rPr>
              <a:t> Station name → record in a hash table; binary search over sorted codes</a:t>
            </a:r>
          </a:p>
        </p:txBody>
      </p:sp>
    </p:spTree>
  </p:cSld>
  <p:clrMapOvr>
    <a:masterClrMapping/>
  </p:clrMapOvr>
</p:sld>
</file>

<file path=ppt/slides/slide60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rteu-logo-small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40080" y="164592"/>
            <a:ext cx="242773" cy="329184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1051560" y="182880"/>
            <a:ext cx="7315200" cy="32004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100" b="0">
                <a:solidFill>
                  <a:srgbClr val="5B6770"/>
                </a:solidFill>
              </a:rPr>
              <a:t>CEN207 Data Structures · Project Guide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40080" y="6446520"/>
            <a:ext cx="73152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000" b="0">
                <a:solidFill>
                  <a:srgbClr val="5B6770"/>
                </a:solidFill>
              </a:rPr>
              <a:t>RTEU Computer Engineering · Fall 2026–2027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0637215" y="6446520"/>
            <a:ext cx="9144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r"/>
            <a:r>
              <a:rPr sz="1000" b="0">
                <a:solidFill>
                  <a:srgbClr val="5B6770"/>
                </a:solidFill>
              </a:rPr>
              <a:t>60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40080" y="548640"/>
            <a:ext cx="10911535" cy="731520"/>
          </a:xfrm>
          <a:prstGeom prst="rect">
            <a:avLst/>
          </a:prstGeom>
          <a:noFill/>
        </p:spPr>
        <p:txBody>
          <a:bodyPr wrap="square" lIns="45720" rIns="45720" anchor="ctr">
            <a:spAutoFit/>
          </a:bodyPr>
          <a:lstStyle/>
          <a:p>
            <a:r>
              <a:rPr sz="3000" b="1">
                <a:solidFill>
                  <a:srgbClr val="2E7D32"/>
                </a:solidFill>
              </a:rPr>
              <a:t>Example — 001 Metro Network Route Planner (2/2)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640080" y="1325880"/>
            <a:ext cx="10911535" cy="300736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>
              <a:spcAft>
                <a:spcPts val="300"/>
              </a:spcAft>
            </a:pPr>
            <a:r>
              <a:rPr sz="2000" b="1">
                <a:solidFill>
                  <a:srgbClr val="2E7D32"/>
                </a:solidFill>
              </a:rPr>
              <a:t>• </a:t>
            </a:r>
            <a:r>
              <a:rPr sz="2000" b="1">
                <a:solidFill>
                  <a:srgbClr val="1F2D3A"/>
                </a:solidFill>
              </a:rPr>
              <a:t>F2</a:t>
            </a:r>
            <a:r>
              <a:rPr sz="2000" b="0">
                <a:solidFill>
                  <a:srgbClr val="1F2D3A"/>
                </a:solidFill>
              </a:rPr>
              <a:t> Dijkstra: fastest route in minutes; Kruskal: cheapest new-line network</a:t>
            </a:r>
          </a:p>
          <a:p>
            <a:pPr>
              <a:spcAft>
                <a:spcPts val="300"/>
              </a:spcAft>
            </a:pPr>
            <a:r>
              <a:rPr sz="2000" b="1">
                <a:solidFill>
                  <a:srgbClr val="2E7D32"/>
                </a:solidFill>
              </a:rPr>
              <a:t>• </a:t>
            </a:r>
            <a:r>
              <a:rPr sz="2000" b="1">
                <a:solidFill>
                  <a:srgbClr val="1F2D3A"/>
                </a:solidFill>
              </a:rPr>
              <a:t>F3</a:t>
            </a:r>
            <a:r>
              <a:rPr sz="2000" b="0">
                <a:solidFill>
                  <a:srgbClr val="1F2D3A"/>
                </a:solidFill>
              </a:rPr>
              <a:t> Route options sorted by duration/transfers/distance, three algorithms compared</a:t>
            </a:r>
          </a:p>
          <a:p>
            <a:pPr>
              <a:spcAft>
                <a:spcPts val="300"/>
              </a:spcAft>
            </a:pPr>
            <a:r>
              <a:rPr sz="2000" b="1">
                <a:solidFill>
                  <a:srgbClr val="2E7D32"/>
                </a:solidFill>
              </a:rPr>
              <a:t>• </a:t>
            </a:r>
            <a:r>
              <a:rPr sz="2000" b="1">
                <a:solidFill>
                  <a:srgbClr val="1F2D3A"/>
                </a:solidFill>
              </a:rPr>
              <a:t>F4</a:t>
            </a:r>
            <a:r>
              <a:rPr sz="2000" b="0">
                <a:solidFill>
                  <a:srgbClr val="1F2D3A"/>
                </a:solidFill>
              </a:rPr>
              <a:t> Departure times per station in an AVL tree — fast "next train after X" queries</a:t>
            </a:r>
          </a:p>
          <a:p>
            <a:pPr>
              <a:spcAft>
                <a:spcPts val="300"/>
              </a:spcAft>
            </a:pPr>
            <a:r>
              <a:rPr sz="2000" b="1">
                <a:solidFill>
                  <a:srgbClr val="2E7D32"/>
                </a:solidFill>
              </a:rPr>
              <a:t>• </a:t>
            </a:r>
            <a:r>
              <a:rPr sz="2000" b="1">
                <a:solidFill>
                  <a:srgbClr val="1F2D3A"/>
                </a:solidFill>
              </a:rPr>
              <a:t>F5</a:t>
            </a:r>
            <a:r>
              <a:rPr sz="2000" b="0">
                <a:solidFill>
                  <a:srgbClr val="1F2D3A"/>
                </a:solidFill>
              </a:rPr>
              <a:t> Typed station name matched with KMP; misspelling corrected via edit distance</a:t>
            </a:r>
          </a:p>
          <a:p>
            <a:pPr>
              <a:spcAft>
                <a:spcPts val="300"/>
              </a:spcAft>
            </a:pPr>
            <a:r>
              <a:rPr sz="2000" b="1">
                <a:solidFill>
                  <a:srgbClr val="2E7D32"/>
                </a:solidFill>
              </a:rPr>
              <a:t>• </a:t>
            </a:r>
            <a:r>
              <a:rPr sz="2000" b="1">
                <a:solidFill>
                  <a:srgbClr val="1F2D3A"/>
                </a:solidFill>
              </a:rPr>
              <a:t>F6</a:t>
            </a:r>
            <a:r>
              <a:rPr sz="2000" b="0">
                <a:solidFill>
                  <a:srgbClr val="1F2D3A"/>
                </a:solidFill>
              </a:rPr>
              <a:t> Station names autocomplete via a trie; union-find groups reachable regions</a:t>
            </a:r>
          </a:p>
          <a:p>
            <a:pPr>
              <a:spcAft>
                <a:spcPts val="300"/>
              </a:spcAft>
            </a:pPr>
            <a:r>
              <a:rPr sz="2000" b="1">
                <a:solidFill>
                  <a:srgbClr val="2E7D32"/>
                </a:solidFill>
              </a:rPr>
              <a:t>• </a:t>
            </a:r>
            <a:r>
              <a:rPr sz="2000" b="1">
                <a:solidFill>
                  <a:srgbClr val="1F2D3A"/>
                </a:solidFill>
              </a:rPr>
              <a:t>F7–F9</a:t>
            </a:r>
            <a:r>
              <a:rPr sz="2000" b="0">
                <a:solidFill>
                  <a:srgbClr val="1F2D3A"/>
                </a:solidFill>
              </a:rPr>
              <a:t> Trip records (sequential file), station cards (direct-access + Brent's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640080" y="4442968"/>
            <a:ext cx="10911535" cy="439928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l"/>
            <a:r>
              <a:rPr sz="2000" b="0">
                <a:solidFill>
                  <a:srgbClr val="1F2D3A"/>
                </a:solidFill>
              </a:rPr>
              <a:t>method), a B+ tree index on card number</a:t>
            </a:r>
          </a:p>
        </p:txBody>
      </p:sp>
    </p:spTree>
  </p:cSld>
  <p:clrMapOvr>
    <a:masterClrMapping/>
  </p:clrMapOvr>
</p:sld>
</file>

<file path=ppt/slides/slide6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rteu-logo-small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40080" y="164592"/>
            <a:ext cx="242773" cy="329184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1051560" y="182880"/>
            <a:ext cx="7315200" cy="32004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100" b="0">
                <a:solidFill>
                  <a:srgbClr val="5B6770"/>
                </a:solidFill>
              </a:rPr>
              <a:t>CEN207 Data Structures · Project Guide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40080" y="6446520"/>
            <a:ext cx="73152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000" b="0">
                <a:solidFill>
                  <a:srgbClr val="5B6770"/>
                </a:solidFill>
              </a:rPr>
              <a:t>RTEU Computer Engineering · Fall 2026–2027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0637215" y="6446520"/>
            <a:ext cx="9144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r"/>
            <a:r>
              <a:rPr sz="1000" b="0">
                <a:solidFill>
                  <a:srgbClr val="5B6770"/>
                </a:solidFill>
              </a:rPr>
              <a:t>61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40080" y="548640"/>
            <a:ext cx="10911535" cy="731520"/>
          </a:xfrm>
          <a:prstGeom prst="rect">
            <a:avLst/>
          </a:prstGeom>
          <a:noFill/>
        </p:spPr>
        <p:txBody>
          <a:bodyPr wrap="square" lIns="45720" rIns="45720" anchor="ctr">
            <a:spAutoFit/>
          </a:bodyPr>
          <a:lstStyle/>
          <a:p>
            <a:r>
              <a:rPr sz="3000" b="1">
                <a:solidFill>
                  <a:srgbClr val="2E7D32"/>
                </a:solidFill>
              </a:rPr>
              <a:t>Where to find the other 199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640080" y="1325880"/>
            <a:ext cx="10911535" cy="770128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l"/>
            <a:r>
              <a:rPr sz="2000" b="0">
                <a:solidFill>
                  <a:srgbClr val="1F2D3A"/>
                </a:solidFill>
              </a:rPr>
              <a:t>The full appendix — all eight groups, all 200 topic boxes — is on the </a:t>
            </a:r>
            <a:r>
              <a:rPr sz="2000" b="1">
                <a:solidFill>
                  <a:srgbClr val="1F2D3A"/>
                </a:solidFill>
              </a:rPr>
              <a:t>project guide page</a:t>
            </a:r>
            <a:r>
              <a:rPr sz="2000" b="0">
                <a:solidFill>
                  <a:srgbClr val="1F2D3A"/>
                </a:solidFill>
              </a:rPr>
              <a:t>, right after this deck's content.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640080" y="2205736"/>
            <a:ext cx="10911535" cy="439928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l"/>
            <a:r>
              <a:rPr sz="2000" b="0">
                <a:solidFill>
                  <a:srgbClr val="1F2D3A"/>
                </a:solidFill>
              </a:rPr>
              <a:t>Browse it, pick one, and write it in the team-and-topic table.</a:t>
            </a:r>
          </a:p>
        </p:txBody>
      </p:sp>
    </p:spTree>
  </p:cSld>
  <p:clrMapOvr>
    <a:masterClrMapping/>
  </p:clrMapOvr>
</p:sld>
</file>

<file path=ppt/slides/slide6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rteu-logo-small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40080" y="164592"/>
            <a:ext cx="242773" cy="329184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1051560" y="182880"/>
            <a:ext cx="7315200" cy="32004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100" b="0">
                <a:solidFill>
                  <a:srgbClr val="5B6770"/>
                </a:solidFill>
              </a:rPr>
              <a:t>CEN207 Data Structures · Project Guide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40080" y="6446520"/>
            <a:ext cx="73152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000" b="0">
                <a:solidFill>
                  <a:srgbClr val="5B6770"/>
                </a:solidFill>
              </a:rPr>
              <a:t>RTEU Computer Engineering · Fall 2026–2027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0637215" y="6446520"/>
            <a:ext cx="9144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r"/>
            <a:r>
              <a:rPr sz="1000" b="0">
                <a:solidFill>
                  <a:srgbClr val="5B6770"/>
                </a:solidFill>
              </a:rPr>
              <a:t>62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40080" y="2194560"/>
            <a:ext cx="10911535" cy="128016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ctr"/>
            <a:r>
              <a:rPr sz="4000" b="1">
                <a:solidFill>
                  <a:srgbClr val="2E7D32"/>
                </a:solidFill>
              </a:rPr>
              <a:t>Questions?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640080" y="3566160"/>
            <a:ext cx="10911535" cy="439928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ctr"/>
            <a:r>
              <a:rPr sz="2000" b="1">
                <a:solidFill>
                  <a:srgbClr val="1F2D3A"/>
                </a:solidFill>
              </a:rPr>
              <a:t>Course website:</a:t>
            </a:r>
            <a:r>
              <a:rPr sz="2000" b="0">
                <a:solidFill>
                  <a:srgbClr val="1F2D3A"/>
                </a:solidFill>
              </a:rPr>
              <a:t> ucoruh.github.io/ce205-data-structures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640080" y="4051808"/>
            <a:ext cx="10911535" cy="439928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ctr"/>
            <a:r>
              <a:rPr sz="2000" b="1">
                <a:solidFill>
                  <a:srgbClr val="1F2D3A"/>
                </a:solidFill>
              </a:rPr>
              <a:t>Next:</a:t>
            </a:r>
            <a:r>
              <a:rPr sz="2000" b="0">
                <a:solidFill>
                  <a:srgbClr val="1F2D3A"/>
                </a:solidFill>
              </a:rPr>
              <a:t> browse the full topic list on the project guide page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0</Words>
  <Application>Microsoft Macintosh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Manager/>
  <Company/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CEN207 Data Structures — Project Guide</dc:title>
  <dc:subject/>
  <dc:creator>Asst. Prof. Dr. Uğur CORUH</dc:creator>
  <cp:keywords/>
  <dc:description>generated using python-pptx</dc:description>
  <cp:lastModifiedBy>Steve Canny</cp:lastModifiedBy>
  <cp:revision>1</cp:revision>
  <dcterms:created xsi:type="dcterms:W3CDTF">2013-01-27T09:14:16Z</dcterms:created>
  <dcterms:modified xsi:type="dcterms:W3CDTF">2013-01-27T09:15:58Z</dcterms:modified>
  <cp:category/>
</cp:coreProperties>
</file>